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4" r:id="rId17"/>
    <p:sldId id="273" r:id="rId18"/>
    <p:sldId id="272" r:id="rId19"/>
    <p:sldId id="267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0000"/>
    <a:srgbClr val="000066"/>
    <a:srgbClr val="0000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2" autoAdjust="0"/>
    <p:restoredTop sz="90929"/>
  </p:normalViewPr>
  <p:slideViewPr>
    <p:cSldViewPr>
      <p:cViewPr varScale="1">
        <p:scale>
          <a:sx n="60" d="100"/>
          <a:sy n="60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AD85B-565A-4C4B-BC85-1E0B59219732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4EAD3-81F4-4FB8-8AFE-2F333907A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4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6A15B9-DC4C-4F53-BF5D-80BC77D85537}" type="slidenum">
              <a:rPr lang="en-US"/>
              <a:pPr/>
              <a:t>5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22C24E-54DA-4146-A7D6-A636BEC5F520}" type="slidenum">
              <a:rPr lang="en-US"/>
              <a:pPr/>
              <a:t>13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293B1-8C4F-461C-9D41-B8E76DBC486F}" type="slidenum">
              <a:rPr lang="en-US"/>
              <a:pPr/>
              <a:t>14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2DFF2C-EAA8-4E6D-AF3B-E79AA3E9A9AB}" type="slidenum">
              <a:rPr lang="en-US"/>
              <a:pPr/>
              <a:t>15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5C703-8161-48B9-B9D2-84AEE2C0FE3D}" type="slidenum">
              <a:rPr lang="en-US"/>
              <a:pPr/>
              <a:t>16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08AE8A-D41F-418C-9451-201438BD9DE7}" type="slidenum">
              <a:rPr lang="en-US"/>
              <a:pPr/>
              <a:t>17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44402-3D44-4F96-9494-E348221D4A1B}" type="slidenum">
              <a:rPr lang="en-US"/>
              <a:pPr/>
              <a:t>18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35CF56-4CFC-45E4-90DD-B5123B96CA59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dirty="0" err="1" smtClean="0"/>
              <a:t>Bring</a:t>
            </a:r>
            <a:r>
              <a:rPr lang="fr-FR" dirty="0" smtClean="0"/>
              <a:t> </a:t>
            </a:r>
            <a:r>
              <a:rPr lang="fr-FR" dirty="0" err="1" smtClean="0"/>
              <a:t>i</a:t>
            </a:r>
            <a:r>
              <a:rPr lang="fr-FR" baseline="0" dirty="0" err="1" smtClean="0"/>
              <a:t>t</a:t>
            </a:r>
            <a:r>
              <a:rPr lang="fr-FR" baseline="0" dirty="0" smtClean="0"/>
              <a:t> to the top, occlusion=</a:t>
            </a:r>
            <a:r>
              <a:rPr lang="fr-FR" baseline="0" dirty="0" err="1" smtClean="0"/>
              <a:t>blocked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vein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cannulation</a:t>
            </a:r>
            <a:r>
              <a:rPr lang="fr-FR" baseline="0" dirty="0" smtClean="0"/>
              <a:t>: MJ </a:t>
            </a:r>
            <a:r>
              <a:rPr lang="fr-FR" baseline="0" dirty="0" err="1" smtClean="0"/>
              <a:t>inject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fluid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unblock</a:t>
            </a:r>
            <a:r>
              <a:rPr lang="fr-FR" baseline="0" dirty="0" smtClean="0"/>
              <a:t>?</a:t>
            </a:r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9" name="Picture 39" descr="C:\My Documents\IBRtut\titleFirt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457200"/>
            <a:ext cx="8686800" cy="1905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7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2971800"/>
            <a:ext cx="3048000" cy="3276600"/>
          </a:xfrm>
        </p:spPr>
        <p:txBody>
          <a:bodyPr lIns="92075" tIns="46038" rIns="92075" bIns="46038"/>
          <a:lstStyle>
            <a:lvl1pPr marL="0" indent="117475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276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277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278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</a:defRPr>
            </a:lvl1pPr>
          </a:lstStyle>
          <a:p>
            <a:fld id="{F9BA8CFD-F6E5-489D-9398-53AA74BA05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4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76200"/>
            <a:ext cx="22860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76200"/>
            <a:ext cx="67056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61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764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0767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3728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720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9266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6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2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38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4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8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1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69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246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556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7" name="Picture 41" descr="C:\My Documents\IBRtut\title2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50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0" y="-76200"/>
            <a:ext cx="914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tx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5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828800"/>
            <a:ext cx="8686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txStyles>
    <p:titleStyle>
      <a:lvl1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5pPr>
      <a:lvl6pPr marL="4572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6pPr>
      <a:lvl7pPr marL="9144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7pPr>
      <a:lvl8pPr marL="13716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8pPr>
      <a:lvl9pPr marL="18288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9pPr>
    </p:titleStyle>
    <p:bodyStyle>
      <a:lvl1pPr marL="290513" indent="-173038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•"/>
        <a:defRPr sz="3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8650" indent="-223838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977900" indent="-174625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–"/>
        <a:defRPr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311275" indent="-173038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–"/>
        <a:defRPr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657350" indent="-173038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–"/>
        <a:defRPr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114550" indent="-173038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–"/>
        <a:defRPr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571750" indent="-173038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–"/>
        <a:defRPr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028950" indent="-173038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–"/>
        <a:defRPr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486150" indent="-173038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–"/>
        <a:defRPr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hyperlink" Target="Iros.wm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iKVFwuFyb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s5c9XuKtJaY&amp;feature=player_embedded" TargetMode="External"/><Relationship Id="rId4" Type="http://schemas.openxmlformats.org/officeDocument/2006/relationships/hyperlink" Target="http://www.youtube.com/watch?v=MiKVFwuFybc&amp;feature=player_embedd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Surgical robotics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6" name="Picture 4" descr="C:\jag\videos\13DLRpics\DSCF5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4" y="3457575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C:\jag\videos\13DLRpics\DSCF59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2981325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EndoWrist Instruments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4114800" cy="50292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Each instrument has its own function and can easily be switched using the quick-release lever on each arm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The device memorizes the position of the arm before being replaced so the next instrument can be set to the same position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Surgeon can also choose how much force to be applied- can go from an ounce to several pounds</a:t>
            </a:r>
            <a:endParaRPr lang="en-US" sz="2400" dirty="0"/>
          </a:p>
        </p:txBody>
      </p:sp>
      <p:pic>
        <p:nvPicPr>
          <p:cNvPr id="16388" name="Picture 4" descr="http://www.intuitivesurgical.com/corporate/newsroom/mediakit/Instr_TipsWD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32845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http://www.kidneycancerinstitute.com/spanish/images/Endo-Wr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0"/>
            <a:ext cx="35052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84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tx2">
                    <a:satMod val="130000"/>
                  </a:schemeClr>
                </a:solidFill>
              </a:rPr>
              <a:t>Pros and Cons of da Vinci System</a:t>
            </a:r>
            <a:endParaRPr lang="en-US" sz="38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>
            <a:normAutofit fontScale="8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Pros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Hospital stay is cut in half- cutting cost by around 33%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Does not leave a large surgical scar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More high risk patients can undergo surgery because it’s less invasive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Less staff required for surgery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FDA approved for use in U.S.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>
            <a:normAutofit fontScale="8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Cons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Cost of equipment-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$1 million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Steep learning curve for surgeons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Doctors training on device felt hindered by lack of ability to feel the tissue they’re working on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Surgery with this system takes 40-50 minutes longer than standard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5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>Survey of Malfunction Experience</a:t>
            </a:r>
            <a:endParaRPr lang="en-US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497763" cy="48006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An international survey was performed and published in the Journal of Endourology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Doctors were asked how they dealt with malfunctions of the da Vinci System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Of the 176 that responded, 100 said they have experienced irrecoverable intraoperative malfunctions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80 experienced mechanical malfunction prior to surgery, which of those surgeries, 46 had to be rescheduled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There are dangers with any type of surgery, whether done by human or machine, but the new technology of the da Vinci System is providing a much safer and quicker alternative to the standard laparoscopy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396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162800" cy="91440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</a:rPr>
              <a:t>In-Vivo Imaging Devices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0600" y="1447800"/>
            <a:ext cx="38100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>
                <a:latin typeface="Times New Roman" pitchFamily="18" charset="0"/>
              </a:rPr>
              <a:t>Rod-lens by Hopkins and cold light source of fiber optics by Karl Storz.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Times New Roman" pitchFamily="18" charset="0"/>
              </a:rPr>
              <a:t>Flexible endoscope using fiber optics to delivery light and transmit image.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Times New Roman" pitchFamily="18" charset="0"/>
              </a:rPr>
              <a:t>Pill camera without locomotion.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Times New Roman" pitchFamily="18" charset="0"/>
              </a:rPr>
              <a:t>Endoscope with rotating mirror.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Times New Roman" pitchFamily="18" charset="0"/>
              </a:rPr>
              <a:t>Endoscope positioned by multilink arm with piezoelectric actuators.</a:t>
            </a:r>
          </a:p>
          <a:p>
            <a:pPr>
              <a:lnSpc>
                <a:spcPct val="90000"/>
              </a:lnSpc>
            </a:pPr>
            <a:endParaRPr lang="en-US" sz="18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</p:txBody>
      </p:sp>
      <p:pic>
        <p:nvPicPr>
          <p:cNvPr id="52228" name="Picture 4" descr="Flexibles_Endosko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828800"/>
            <a:ext cx="1981200" cy="148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0" name="Picture 6" descr="701px-CapsuleEndoscop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3200400"/>
            <a:ext cx="1752600" cy="149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2" name="Picture 8" descr="3628419295_153433_153433_1_rdax_385x2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206375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0"/>
            <a:ext cx="259080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3276600" y="571500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Gao et al., 1998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2057400" y="4876800"/>
            <a:ext cx="990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Pill camera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2743200" y="2819400"/>
            <a:ext cx="182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Karl Storz Endoscope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457200" y="3429000"/>
            <a:ext cx="182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Flexible Endoscope</a:t>
            </a:r>
          </a:p>
        </p:txBody>
      </p:sp>
      <p:pic>
        <p:nvPicPr>
          <p:cNvPr id="52240" name="Picture 16" descr="iku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95800"/>
            <a:ext cx="2590800" cy="132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5562600" y="6019800"/>
            <a:ext cx="1254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Ikuta et. al., 2002</a:t>
            </a:r>
          </a:p>
        </p:txBody>
      </p:sp>
    </p:spTree>
    <p:extLst>
      <p:ext uri="{BB962C8B-B14F-4D97-AF65-F5344CB8AC3E}">
        <p14:creationId xmlns:p14="http://schemas.microsoft.com/office/powerpoint/2010/main" val="37720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914400"/>
          </a:xfrm>
        </p:spPr>
        <p:txBody>
          <a:bodyPr/>
          <a:lstStyle/>
          <a:p>
            <a:r>
              <a:rPr lang="en-US" sz="3800" b="1" dirty="0">
                <a:latin typeface="Times New Roman" pitchFamily="18" charset="0"/>
              </a:rPr>
              <a:t>Limitations of Standard Endoscope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Paradigm of pushing long sticks into small openings. 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pitchFamily="18" charset="0"/>
              </a:rPr>
              <a:t>Narrow angle imaging.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pitchFamily="18" charset="0"/>
              </a:rPr>
              <a:t>Limited workspace.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pitchFamily="18" charset="0"/>
              </a:rPr>
              <a:t>Counter intuitive motion.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pitchFamily="18" charset="0"/>
              </a:rPr>
              <a:t>Assistants needed to control the camera.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pitchFamily="18" charset="0"/>
              </a:rPr>
              <a:t>Additional incisions for other laparoscopic instruments. </a:t>
            </a:r>
          </a:p>
        </p:txBody>
      </p:sp>
      <p:pic>
        <p:nvPicPr>
          <p:cNvPr id="45060" name="Picture 4" descr="laparoscopepic (2)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4550" y="1689100"/>
            <a:ext cx="3797300" cy="462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2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</a:rPr>
              <a:t>Articulated endoscope camera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3505200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latin typeface="Times New Roman" pitchFamily="18" charset="0"/>
              </a:rPr>
              <a:t>110 mm in length and 11 mm in diameter.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Times New Roman" pitchFamily="18" charset="0"/>
              </a:rPr>
              <a:t>120 degrees Pan/ 90 degrees Tilt.  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Times New Roman" pitchFamily="18" charset="0"/>
              </a:rPr>
              <a:t>Integrated 8 LED light source and miniature camera module. 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Times New Roman" pitchFamily="18" charset="0"/>
              </a:rPr>
              <a:t>Package to protect the delicate electronics  and fragile wires from body fluid and moisture.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Times New Roman" pitchFamily="18" charset="0"/>
              </a:rPr>
              <a:t>Fully sealed camera module.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Times New Roman" pitchFamily="18" charset="0"/>
              </a:rPr>
              <a:t>Joint sealed by rubber boot.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Times New Roman" pitchFamily="18" charset="0"/>
              </a:rPr>
              <a:t>Joystick control.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Times New Roman" pitchFamily="18" charset="0"/>
            </a:endParaRPr>
          </a:p>
        </p:txBody>
      </p:sp>
      <p:pic>
        <p:nvPicPr>
          <p:cNvPr id="63492" name="Picture 4" descr="device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752600"/>
            <a:ext cx="4114800" cy="3395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2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</a:rPr>
              <a:t>Pan/Tilt Mechanism</a:t>
            </a:r>
          </a:p>
        </p:txBody>
      </p:sp>
      <p:pic>
        <p:nvPicPr>
          <p:cNvPr id="67587" name="Picture 3" descr="fig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828800"/>
            <a:ext cx="3309938" cy="1087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88" name="Picture 4" descr="fig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3200400"/>
            <a:ext cx="3276600" cy="2622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1066800" y="1905000"/>
            <a:ext cx="2971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1800"/>
              <a:t>Miniature Brushless DC motor (0513G, Faulhaber Group).</a:t>
            </a:r>
          </a:p>
          <a:p>
            <a:pPr marL="742950" lvl="1" indent="-285750">
              <a:spcBef>
                <a:spcPct val="20000"/>
              </a:spcBef>
              <a:buClr>
                <a:srgbClr val="003366"/>
              </a:buClr>
              <a:buFont typeface="Wingdings" pitchFamily="2" charset="2"/>
              <a:buChar char="w"/>
            </a:pPr>
            <a:r>
              <a:rPr lang="en-US" sz="1800"/>
              <a:t>25mNm output torque.</a:t>
            </a:r>
          </a:p>
          <a:p>
            <a:pPr marL="742950" lvl="1" indent="-285750">
              <a:spcBef>
                <a:spcPct val="20000"/>
              </a:spcBef>
              <a:buClr>
                <a:srgbClr val="003366"/>
              </a:buClr>
              <a:buFont typeface="Wingdings" pitchFamily="2" charset="2"/>
              <a:buChar char="w"/>
            </a:pPr>
            <a:r>
              <a:rPr lang="en-US" sz="1800"/>
              <a:t>5.8 mm in diameter.</a:t>
            </a:r>
          </a:p>
          <a:p>
            <a:pPr marL="342900" indent="-342900"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1800"/>
              <a:t>Miniature worm gear (Kleiss Gear Inc.)</a:t>
            </a:r>
          </a:p>
          <a:p>
            <a:pPr marL="742950" lvl="1" indent="-285750">
              <a:spcBef>
                <a:spcPct val="20000"/>
              </a:spcBef>
              <a:buClr>
                <a:srgbClr val="003366"/>
              </a:buClr>
              <a:buFont typeface="Wingdings" pitchFamily="2" charset="2"/>
              <a:buChar char="w"/>
            </a:pPr>
            <a:r>
              <a:rPr lang="en-US" sz="1800"/>
              <a:t>Gear ratio 16:1.</a:t>
            </a:r>
          </a:p>
          <a:p>
            <a:pPr marL="742950" lvl="1" indent="-285750">
              <a:spcBef>
                <a:spcPct val="20000"/>
              </a:spcBef>
              <a:buClr>
                <a:srgbClr val="003366"/>
              </a:buClr>
              <a:buFont typeface="Wingdings" pitchFamily="2" charset="2"/>
              <a:buChar char="w"/>
            </a:pPr>
            <a:r>
              <a:rPr lang="en-US" sz="1800"/>
              <a:t>Compact size.</a:t>
            </a:r>
          </a:p>
          <a:p>
            <a:pPr marL="742950" lvl="1" indent="-285750">
              <a:spcBef>
                <a:spcPct val="20000"/>
              </a:spcBef>
              <a:buClr>
                <a:srgbClr val="003366"/>
              </a:buClr>
              <a:buFont typeface="Wingdings" pitchFamily="2" charset="2"/>
              <a:buChar char="w"/>
            </a:pPr>
            <a:r>
              <a:rPr lang="en-US" sz="1800"/>
              <a:t>Increased torque.</a:t>
            </a:r>
          </a:p>
          <a:p>
            <a:pPr marL="342900" indent="-342900"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2000"/>
              <a:t>Sleeve bearing to reduce the friction of tilt motion.</a:t>
            </a:r>
          </a:p>
        </p:txBody>
      </p:sp>
    </p:spTree>
    <p:extLst>
      <p:ext uri="{BB962C8B-B14F-4D97-AF65-F5344CB8AC3E}">
        <p14:creationId xmlns:p14="http://schemas.microsoft.com/office/powerpoint/2010/main" val="11702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32" name="Rectangle 28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914400"/>
          </a:xfrm>
        </p:spPr>
        <p:txBody>
          <a:bodyPr/>
          <a:lstStyle/>
          <a:p>
            <a:r>
              <a:rPr lang="en-US" sz="3200" b="1" dirty="0">
                <a:latin typeface="Times New Roman" pitchFamily="18" charset="0"/>
              </a:rPr>
              <a:t>Timing of Each Procedures for Laparoscope and </a:t>
            </a:r>
            <a:r>
              <a:rPr lang="en-US" sz="3200" b="1" dirty="0" smtClean="0">
                <a:latin typeface="Times New Roman" pitchFamily="18" charset="0"/>
              </a:rPr>
              <a:t>articulated robot camera</a:t>
            </a:r>
            <a:endParaRPr lang="en-US" sz="3200" b="1" dirty="0">
              <a:latin typeface="Times New Roman" pitchFamily="18" charset="0"/>
            </a:endParaRPr>
          </a:p>
        </p:txBody>
      </p:sp>
      <p:graphicFrame>
        <p:nvGraphicFramePr>
          <p:cNvPr id="98338" name="Group 34"/>
          <p:cNvGraphicFramePr>
            <a:graphicFrameLocks noGrp="1"/>
          </p:cNvGraphicFramePr>
          <p:nvPr>
            <p:ph idx="1"/>
          </p:nvPr>
        </p:nvGraphicFramePr>
        <p:xfrm>
          <a:off x="685800" y="2209800"/>
          <a:ext cx="7772400" cy="3742056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Procedure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Laparoscope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(minutes)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Robot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(minutes)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6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Running Bowel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4:20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3:30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Appendectomy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2:20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2:20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Suturing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</a:rPr>
              <a:t>Laparoscopic Procedures</a:t>
            </a:r>
          </a:p>
        </p:txBody>
      </p:sp>
      <p:pic>
        <p:nvPicPr>
          <p:cNvPr id="78863" name="Picture 15" descr="bowl_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524000"/>
            <a:ext cx="2747963" cy="2247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854" name="Picture 6" descr="appen_noled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447800"/>
            <a:ext cx="2973388" cy="2247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865" name="Picture 17" descr="suturing_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4191000"/>
            <a:ext cx="2747963" cy="2247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867" name="Picture 19" descr="neph_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4114800"/>
            <a:ext cx="2997200" cy="2247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870" name="Text Box 22"/>
          <p:cNvSpPr txBox="1">
            <a:spLocks noChangeArrowheads="1"/>
          </p:cNvSpPr>
          <p:nvPr/>
        </p:nvSpPr>
        <p:spPr bwMode="auto">
          <a:xfrm>
            <a:off x="1600200" y="3810000"/>
            <a:ext cx="2362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0000"/>
                </a:solidFill>
              </a:rPr>
              <a:t>Running (measuring) the bowel</a:t>
            </a:r>
          </a:p>
        </p:txBody>
      </p:sp>
      <p:sp>
        <p:nvSpPr>
          <p:cNvPr id="78871" name="Text Box 23"/>
          <p:cNvSpPr txBox="1">
            <a:spLocks noChangeArrowheads="1"/>
          </p:cNvSpPr>
          <p:nvPr/>
        </p:nvSpPr>
        <p:spPr bwMode="auto">
          <a:xfrm>
            <a:off x="5334000" y="3733800"/>
            <a:ext cx="220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0000"/>
                </a:solidFill>
              </a:rPr>
              <a:t>Appendectomy</a:t>
            </a:r>
          </a:p>
        </p:txBody>
      </p:sp>
      <p:sp>
        <p:nvSpPr>
          <p:cNvPr id="78872" name="Text Box 24"/>
          <p:cNvSpPr txBox="1">
            <a:spLocks noChangeArrowheads="1"/>
          </p:cNvSpPr>
          <p:nvPr/>
        </p:nvSpPr>
        <p:spPr bwMode="auto">
          <a:xfrm>
            <a:off x="1828800" y="647700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0000"/>
                </a:solidFill>
              </a:rPr>
              <a:t>Suturing</a:t>
            </a:r>
          </a:p>
        </p:txBody>
      </p:sp>
      <p:sp>
        <p:nvSpPr>
          <p:cNvPr id="78873" name="Text Box 25"/>
          <p:cNvSpPr txBox="1">
            <a:spLocks noChangeArrowheads="1"/>
          </p:cNvSpPr>
          <p:nvPr/>
        </p:nvSpPr>
        <p:spPr bwMode="auto">
          <a:xfrm>
            <a:off x="5791200" y="647700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Nephrectomy</a:t>
            </a:r>
          </a:p>
        </p:txBody>
      </p:sp>
      <p:sp>
        <p:nvSpPr>
          <p:cNvPr id="78874" name="Rectangle 26"/>
          <p:cNvSpPr>
            <a:spLocks noChangeArrowheads="1"/>
          </p:cNvSpPr>
          <p:nvPr/>
        </p:nvSpPr>
        <p:spPr bwMode="auto">
          <a:xfrm>
            <a:off x="8001000" y="3657600"/>
            <a:ext cx="928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hlinkClick r:id="rId7" action="ppaction://hlinkfile"/>
              </a:rPr>
              <a:t>Video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References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8153400" cy="5105400"/>
          </a:xfrm>
        </p:spPr>
        <p:txBody>
          <a:bodyPr/>
          <a:lstStyle/>
          <a:p>
            <a:r>
              <a:rPr lang="en-US" sz="2000" smtClean="0"/>
              <a:t>Stoeckle, Michael, Siemer. (2008, April). Robot-assisted (da Vinci) laparoscopy: the beginning of a new era in operative urology. 	</a:t>
            </a:r>
            <a:r>
              <a:rPr lang="en-US" sz="2000" i="1" smtClean="0"/>
              <a:t>Der Urologe A.</a:t>
            </a:r>
            <a:endParaRPr lang="en-US" sz="2000" smtClean="0"/>
          </a:p>
          <a:p>
            <a:r>
              <a:rPr lang="en-US" sz="2000" smtClean="0"/>
              <a:t>Kaushik, Dharam, High, Clarke. (2010, March 1). Malfunction of the da Vinci Robotic System During Robot-Assisted Laparoscopic Prostatectomy: An International Survey. </a:t>
            </a:r>
            <a:r>
              <a:rPr lang="en-US" sz="2000" i="1" smtClean="0"/>
              <a:t>Journal of Endourology.</a:t>
            </a:r>
          </a:p>
          <a:p>
            <a:r>
              <a:rPr lang="en-US" sz="2000" smtClean="0"/>
              <a:t>Robot-Assisted Laparoscopic Surgery The Using da Vinci System. </a:t>
            </a:r>
            <a:r>
              <a:rPr lang="en-US" sz="2000" i="1" smtClean="0"/>
              <a:t>Center for Pancreatic and Biliary Diseases, University of Southern California.&lt;http://</a:t>
            </a:r>
            <a:r>
              <a:rPr lang="en-US" sz="2000" smtClean="0"/>
              <a:t>www.surgery.usc.edu/divisions/tumor/pancreasdiseases/web%20pages/laparoscopic%20surgery/da%20vinci.html&gt;</a:t>
            </a:r>
            <a:r>
              <a:rPr lang="en-US" sz="2000" i="1" smtClean="0"/>
              <a:t>.</a:t>
            </a:r>
          </a:p>
          <a:p>
            <a:r>
              <a:rPr lang="en-US" sz="2000" smtClean="0"/>
              <a:t>Robotic Surgery: da Vinci Surgical System. </a:t>
            </a:r>
            <a:r>
              <a:rPr lang="en-US" sz="2000" i="1" smtClean="0"/>
              <a:t>Brown University. </a:t>
            </a:r>
            <a:r>
              <a:rPr lang="en-US" sz="2000" smtClean="0"/>
              <a:t>&lt; http://biomed.brown.edu/Courses/BI108/BI108_2005_Groups/04/davinci.html&gt;.</a:t>
            </a:r>
          </a:p>
          <a:p>
            <a:r>
              <a:rPr lang="en-US" sz="2000" smtClean="0"/>
              <a:t>Laparoscopic Surgery. &lt;http://en.wikipedia.org/wiki/Laparoscopic_surgery</a:t>
            </a:r>
            <a:r>
              <a:rPr lang="en-US" sz="2000" i="1" smtClean="0"/>
              <a:t>&gt;.</a:t>
            </a:r>
            <a:endParaRPr lang="en-US" sz="2000" smtClean="0"/>
          </a:p>
          <a:p>
            <a:endParaRPr lang="en-US" sz="2000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12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Robot-Assisted Laparoscopic Surgery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497763" cy="48006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New form of minimally invasive surgery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Allows surgeon to perform complex surgeries with greater accuracy and freedom than previous methods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Compared to standard laparoscopic surgery, new technology offers reduced operating time, is safer, and is a less strenuous process for surgeon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JHU Steady </a:t>
            </a:r>
            <a:r>
              <a:rPr lang="en-US" dirty="0" smtClean="0"/>
              <a:t>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C:\jag\videos\13DLRpics\DSCF5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95450"/>
            <a:ext cx="345757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8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Where virtual fixtures can be useful?</a:t>
            </a:r>
            <a:endParaRPr lang="fr-FR" dirty="0" smtClean="0"/>
          </a:p>
        </p:txBody>
      </p:sp>
      <p:sp>
        <p:nvSpPr>
          <p:cNvPr id="9219" name="Espace réservé du contenu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Central retinal vein occlusion, solution= retinal vein </a:t>
            </a:r>
            <a:r>
              <a:rPr lang="en-US" sz="2400" dirty="0" err="1" smtClean="0"/>
              <a:t>cannulation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Free hand vein </a:t>
            </a:r>
            <a:r>
              <a:rPr lang="en-US" sz="2400" dirty="0" err="1" smtClean="0"/>
              <a:t>cannulation</a:t>
            </a:r>
            <a:endParaRPr lang="en-US" sz="2400" dirty="0" smtClean="0"/>
          </a:p>
          <a:p>
            <a:pPr>
              <a:buFont typeface="Wingdings" pitchFamily="2" charset="2"/>
              <a:buNone/>
            </a:pPr>
            <a:r>
              <a:rPr lang="en-US" sz="1200" dirty="0" smtClean="0"/>
              <a:t>	</a:t>
            </a:r>
            <a:r>
              <a:rPr lang="en-US" sz="1200" dirty="0" smtClean="0">
                <a:hlinkClick r:id="rId3"/>
              </a:rPr>
              <a:t>http://www.youtube.com/watch?v=MiKVFwuFybc</a:t>
            </a:r>
            <a:r>
              <a:rPr lang="en-US" sz="1200" dirty="0" smtClean="0">
                <a:hlinkClick r:id="rId4"/>
              </a:rPr>
              <a:t>&amp;feature=player_embedded</a:t>
            </a:r>
            <a:endParaRPr lang="en-US" sz="12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r>
              <a:rPr lang="en-US" sz="2400" dirty="0" smtClean="0"/>
              <a:t>Robot assisted vein </a:t>
            </a:r>
            <a:r>
              <a:rPr lang="en-US" sz="2400" dirty="0" err="1" smtClean="0"/>
              <a:t>cannulation</a:t>
            </a:r>
            <a:endParaRPr lang="en-US" sz="2400" dirty="0" smtClean="0"/>
          </a:p>
          <a:p>
            <a:pPr>
              <a:buFont typeface="Wingdings" pitchFamily="2" charset="2"/>
              <a:buNone/>
            </a:pPr>
            <a:r>
              <a:rPr lang="en-CA" sz="1200" dirty="0" smtClean="0"/>
              <a:t>	</a:t>
            </a:r>
            <a:r>
              <a:rPr lang="en-CA" sz="1200" dirty="0" smtClean="0">
                <a:hlinkClick r:id="rId5"/>
              </a:rPr>
              <a:t>http://www.youtube.com/watch?v=s5c9XuKtJaY&amp;feature=player_embedded</a:t>
            </a:r>
            <a:endParaRPr lang="en-CA" sz="1200" dirty="0" smtClean="0"/>
          </a:p>
          <a:p>
            <a:pPr>
              <a:buFont typeface="Wingdings" pitchFamily="2" charset="2"/>
              <a:buNone/>
            </a:pPr>
            <a:endParaRPr lang="en-US" sz="1200" dirty="0" smtClean="0"/>
          </a:p>
          <a:p>
            <a:r>
              <a:rPr lang="en-CA" sz="2400" dirty="0" smtClean="0"/>
              <a:t>What to prove? “robot can increase success rate of </a:t>
            </a:r>
            <a:r>
              <a:rPr lang="en-CA" sz="2400" dirty="0" err="1" smtClean="0"/>
              <a:t>cannulation</a:t>
            </a:r>
            <a:r>
              <a:rPr lang="en-CA" sz="2400" dirty="0" smtClean="0"/>
              <a:t> and increase the time the micropipette is maintained in the retinal vein </a:t>
            </a:r>
            <a:r>
              <a:rPr lang="en-CA" dirty="0" smtClean="0"/>
              <a:t>during infusion”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64974" y="633730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Page </a:t>
            </a:r>
            <a:fld id="{970D1C05-B800-443C-8D0F-2329CB061CE2}" type="slidenum">
              <a:rPr lang="fr-FR" smtClean="0"/>
              <a:pPr/>
              <a:t>21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2632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What is laparoscopic surgery?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5634037" cy="4800600"/>
          </a:xfrm>
        </p:spPr>
        <p:txBody>
          <a:bodyPr/>
          <a:lstStyle/>
          <a:p>
            <a:r>
              <a:rPr lang="en-US" sz="2400" dirty="0" smtClean="0"/>
              <a:t>Operation performed in pelvis or abdomen through small incisions</a:t>
            </a:r>
          </a:p>
          <a:p>
            <a:r>
              <a:rPr lang="en-US" sz="2400" dirty="0" smtClean="0"/>
              <a:t>Done for diagnostic purpose or to perform a surgery</a:t>
            </a:r>
          </a:p>
          <a:p>
            <a:r>
              <a:rPr lang="en-US" sz="2400" dirty="0" smtClean="0"/>
              <a:t>Small camera called laparoscope is used</a:t>
            </a:r>
          </a:p>
          <a:p>
            <a:r>
              <a:rPr lang="en-US" sz="2400" dirty="0" smtClean="0"/>
              <a:t>Benefits- patients experience less pain, smaller chance of hemorrhaging, and shorter recovery time</a:t>
            </a:r>
          </a:p>
          <a:p>
            <a:endParaRPr lang="en-US" sz="2800" dirty="0" smtClean="0"/>
          </a:p>
        </p:txBody>
      </p:sp>
      <p:pic>
        <p:nvPicPr>
          <p:cNvPr id="4" name="Picture 2" descr="C:\Users\Owner\Pictures\laprasco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905000"/>
            <a:ext cx="3348037" cy="345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1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>Tools for Standard Laparoscopic Surgery</a:t>
            </a:r>
            <a:endParaRPr lang="en-US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7497763" cy="4800600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 smtClean="0"/>
              <a:t>2 types of laparoscopes: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 smtClean="0"/>
              <a:t>1) Telescopic rod lens system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 smtClean="0"/>
              <a:t>	-attached to a video camera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 smtClean="0"/>
              <a:t>  2) Digital laparoscope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 smtClean="0"/>
              <a:t>	-fiber optic cable system is 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 smtClean="0"/>
              <a:t>	connected to a light source 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 smtClean="0"/>
              <a:t>	so operative area can be 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 smtClean="0"/>
              <a:t>	illuminated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/>
              <a:t>	</a:t>
            </a:r>
            <a:r>
              <a:rPr lang="en-US" sz="2200" dirty="0" smtClean="0"/>
              <a:t>-then inserted through tiny tube (cannula) to see the operation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/>
              <a:t>	</a:t>
            </a:r>
            <a:r>
              <a:rPr lang="en-US" sz="2200" dirty="0" smtClean="0"/>
              <a:t>-abdomen is then insufflated with carbon dioxide (not harmful to body) to raise abdominal wall above organs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/>
              <a:t>	</a:t>
            </a:r>
            <a:endParaRPr lang="en-US" dirty="0"/>
          </a:p>
        </p:txBody>
      </p:sp>
      <p:pic>
        <p:nvPicPr>
          <p:cNvPr id="11268" name="Picture 2" descr="C:\Users\Owner\Pictures\laprasco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312420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74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14400" y="76200"/>
            <a:ext cx="7772400" cy="914400"/>
          </a:xfrm>
        </p:spPr>
        <p:txBody>
          <a:bodyPr/>
          <a:lstStyle/>
          <a:p>
            <a:r>
              <a:rPr lang="en-US" b="1" dirty="0" smtClean="0"/>
              <a:t>Can get complex with many instruments / people holding</a:t>
            </a:r>
            <a:endParaRPr lang="en-US" b="1" dirty="0"/>
          </a:p>
        </p:txBody>
      </p:sp>
      <p:pic>
        <p:nvPicPr>
          <p:cNvPr id="92164" name="Picture 4" descr="laparoscopicsurgery_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990600"/>
            <a:ext cx="3333750" cy="2667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6" name="Picture 6" descr="laparoscopicsurgery_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3276600"/>
            <a:ext cx="3905250" cy="3124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8" name="Picture 8" descr="laparoscopicsurgery_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200400"/>
            <a:ext cx="4191000" cy="335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97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977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da Vinci System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" y="1524000"/>
            <a:ext cx="3962400" cy="4800600"/>
          </a:xfrm>
        </p:spPr>
        <p:txBody>
          <a:bodyPr/>
          <a:lstStyle/>
          <a:p>
            <a:r>
              <a:rPr lang="en-US" sz="2400" dirty="0" smtClean="0"/>
              <a:t>Makes laparoscopic surgery even easier for surgeons and less staff is required for the procedure</a:t>
            </a:r>
          </a:p>
          <a:p>
            <a:r>
              <a:rPr lang="en-US" sz="2400" dirty="0" smtClean="0"/>
              <a:t>Surgery is performed without any direct contact between surgeon and patient</a:t>
            </a:r>
          </a:p>
          <a:p>
            <a:r>
              <a:rPr lang="en-US" sz="2400" dirty="0" smtClean="0"/>
              <a:t>Doctor sits a few feet away from operating table at a computer console viewing 3D visual of operative region</a:t>
            </a:r>
          </a:p>
          <a:p>
            <a:endParaRPr lang="en-US" sz="2400" dirty="0" smtClean="0"/>
          </a:p>
        </p:txBody>
      </p:sp>
      <p:pic>
        <p:nvPicPr>
          <p:cNvPr id="61442" name="Picture 2" descr="C:\jag\videos\13DLRpics\DSCF5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4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www.spartanburgregional.com/SiteCollectionImages/InstituteofRoboticSurgery/OR_Schema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676751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3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Components of da Vinci System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Doctor uses 2 masters that each control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	a mechanical arm of the robot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One of the three arms is an endoscope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arm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Provides over a thousand frames per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	second of the instrument position to get rid of possible background noise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Endoscope is also programmed to regulate the temperature of the tip to prevent any fogging during the procedure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Surgeon can switch to different views easily by the touch of a foot pedal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</p:txBody>
      </p:sp>
      <p:pic>
        <p:nvPicPr>
          <p:cNvPr id="14340" name="Picture 4" descr="http://www.farnammd.com/images/Da-Vinci-Endo-wr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800"/>
            <a:ext cx="220980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9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977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Components (cont…)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191000" cy="4648200"/>
          </a:xfrm>
        </p:spPr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Other two arms are equipped with specialized tools called EndoWrist</a:t>
            </a:r>
            <a:r>
              <a:rPr lang="en-US" baseline="30000" dirty="0" smtClean="0"/>
              <a:t> </a:t>
            </a:r>
            <a:r>
              <a:rPr lang="en-US" dirty="0" smtClean="0"/>
              <a:t>detachable instruments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Robot arms also have wider range of motion than the human hand- rotating in 7 different planes and can rotate around completely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60418" name="Picture 2" descr="C:\jag\videos\13DLRpics\DSCF5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48006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83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igneLake">
  <a:themeElements>
    <a:clrScheme name="Office Theme 4">
      <a:dk1>
        <a:srgbClr val="0000FF"/>
      </a:dk1>
      <a:lt1>
        <a:srgbClr val="FFFFFF"/>
      </a:lt1>
      <a:dk2>
        <a:srgbClr val="FFFF66"/>
      </a:dk2>
      <a:lt2>
        <a:srgbClr val="000000"/>
      </a:lt2>
      <a:accent1>
        <a:srgbClr val="00CCCC"/>
      </a:accent1>
      <a:accent2>
        <a:srgbClr val="6666FF"/>
      </a:accent2>
      <a:accent3>
        <a:srgbClr val="FFFFFF"/>
      </a:accent3>
      <a:accent4>
        <a:srgbClr val="0000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FF"/>
        </a:dk1>
        <a:lt1>
          <a:srgbClr val="FFFFFF"/>
        </a:lt1>
        <a:dk2>
          <a:srgbClr val="FFFF66"/>
        </a:dk2>
        <a:lt2>
          <a:srgbClr val="000000"/>
        </a:lt2>
        <a:accent1>
          <a:srgbClr val="00CCCC"/>
        </a:accent1>
        <a:accent2>
          <a:srgbClr val="6666FF"/>
        </a:accent2>
        <a:accent3>
          <a:srgbClr val="FFFFFF"/>
        </a:accent3>
        <a:accent4>
          <a:srgbClr val="0000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MaligneLake</Template>
  <TotalTime>367</TotalTime>
  <Words>763</Words>
  <Application>Microsoft Office PowerPoint</Application>
  <PresentationFormat>On-screen Show (4:3)</PresentationFormat>
  <Paragraphs>147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MaligneLake</vt:lpstr>
      <vt:lpstr>Surgical robotics</vt:lpstr>
      <vt:lpstr>Robot-Assisted Laparoscopic Surgery</vt:lpstr>
      <vt:lpstr>What is laparoscopic surgery?</vt:lpstr>
      <vt:lpstr>Tools for Standard Laparoscopic Surgery</vt:lpstr>
      <vt:lpstr>Can get complex with many instruments / people holding</vt:lpstr>
      <vt:lpstr>da Vinci System</vt:lpstr>
      <vt:lpstr>PowerPoint Presentation</vt:lpstr>
      <vt:lpstr>Components of da Vinci System</vt:lpstr>
      <vt:lpstr>Components (cont…)</vt:lpstr>
      <vt:lpstr>EndoWrist Instruments</vt:lpstr>
      <vt:lpstr>Pros and Cons of da Vinci System</vt:lpstr>
      <vt:lpstr>Survey of Malfunction Experience</vt:lpstr>
      <vt:lpstr>In-Vivo Imaging Devices</vt:lpstr>
      <vt:lpstr>Limitations of Standard Endoscope</vt:lpstr>
      <vt:lpstr>Articulated endoscope camera</vt:lpstr>
      <vt:lpstr>Pan/Tilt Mechanism</vt:lpstr>
      <vt:lpstr>Timing of Each Procedures for Laparoscope and articulated robot camera</vt:lpstr>
      <vt:lpstr>Laparoscopic Procedures</vt:lpstr>
      <vt:lpstr> References</vt:lpstr>
      <vt:lpstr>JHU Steady hand</vt:lpstr>
      <vt:lpstr>Where virtual fixtures can be useful?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Lec16RobotSurgery</dc:title>
  <dc:creator>jag</dc:creator>
  <cp:lastModifiedBy>jag</cp:lastModifiedBy>
  <cp:revision>10</cp:revision>
  <dcterms:created xsi:type="dcterms:W3CDTF">2015-04-02T18:45:25Z</dcterms:created>
  <dcterms:modified xsi:type="dcterms:W3CDTF">2016-03-15T23:28:31Z</dcterms:modified>
</cp:coreProperties>
</file>