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305" r:id="rId2"/>
    <p:sldId id="307" r:id="rId3"/>
    <p:sldId id="308" r:id="rId4"/>
    <p:sldId id="309" r:id="rId5"/>
    <p:sldId id="257" r:id="rId6"/>
    <p:sldId id="291" r:id="rId7"/>
    <p:sldId id="296" r:id="rId8"/>
    <p:sldId id="256" r:id="rId9"/>
    <p:sldId id="311" r:id="rId10"/>
    <p:sldId id="258" r:id="rId11"/>
    <p:sldId id="295" r:id="rId12"/>
    <p:sldId id="261" r:id="rId13"/>
    <p:sldId id="262" r:id="rId14"/>
    <p:sldId id="313" r:id="rId15"/>
    <p:sldId id="314" r:id="rId16"/>
    <p:sldId id="315" r:id="rId17"/>
    <p:sldId id="316" r:id="rId18"/>
    <p:sldId id="317" r:id="rId19"/>
    <p:sldId id="318" r:id="rId20"/>
    <p:sldId id="264" r:id="rId21"/>
    <p:sldId id="265" r:id="rId22"/>
    <p:sldId id="267" r:id="rId23"/>
    <p:sldId id="269" r:id="rId24"/>
    <p:sldId id="270" r:id="rId25"/>
    <p:sldId id="271" r:id="rId26"/>
    <p:sldId id="272" r:id="rId27"/>
    <p:sldId id="310" r:id="rId28"/>
    <p:sldId id="273" r:id="rId29"/>
    <p:sldId id="321" r:id="rId30"/>
    <p:sldId id="319" r:id="rId31"/>
    <p:sldId id="320" r:id="rId32"/>
    <p:sldId id="274" r:id="rId33"/>
    <p:sldId id="275" r:id="rId34"/>
    <p:sldId id="276" r:id="rId35"/>
    <p:sldId id="278" r:id="rId36"/>
    <p:sldId id="300" r:id="rId37"/>
    <p:sldId id="279" r:id="rId38"/>
    <p:sldId id="301" r:id="rId39"/>
    <p:sldId id="292" r:id="rId40"/>
    <p:sldId id="288" r:id="rId41"/>
    <p:sldId id="299" r:id="rId42"/>
    <p:sldId id="290" r:id="rId43"/>
    <p:sldId id="289" r:id="rId44"/>
    <p:sldId id="294" r:id="rId45"/>
    <p:sldId id="312" r:id="rId46"/>
    <p:sldId id="30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5" autoAdjust="0"/>
    <p:restoredTop sz="94660"/>
  </p:normalViewPr>
  <p:slideViewPr>
    <p:cSldViewPr>
      <p:cViewPr varScale="1">
        <p:scale>
          <a:sx n="49" d="100"/>
          <a:sy n="49" d="100"/>
        </p:scale>
        <p:origin x="1135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9EDB69-02B9-4C06-942E-D213D3942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95993-5542-4E49-B338-CC4FD1CAF2C5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01_02.jpg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5B12D-6BFF-40AB-A5B4-52D06DA6B317}" type="slidenum">
              <a:rPr lang="en-US"/>
              <a:pPr/>
              <a:t>21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01_10.jpg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57BD-9B07-47EA-B427-53D797099B5E}" type="slidenum">
              <a:rPr lang="en-US"/>
              <a:pPr/>
              <a:t>22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01_12.jpg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17415-16C4-4BAC-AA8C-20C32BE4FE84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01_14.jpg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BEC96-035F-4A34-9893-09D1CB2DF9CE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01_15.jpg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23F6D-D64D-4E51-90B8-51F9320BE6A1}" type="slidenum">
              <a:rPr lang="en-US"/>
              <a:pPr/>
              <a:t>25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01_16.jpg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EE644-E7CE-4826-A279-5F0CE8D85727}" type="slidenum">
              <a:rPr lang="en-US"/>
              <a:pPr/>
              <a:t>26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01_17.jpg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05032-782D-46DC-84F2-8DDEF68ADFB5}" type="slidenum">
              <a:rPr lang="en-US"/>
              <a:pPr/>
              <a:t>28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01_18.jpg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7F69A-39D3-456F-8BC4-54C53165126B}" type="slidenum">
              <a:rPr lang="en-US"/>
              <a:pPr/>
              <a:t>32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01_19.jpg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3B9AD-31AD-4898-855C-08B002D35846}" type="slidenum">
              <a:rPr lang="en-US"/>
              <a:pPr/>
              <a:t>33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‘0’ is the base frame, ‘2’ is the tool frame.  The orientation of the tool frame is the projection of the tool frame onto the base frame (i.e. dot product)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01_20.jpg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6F8B8-830F-4924-BE49-5E036360BBDC}" type="slidenum">
              <a:rPr lang="en-US"/>
              <a:pPr/>
              <a:t>34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simple examples… this becomes more complex for higher DOFs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01_21.jpg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BF1CB-6D28-424F-9DB8-8D9F1E8BE524}" type="slidenum">
              <a:rPr lang="en-US"/>
              <a:pPr/>
              <a:t>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Congressional act: more autonomous military vehicles/agents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36766-F2F8-4E1A-AC53-27FDC8AE9233}" type="slidenum">
              <a:rPr lang="en-US"/>
              <a:pPr/>
              <a:t>35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an example of a human arm fully extended</a:t>
            </a:r>
          </a:p>
        </p:txBody>
      </p:sp>
      <p:sp>
        <p:nvSpPr>
          <p:cNvPr id="4915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01_23.jpg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E4AD9-D59A-426F-BE14-852CC34850B8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Potential fields: create a topological map of the environment to account for obstacles (i.e. obstacles would be surrounded by ‘high’ potential fields) and take the path of lowest energy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01_24.jpg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AB5FE-4F68-4E45-948B-CF212DA88978}" type="slidenum">
              <a:rPr lang="en-US"/>
              <a:pPr/>
              <a:t>37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01_24.jpg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C6C03-F69C-4EFB-B1EA-7E3B596884F9}" type="slidenum">
              <a:rPr lang="en-US"/>
              <a:pPr/>
              <a:t>38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form a matrix for both sensors and actuators to describe some common configurations as well as discuss active research in both these areas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74DF8-1AF4-4B21-8F94-EBE034EBEB1D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form a matrix for both sensors and actuators to describe some common configurations as well as discuss active research in both these areas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A4F9-4B95-47C1-A00C-9A3C54CD71C5}" type="slidenum">
              <a:rPr lang="en-US"/>
              <a:pPr/>
              <a:t>41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real-world problems such as cameras/calibration, lighting, etc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1CCBD-A559-4133-A5E5-4B3E9AC1BCC0}" type="slidenum">
              <a:rPr lang="en-US"/>
              <a:pPr/>
              <a:t>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Finding the titanic using the first underwater robot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AF7F9-E97A-4E8C-822C-BAC5203255A3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Industrial robot movie.  Use industrial robots as a basis for analysis.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01_01.jpg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8A073-2C29-4ECE-BAEF-D218CAD33DCC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01_03.jpg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F5A9F-942B-4717-AD95-157FEB737EF8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about the number of DOFs in terms of workspace reachability and redundancy.  Rigid body has 6DOF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08768-4EE0-4C2F-B027-134617B14297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01_06.jpg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0A630-9D1B-48BE-B13C-125FCC9F38AF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01_07.jpg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0A61B-4C2E-4F61-B7CF-EEB8835C0E91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272727"/>
                </a:solidFill>
                <a:latin typeface="Arial" charset="0"/>
              </a:rPr>
              <a:t>01_09.jpg</a:t>
            </a:r>
            <a:br>
              <a:rPr lang="en-US" sz="1400" b="1">
                <a:solidFill>
                  <a:srgbClr val="272727"/>
                </a:solidFill>
                <a:latin typeface="Arial" charset="0"/>
              </a:rPr>
            </a:br>
            <a:endParaRPr lang="en-US" sz="1400" b="1">
              <a:solidFill>
                <a:srgbClr val="272727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1364-E628-4FA3-A460-CFB76346F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5719F-EC97-4457-8A03-AD2643EDB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2F78-2EF4-4C8C-9ED1-F013954E4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DC8BE0-CD97-4FB8-A263-6154BADB3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8828-1967-48C4-A9C0-6451BD449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8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64B3-8E2E-4C65-B8BE-4B8F1082E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0A3B2-167C-4CB1-90DE-AA2A43EE6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5C412-F1B3-4CF9-BEBC-80FBEBF12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25700-3AC2-41C0-AD1C-73251AEB1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AC52-8A19-49BE-AE2B-2372EFBBF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2F8D-B4DA-4CB8-9E66-852E652D8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E0E26-DD8D-4CD7-9221-707AA7BFDB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736BAF-2804-4AF1-8322-484BC58232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C:\jag\videos\UR%20rob\jagMarble.mpg" TargetMode="External"/><Relationship Id="rId7" Type="http://schemas.openxmlformats.org/officeDocument/2006/relationships/image" Target="../media/image4.png"/><Relationship Id="rId2" Type="http://schemas.openxmlformats.org/officeDocument/2006/relationships/video" Target="file:///C:\jag\videos\UR%20rob\Puzzle3rdCam.mpg" TargetMode="External"/><Relationship Id="rId1" Type="http://schemas.microsoft.com/office/2007/relationships/media" Target="file:///C:\jag\videos\UR%20rob\Puzzle3rdCam.mpg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jag\videos\UR%20rob\jagMarble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6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7.png"/><Relationship Id="rId2" Type="http://schemas.microsoft.com/office/2007/relationships/media" Target="../media/media1.mp4"/><Relationship Id="rId1" Type="http://schemas.openxmlformats.org/officeDocument/2006/relationships/tags" Target="../tags/tag31.xml"/><Relationship Id="rId6" Type="http://schemas.openxmlformats.org/officeDocument/2006/relationships/image" Target="../media/image24.jpe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jag\videos\Camilo\singleInteractionRobotInterfaceL.wmv" TargetMode="External"/><Relationship Id="rId1" Type="http://schemas.microsoft.com/office/2007/relationships/media" Target="file:///C:\jag\videos\Camilo\singleInteractionRobotInterfaceL.wmv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3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7.bin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2.wmf"/><Relationship Id="rId5" Type="http://schemas.openxmlformats.org/officeDocument/2006/relationships/image" Target="../media/image65.jpe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68.wmf"/><Relationship Id="rId3" Type="http://schemas.openxmlformats.org/officeDocument/2006/relationships/tags" Target="../tags/tag37.xml"/><Relationship Id="rId7" Type="http://schemas.openxmlformats.org/officeDocument/2006/relationships/image" Target="../media/image70.jpeg"/><Relationship Id="rId12" Type="http://schemas.openxmlformats.org/officeDocument/2006/relationships/oleObject" Target="../embeddings/oleObject11.bin"/><Relationship Id="rId2" Type="http://schemas.openxmlformats.org/officeDocument/2006/relationships/tags" Target="../tags/tag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jpeg"/><Relationship Id="rId11" Type="http://schemas.openxmlformats.org/officeDocument/2006/relationships/image" Target="../media/image67.wmf"/><Relationship Id="rId5" Type="http://schemas.openxmlformats.org/officeDocument/2006/relationships/notesSlide" Target="../notesSlides/notesSlide19.xml"/><Relationship Id="rId10" Type="http://schemas.openxmlformats.org/officeDocument/2006/relationships/oleObject" Target="../embeddings/oleObject10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1.wmf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G6A1Bsi-l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arvArm/Movies/fly_view_with_EMD_output.avi" TargetMode="External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arvArm/Movies/frontview1leg2dof.mpg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jag\videos\WAM\IROS2102WAMHiSpeed.mpg" TargetMode="External"/><Relationship Id="rId1" Type="http://schemas.microsoft.com/office/2007/relationships/media" Target="file:///C:\jag\videos\WAM\IROS2102WAMHiSpeed.mpg" TargetMode="External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arvArm/Movies/JHUROV_1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hyperlink" Target="HarvArm/Movies/industry_bag_pal1.wmv" TargetMode="Externa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/>
              <a:t>Robot Arms, </a:t>
            </a:r>
            <a:br>
              <a:rPr lang="en-US" sz="4000"/>
            </a:br>
            <a:r>
              <a:rPr lang="en-US" sz="4000"/>
              <a:t>Hands:</a:t>
            </a:r>
            <a:br>
              <a:rPr lang="en-US" sz="4000"/>
            </a:b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04800" y="64008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With slides from 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74320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6495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7170" name="Picture 2" descr="01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30588"/>
            <a:ext cx="4657725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01_03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Representations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000"/>
              <a:t>For the majority of this class, we will consider robotic manipulators as open or closed chains of links and joints</a:t>
            </a:r>
          </a:p>
          <a:p>
            <a:pPr lvl="1"/>
            <a:r>
              <a:rPr lang="en-US" sz="1800"/>
              <a:t>Two types of joints: revolute (</a:t>
            </a:r>
            <a:r>
              <a:rPr lang="en-US" sz="1800">
                <a:latin typeface="Symbol" pitchFamily="18" charset="2"/>
              </a:rPr>
              <a:t>q</a:t>
            </a:r>
            <a:r>
              <a:rPr lang="en-US" sz="1800"/>
              <a:t>) and prismatic (</a:t>
            </a:r>
            <a:r>
              <a:rPr lang="en-US" sz="1800" i="1"/>
              <a:t>d</a:t>
            </a:r>
            <a:r>
              <a:rPr lang="en-US" sz="1800"/>
              <a:t>)</a:t>
            </a:r>
          </a:p>
          <a:p>
            <a:pPr lvl="1"/>
            <a:endParaRPr lang="en-US" sz="1800"/>
          </a:p>
        </p:txBody>
      </p:sp>
      <p:pic>
        <p:nvPicPr>
          <p:cNvPr id="7178" name="Picture 10" descr="seriesparalle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2525"/>
            <a:ext cx="437197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End-effector/Tool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Device that is in direct contact with the environment.  Usually very task-specific</a:t>
            </a:r>
          </a:p>
          <a:p>
            <a:pPr>
              <a:lnSpc>
                <a:spcPct val="90000"/>
              </a:lnSpc>
            </a:pPr>
            <a:r>
              <a:rPr lang="en-US" sz="1800"/>
              <a:t>Configuration 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Complete specification of every point on a manipulator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set of all possible configurations is the </a:t>
            </a:r>
            <a:r>
              <a:rPr lang="en-US" sz="1600" i="1"/>
              <a:t>configuration space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For rigid links, it is sufficient to specify the configuration space by the joint angles </a:t>
            </a:r>
          </a:p>
          <a:p>
            <a:pPr>
              <a:lnSpc>
                <a:spcPct val="90000"/>
              </a:lnSpc>
            </a:pPr>
            <a:r>
              <a:rPr lang="en-US" sz="1800"/>
              <a:t>State space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Current configuration (joint positions </a:t>
            </a:r>
            <a:r>
              <a:rPr lang="en-US" sz="1600" i="1"/>
              <a:t>q</a:t>
            </a:r>
            <a:r>
              <a:rPr lang="en-US" sz="1600"/>
              <a:t>) and velocities </a:t>
            </a:r>
          </a:p>
          <a:p>
            <a:pPr>
              <a:lnSpc>
                <a:spcPct val="90000"/>
              </a:lnSpc>
            </a:pPr>
            <a:r>
              <a:rPr lang="en-US" sz="1800"/>
              <a:t>Work space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The reachable space the tool can achieve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Reachable workspace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Dextrous workspace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209800" y="3810000"/>
          <a:ext cx="1828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Equation" r:id="rId4" imgW="1409400" imgH="241200" progId="Equation.3">
                  <p:embed/>
                </p:oleObj>
              </mc:Choice>
              <mc:Fallback>
                <p:oleObj name="Equation" r:id="rId4" imgW="1409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0"/>
                        <a:ext cx="1828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330950" y="4419600"/>
          <a:ext cx="196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quation" r:id="rId6" imgW="139680" imgH="215640" progId="Equation.3">
                  <p:embed/>
                </p:oleObj>
              </mc:Choice>
              <mc:Fallback>
                <p:oleObj name="Equation" r:id="rId6" imgW="1396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4419600"/>
                        <a:ext cx="1968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3314" name="Picture 2" descr="01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239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01_06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Common configurations: wrists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Many manipulators will be a sequential chain of links and joints forming the ‘arm’ with multiple DOFs concentrated at the ‘wrist’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5362" name="Picture 2" descr="01_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9718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01_07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Example end-effector: Grippers</a:t>
            </a:r>
          </a:p>
        </p:txBody>
      </p:sp>
      <p:pic>
        <p:nvPicPr>
          <p:cNvPr id="15366" name="Picture 6" descr="01_0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95588"/>
            <a:ext cx="2820988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1336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Anthropomorphic or task-specific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Force control v. position control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6400800" y="2514600"/>
            <a:ext cx="2133600" cy="1936750"/>
            <a:chOff x="2160" y="2496"/>
            <a:chExt cx="1344" cy="1220"/>
          </a:xfrm>
        </p:grpSpPr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96"/>
              <a:ext cx="1344" cy="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304" y="3504"/>
              <a:ext cx="9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Utah MIT hand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1400"/>
              <a:t/>
            </a:r>
            <a:br>
              <a:rPr lang="en-US" sz="1400"/>
            </a:br>
            <a:r>
              <a:rPr lang="en-US" sz="1800"/>
              <a:t>An classic arm  - The PUMA 560</a:t>
            </a:r>
            <a:endParaRPr lang="en-US" sz="1400"/>
          </a:p>
        </p:txBody>
      </p:sp>
      <p:pic>
        <p:nvPicPr>
          <p:cNvPr id="125955" name="Picture 3" descr="P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Puma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5800" y="49530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The PUMA 560 has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en-US" sz="2000">
                <a:solidFill>
                  <a:srgbClr val="0033CC"/>
                </a:solidFill>
              </a:rPr>
              <a:t>SIX</a:t>
            </a:r>
            <a:r>
              <a:rPr lang="en-US" sz="2000">
                <a:solidFill>
                  <a:srgbClr val="800000"/>
                </a:solidFill>
              </a:rPr>
              <a:t> </a:t>
            </a:r>
            <a:r>
              <a:rPr lang="en-US" sz="2000"/>
              <a:t>revolute joints</a:t>
            </a:r>
          </a:p>
          <a:p>
            <a:pPr eaLnBrk="0" hangingPunct="0"/>
            <a:r>
              <a:rPr lang="en-US" sz="2000"/>
              <a:t>	A revolute joint has ONE degree of freedom ( 1 DOF) that is    	defined by its angle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019800" y="4114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C3300"/>
                </a:solidFill>
              </a:rPr>
              <a:t>1</a:t>
            </a:r>
            <a:endParaRPr lang="en-US" sz="2000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943600" y="2133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7467600" y="22860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CC3300"/>
                </a:solidFill>
              </a:rPr>
              <a:t>3</a:t>
            </a:r>
            <a:endParaRPr lang="en-US" sz="2000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7772400" y="3657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CC3300"/>
                </a:solidFill>
              </a:rPr>
              <a:t>4</a:t>
            </a:r>
            <a:endParaRPr lang="en-US" sz="2000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6934200" y="4343400"/>
            <a:ext cx="1676400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There are two more joints on the end effector (the gripper)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26978" name="Picture 2" descr="http://www.dmark.com.br/conteudo/Image/wa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2129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An modern arm  - The Barrett WAM 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5562600"/>
            <a:ext cx="6172200" cy="4114800"/>
          </a:xfrm>
        </p:spPr>
        <p:txBody>
          <a:bodyPr/>
          <a:lstStyle/>
          <a:p>
            <a:r>
              <a:rPr lang="en-US" sz="2000"/>
              <a:t>The WAM has </a:t>
            </a:r>
            <a:r>
              <a:rPr lang="en-US" sz="2000">
                <a:solidFill>
                  <a:schemeClr val="accent2"/>
                </a:solidFill>
              </a:rPr>
              <a:t>SEVEN</a:t>
            </a:r>
            <a:r>
              <a:rPr lang="en-US" sz="2000"/>
              <a:t> revolute joints. </a:t>
            </a:r>
          </a:p>
          <a:p>
            <a:r>
              <a:rPr lang="en-US" sz="2000"/>
              <a:t>Similar motion (Kinematics) to human</a:t>
            </a:r>
          </a:p>
        </p:txBody>
      </p:sp>
      <p:sp>
        <p:nvSpPr>
          <p:cNvPr id="126981" name="AutoShape 5" descr="data:image/jpeg;base64,/9j/4AAQSkZJRgABAQAAAQABAAD/2wCEAAkGBhAQEBQUEhIUEhUVGBcWFxgUFRUYFxUVFxUXFBcYFxUYHCYeFxojGhgVHy8gJCcpLCwsFh4xNTAqNSYsLCkBCQoKBQUFDQUFDSkYEhgpKSkpKSkpKSkpKSkpKSkpKSkpKSkpKSkpKSkpKSkpKSkpKSkpKSkpKSkpKSkpKSkpKf/AABEIATsAoAMBIgACEQEDEQH/xAAbAAEAAgMBAQAAAAAAAAAAAAAABAUBAgMGB//EAEIQAAEDAgMEBwUECQMFAQAAAAEAAhEDIQQSMQVBUXETImGBkaGxBjKywfAzQlLRBxQjYnJzkuHxFUOCg6LC0vIk/8QAFAEBAAAAAAAAAAAAAAAAAAAAAP/EABQRAQAAAAAAAAAAAAAAAAAAAAD/2gAMAwEAAhEDEQA/APuKIiAiIgIiICIvDfpKw1ev+rMw9V1OKjzVLHvGVhovDSW06jHOh5bAnWCbSg9yuNfFsZ7x7t/gvkh2jjMDjc9bEVH08hY19SpLnMbh6bGxSbUMvNZriZpkDMXZpV8zGkdcvL2ug5iZInSDvBHrCD2VLbbDqHN8/Rctp+0lGiyZzE2AG8/W5U1OsHNztuN+5UdEms7pDfNcfu0/uxwJEH/kglYvbuMrEwAxvAvLfEN073FbYDFYprhJyO3FtVzmHxHqtn1GgQwA/L+6q8RVObUkGZAsOYjeg9/sjahqgte3LUbEjc4HRzez0hWS+cYDHVWVA4G7Q37xOaXaXHCfFe72btEVmkxlc0w5p1afmDqCgmIiICIiAiIgIi1qVA0SSAO1BstKtZrRLiAO1V2J2xuYO8/IKvcXOMuJJ7fqyBi9tOfnvkY0kW943jum3io9TZtapTeKfUlpg7yeZWMTShrxlzdIIAkDrARv35b/APErSp7Tvc3KRke3qvGvWjUdh1B7UHzzH4cuqOdVdJkNdA1LRAk77QeCufZzGMNB7Hkfs7GSPdOn1xBUrEezzqhqviQ5jjlvOfUOEaRc98XC8pWwzadQuAyDK0OBJNwIdBJ1Dhm7zxQeyoVC1r6UwSD3jKbjxB8U2bWAYwGxLQ0zqC3VVGzqpe2Q7rMsOBaQQATvGo5PCn1q7cr3EZS0dZpHZ1rix0me1BYYrIBM24TqoEF8uPVG7l2BRHVgHAASDoYgEQDqeYXT9YEgmHHcBEDd49pQbuwmQt6xkuDjbTkRHABeg9mtpF2Iubk5XfvAM18W+vIUX6yAILgXdmuul91vMqw9nMMekzieqd+95aG/N3iO8PoKKPhMUHjgRqFIQEREGJRzgBJMDtXz7HbHxz9q16r8RWo4UGlka2pUAqsOHLKrWgVA2m0PIJeW5gQMpVTseo52GyPr1KlR1R9R1J+INboWyW0qecuJMBrSbm7ieCD6NidsAWYMx4nT+6raj3PMuM/LkNyrNl1S1wY4y0+6ee75f5V6zD8UHBlGVIp0ANV00WrqiDFWkHCD2HvBkFV218NS6F5LetlgOAl+oLb6wHQY5qXUrrg6ogis2+wsBY2Do4ERlcLOBHEFeSxPsy/E1HQ7Iw5nZ4mHRZsSJv5doXp6WzmvrOLaZc4xNyG9hO6Y39iv8LsMCDUOaPuizR+aD5t7PUtntpFzcdThuTpXON2zUygMYBoXiBrffuXtsZ7P0a+G6Sh+0LmyDJHSscNOGmkj1VfhP0V4ejheiY5rquYE1a1M1A5raz6zWdEXwxoLz7hbe+q9VsPZf6rhqVHpH1eiY1md5lzoESUHzHE0KYeLPcGjf1SDG/S4hvHfxWGVXgw1tOB2R3yZ8Y3r2GK2ZSquc5wLS5znBzTBIJJHYYHkqxmxWtqRlLhuJcbiRNgADcnfu7UFTg8MXEgDMXau1aPzOtl6bZVHo+qLhpBP72+f4pC6MwxiIgDcLRy4b10qk02FwAEAm95tJm99EErCPmoHN+9VyjgWtpw7zaVfqm2HsssawuJMN3mes4AuIgCN+7erlAREQfHvbzH1H48B5JpZWuYz7sSRJGhMg69y89VouZWa9jMpa8OBgjeN4Ft/ivom0cAz9dY57Q4tp5RPFlQzbk5virrbQYC0nKAREGB5IPM09qyxpOUDUbjfd4yO9erwWMFSmHTPz4HvC8E9jWF1hDHFpj7sWBjgQ0eCt/ZjFmA3cQSOy5MfEg9Q+uuDqiUaTqhhont3DmVZ4bY7Rd/WPDd/dBXUMO+p7otxOnirPDbJY27use3Tw/NTgIWUGIWURAXDG1MtNx3xA5mw8yu6gbVfZreJnuaJ9YQV+URC5PpE77jSfzXVyBBEb04ERS55nme7KI8VtTwL6r2tquaWk3a1pAcBchziSSLRFtVKUnZrJqE/hHm4/wBvNBaoiICIiDwvty15dmo2qNhttcpEuPYR1b9i8c7CVHx01R7juF4yxrmOhmNAF7D2sw9VuJcWglr2tcY+5HVuBczHHivPVMMMwzGoQPwNIIN5ixAvlvzQQxhg2QahLTaCSW8YJmT9aKdsup0TukDpyjR8hpHDKLnhMqa/B9KB0VGrm3vqVH242JPp4KxwewC6A/rcGjQnieP1og9zQjKIECBA4LdccHRLKbGkyWtAnkF2QEREBERAVVtB81I/CAO83PlCtVRvfmc53Enw0HkAg0KBYWyDCstlM6hP4nHwHV+RVY50AngrvC0srGjgB470HVERAREQRsVgW1IJsRoQoZ2Jf3h/S7/3VqiCDT2WBq4nkI8zJ81KpUGt0EceJ5nUroiAiIgIiICIiDli6uVjjwBjnu81SgQI4Kx2q/qgcSPAdb1AVcUGFssBZQZpszOaOLh4DrHyCvVU7OZNSfwjzJj0BVsgIiICIiAiIgIiICIiAiIgIiIKvaT5qAfhHm4/kPNRHLerUzPceJPgOqPRc0GQsrCExdBYbJp9VzuJjubb1lT1wwVPLTaOwTzNz5rugIiICIiAiIgIiICIiAiIgLniKmVjncAT5Looe1H9QD8RA7h1j6IKxrYAWAskoAgLIZmIbxIHdN/KUXfZ7JqD90E95sPmgt0REBERAREQEREBERAREQEWA4LKAqfa+MY17Q5zWwJuQNTGncfFd9q4oiGtME3JGsdnCfkqAMBc4i14tvi1zqbgoJP+oUj/ALjfED1XdjgRIII4gyFC6MdviVyOFEyLHiLHxEH1QWinbKZZzuJjuA/MlUVLFPb7/WHEDrDttZw5Qea9Js5sUmdon+rrfNBJREQEREBERAREQaveACSYAueSjDGEn3YnTNr4f3WcYZyt4mTybf1yrlW0ngQgzUrOJjNE3MAWHfNyfmouIrPNQUmvcMwL3GRLWAgEAxqSQAeAdwCk0hJceJjubb1nxUTDNl7qnGpkH8LGlnxZj3oOophrgIEcvr6HauwYD3LnjLAHh/j81HxeId7rDlgCT2m/9+9Bpjakl5/APICfWQqnDvgAH6O/zWjsVVggkEuOV0g6h0nfz8Vl7uMTzj1QSwbLChdId0nkf7rDsU8CcrrdrUEyubZREkgX7T+StdlYt3XECBB1NiZzDTsnvK81hMWTUEtPVBJMzHl2r0GEblaY++QZ7BafG/igshtNoIDurJgHdO4E7ipQqA6EFVuIoNNJzToRHbOgjtBiO1csEOkotcYzkAkxpUFjHZmBHJBcooVPEHKDNoBg389V2oYnMYIymJ5iYt5eIQd0REBERBBxN6kdgHcSSfQDvXOoQ1r+Av5AwO+VuftXfW5n5lc8XZlQ/u/JBvRqgUwTNm5jY8JO5csG0CjT49QnXUkE+pXXaTooVP4CPKF2cIDRwLR4EII2Pc3IL/eb6yfRRGMJEnfe/bf0hS9ru6nif+xy6sbAA7Ag81iqP7UjtnvLRB9fJbdGTqFYOwoqVahOmYNjTRjZnfqSh2ezQtE8YGiCrqsIsNT5fVlGqsqRr4gc/kvQ4TAtcXR92G6nXXfpqFnGbM6pjg7xsB6oPL4V1VskZetxG65Gh7fJT9n7WqB7Gua3KwQSM08eMTBKt/8AQiNF4zbe3KeDcXPDnS4saGCTIN3XIsG5R3oPodS5aO2e4CfXKuGzmw1w4VKg8Xl3zVJsD21wmJpl/SikKYawmuG0+s6dCXQfcO/crfA4pkuGZkvqPLBmALwGtJLR94QQbTqg70xMDgXeAcYXR9nMP7wHc4ZfUjwXCjVM1Dl0cRqDp/dZfDY1uWzrdwe2895QWiIiAiIgrA09K++87uxi1xZOR+mg+QXQfaP5n0YtcX7j+75INNqOPQvtuHA7wpFappr7zdx/EFw2r9i/kPUKTX3fxN+IIIW1HyzSbO9FhuLK32qzNTI4hw/7SqwVxlndE+UoJdOqZLheXGRxgZZHbZdP1tptoeGh8CqqjXIj6ubnzK7GvIvfndB1/wBSNN7gTqQeQLRb64rnitt9vD42qk2vWyPB0Dh3SNfKFW4jHW10j4gUHtm+0K+Z+1u0GtczO0ODsxvFj1J17lbN2j+96KZgtlU8UGioxlQEtjM1pynKGuiRb3dUHmvZT2UO0mGH9EynXo1HEC5aP1iWsMEB3XFyIXrNk/o/6HHUa9GvFLDF1JtJ7MxbSFHo8jKhMgFzi49p5L1Wy9lUcMHMoMZSZmnKxoAktbJ56LfBg/tb/wC47cODUGMKZ6T+c4ebVIri7eY+JqiYEWdJk9O/14KZW3cx8TUE5ERAREQVw+0fzPoxa4v3H93yWw+0fzPoxa4v3H93yQa7V+xfyHqFJr7v4m/EFG2r9i/kPULrjq4Y0uOjSCf6hp2oNMZo3mfRU+M2RVNqeVzdbmLfh+uC4VvaGq4iaTIuR1jPfaEpbcbHWwzZ1lrgD8PzQaDZ+JmOjn/k3hzWThcQNaTu6/ou7NtUiR+xqA7oLTHmFcUqQc0FpMESOs8fMoPM4gOAipSdHayVAr0aJkGkBI3she1qYUmLutOjhv5hVmOrU2PyvqlpjQ9EdTvgBBV4HYGDrluWkBoXQ6oI7NYk6K82LsejQJFMEDdLi6JiYnRYwGOphtq1K5mOrpNvvfUrrg65JMOY4W0mdBvk8EE5uruY+ELjgtav8x3o1GVHy7qA3H3o+6OIWmznk9LIg9K+0zubvQa4LR389/xKXW3cx8TVEwWjv57/AIlLrbuY+JqCciIgIiIK4faP5n0YtcX7j+75LYfaP5n0YueLPVeBc2t4IG1fsX8vmFjabOkAYIOZ0nk2T65Vz2zUHQVAbWHxBRdoltLENqFrCHU3smBMh7HRwgg+I7UHGrsd8gRrPylYdsl3BShtWn+Eemq8t7a7fx4q4engHZDUbiC8kNLZpsYWZnPBDWyXSBBO66CbtBzaBJe4U2tbLnGwa3Un4R3qz9l/aTC4hvR0sRSqPGY5WuGbLOuXWLr5f7QbdqVMTXp1Kzn0hlaWmk5ozgtIbTcZL2tLSC5zusSMotKkfo7ot/1KmaRIEPmw0FN5NuF0H2PEYltMS4ga6kCYEwJ1Nl5KvhXOdLvedc8yZPzVb7eNbU2hg2PcD0eWo0FtpNSSTB4UwFCwXt1jquCdiqlHCUZY11HpA5grksqPfTptdW6xGRsOLmyC6xIghfnADgogwDRMgC49L+Ur0+zcVTrUKVWGftKbKkAu++wOsHNnfvhQdqU2BrY3mTHANE+pQSfZyr77AIHVcBpFgDbwU7Z+tb+a/wCFi8/7NY2o2vlrU3sfUaYsMstAcbg7haeXFeh2frW/mv8AhYg0wWjv57/iUutu5j4mqJgtHfz3/EpdbdzHxNQTkREBERBWSekfHE91mLeoyGnja/epFXC3Lm2cdeB5j5qLiHmMpGUnwiRod/qgj7df+wqDXT4mqp9q3BrWOB0c5p3gZhPIe6p+0nh9Cp2RYfxDXuU3HYelWY6m9udp1AtvkEG0EHeEHgBtAbiug2j9Sr2p7D4U6dK3/qk+RC4O9gqO6tWH9B/8UFLjcCMZQfTdOVxiRq0tLHNNjrGYcOKufZP2HoYE9LTdWL3tjruYQ0G5gBo1gcVL2Z7KiiT+2c9piQ5oBtwcD8leFnPxPyQeY9qvZltWrTxfSPa/DgW6pD2h+aDa0S7xUM4hpblIaW/hyjLbS2i9diMOHtc0kw5pabnQiOK8VU9l8c0mBTeOIeBPbDohBObtKN64Cv0lieA5Zob8woTti49v+wTyfTP/AJJsnC4kVIqYeqGkQTlJAsCPd7QgufZbZVHD1HvJcCGhklzi0ZgCbmw0FzC9Fs94mqJ1quI7QWtgjiFx2XS6MOBBBJk/0jU/Wqy+iGglhy30Huk7urpM7xBQb4N4h1/99/xKRUqyWgAmSOzeCfIEqBQxBgZmSc09QTvkkjUDtuO1XGEpg9aQ4m1rgDgPmd6CSiIgIiICwQsogpMTgg4mwi0gizvnquvTx7wLfMeOviFKcyW9xWz6R4Ty+vmgjNqA6EHvWyPoD/6H5rn0beEfwk/IoOiwVqKI/E7x/NRsdjaNAA1a2SdMxEmNYAbJQSlkKqoe0WDe4NGJEkgCerJPa5oC89gP0itquxIGFxDhh21DNN4fmNKr0Ra7qtFMn3rkjKCdyD2x0UWjUyzIO7WBu7SFjZGIZiMPRrZS0VabKoa5xMZ2B8TviY0UxoaNAByCCIKryXZWEzEcNANTb1WrcA5xl7t/ut01vJ39wCn9J9f4WKbhfU3Qb0qLW+6AN/M9vFHURMiWniLHv3HvWZd+E96zkd2BAbiHt1GccW2P9Oh7j3LvSrtdoZ4jeOY1C49CfxLlicMAA68gtg7x1gNdYQT0REBERBEHunkpCjj3TyUgoNStHMB1APMLcrCCg2xtPonllNoDoBJM7xYAb/qy8N7VCviH0nEZ8ocOqAIkg6anRey2yAcQ7k30UX9VYSOrxQeAOyK5eMtMjrTewF+0r2+AxBpMdSyMNNxeXNggONUkv/qJM81MZg2T7o+uSuMJhWNpkhrQeMCfFB32bgKTaNMU25GNY0Nb+FoaA1t50EDuUsUG8Frg/s2cguyDUUxwCM381stWb+aDZERAXHF+6ebfjC7Lji/dPNvxhBKREQEREEQe6eSkFRS+GnfZdC88kHQrUuC5kcb81kBB53a5/wD0O5N9FyGoU3auAeaheAXAgaXIgRpqe5QS4Aibc7eqDtT1VvQ+zKpaVVpNnA94VzhnSwgAknsMeJsgmYNw6NvILsuNGlDQDBgLYMHLlZB0WrN/NYvx8Ua6Nbenig3RJRAXHF+6ebfjC7Lji/dPNvxhBKREQEREEFzYBHP/ACuhUh9MOEESuTqJ3Gef5oNEWCeNuf1dZQFq4SQDcGQQd4Wy1+8O9BtSw7Ge61rZ/CAPRdERAREQEREGMvC31wWc53jw/JEQbArji/d72/GFkuHG/Yta2ZwgAm7d0aOBOqCWiIgIiICIiDDmzquTqHA9x+rLsiCKba29PFa/eCmKNVpAERbkSg3WC4cQt+hbwnnf1WzWgbkHHNzPcVm/A+S7og4hjuzzKz0R4+A/OV1RBz6EcSe/8lkUW8At0QYAWURB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" name="AutoShape 6" descr="data:image/jpeg;base64,/9j/4AAQSkZJRgABAQAAAQABAAD/2wCEAAkGBhAQEBQUEhIUEhUVGBcWFxgUFRUYFxUVFxUXFBcYFxUYHCYeFxojGhgVHy8gJCcpLCwsFh4xNTAqNSYsLCkBCQoKBQUFDQUFDSkYEhgpKSkpKSkpKSkpKSkpKSkpKSkpKSkpKSkpKSkpKSkpKSkpKSkpKSkpKSkpKSkpKSkpKf/AABEIATsAoAMBIgACEQEDEQH/xAAbAAEAAgMBAQAAAAAAAAAAAAAABAUBAgMGB//EAEIQAAEDAgMEBwUECQMFAQAAAAEAAhEDIQQSMQVBUXETImGBkaGxBjKywfAzQlLRBxQjYnJzkuHxFUOCg6LC0vIk/8QAFAEBAAAAAAAAAAAAAAAAAAAAAP/EABQRAQAAAAAAAAAAAAAAAAAAAAD/2gAMAwEAAhEDEQA/APuKIiAiIgIiICIvDfpKw1ev+rMw9V1OKjzVLHvGVhovDSW06jHOh5bAnWCbSg9yuNfFsZ7x7t/gvkh2jjMDjc9bEVH08hY19SpLnMbh6bGxSbUMvNZriZpkDMXZpV8zGkdcvL2ug5iZInSDvBHrCD2VLbbDqHN8/Rctp+0lGiyZzE2AG8/W5U1OsHNztuN+5UdEms7pDfNcfu0/uxwJEH/kglYvbuMrEwAxvAvLfEN073FbYDFYprhJyO3FtVzmHxHqtn1GgQwA/L+6q8RVObUkGZAsOYjeg9/sjahqgte3LUbEjc4HRzez0hWS+cYDHVWVA4G7Q37xOaXaXHCfFe72btEVmkxlc0w5p1afmDqCgmIiICIiAiIgIi1qVA0SSAO1BstKtZrRLiAO1V2J2xuYO8/IKvcXOMuJJ7fqyBi9tOfnvkY0kW943jum3io9TZtapTeKfUlpg7yeZWMTShrxlzdIIAkDrARv35b/APErSp7Tvc3KRke3qvGvWjUdh1B7UHzzH4cuqOdVdJkNdA1LRAk77QeCufZzGMNB7Hkfs7GSPdOn1xBUrEezzqhqviQ5jjlvOfUOEaRc98XC8pWwzadQuAyDK0OBJNwIdBJ1Dhm7zxQeyoVC1r6UwSD3jKbjxB8U2bWAYwGxLQ0zqC3VVGzqpe2Q7rMsOBaQQATvGo5PCn1q7cr3EZS0dZpHZ1rix0me1BYYrIBM24TqoEF8uPVG7l2BRHVgHAASDoYgEQDqeYXT9YEgmHHcBEDd49pQbuwmQt6xkuDjbTkRHABeg9mtpF2Iubk5XfvAM18W+vIUX6yAILgXdmuul91vMqw9nMMekzieqd+95aG/N3iO8PoKKPhMUHjgRqFIQEREGJRzgBJMDtXz7HbHxz9q16r8RWo4UGlka2pUAqsOHLKrWgVA2m0PIJeW5gQMpVTseo52GyPr1KlR1R9R1J+INboWyW0qecuJMBrSbm7ieCD6NidsAWYMx4nT+6raj3PMuM/LkNyrNl1S1wY4y0+6ee75f5V6zD8UHBlGVIp0ANV00WrqiDFWkHCD2HvBkFV218NS6F5LetlgOAl+oLb6wHQY5qXUrrg6ogis2+wsBY2Do4ERlcLOBHEFeSxPsy/E1HQ7Iw5nZ4mHRZsSJv5doXp6WzmvrOLaZc4xNyG9hO6Y39iv8LsMCDUOaPuizR+aD5t7PUtntpFzcdThuTpXON2zUygMYBoXiBrffuXtsZ7P0a+G6Sh+0LmyDJHSscNOGmkj1VfhP0V4ejheiY5rquYE1a1M1A5raz6zWdEXwxoLz7hbe+q9VsPZf6rhqVHpH1eiY1md5lzoESUHzHE0KYeLPcGjf1SDG/S4hvHfxWGVXgw1tOB2R3yZ8Y3r2GK2ZSquc5wLS5znBzTBIJJHYYHkqxmxWtqRlLhuJcbiRNgADcnfu7UFTg8MXEgDMXau1aPzOtl6bZVHo+qLhpBP72+f4pC6MwxiIgDcLRy4b10qk02FwAEAm95tJm99EErCPmoHN+9VyjgWtpw7zaVfqm2HsssawuJMN3mes4AuIgCN+7erlAREQfHvbzH1H48B5JpZWuYz7sSRJGhMg69y89VouZWa9jMpa8OBgjeN4Ft/ivom0cAz9dY57Q4tp5RPFlQzbk5virrbQYC0nKAREGB5IPM09qyxpOUDUbjfd4yO9erwWMFSmHTPz4HvC8E9jWF1hDHFpj7sWBjgQ0eCt/ZjFmA3cQSOy5MfEg9Q+uuDqiUaTqhhont3DmVZ4bY7Rd/WPDd/dBXUMO+p7otxOnirPDbJY27use3Tw/NTgIWUGIWURAXDG1MtNx3xA5mw8yu6gbVfZreJnuaJ9YQV+URC5PpE77jSfzXVyBBEb04ERS55nme7KI8VtTwL6r2tquaWk3a1pAcBchziSSLRFtVKUnZrJqE/hHm4/wBvNBaoiICIiDwvty15dmo2qNhttcpEuPYR1b9i8c7CVHx01R7juF4yxrmOhmNAF7D2sw9VuJcWglr2tcY+5HVuBczHHivPVMMMwzGoQPwNIIN5ixAvlvzQQxhg2QahLTaCSW8YJmT9aKdsup0TukDpyjR8hpHDKLnhMqa/B9KB0VGrm3vqVH242JPp4KxwewC6A/rcGjQnieP1og9zQjKIECBA4LdccHRLKbGkyWtAnkF2QEREBERAVVtB81I/CAO83PlCtVRvfmc53Enw0HkAg0KBYWyDCstlM6hP4nHwHV+RVY50AngrvC0srGjgB470HVERAREQRsVgW1IJsRoQoZ2Jf3h/S7/3VqiCDT2WBq4nkI8zJ81KpUGt0EceJ5nUroiAiIgIiICIiDli6uVjjwBjnu81SgQI4Kx2q/qgcSPAdb1AVcUGFssBZQZpszOaOLh4DrHyCvVU7OZNSfwjzJj0BVsgIiICIiAiIgIiICIiAiIgIiIKvaT5qAfhHm4/kPNRHLerUzPceJPgOqPRc0GQsrCExdBYbJp9VzuJjubb1lT1wwVPLTaOwTzNz5rugIiICIiAiIgIiICIiAiIgLniKmVjncAT5Looe1H9QD8RA7h1j6IKxrYAWAskoAgLIZmIbxIHdN/KUXfZ7JqD90E95sPmgt0REBERAREQEREBERAREQEWA4LKAqfa+MY17Q5zWwJuQNTGncfFd9q4oiGtME3JGsdnCfkqAMBc4i14tvi1zqbgoJP+oUj/ALjfED1XdjgRIII4gyFC6MdviVyOFEyLHiLHxEH1QWinbKZZzuJjuA/MlUVLFPb7/WHEDrDttZw5Qea9Js5sUmdon+rrfNBJREQEREBERAREQaveACSYAueSjDGEn3YnTNr4f3WcYZyt4mTybf1yrlW0ngQgzUrOJjNE3MAWHfNyfmouIrPNQUmvcMwL3GRLWAgEAxqSQAeAdwCk0hJceJjubb1nxUTDNl7qnGpkH8LGlnxZj3oOophrgIEcvr6HauwYD3LnjLAHh/j81HxeId7rDlgCT2m/9+9Bpjakl5/APICfWQqnDvgAH6O/zWjsVVggkEuOV0g6h0nfz8Vl7uMTzj1QSwbLChdId0nkf7rDsU8CcrrdrUEyubZREkgX7T+StdlYt3XECBB1NiZzDTsnvK81hMWTUEtPVBJMzHl2r0GEblaY++QZ7BafG/igshtNoIDurJgHdO4E7ipQqA6EFVuIoNNJzToRHbOgjtBiO1csEOkotcYzkAkxpUFjHZmBHJBcooVPEHKDNoBg389V2oYnMYIymJ5iYt5eIQd0REBERBBxN6kdgHcSSfQDvXOoQ1r+Av5AwO+VuftXfW5n5lc8XZlQ/u/JBvRqgUwTNm5jY8JO5csG0CjT49QnXUkE+pXXaTooVP4CPKF2cIDRwLR4EII2Pc3IL/eb6yfRRGMJEnfe/bf0hS9ru6nif+xy6sbAA7Ag81iqP7UjtnvLRB9fJbdGTqFYOwoqVahOmYNjTRjZnfqSh2ezQtE8YGiCrqsIsNT5fVlGqsqRr4gc/kvQ4TAtcXR92G6nXXfpqFnGbM6pjg7xsB6oPL4V1VskZetxG65Gh7fJT9n7WqB7Gua3KwQSM08eMTBKt/8AQiNF4zbe3KeDcXPDnS4saGCTIN3XIsG5R3oPodS5aO2e4CfXKuGzmw1w4VKg8Xl3zVJsD21wmJpl/SikKYawmuG0+s6dCXQfcO/crfA4pkuGZkvqPLBmALwGtJLR94QQbTqg70xMDgXeAcYXR9nMP7wHc4ZfUjwXCjVM1Dl0cRqDp/dZfDY1uWzrdwe2895QWiIiAiIgrA09K++87uxi1xZOR+mg+QXQfaP5n0YtcX7j+75INNqOPQvtuHA7wpFappr7zdx/EFw2r9i/kPUKTX3fxN+IIIW1HyzSbO9FhuLK32qzNTI4hw/7SqwVxlndE+UoJdOqZLheXGRxgZZHbZdP1tptoeGh8CqqjXIj6ubnzK7GvIvfndB1/wBSNN7gTqQeQLRb64rnitt9vD42qk2vWyPB0Dh3SNfKFW4jHW10j4gUHtm+0K+Z+1u0GtczO0ODsxvFj1J17lbN2j+96KZgtlU8UGioxlQEtjM1pynKGuiRb3dUHmvZT2UO0mGH9EynXo1HEC5aP1iWsMEB3XFyIXrNk/o/6HHUa9GvFLDF1JtJ7MxbSFHo8jKhMgFzi49p5L1Wy9lUcMHMoMZSZmnKxoAktbJ56LfBg/tb/wC47cODUGMKZ6T+c4ebVIri7eY+JqiYEWdJk9O/14KZW3cx8TUE5ERAREQVw+0fzPoxa4v3H93yWw+0fzPoxa4v3H93yQa7V+xfyHqFJr7v4m/EFG2r9i/kPULrjq4Y0uOjSCf6hp2oNMZo3mfRU+M2RVNqeVzdbmLfh+uC4VvaGq4iaTIuR1jPfaEpbcbHWwzZ1lrgD8PzQaDZ+JmOjn/k3hzWThcQNaTu6/ou7NtUiR+xqA7oLTHmFcUqQc0FpMESOs8fMoPM4gOAipSdHayVAr0aJkGkBI3she1qYUmLutOjhv5hVmOrU2PyvqlpjQ9EdTvgBBV4HYGDrluWkBoXQ6oI7NYk6K82LsejQJFMEDdLi6JiYnRYwGOphtq1K5mOrpNvvfUrrg65JMOY4W0mdBvk8EE5uruY+ELjgtav8x3o1GVHy7qA3H3o+6OIWmznk9LIg9K+0zubvQa4LR389/xKXW3cx8TVEwWjv57/AIlLrbuY+JqCciIgIiIK4faP5n0YtcX7j+75LYfaP5n0YueLPVeBc2t4IG1fsX8vmFjabOkAYIOZ0nk2T65Vz2zUHQVAbWHxBRdoltLENqFrCHU3smBMh7HRwgg+I7UHGrsd8gRrPylYdsl3BShtWn+Eemq8t7a7fx4q4engHZDUbiC8kNLZpsYWZnPBDWyXSBBO66CbtBzaBJe4U2tbLnGwa3Un4R3qz9l/aTC4hvR0sRSqPGY5WuGbLOuXWLr5f7QbdqVMTXp1Kzn0hlaWmk5ozgtIbTcZL2tLSC5zusSMotKkfo7ot/1KmaRIEPmw0FN5NuF0H2PEYltMS4ga6kCYEwJ1Nl5KvhXOdLvedc8yZPzVb7eNbU2hg2PcD0eWo0FtpNSSTB4UwFCwXt1jquCdiqlHCUZY11HpA5grksqPfTptdW6xGRsOLmyC6xIghfnADgogwDRMgC49L+Ur0+zcVTrUKVWGftKbKkAu++wOsHNnfvhQdqU2BrY3mTHANE+pQSfZyr77AIHVcBpFgDbwU7Z+tb+a/wCFi8/7NY2o2vlrU3sfUaYsMstAcbg7haeXFeh2frW/mv8AhYg0wWjv57/iUutu5j4mqJgtHfz3/EpdbdzHxNQTkREBERBWSekfHE91mLeoyGnja/epFXC3Lm2cdeB5j5qLiHmMpGUnwiRod/qgj7df+wqDXT4mqp9q3BrWOB0c5p3gZhPIe6p+0nh9Cp2RYfxDXuU3HYelWY6m9udp1AtvkEG0EHeEHgBtAbiug2j9Sr2p7D4U6dK3/qk+RC4O9gqO6tWH9B/8UFLjcCMZQfTdOVxiRq0tLHNNjrGYcOKufZP2HoYE9LTdWL3tjruYQ0G5gBo1gcVL2Z7KiiT+2c9piQ5oBtwcD8leFnPxPyQeY9qvZltWrTxfSPa/DgW6pD2h+aDa0S7xUM4hpblIaW/hyjLbS2i9diMOHtc0kw5pabnQiOK8VU9l8c0mBTeOIeBPbDohBObtKN64Cv0lieA5Zob8woTti49v+wTyfTP/AJJsnC4kVIqYeqGkQTlJAsCPd7QgufZbZVHD1HvJcCGhklzi0ZgCbmw0FzC9Fs94mqJ1quI7QWtgjiFx2XS6MOBBBJk/0jU/Wqy+iGglhy30Huk7urpM7xBQb4N4h1/99/xKRUqyWgAmSOzeCfIEqBQxBgZmSc09QTvkkjUDtuO1XGEpg9aQ4m1rgDgPmd6CSiIgIiICwQsogpMTgg4mwi0gizvnquvTx7wLfMeOviFKcyW9xWz6R4Ty+vmgjNqA6EHvWyPoD/6H5rn0beEfwk/IoOiwVqKI/E7x/NRsdjaNAA1a2SdMxEmNYAbJQSlkKqoe0WDe4NGJEkgCerJPa5oC89gP0itquxIGFxDhh21DNN4fmNKr0Ra7qtFMn3rkjKCdyD2x0UWjUyzIO7WBu7SFjZGIZiMPRrZS0VabKoa5xMZ2B8TviY0UxoaNAByCCIKryXZWEzEcNANTb1WrcA5xl7t/ut01vJ39wCn9J9f4WKbhfU3Qb0qLW+6AN/M9vFHURMiWniLHv3HvWZd+E96zkd2BAbiHt1GccW2P9Oh7j3LvSrtdoZ4jeOY1C49CfxLlicMAA68gtg7x1gNdYQT0REBERBEHunkpCjj3TyUgoNStHMB1APMLcrCCg2xtPonllNoDoBJM7xYAb/qy8N7VCviH0nEZ8ocOqAIkg6anRey2yAcQ7k30UX9VYSOrxQeAOyK5eMtMjrTewF+0r2+AxBpMdSyMNNxeXNggONUkv/qJM81MZg2T7o+uSuMJhWNpkhrQeMCfFB32bgKTaNMU25GNY0Nb+FoaA1t50EDuUsUG8Frg/s2cguyDUUxwCM381stWb+aDZERAXHF+6ebfjC7Lji/dPNvxhBKREQEREEQe6eSkFRS+GnfZdC88kHQrUuC5kcb81kBB53a5/wD0O5N9FyGoU3auAeaheAXAgaXIgRpqe5QS4Aibc7eqDtT1VvQ+zKpaVVpNnA94VzhnSwgAknsMeJsgmYNw6NvILsuNGlDQDBgLYMHLlZB0WrN/NYvx8Ua6Nbenig3RJRAXHF+6ebfjC7Lji/dPNvxhBKREQEREEFzYBHP/ACuhUh9MOEESuTqJ3Gef5oNEWCeNuf1dZQFq4SQDcGQQd4Wy1+8O9BtSw7Ge61rZ/CAPRdERAREQEREGMvC31wWc53jw/JEQbArji/d72/GFkuHG/Yta2ZwgAm7d0aOBOqCWiIgIiICIiDDmzquTqHA9x+rLsiCKba29PFa/eCmKNVpAERbkSg3WC4cQt+hbwnnf1WzWgbkHHNzPcVm/A+S7og4hjuzzKz0R4+A/OV1RBz6EcSe/8lkUW8At0QYAWURB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" name="AutoShape 7" descr="data:image/jpeg;base64,/9j/4AAQSkZJRgABAQAAAQABAAD/2wCEAAkGBhAQEBQUEhIUEhUVGBcWFxgUFRUYFxUVFxUXFBcYFxUYHCYeFxojGhgVHy8gJCcpLCwsFh4xNTAqNSYsLCkBCQoKBQUFDQUFDSkYEhgpKSkpKSkpKSkpKSkpKSkpKSkpKSkpKSkpKSkpKSkpKSkpKSkpKSkpKSkpKSkpKSkpKf/AABEIATsAoAMBIgACEQEDEQH/xAAbAAEAAgMBAQAAAAAAAAAAAAAABAUBAgMGB//EAEIQAAEDAgMEBwUECQMFAQAAAAEAAhEDIQQSMQVBUXETImGBkaGxBjKywfAzQlLRBxQjYnJzkuHxFUOCg6LC0vIk/8QAFAEBAAAAAAAAAAAAAAAAAAAAAP/EABQRAQAAAAAAAAAAAAAAAAAAAAD/2gAMAwEAAhEDEQA/APuKIiAiIgIiICIvDfpKw1ev+rMw9V1OKjzVLHvGVhovDSW06jHOh5bAnWCbSg9yuNfFsZ7x7t/gvkh2jjMDjc9bEVH08hY19SpLnMbh6bGxSbUMvNZriZpkDMXZpV8zGkdcvL2ug5iZInSDvBHrCD2VLbbDqHN8/Rctp+0lGiyZzE2AG8/W5U1OsHNztuN+5UdEms7pDfNcfu0/uxwJEH/kglYvbuMrEwAxvAvLfEN073FbYDFYprhJyO3FtVzmHxHqtn1GgQwA/L+6q8RVObUkGZAsOYjeg9/sjahqgte3LUbEjc4HRzez0hWS+cYDHVWVA4G7Q37xOaXaXHCfFe72btEVmkxlc0w5p1afmDqCgmIiICIiAiIgIi1qVA0SSAO1BstKtZrRLiAO1V2J2xuYO8/IKvcXOMuJJ7fqyBi9tOfnvkY0kW943jum3io9TZtapTeKfUlpg7yeZWMTShrxlzdIIAkDrARv35b/APErSp7Tvc3KRke3qvGvWjUdh1B7UHzzH4cuqOdVdJkNdA1LRAk77QeCufZzGMNB7Hkfs7GSPdOn1xBUrEezzqhqviQ5jjlvOfUOEaRc98XC8pWwzadQuAyDK0OBJNwIdBJ1Dhm7zxQeyoVC1r6UwSD3jKbjxB8U2bWAYwGxLQ0zqC3VVGzqpe2Q7rMsOBaQQATvGo5PCn1q7cr3EZS0dZpHZ1rix0me1BYYrIBM24TqoEF8uPVG7l2BRHVgHAASDoYgEQDqeYXT9YEgmHHcBEDd49pQbuwmQt6xkuDjbTkRHABeg9mtpF2Iubk5XfvAM18W+vIUX6yAILgXdmuul91vMqw9nMMekzieqd+95aG/N3iO8PoKKPhMUHjgRqFIQEREGJRzgBJMDtXz7HbHxz9q16r8RWo4UGlka2pUAqsOHLKrWgVA2m0PIJeW5gQMpVTseo52GyPr1KlR1R9R1J+INboWyW0qecuJMBrSbm7ieCD6NidsAWYMx4nT+6raj3PMuM/LkNyrNl1S1wY4y0+6ee75f5V6zD8UHBlGVIp0ANV00WrqiDFWkHCD2HvBkFV218NS6F5LetlgOAl+oLb6wHQY5qXUrrg6ogis2+wsBY2Do4ERlcLOBHEFeSxPsy/E1HQ7Iw5nZ4mHRZsSJv5doXp6WzmvrOLaZc4xNyG9hO6Y39iv8LsMCDUOaPuizR+aD5t7PUtntpFzcdThuTpXON2zUygMYBoXiBrffuXtsZ7P0a+G6Sh+0LmyDJHSscNOGmkj1VfhP0V4ejheiY5rquYE1a1M1A5raz6zWdEXwxoLz7hbe+q9VsPZf6rhqVHpH1eiY1md5lzoESUHzHE0KYeLPcGjf1SDG/S4hvHfxWGVXgw1tOB2R3yZ8Y3r2GK2ZSquc5wLS5znBzTBIJJHYYHkqxmxWtqRlLhuJcbiRNgADcnfu7UFTg8MXEgDMXau1aPzOtl6bZVHo+qLhpBP72+f4pC6MwxiIgDcLRy4b10qk02FwAEAm95tJm99EErCPmoHN+9VyjgWtpw7zaVfqm2HsssawuJMN3mes4AuIgCN+7erlAREQfHvbzH1H48B5JpZWuYz7sSRJGhMg69y89VouZWa9jMpa8OBgjeN4Ft/ivom0cAz9dY57Q4tp5RPFlQzbk5virrbQYC0nKAREGB5IPM09qyxpOUDUbjfd4yO9erwWMFSmHTPz4HvC8E9jWF1hDHFpj7sWBjgQ0eCt/ZjFmA3cQSOy5MfEg9Q+uuDqiUaTqhhont3DmVZ4bY7Rd/WPDd/dBXUMO+p7otxOnirPDbJY27use3Tw/NTgIWUGIWURAXDG1MtNx3xA5mw8yu6gbVfZreJnuaJ9YQV+URC5PpE77jSfzXVyBBEb04ERS55nme7KI8VtTwL6r2tquaWk3a1pAcBchziSSLRFtVKUnZrJqE/hHm4/wBvNBaoiICIiDwvty15dmo2qNhttcpEuPYR1b9i8c7CVHx01R7juF4yxrmOhmNAF7D2sw9VuJcWglr2tcY+5HVuBczHHivPVMMMwzGoQPwNIIN5ixAvlvzQQxhg2QahLTaCSW8YJmT9aKdsup0TukDpyjR8hpHDKLnhMqa/B9KB0VGrm3vqVH242JPp4KxwewC6A/rcGjQnieP1og9zQjKIECBA4LdccHRLKbGkyWtAnkF2QEREBERAVVtB81I/CAO83PlCtVRvfmc53Enw0HkAg0KBYWyDCstlM6hP4nHwHV+RVY50AngrvC0srGjgB470HVERAREQRsVgW1IJsRoQoZ2Jf3h/S7/3VqiCDT2WBq4nkI8zJ81KpUGt0EceJ5nUroiAiIgIiICIiDli6uVjjwBjnu81SgQI4Kx2q/qgcSPAdb1AVcUGFssBZQZpszOaOLh4DrHyCvVU7OZNSfwjzJj0BVsgIiICIiAiIgIiICIiAiIgIiIKvaT5qAfhHm4/kPNRHLerUzPceJPgOqPRc0GQsrCExdBYbJp9VzuJjubb1lT1wwVPLTaOwTzNz5rugIiICIiAiIgIiICIiAiIgLniKmVjncAT5Looe1H9QD8RA7h1j6IKxrYAWAskoAgLIZmIbxIHdN/KUXfZ7JqD90E95sPmgt0REBERAREQEREBERAREQEWA4LKAqfa+MY17Q5zWwJuQNTGncfFd9q4oiGtME3JGsdnCfkqAMBc4i14tvi1zqbgoJP+oUj/ALjfED1XdjgRIII4gyFC6MdviVyOFEyLHiLHxEH1QWinbKZZzuJjuA/MlUVLFPb7/WHEDrDttZw5Qea9Js5sUmdon+rrfNBJREQEREBERAREQaveACSYAueSjDGEn3YnTNr4f3WcYZyt4mTybf1yrlW0ngQgzUrOJjNE3MAWHfNyfmouIrPNQUmvcMwL3GRLWAgEAxqSQAeAdwCk0hJceJjubb1nxUTDNl7qnGpkH8LGlnxZj3oOophrgIEcvr6HauwYD3LnjLAHh/j81HxeId7rDlgCT2m/9+9Bpjakl5/APICfWQqnDvgAH6O/zWjsVVggkEuOV0g6h0nfz8Vl7uMTzj1QSwbLChdId0nkf7rDsU8CcrrdrUEyubZREkgX7T+StdlYt3XECBB1NiZzDTsnvK81hMWTUEtPVBJMzHl2r0GEblaY++QZ7BafG/igshtNoIDurJgHdO4E7ipQqA6EFVuIoNNJzToRHbOgjtBiO1csEOkotcYzkAkxpUFjHZmBHJBcooVPEHKDNoBg389V2oYnMYIymJ5iYt5eIQd0REBERBBxN6kdgHcSSfQDvXOoQ1r+Av5AwO+VuftXfW5n5lc8XZlQ/u/JBvRqgUwTNm5jY8JO5csG0CjT49QnXUkE+pXXaTooVP4CPKF2cIDRwLR4EII2Pc3IL/eb6yfRRGMJEnfe/bf0hS9ru6nif+xy6sbAA7Ag81iqP7UjtnvLRB9fJbdGTqFYOwoqVahOmYNjTRjZnfqSh2ezQtE8YGiCrqsIsNT5fVlGqsqRr4gc/kvQ4TAtcXR92G6nXXfpqFnGbM6pjg7xsB6oPL4V1VskZetxG65Gh7fJT9n7WqB7Gua3KwQSM08eMTBKt/8AQiNF4zbe3KeDcXPDnS4saGCTIN3XIsG5R3oPodS5aO2e4CfXKuGzmw1w4VKg8Xl3zVJsD21wmJpl/SikKYawmuG0+s6dCXQfcO/crfA4pkuGZkvqPLBmALwGtJLR94QQbTqg70xMDgXeAcYXR9nMP7wHc4ZfUjwXCjVM1Dl0cRqDp/dZfDY1uWzrdwe2895QWiIiAiIgrA09K++87uxi1xZOR+mg+QXQfaP5n0YtcX7j+75INNqOPQvtuHA7wpFappr7zdx/EFw2r9i/kPUKTX3fxN+IIIW1HyzSbO9FhuLK32qzNTI4hw/7SqwVxlndE+UoJdOqZLheXGRxgZZHbZdP1tptoeGh8CqqjXIj6ubnzK7GvIvfndB1/wBSNN7gTqQeQLRb64rnitt9vD42qk2vWyPB0Dh3SNfKFW4jHW10j4gUHtm+0K+Z+1u0GtczO0ODsxvFj1J17lbN2j+96KZgtlU8UGioxlQEtjM1pynKGuiRb3dUHmvZT2UO0mGH9EynXo1HEC5aP1iWsMEB3XFyIXrNk/o/6HHUa9GvFLDF1JtJ7MxbSFHo8jKhMgFzi49p5L1Wy9lUcMHMoMZSZmnKxoAktbJ56LfBg/tb/wC47cODUGMKZ6T+c4ebVIri7eY+JqiYEWdJk9O/14KZW3cx8TUE5ERAREQVw+0fzPoxa4v3H93yWw+0fzPoxa4v3H93yQa7V+xfyHqFJr7v4m/EFG2r9i/kPULrjq4Y0uOjSCf6hp2oNMZo3mfRU+M2RVNqeVzdbmLfh+uC4VvaGq4iaTIuR1jPfaEpbcbHWwzZ1lrgD8PzQaDZ+JmOjn/k3hzWThcQNaTu6/ou7NtUiR+xqA7oLTHmFcUqQc0FpMESOs8fMoPM4gOAipSdHayVAr0aJkGkBI3she1qYUmLutOjhv5hVmOrU2PyvqlpjQ9EdTvgBBV4HYGDrluWkBoXQ6oI7NYk6K82LsejQJFMEDdLi6JiYnRYwGOphtq1K5mOrpNvvfUrrg65JMOY4W0mdBvk8EE5uruY+ELjgtav8x3o1GVHy7qA3H3o+6OIWmznk9LIg9K+0zubvQa4LR389/xKXW3cx8TVEwWjv57/AIlLrbuY+JqCciIgIiIK4faP5n0YtcX7j+75LYfaP5n0YueLPVeBc2t4IG1fsX8vmFjabOkAYIOZ0nk2T65Vz2zUHQVAbWHxBRdoltLENqFrCHU3smBMh7HRwgg+I7UHGrsd8gRrPylYdsl3BShtWn+Eemq8t7a7fx4q4engHZDUbiC8kNLZpsYWZnPBDWyXSBBO66CbtBzaBJe4U2tbLnGwa3Un4R3qz9l/aTC4hvR0sRSqPGY5WuGbLOuXWLr5f7QbdqVMTXp1Kzn0hlaWmk5ozgtIbTcZL2tLSC5zusSMotKkfo7ot/1KmaRIEPmw0FN5NuF0H2PEYltMS4ga6kCYEwJ1Nl5KvhXOdLvedc8yZPzVb7eNbU2hg2PcD0eWo0FtpNSSTB4UwFCwXt1jquCdiqlHCUZY11HpA5grksqPfTptdW6xGRsOLmyC6xIghfnADgogwDRMgC49L+Ur0+zcVTrUKVWGftKbKkAu++wOsHNnfvhQdqU2BrY3mTHANE+pQSfZyr77AIHVcBpFgDbwU7Z+tb+a/wCFi8/7NY2o2vlrU3sfUaYsMstAcbg7haeXFeh2frW/mv8AhYg0wWjv57/iUutu5j4mqJgtHfz3/EpdbdzHxNQTkREBERBWSekfHE91mLeoyGnja/epFXC3Lm2cdeB5j5qLiHmMpGUnwiRod/qgj7df+wqDXT4mqp9q3BrWOB0c5p3gZhPIe6p+0nh9Cp2RYfxDXuU3HYelWY6m9udp1AtvkEG0EHeEHgBtAbiug2j9Sr2p7D4U6dK3/qk+RC4O9gqO6tWH9B/8UFLjcCMZQfTdOVxiRq0tLHNNjrGYcOKufZP2HoYE9LTdWL3tjruYQ0G5gBo1gcVL2Z7KiiT+2c9piQ5oBtwcD8leFnPxPyQeY9qvZltWrTxfSPa/DgW6pD2h+aDa0S7xUM4hpblIaW/hyjLbS2i9diMOHtc0kw5pabnQiOK8VU9l8c0mBTeOIeBPbDohBObtKN64Cv0lieA5Zob8woTti49v+wTyfTP/AJJsnC4kVIqYeqGkQTlJAsCPd7QgufZbZVHD1HvJcCGhklzi0ZgCbmw0FzC9Fs94mqJ1quI7QWtgjiFx2XS6MOBBBJk/0jU/Wqy+iGglhy30Huk7urpM7xBQb4N4h1/99/xKRUqyWgAmSOzeCfIEqBQxBgZmSc09QTvkkjUDtuO1XGEpg9aQ4m1rgDgPmd6CSiIgIiICwQsogpMTgg4mwi0gizvnquvTx7wLfMeOviFKcyW9xWz6R4Ty+vmgjNqA6EHvWyPoD/6H5rn0beEfwk/IoOiwVqKI/E7x/NRsdjaNAA1a2SdMxEmNYAbJQSlkKqoe0WDe4NGJEkgCerJPa5oC89gP0itquxIGFxDhh21DNN4fmNKr0Ra7qtFMn3rkjKCdyD2x0UWjUyzIO7WBu7SFjZGIZiMPRrZS0VabKoa5xMZ2B8TviY0UxoaNAByCCIKryXZWEzEcNANTb1WrcA5xl7t/ut01vJ39wCn9J9f4WKbhfU3Qb0qLW+6AN/M9vFHURMiWniLHv3HvWZd+E96zkd2BAbiHt1GccW2P9Oh7j3LvSrtdoZ4jeOY1C49CfxLlicMAA68gtg7x1gNdYQT0REBERBEHunkpCjj3TyUgoNStHMB1APMLcrCCg2xtPonllNoDoBJM7xYAb/qy8N7VCviH0nEZ8ocOqAIkg6anRey2yAcQ7k30UX9VYSOrxQeAOyK5eMtMjrTewF+0r2+AxBpMdSyMNNxeXNggONUkv/qJM81MZg2T7o+uSuMJhWNpkhrQeMCfFB32bgKTaNMU25GNY0Nb+FoaA1t50EDuUsUG8Frg/s2cguyDUUxwCM381stWb+aDZERAXHF+6ebfjC7Lji/dPNvxhBKREQEREEQe6eSkFRS+GnfZdC88kHQrUuC5kcb81kBB53a5/wD0O5N9FyGoU3auAeaheAXAgaXIgRpqe5QS4Aibc7eqDtT1VvQ+zKpaVVpNnA94VzhnSwgAknsMeJsgmYNw6NvILsuNGlDQDBgLYMHLlZB0WrN/NYvx8Ua6Nbenig3RJRAXHF+6ebfjC7Lji/dPNvxhBKREQEREEFzYBHP/ACuhUh9MOEESuTqJ3Gef5oNEWCeNuf1dZQFq4SQDcGQQd4Wy1+8O9BtSw7Ge61rZ/CAPRdERAREQEREGMvC31wWc53jw/JEQbArji/d72/GFkuHG/Yta2ZwgAm7d0aOBOqCWiIgIiICIiDDmzquTqHA9x+rLsiCKba29PFa/eCmKNVpAERbkSg3WC4cQt+hbwnnf1WzWgbkHHNzPcVm/A+S7og4hjuzzKz0R4+A/OV1RBz6EcSe/8lkUW8At0QYAWURB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AutoShape 8" descr="data:image/jpeg;base64,/9j/4AAQSkZJRgABAQAAAQABAAD/2wCEAAkGBhAQEBQUEhIUEhUVGBcWFxgUFRUYFxUVFxUXFBcYFxUYHCYeFxojGhgVHy8gJCcpLCwsFh4xNTAqNSYsLCkBCQoKBQUFDQUFDSkYEhgpKSkpKSkpKSkpKSkpKSkpKSkpKSkpKSkpKSkpKSkpKSkpKSkpKSkpKSkpKSkpKSkpKf/AABEIATsAoAMBIgACEQEDEQH/xAAbAAEAAgMBAQAAAAAAAAAAAAAABAUBAgMGB//EAEIQAAEDAgMEBwUECQMFAQAAAAEAAhEDIQQSMQVBUXETImGBkaGxBjKywfAzQlLRBxQjYnJzkuHxFUOCg6LC0vIk/8QAFAEBAAAAAAAAAAAAAAAAAAAAAP/EABQRAQAAAAAAAAAAAAAAAAAAAAD/2gAMAwEAAhEDEQA/APuKIiAiIgIiICIvDfpKw1ev+rMw9V1OKjzVLHvGVhovDSW06jHOh5bAnWCbSg9yuNfFsZ7x7t/gvkh2jjMDjc9bEVH08hY19SpLnMbh6bGxSbUMvNZriZpkDMXZpV8zGkdcvL2ug5iZInSDvBHrCD2VLbbDqHN8/Rctp+0lGiyZzE2AG8/W5U1OsHNztuN+5UdEms7pDfNcfu0/uxwJEH/kglYvbuMrEwAxvAvLfEN073FbYDFYprhJyO3FtVzmHxHqtn1GgQwA/L+6q8RVObUkGZAsOYjeg9/sjahqgte3LUbEjc4HRzez0hWS+cYDHVWVA4G7Q37xOaXaXHCfFe72btEVmkxlc0w5p1afmDqCgmIiICIiAiIgIi1qVA0SSAO1BstKtZrRLiAO1V2J2xuYO8/IKvcXOMuJJ7fqyBi9tOfnvkY0kW943jum3io9TZtapTeKfUlpg7yeZWMTShrxlzdIIAkDrARv35b/APErSp7Tvc3KRke3qvGvWjUdh1B7UHzzH4cuqOdVdJkNdA1LRAk77QeCufZzGMNB7Hkfs7GSPdOn1xBUrEezzqhqviQ5jjlvOfUOEaRc98XC8pWwzadQuAyDK0OBJNwIdBJ1Dhm7zxQeyoVC1r6UwSD3jKbjxB8U2bWAYwGxLQ0zqC3VVGzqpe2Q7rMsOBaQQATvGo5PCn1q7cr3EZS0dZpHZ1rix0me1BYYrIBM24TqoEF8uPVG7l2BRHVgHAASDoYgEQDqeYXT9YEgmHHcBEDd49pQbuwmQt6xkuDjbTkRHABeg9mtpF2Iubk5XfvAM18W+vIUX6yAILgXdmuul91vMqw9nMMekzieqd+95aG/N3iO8PoKKPhMUHjgRqFIQEREGJRzgBJMDtXz7HbHxz9q16r8RWo4UGlka2pUAqsOHLKrWgVA2m0PIJeW5gQMpVTseo52GyPr1KlR1R9R1J+INboWyW0qecuJMBrSbm7ieCD6NidsAWYMx4nT+6raj3PMuM/LkNyrNl1S1wY4y0+6ee75f5V6zD8UHBlGVIp0ANV00WrqiDFWkHCD2HvBkFV218NS6F5LetlgOAl+oLb6wHQY5qXUrrg6ogis2+wsBY2Do4ERlcLOBHEFeSxPsy/E1HQ7Iw5nZ4mHRZsSJv5doXp6WzmvrOLaZc4xNyG9hO6Y39iv8LsMCDUOaPuizR+aD5t7PUtntpFzcdThuTpXON2zUygMYBoXiBrffuXtsZ7P0a+G6Sh+0LmyDJHSscNOGmkj1VfhP0V4ejheiY5rquYE1a1M1A5raz6zWdEXwxoLz7hbe+q9VsPZf6rhqVHpH1eiY1md5lzoESUHzHE0KYeLPcGjf1SDG/S4hvHfxWGVXgw1tOB2R3yZ8Y3r2GK2ZSquc5wLS5znBzTBIJJHYYHkqxmxWtqRlLhuJcbiRNgADcnfu7UFTg8MXEgDMXau1aPzOtl6bZVHo+qLhpBP72+f4pC6MwxiIgDcLRy4b10qk02FwAEAm95tJm99EErCPmoHN+9VyjgWtpw7zaVfqm2HsssawuJMN3mes4AuIgCN+7erlAREQfHvbzH1H48B5JpZWuYz7sSRJGhMg69y89VouZWa9jMpa8OBgjeN4Ft/ivom0cAz9dY57Q4tp5RPFlQzbk5virrbQYC0nKAREGB5IPM09qyxpOUDUbjfd4yO9erwWMFSmHTPz4HvC8E9jWF1hDHFpj7sWBjgQ0eCt/ZjFmA3cQSOy5MfEg9Q+uuDqiUaTqhhont3DmVZ4bY7Rd/WPDd/dBXUMO+p7otxOnirPDbJY27use3Tw/NTgIWUGIWURAXDG1MtNx3xA5mw8yu6gbVfZreJnuaJ9YQV+URC5PpE77jSfzXVyBBEb04ERS55nme7KI8VtTwL6r2tquaWk3a1pAcBchziSSLRFtVKUnZrJqE/hHm4/wBvNBaoiICIiDwvty15dmo2qNhttcpEuPYR1b9i8c7CVHx01R7juF4yxrmOhmNAF7D2sw9VuJcWglr2tcY+5HVuBczHHivPVMMMwzGoQPwNIIN5ixAvlvzQQxhg2QahLTaCSW8YJmT9aKdsup0TukDpyjR8hpHDKLnhMqa/B9KB0VGrm3vqVH242JPp4KxwewC6A/rcGjQnieP1og9zQjKIECBA4LdccHRLKbGkyWtAnkF2QEREBERAVVtB81I/CAO83PlCtVRvfmc53Enw0HkAg0KBYWyDCstlM6hP4nHwHV+RVY50AngrvC0srGjgB470HVERAREQRsVgW1IJsRoQoZ2Jf3h/S7/3VqiCDT2WBq4nkI8zJ81KpUGt0EceJ5nUroiAiIgIiICIiDli6uVjjwBjnu81SgQI4Kx2q/qgcSPAdb1AVcUGFssBZQZpszOaOLh4DrHyCvVU7OZNSfwjzJj0BVsgIiICIiAiIgIiICIiAiIgIiIKvaT5qAfhHm4/kPNRHLerUzPceJPgOqPRc0GQsrCExdBYbJp9VzuJjubb1lT1wwVPLTaOwTzNz5rugIiICIiAiIgIiICIiAiIgLniKmVjncAT5Looe1H9QD8RA7h1j6IKxrYAWAskoAgLIZmIbxIHdN/KUXfZ7JqD90E95sPmgt0REBERAREQEREBERAREQEWA4LKAqfa+MY17Q5zWwJuQNTGncfFd9q4oiGtME3JGsdnCfkqAMBc4i14tvi1zqbgoJP+oUj/ALjfED1XdjgRIII4gyFC6MdviVyOFEyLHiLHxEH1QWinbKZZzuJjuA/MlUVLFPb7/WHEDrDttZw5Qea9Js5sUmdon+rrfNBJREQEREBERAREQaveACSYAueSjDGEn3YnTNr4f3WcYZyt4mTybf1yrlW0ngQgzUrOJjNE3MAWHfNyfmouIrPNQUmvcMwL3GRLWAgEAxqSQAeAdwCk0hJceJjubb1nxUTDNl7qnGpkH8LGlnxZj3oOophrgIEcvr6HauwYD3LnjLAHh/j81HxeId7rDlgCT2m/9+9Bpjakl5/APICfWQqnDvgAH6O/zWjsVVggkEuOV0g6h0nfz8Vl7uMTzj1QSwbLChdId0nkf7rDsU8CcrrdrUEyubZREkgX7T+StdlYt3XECBB1NiZzDTsnvK81hMWTUEtPVBJMzHl2r0GEblaY++QZ7BafG/igshtNoIDurJgHdO4E7ipQqA6EFVuIoNNJzToRHbOgjtBiO1csEOkotcYzkAkxpUFjHZmBHJBcooVPEHKDNoBg389V2oYnMYIymJ5iYt5eIQd0REBERBBxN6kdgHcSSfQDvXOoQ1r+Av5AwO+VuftXfW5n5lc8XZlQ/u/JBvRqgUwTNm5jY8JO5csG0CjT49QnXUkE+pXXaTooVP4CPKF2cIDRwLR4EII2Pc3IL/eb6yfRRGMJEnfe/bf0hS9ru6nif+xy6sbAA7Ag81iqP7UjtnvLRB9fJbdGTqFYOwoqVahOmYNjTRjZnfqSh2ezQtE8YGiCrqsIsNT5fVlGqsqRr4gc/kvQ4TAtcXR92G6nXXfpqFnGbM6pjg7xsB6oPL4V1VskZetxG65Gh7fJT9n7WqB7Gua3KwQSM08eMTBKt/8AQiNF4zbe3KeDcXPDnS4saGCTIN3XIsG5R3oPodS5aO2e4CfXKuGzmw1w4VKg8Xl3zVJsD21wmJpl/SikKYawmuG0+s6dCXQfcO/crfA4pkuGZkvqPLBmALwGtJLR94QQbTqg70xMDgXeAcYXR9nMP7wHc4ZfUjwXCjVM1Dl0cRqDp/dZfDY1uWzrdwe2895QWiIiAiIgrA09K++87uxi1xZOR+mg+QXQfaP5n0YtcX7j+75INNqOPQvtuHA7wpFappr7zdx/EFw2r9i/kPUKTX3fxN+IIIW1HyzSbO9FhuLK32qzNTI4hw/7SqwVxlndE+UoJdOqZLheXGRxgZZHbZdP1tptoeGh8CqqjXIj6ubnzK7GvIvfndB1/wBSNN7gTqQeQLRb64rnitt9vD42qk2vWyPB0Dh3SNfKFW4jHW10j4gUHtm+0K+Z+1u0GtczO0ODsxvFj1J17lbN2j+96KZgtlU8UGioxlQEtjM1pynKGuiRb3dUHmvZT2UO0mGH9EynXo1HEC5aP1iWsMEB3XFyIXrNk/o/6HHUa9GvFLDF1JtJ7MxbSFHo8jKhMgFzi49p5L1Wy9lUcMHMoMZSZmnKxoAktbJ56LfBg/tb/wC47cODUGMKZ6T+c4ebVIri7eY+JqiYEWdJk9O/14KZW3cx8TUE5ERAREQVw+0fzPoxa4v3H93yWw+0fzPoxa4v3H93yQa7V+xfyHqFJr7v4m/EFG2r9i/kPULrjq4Y0uOjSCf6hp2oNMZo3mfRU+M2RVNqeVzdbmLfh+uC4VvaGq4iaTIuR1jPfaEpbcbHWwzZ1lrgD8PzQaDZ+JmOjn/k3hzWThcQNaTu6/ou7NtUiR+xqA7oLTHmFcUqQc0FpMESOs8fMoPM4gOAipSdHayVAr0aJkGkBI3she1qYUmLutOjhv5hVmOrU2PyvqlpjQ9EdTvgBBV4HYGDrluWkBoXQ6oI7NYk6K82LsejQJFMEDdLi6JiYnRYwGOphtq1K5mOrpNvvfUrrg65JMOY4W0mdBvk8EE5uruY+ELjgtav8x3o1GVHy7qA3H3o+6OIWmznk9LIg9K+0zubvQa4LR389/xKXW3cx8TVEwWjv57/AIlLrbuY+JqCciIgIiIK4faP5n0YtcX7j+75LYfaP5n0YueLPVeBc2t4IG1fsX8vmFjabOkAYIOZ0nk2T65Vz2zUHQVAbWHxBRdoltLENqFrCHU3smBMh7HRwgg+I7UHGrsd8gRrPylYdsl3BShtWn+Eemq8t7a7fx4q4engHZDUbiC8kNLZpsYWZnPBDWyXSBBO66CbtBzaBJe4U2tbLnGwa3Un4R3qz9l/aTC4hvR0sRSqPGY5WuGbLOuXWLr5f7QbdqVMTXp1Kzn0hlaWmk5ozgtIbTcZL2tLSC5zusSMotKkfo7ot/1KmaRIEPmw0FN5NuF0H2PEYltMS4ga6kCYEwJ1Nl5KvhXOdLvedc8yZPzVb7eNbU2hg2PcD0eWo0FtpNSSTB4UwFCwXt1jquCdiqlHCUZY11HpA5grksqPfTptdW6xGRsOLmyC6xIghfnADgogwDRMgC49L+Ur0+zcVTrUKVWGftKbKkAu++wOsHNnfvhQdqU2BrY3mTHANE+pQSfZyr77AIHVcBpFgDbwU7Z+tb+a/wCFi8/7NY2o2vlrU3sfUaYsMstAcbg7haeXFeh2frW/mv8AhYg0wWjv57/iUutu5j4mqJgtHfz3/EpdbdzHxNQTkREBERBWSekfHE91mLeoyGnja/epFXC3Lm2cdeB5j5qLiHmMpGUnwiRod/qgj7df+wqDXT4mqp9q3BrWOB0c5p3gZhPIe6p+0nh9Cp2RYfxDXuU3HYelWY6m9udp1AtvkEG0EHeEHgBtAbiug2j9Sr2p7D4U6dK3/qk+RC4O9gqO6tWH9B/8UFLjcCMZQfTdOVxiRq0tLHNNjrGYcOKufZP2HoYE9LTdWL3tjruYQ0G5gBo1gcVL2Z7KiiT+2c9piQ5oBtwcD8leFnPxPyQeY9qvZltWrTxfSPa/DgW6pD2h+aDa0S7xUM4hpblIaW/hyjLbS2i9diMOHtc0kw5pabnQiOK8VU9l8c0mBTeOIeBPbDohBObtKN64Cv0lieA5Zob8woTti49v+wTyfTP/AJJsnC4kVIqYeqGkQTlJAsCPd7QgufZbZVHD1HvJcCGhklzi0ZgCbmw0FzC9Fs94mqJ1quI7QWtgjiFx2XS6MOBBBJk/0jU/Wqy+iGglhy30Huk7urpM7xBQb4N4h1/99/xKRUqyWgAmSOzeCfIEqBQxBgZmSc09QTvkkjUDtuO1XGEpg9aQ4m1rgDgPmd6CSiIgIiICwQsogpMTgg4mwi0gizvnquvTx7wLfMeOviFKcyW9xWz6R4Ty+vmgjNqA6EHvWyPoD/6H5rn0beEfwk/IoOiwVqKI/E7x/NRsdjaNAA1a2SdMxEmNYAbJQSlkKqoe0WDe4NGJEkgCerJPa5oC89gP0itquxIGFxDhh21DNN4fmNKr0Ra7qtFMn3rkjKCdyD2x0UWjUyzIO7WBu7SFjZGIZiMPRrZS0VabKoa5xMZ2B8TviY0UxoaNAByCCIKryXZWEzEcNANTb1WrcA5xl7t/ut01vJ39wCn9J9f4WKbhfU3Qb0qLW+6AN/M9vFHURMiWniLHv3HvWZd+E96zkd2BAbiHt1GccW2P9Oh7j3LvSrtdoZ4jeOY1C49CfxLlicMAA68gtg7x1gNdYQT0REBERBEHunkpCjj3TyUgoNStHMB1APMLcrCCg2xtPonllNoDoBJM7xYAb/qy8N7VCviH0nEZ8ocOqAIkg6anRey2yAcQ7k30UX9VYSOrxQeAOyK5eMtMjrTewF+0r2+AxBpMdSyMNNxeXNggONUkv/qJM81MZg2T7o+uSuMJhWNpkhrQeMCfFB32bgKTaNMU25GNY0Nb+FoaA1t50EDuUsUG8Frg/s2cguyDUUxwCM381stWb+aDZERAXHF+6ebfjC7Lji/dPNvxhBKREQEREEQe6eSkFRS+GnfZdC88kHQrUuC5kcb81kBB53a5/wD0O5N9FyGoU3auAeaheAXAgaXIgRpqe5QS4Aibc7eqDtT1VvQ+zKpaVVpNnA94VzhnSwgAknsMeJsgmYNw6NvILsuNGlDQDBgLYMHLlZB0WrN/NYvx8Ua6Nbenig3RJRAXHF+6ebfjC7Lji/dPNvxhBKREQEREEFzYBHP/ACuhUh9MOEESuTqJ3Gef5oNEWCeNuf1dZQFq4SQDcGQQd4Wy1+8O9BtSw7Ge61rZ/CAPRdERAREQEREGMvC31wWc53jw/JEQbArji/d72/GFkuHG/Yta2ZwgAm7d0aOBOqCWiIgIiICIiDDmzquTqHA9x+rLsiCKba29PFa/eCmKNVpAERbkSg3WC4cQt+hbwnnf1WzWgbkHHNzPcVm/A+S7og4hjuzzKz0R4+A/OV1RBz6EcSe/8lkUW8At0QYAWURB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85" name="Picture 9" descr="http://t0.gstatic.com/images?q=tbn:ANd9GcQrIoFKsMMha6Rma-VqbYHaFFgSPgd8Cv7ma5JOBsdM_ERIMQ84P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4191000" cy="297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/>
              <a:t>UA Robotics Lab platform</a:t>
            </a:r>
            <a:br>
              <a:rPr lang="en-US"/>
            </a:br>
            <a:r>
              <a:rPr lang="en-US"/>
              <a:t>2 arm mobile manipulator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45013"/>
            <a:ext cx="7772400" cy="1550987"/>
          </a:xfrm>
        </p:spPr>
        <p:txBody>
          <a:bodyPr/>
          <a:lstStyle/>
          <a:p>
            <a:pPr marL="290513" indent="-173038"/>
            <a:r>
              <a:rPr lang="en-US" sz="2000"/>
              <a:t>2 WAM arms, steel cable transmission and drive</a:t>
            </a:r>
          </a:p>
          <a:p>
            <a:pPr marL="290513" indent="-173038"/>
            <a:r>
              <a:rPr lang="en-US" sz="2000"/>
              <a:t>Segway mobile platform</a:t>
            </a:r>
          </a:p>
          <a:p>
            <a:pPr marL="290513" indent="-173038"/>
            <a:r>
              <a:rPr lang="en-US" sz="2000"/>
              <a:t>2x Quad core computer platform.</a:t>
            </a:r>
          </a:p>
          <a:p>
            <a:pPr marL="290513" indent="-173038"/>
            <a:r>
              <a:rPr lang="en-US" sz="2000"/>
              <a:t>Battery powered, 4h run time.</a:t>
            </a:r>
          </a:p>
        </p:txBody>
      </p:sp>
      <p:pic>
        <p:nvPicPr>
          <p:cNvPr id="128004" name="Picture 4" descr="http://www.cs.ualberta.ca/%7Ejag/lab/mmLift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2088"/>
            <a:ext cx="7315200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Robotics challenges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29028" name="Picture 4" descr="darpa arm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388143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Boston Dynamics PETMAN Humanoid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600200"/>
            <a:ext cx="2878137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http://upload.wikimedia.org/wikipedia/commons/thumb/3/3e/Stanley2.JPG/240px-Stanle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151063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http://upload.wikimedia.org/wikipedia/commons/thumb/0/0c/DesertToCity.jpg/300px-DesertToC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689225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52400" y="632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Navigation ‘05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2819400" y="609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Manipulation ‘11-14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6324600" y="6248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Humanoids ’12-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or buy?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Off the shelf kits: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Build your own:</a:t>
            </a:r>
          </a:p>
          <a:p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2895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343400" y="1447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/>
              <a:t>Lego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7086600" y="144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/>
              <a:t>Lynxmotion</a:t>
            </a:r>
          </a:p>
        </p:txBody>
      </p:sp>
      <p:pic>
        <p:nvPicPr>
          <p:cNvPr id="130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78313"/>
            <a:ext cx="377190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360045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modeling</a:t>
            </a:r>
          </a:p>
        </p:txBody>
      </p:sp>
      <p:sp>
        <p:nvSpPr>
          <p:cNvPr id="13107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3937000"/>
            <a:ext cx="7772400" cy="2159000"/>
          </a:xfrm>
        </p:spPr>
        <p:txBody>
          <a:bodyPr/>
          <a:lstStyle/>
          <a:p>
            <a:pPr marL="727075" indent="-609600">
              <a:buFontTx/>
              <a:buNone/>
            </a:pPr>
            <a:r>
              <a:rPr lang="en-US"/>
              <a:t>Strategy: </a:t>
            </a:r>
          </a:p>
          <a:p>
            <a:pPr marL="727075" indent="-609600">
              <a:buFontTx/>
              <a:buAutoNum type="arabicPeriod"/>
            </a:pPr>
            <a:r>
              <a:rPr lang="en-US"/>
              <a:t>Model each joint separately</a:t>
            </a:r>
          </a:p>
          <a:p>
            <a:pPr marL="727075" indent="-609600">
              <a:buFontTx/>
              <a:buAutoNum type="arabicPeriod"/>
            </a:pPr>
            <a:r>
              <a:rPr lang="en-US"/>
              <a:t>Combine joints and linkage lengths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800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838200" y="6324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295400" y="3429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Robot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Abstract model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533400" y="6096000"/>
            <a:ext cx="726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http://www.societyofrobots.com/robot_arm_tutorial.shtml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 robot arm and hand can do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943600"/>
            <a:ext cx="7772400" cy="4114800"/>
          </a:xfrm>
        </p:spPr>
        <p:txBody>
          <a:bodyPr/>
          <a:lstStyle/>
          <a:p>
            <a:r>
              <a:rPr lang="en-US" sz="1800"/>
              <a:t>Martin 1992-’97 PhD work</a:t>
            </a:r>
          </a:p>
        </p:txBody>
      </p:sp>
      <p:pic>
        <p:nvPicPr>
          <p:cNvPr id="119812" name="Puzzle3rdCam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jagMarble.mpg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3" fill="hold"/>
                                        <p:tgtEl>
                                          <p:spTgt spid="119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57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7" fill="hold"/>
                                        <p:tgtEl>
                                          <p:spTgt spid="119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198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9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9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198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9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9458" name="Picture 2" descr="01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4770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01_09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762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Common configurations: elbow manipulator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Anthropomorphic arm: ABB IRB1400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Very similar to the lab arm (RRR)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1506" name="Picture 2" descr="01_1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711825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01_10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" y="762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Workspace: elbow manipulator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5602" name="Picture 2" descr="01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73363"/>
            <a:ext cx="73914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01_12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3400" y="7620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Common configurations: Stanford arm (RRP)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Spherical manipulator (workspace forms a set of concentric spheres)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970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01_14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Common configurations: SCARA (RRP)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5105400" y="2057400"/>
            <a:ext cx="3667125" cy="3841750"/>
            <a:chOff x="3216" y="1296"/>
            <a:chExt cx="2310" cy="2420"/>
          </a:xfrm>
        </p:grpSpPr>
        <p:pic>
          <p:nvPicPr>
            <p:cNvPr id="29698" name="Picture 2" descr="01_14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166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3216" y="3504"/>
              <a:ext cx="22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Adept Cobra Smart600 SCARA robot</a:t>
              </a:r>
            </a:p>
          </p:txBody>
        </p:sp>
      </p:grpSp>
      <p:pic>
        <p:nvPicPr>
          <p:cNvPr id="29703" name="Picture 7" descr="01_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86251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174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01_15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6200" y="7620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Common configurations: cylindrical robot (RPP)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990600" y="2133600"/>
            <a:ext cx="7239000" cy="4114800"/>
            <a:chOff x="624" y="1008"/>
            <a:chExt cx="4560" cy="2592"/>
          </a:xfrm>
        </p:grpSpPr>
        <p:pic>
          <p:nvPicPr>
            <p:cNvPr id="31746" name="Picture 2" descr="01_15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08"/>
              <a:ext cx="4560" cy="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2928" y="3388"/>
              <a:ext cx="13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Seiko RT3300 Robot</a:t>
              </a:r>
            </a:p>
          </p:txBody>
        </p:sp>
      </p:grp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workspace forms a cylinder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3794" name="Picture 2" descr="01_1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696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01_16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1000" y="7620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Common configurations: Cartesian robot (PPP)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Increased structural rigidity, higher precision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Pick and place operations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5842" name="Picture 2" descr="01_1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4822825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01_17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Workspace comparison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000">
                <a:latin typeface="Arial" charset="0"/>
              </a:rPr>
              <a:t>(a) spherical</a:t>
            </a:r>
          </a:p>
          <a:p>
            <a:pPr marL="342900" indent="-342900"/>
            <a:r>
              <a:rPr lang="en-US" sz="2000">
                <a:latin typeface="Arial" charset="0"/>
              </a:rPr>
              <a:t>(b) SCARA</a:t>
            </a:r>
          </a:p>
          <a:p>
            <a:pPr marL="342900" indent="-342900"/>
            <a:r>
              <a:rPr lang="en-US" sz="2000">
                <a:latin typeface="Arial" charset="0"/>
              </a:rPr>
              <a:t>(c) cylindrical</a:t>
            </a:r>
          </a:p>
          <a:p>
            <a:pPr marL="342900" indent="-342900"/>
            <a:r>
              <a:rPr lang="en-US" sz="2000">
                <a:latin typeface="Arial" charset="0"/>
              </a:rPr>
              <a:t>(d) Cartesian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Linkage configuration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7938" cy="4114800"/>
          </a:xfrm>
        </p:spPr>
        <p:txBody>
          <a:bodyPr/>
          <a:lstStyle/>
          <a:p>
            <a:r>
              <a:rPr lang="en-US" sz="2000"/>
              <a:t>Motors serially in arm</a:t>
            </a:r>
          </a:p>
          <a:p>
            <a:r>
              <a:rPr lang="en-US" sz="2000"/>
              <a:t>Each motor carries the weight of previous</a:t>
            </a:r>
          </a:p>
          <a:p>
            <a:r>
              <a:rPr lang="en-US" sz="2000"/>
              <a:t>Heavy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1981200"/>
            <a:ext cx="3817937" cy="4114800"/>
          </a:xfrm>
        </p:spPr>
        <p:txBody>
          <a:bodyPr/>
          <a:lstStyle/>
          <a:p>
            <a:r>
              <a:rPr lang="en-US" sz="2000"/>
              <a:t>Motors at base</a:t>
            </a:r>
          </a:p>
          <a:p>
            <a:r>
              <a:rPr lang="en-US" sz="2000"/>
              <a:t>Lightweight and faster</a:t>
            </a:r>
          </a:p>
          <a:p>
            <a:r>
              <a:rPr lang="en-US" sz="2000"/>
              <a:t>More complex transmission</a:t>
            </a: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31242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477000" y="51816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Pic of our small arm</a:t>
            </a: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6629400" y="3810000"/>
          <a:ext cx="228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Photo Editor Photo" r:id="rId6" imgW="4571429" imgH="6095238" progId="MSPhotoEd.3">
                  <p:embed/>
                </p:oleObj>
              </mc:Choice>
              <mc:Fallback>
                <p:oleObj name="Photo Editor Photo" r:id="rId6" imgW="4571429" imgH="6095238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228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789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01_18</a:t>
            </a:r>
          </a:p>
        </p:txBody>
      </p:sp>
      <p:grpSp>
        <p:nvGrpSpPr>
          <p:cNvPr id="37899" name="Group 11"/>
          <p:cNvGrpSpPr>
            <a:grpSpLocks/>
          </p:cNvGrpSpPr>
          <p:nvPr/>
        </p:nvGrpSpPr>
        <p:grpSpPr bwMode="auto">
          <a:xfrm>
            <a:off x="5943600" y="2559050"/>
            <a:ext cx="3071813" cy="3536950"/>
            <a:chOff x="3552" y="1488"/>
            <a:chExt cx="1935" cy="2228"/>
          </a:xfrm>
        </p:grpSpPr>
        <p:pic>
          <p:nvPicPr>
            <p:cNvPr id="37890" name="Picture 2" descr="01_18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488"/>
              <a:ext cx="1935" cy="2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3840" y="3504"/>
              <a:ext cx="1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ABB IRB940 Tricept</a:t>
              </a:r>
            </a:p>
          </p:txBody>
        </p:sp>
      </p:grp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Parallel manipulators</a:t>
            </a:r>
          </a:p>
        </p:txBody>
      </p: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838200" y="3657600"/>
            <a:ext cx="2263775" cy="2470150"/>
            <a:chOff x="2400" y="2256"/>
            <a:chExt cx="1426" cy="1556"/>
          </a:xfrm>
        </p:grpSpPr>
        <p:pic>
          <p:nvPicPr>
            <p:cNvPr id="37897" name="Picture 9" descr="Hexapod_general_Anim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56"/>
              <a:ext cx="891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2400" y="3600"/>
              <a:ext cx="14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6DOF Stewart platform</a:t>
              </a:r>
            </a:p>
          </p:txBody>
        </p:sp>
      </p:grp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some of the links will form a closed chain with ground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Advantages: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>
                <a:latin typeface="Arial" charset="0"/>
              </a:rPr>
              <a:t>Motors can be proximal: less powerful, higher bandwidth, easier to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Disadvantages: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>
                <a:latin typeface="Arial" charset="0"/>
              </a:rPr>
              <a:t>Generally less motion, kinematics can be challenging</a:t>
            </a:r>
          </a:p>
          <a:p>
            <a:pPr marL="742950" lvl="1" indent="-285750">
              <a:spcBef>
                <a:spcPct val="20000"/>
              </a:spcBef>
            </a:pPr>
            <a:endParaRPr lang="en-US" sz="1600">
              <a:latin typeface="Arial" charset="0"/>
            </a:endParaRPr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3276600" y="3124200"/>
            <a:ext cx="2546350" cy="3003550"/>
            <a:chOff x="432" y="2064"/>
            <a:chExt cx="1604" cy="1892"/>
          </a:xfrm>
        </p:grpSpPr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768" y="3744"/>
              <a:ext cx="9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ABB IRB6400</a:t>
              </a:r>
            </a:p>
          </p:txBody>
        </p:sp>
        <p:pic>
          <p:nvPicPr>
            <p:cNvPr id="37904" name="Picture 16" descr="01_11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64"/>
              <a:ext cx="1604" cy="1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Hands, two arms: also parallel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4" descr="http://www.cs.ualberta.ca/%7Ejag/lab/mmLift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1" y="1676400"/>
            <a:ext cx="52854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01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44" y="1524000"/>
            <a:ext cx="2820988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ubspHandAnim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22577" y="4038600"/>
            <a:ext cx="2778023" cy="27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What a robot arm and hand can do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48400"/>
            <a:ext cx="7772400" cy="4114800"/>
          </a:xfrm>
        </p:spPr>
        <p:txBody>
          <a:bodyPr/>
          <a:lstStyle/>
          <a:p>
            <a:r>
              <a:rPr lang="en-US" sz="2000" dirty="0"/>
              <a:t>Camilo </a:t>
            </a:r>
            <a:r>
              <a:rPr lang="en-US" sz="2000" dirty="0" smtClean="0"/>
              <a:t>2011-15 </a:t>
            </a:r>
            <a:r>
              <a:rPr lang="en-US" sz="2000" dirty="0"/>
              <a:t>PhD work</a:t>
            </a:r>
          </a:p>
        </p:txBody>
      </p:sp>
      <p:pic>
        <p:nvPicPr>
          <p:cNvPr id="120836" name="singleInteractionRobotInterfaceL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24840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92" fill="hold"/>
                                        <p:tgtEl>
                                          <p:spTgt spid="120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08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0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0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build your Lego robot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Minimize loading of motors from weight of other motors.</a:t>
            </a:r>
          </a:p>
          <a:p>
            <a:pPr>
              <a:buFontTx/>
              <a:buNone/>
            </a:pPr>
            <a:r>
              <a:rPr lang="en-US"/>
              <a:t>Solutions:</a:t>
            </a:r>
          </a:p>
          <a:p>
            <a:r>
              <a:rPr lang="en-US"/>
              <a:t>SCARA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Parallelogram linkage</a:t>
            </a:r>
          </a:p>
          <a:p>
            <a:pPr>
              <a:buFontTx/>
              <a:buNone/>
            </a:pPr>
            <a:r>
              <a:rPr lang="en-US"/>
              <a:t>(Similar to a Phantom 1)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895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6" descr="2DOF Robot Arm  sampl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86861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modeling</a:t>
            </a:r>
          </a:p>
        </p:txBody>
      </p:sp>
      <p:sp>
        <p:nvSpPr>
          <p:cNvPr id="13312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3937000"/>
            <a:ext cx="7772400" cy="2159000"/>
          </a:xfrm>
        </p:spPr>
        <p:txBody>
          <a:bodyPr/>
          <a:lstStyle/>
          <a:p>
            <a:pPr marL="727075" indent="-609600">
              <a:lnSpc>
                <a:spcPct val="90000"/>
              </a:lnSpc>
              <a:buFontTx/>
              <a:buNone/>
            </a:pPr>
            <a:r>
              <a:rPr lang="en-US"/>
              <a:t>Strategy: </a:t>
            </a:r>
          </a:p>
          <a:p>
            <a:pPr marL="727075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Model each joint separately</a:t>
            </a:r>
          </a:p>
          <a:p>
            <a:pPr marL="727075" indent="-609600">
              <a:lnSpc>
                <a:spcPct val="90000"/>
              </a:lnSpc>
              <a:buFontTx/>
              <a:buAutoNum type="arabicPeriod"/>
            </a:pPr>
            <a:r>
              <a:rPr lang="en-US"/>
              <a:t>Combine joints and linkage lengths</a:t>
            </a:r>
          </a:p>
          <a:p>
            <a:pPr marL="727075" indent="-609600">
              <a:lnSpc>
                <a:spcPct val="90000"/>
              </a:lnSpc>
              <a:buFontTx/>
              <a:buNone/>
            </a:pPr>
            <a:r>
              <a:rPr lang="en-US"/>
              <a:t>A simple example follows here.</a:t>
            </a:r>
          </a:p>
          <a:p>
            <a:pPr marL="727075" indent="-609600">
              <a:lnSpc>
                <a:spcPct val="90000"/>
              </a:lnSpc>
              <a:buFontTx/>
              <a:buNone/>
            </a:pPr>
            <a:r>
              <a:rPr lang="en-US"/>
              <a:t>More general treatment of next lecture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286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800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838200" y="6324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295400" y="3429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Robot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Abstract model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1066800" y="6248400"/>
            <a:ext cx="726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http://www.societyofrobots.com/robot_arm_tutorial.shtml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9938" name="Picture 2" descr="01_1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4364" b="13663"/>
          <a:stretch>
            <a:fillRect/>
          </a:stretch>
        </p:blipFill>
        <p:spPr bwMode="auto">
          <a:xfrm>
            <a:off x="1752600" y="2590800"/>
            <a:ext cx="5630863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01_19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2400" y="6096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Simple example: Modeling of a 2DOF planar manipulator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Move from ‘home’ position and follow the path AB with a constant contact force </a:t>
            </a:r>
            <a:r>
              <a:rPr lang="en-US" sz="1600" i="1">
                <a:latin typeface="Arial" charset="0"/>
              </a:rPr>
              <a:t>F</a:t>
            </a:r>
            <a:r>
              <a:rPr lang="en-US" sz="1600">
                <a:latin typeface="Arial" charset="0"/>
              </a:rPr>
              <a:t> all using visual feedback</a:t>
            </a:r>
            <a:endParaRPr lang="en-US" sz="1600" i="1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98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01_20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Coordinate frames &amp; forward kinematics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Three coordinate frames: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Positions: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Orientation of the tool frame: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1800">
              <a:latin typeface="Arial" charset="0"/>
            </a:endParaRPr>
          </a:p>
        </p:txBody>
      </p: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5029200" y="1828800"/>
            <a:ext cx="4090988" cy="3440113"/>
            <a:chOff x="3168" y="1817"/>
            <a:chExt cx="2577" cy="2167"/>
          </a:xfrm>
        </p:grpSpPr>
        <p:pic>
          <p:nvPicPr>
            <p:cNvPr id="41986" name="Picture 2" descr="01_20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817"/>
              <a:ext cx="2577" cy="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993" name="Group 9"/>
            <p:cNvGrpSpPr>
              <a:grpSpLocks/>
            </p:cNvGrpSpPr>
            <p:nvPr/>
          </p:nvGrpSpPr>
          <p:grpSpPr bwMode="auto">
            <a:xfrm>
              <a:off x="3216" y="3113"/>
              <a:ext cx="202" cy="231"/>
              <a:chOff x="3974" y="3527"/>
              <a:chExt cx="202" cy="231"/>
            </a:xfrm>
          </p:grpSpPr>
          <p:sp>
            <p:nvSpPr>
              <p:cNvPr id="41991" name="Text Box 7"/>
              <p:cNvSpPr txBox="1">
                <a:spLocks noChangeArrowheads="1"/>
              </p:cNvSpPr>
              <p:nvPr/>
            </p:nvSpPr>
            <p:spPr bwMode="auto">
              <a:xfrm>
                <a:off x="3974" y="35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0</a:t>
                </a: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512" y="3113"/>
              <a:ext cx="202" cy="231"/>
              <a:chOff x="3974" y="3527"/>
              <a:chExt cx="202" cy="231"/>
            </a:xfrm>
          </p:grpSpPr>
          <p:sp>
            <p:nvSpPr>
              <p:cNvPr id="41995" name="Text Box 11"/>
              <p:cNvSpPr txBox="1">
                <a:spLocks noChangeArrowheads="1"/>
              </p:cNvSpPr>
              <p:nvPr/>
            </p:nvSpPr>
            <p:spPr bwMode="auto">
              <a:xfrm>
                <a:off x="3974" y="35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1</a:t>
                </a:r>
              </a:p>
            </p:txBody>
          </p:sp>
          <p:sp>
            <p:nvSpPr>
              <p:cNvPr id="41996" name="Oval 12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5040" y="2249"/>
              <a:ext cx="202" cy="231"/>
              <a:chOff x="3974" y="3527"/>
              <a:chExt cx="202" cy="231"/>
            </a:xfrm>
          </p:grpSpPr>
          <p:sp>
            <p:nvSpPr>
              <p:cNvPr id="41998" name="Text Box 14"/>
              <p:cNvSpPr txBox="1">
                <a:spLocks noChangeArrowheads="1"/>
              </p:cNvSpPr>
              <p:nvPr/>
            </p:nvSpPr>
            <p:spPr bwMode="auto">
              <a:xfrm>
                <a:off x="3974" y="35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2</a:t>
                </a:r>
              </a:p>
            </p:txBody>
          </p:sp>
          <p:sp>
            <p:nvSpPr>
              <p:cNvPr id="41999" name="Oval 15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457200" y="2286000"/>
          <a:ext cx="1752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6" imgW="1193760" imgH="482400" progId="Equation.3">
                  <p:embed/>
                </p:oleObj>
              </mc:Choice>
              <mc:Fallback>
                <p:oleObj name="Equation" r:id="rId6" imgW="119376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17526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446088" y="2971800"/>
          <a:ext cx="38973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Equation" r:id="rId8" imgW="2679480" imgH="482400" progId="Equation.3">
                  <p:embed/>
                </p:oleObj>
              </mc:Choice>
              <mc:Fallback>
                <p:oleObj name="Equation" r:id="rId8" imgW="267948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971800"/>
                        <a:ext cx="38973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3733800" y="1676400"/>
            <a:ext cx="320675" cy="366713"/>
            <a:chOff x="3974" y="3527"/>
            <a:chExt cx="202" cy="231"/>
          </a:xfrm>
        </p:grpSpPr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3974" y="35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0</a:t>
              </a:r>
            </a:p>
          </p:txBody>
        </p:sp>
        <p:sp>
          <p:nvSpPr>
            <p:cNvPr id="42005" name="Oval 21"/>
            <p:cNvSpPr>
              <a:spLocks noChangeArrowheads="1"/>
            </p:cNvSpPr>
            <p:nvPr/>
          </p:nvSpPr>
          <p:spPr bwMode="auto">
            <a:xfrm>
              <a:off x="3984" y="355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4114800" y="1676400"/>
            <a:ext cx="320675" cy="366713"/>
            <a:chOff x="3974" y="3527"/>
            <a:chExt cx="202" cy="231"/>
          </a:xfrm>
        </p:grpSpPr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3974" y="35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3984" y="355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4495800" y="1676400"/>
            <a:ext cx="320675" cy="366713"/>
            <a:chOff x="3974" y="3527"/>
            <a:chExt cx="202" cy="231"/>
          </a:xfrm>
        </p:grpSpPr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974" y="35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3984" y="355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2013" name="Object 29"/>
          <p:cNvGraphicFramePr>
            <a:graphicFrameLocks noChangeAspect="1"/>
          </p:cNvGraphicFramePr>
          <p:nvPr/>
        </p:nvGraphicFramePr>
        <p:xfrm>
          <a:off x="381000" y="5511800"/>
          <a:ext cx="52657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10" imgW="3454200" imgH="482400" progId="Equation.3">
                  <p:embed/>
                </p:oleObj>
              </mc:Choice>
              <mc:Fallback>
                <p:oleObj name="Equation" r:id="rId10" imgW="3454200" imgH="4824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11800"/>
                        <a:ext cx="52657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457200" y="4038600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12" imgW="1168200" imgH="457200" progId="Equation.3">
                  <p:embed/>
                </p:oleObj>
              </mc:Choice>
              <mc:Fallback>
                <p:oleObj name="Equation" r:id="rId12" imgW="116820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1752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31"/>
          <p:cNvGraphicFramePr>
            <a:graphicFrameLocks noChangeAspect="1"/>
          </p:cNvGraphicFramePr>
          <p:nvPr/>
        </p:nvGraphicFramePr>
        <p:xfrm>
          <a:off x="439738" y="4756150"/>
          <a:ext cx="39036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14" imgW="2577960" imgH="482400" progId="Equation.3">
                  <p:embed/>
                </p:oleObj>
              </mc:Choice>
              <mc:Fallback>
                <p:oleObj name="Equation" r:id="rId14" imgW="2577960" imgH="482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756150"/>
                        <a:ext cx="39036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4034" name="Picture 2" descr="01_2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 b="29033"/>
          <a:stretch>
            <a:fillRect/>
          </a:stretch>
        </p:blipFill>
        <p:spPr bwMode="auto">
          <a:xfrm>
            <a:off x="1066800" y="4078288"/>
            <a:ext cx="3886200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01_21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Inverse kinematics</a:t>
            </a:r>
          </a:p>
        </p:txBody>
      </p:sp>
      <p:pic>
        <p:nvPicPr>
          <p:cNvPr id="44038" name="Picture 6" descr="01_2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17688"/>
            <a:ext cx="29146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Find the joint angles for a desired tool position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Two solutions!: elbow up and elbow down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1800">
              <a:latin typeface="Arial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533400" y="2057400"/>
          <a:ext cx="50292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8" imgW="3454200" imgH="457200" progId="Equation.3">
                  <p:embed/>
                </p:oleObj>
              </mc:Choice>
              <mc:Fallback>
                <p:oleObj name="Equation" r:id="rId8" imgW="34542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50292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57200" y="2667000"/>
          <a:ext cx="21082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10" imgW="1447560" imgH="533160" progId="Equation.3">
                  <p:embed/>
                </p:oleObj>
              </mc:Choice>
              <mc:Fallback>
                <p:oleObj name="Equation" r:id="rId10" imgW="144756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21082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2667000" y="2667000"/>
          <a:ext cx="35893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12" imgW="2463480" imgH="482400" progId="Equation.3">
                  <p:embed/>
                </p:oleObj>
              </mc:Choice>
              <mc:Fallback>
                <p:oleObj name="Equation" r:id="rId12" imgW="246348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35893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8130" name="Picture 2" descr="01_2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 r="18927" b="20172"/>
          <a:stretch>
            <a:fillRect/>
          </a:stretch>
        </p:blipFill>
        <p:spPr bwMode="auto">
          <a:xfrm>
            <a:off x="5324475" y="1828800"/>
            <a:ext cx="3819525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01_23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086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State space includes velocity  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Inverse of Jacobian gives the joint velocities:</a:t>
            </a:r>
            <a:endParaRPr lang="en-US" sz="16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This inverse does not exist when </a:t>
            </a:r>
            <a:r>
              <a:rPr lang="en-US" sz="1800" i="1">
                <a:latin typeface="Symbol" pitchFamily="18" charset="2"/>
              </a:rPr>
              <a:t>q</a:t>
            </a:r>
            <a:r>
              <a:rPr lang="en-US" sz="1800" i="1" baseline="-25000"/>
              <a:t>2</a:t>
            </a:r>
            <a:r>
              <a:rPr lang="en-US" sz="1800"/>
              <a:t> = 0 or </a:t>
            </a:r>
            <a:r>
              <a:rPr lang="en-US" sz="1800" i="1">
                <a:latin typeface="Symbol" pitchFamily="18" charset="2"/>
              </a:rPr>
              <a:t>p</a:t>
            </a:r>
            <a:r>
              <a:rPr lang="en-US" sz="1800"/>
              <a:t>, called singular configuration or singularity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Velocity kinematics: the Jacobian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838200" y="2286000"/>
          <a:ext cx="47244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Equation" r:id="rId6" imgW="3720960" imgH="1257120" progId="Equation.3">
                  <p:embed/>
                </p:oleObj>
              </mc:Choice>
              <mc:Fallback>
                <p:oleObj name="Equation" r:id="rId6" imgW="3720960" imgH="12571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4724400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990600" y="4343400"/>
          <a:ext cx="63706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8" imgW="5016240" imgH="736560" progId="Equation.3">
                  <p:embed/>
                </p:oleObj>
              </mc:Choice>
              <mc:Fallback>
                <p:oleObj name="Equation" r:id="rId8" imgW="5016240" imgH="736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63706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445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01_24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Path planning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In general, move tool from position A to position B while avoiding singularities and collisions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This generates a path in the work space which can be used to solve for joint angles as a function of time (usually polynomials)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Many methods: e.g. potential fields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Can apply to mobile agents or a manipulator configuration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55950"/>
            <a:ext cx="226695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5943600" y="2863850"/>
            <a:ext cx="2133600" cy="1447800"/>
            <a:chOff x="3744" y="1488"/>
            <a:chExt cx="1344" cy="912"/>
          </a:xfrm>
        </p:grpSpPr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3936" y="1488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system dynamics</a:t>
              </a:r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 flipH="1">
              <a:off x="4032" y="1680"/>
              <a:ext cx="1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Oval 27"/>
            <p:cNvSpPr>
              <a:spLocks noChangeArrowheads="1"/>
            </p:cNvSpPr>
            <p:nvPr/>
          </p:nvSpPr>
          <p:spPr bwMode="auto">
            <a:xfrm>
              <a:off x="3744" y="2016"/>
              <a:ext cx="528" cy="38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01_24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Joint control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Once a path is generated, we can create a desired tool path/velocity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Use inverse kinematics and Jacobian to create desired joint trajectories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1800">
              <a:latin typeface="Arial" charset="0"/>
            </a:endParaRPr>
          </a:p>
        </p:txBody>
      </p: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914400" y="4692650"/>
            <a:ext cx="3657600" cy="1098550"/>
            <a:chOff x="576" y="2640"/>
            <a:chExt cx="2304" cy="692"/>
          </a:xfrm>
        </p:grpSpPr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1296" y="2640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576" y="3120"/>
              <a:ext cx="23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measured trajectory (w/ sensor noise)</a:t>
              </a:r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2286000" y="2863850"/>
            <a:ext cx="1600200" cy="1066800"/>
            <a:chOff x="1440" y="1488"/>
            <a:chExt cx="1008" cy="672"/>
          </a:xfrm>
        </p:grpSpPr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440" y="1488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error</a:t>
              </a: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H="1">
              <a:off x="1536" y="1680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2590800" y="2787650"/>
            <a:ext cx="2209800" cy="1524000"/>
            <a:chOff x="1632" y="1440"/>
            <a:chExt cx="1392" cy="960"/>
          </a:xfrm>
        </p:grpSpPr>
        <p:sp>
          <p:nvSpPr>
            <p:cNvPr id="50188" name="Oval 12"/>
            <p:cNvSpPr>
              <a:spLocks noChangeArrowheads="1"/>
            </p:cNvSpPr>
            <p:nvPr/>
          </p:nvSpPr>
          <p:spPr bwMode="auto">
            <a:xfrm>
              <a:off x="1632" y="2016"/>
              <a:ext cx="912" cy="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197" name="Group 21"/>
            <p:cNvGrpSpPr>
              <a:grpSpLocks/>
            </p:cNvGrpSpPr>
            <p:nvPr/>
          </p:nvGrpSpPr>
          <p:grpSpPr bwMode="auto">
            <a:xfrm>
              <a:off x="2016" y="1440"/>
              <a:ext cx="1008" cy="528"/>
              <a:chOff x="2016" y="1440"/>
              <a:chExt cx="1008" cy="528"/>
            </a:xfrm>
          </p:grpSpPr>
          <p:sp>
            <p:nvSpPr>
              <p:cNvPr id="50189" name="Text Box 13"/>
              <p:cNvSpPr txBox="1">
                <a:spLocks noChangeArrowheads="1"/>
              </p:cNvSpPr>
              <p:nvPr/>
            </p:nvSpPr>
            <p:spPr bwMode="auto">
              <a:xfrm>
                <a:off x="2016" y="1440"/>
                <a:ext cx="10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controller</a:t>
                </a:r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 flipH="1">
                <a:off x="2112" y="163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5943600" y="4692650"/>
            <a:ext cx="1676400" cy="1098550"/>
            <a:chOff x="3744" y="2640"/>
            <a:chExt cx="1056" cy="692"/>
          </a:xfrm>
        </p:grpSpPr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3744" y="3120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actual trajectory</a:t>
              </a:r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V="1">
              <a:off x="4032" y="2640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76200" y="2635250"/>
            <a:ext cx="1828800" cy="838200"/>
            <a:chOff x="48" y="1344"/>
            <a:chExt cx="1152" cy="528"/>
          </a:xfrm>
        </p:grpSpPr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48" y="1344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desired trajectory</a:t>
              </a:r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672" y="153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178" name="Picture 2" descr="01_2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0"/>
          <a:stretch>
            <a:fillRect/>
          </a:stretch>
        </p:blipFill>
        <p:spPr bwMode="auto">
          <a:xfrm>
            <a:off x="1066800" y="3168650"/>
            <a:ext cx="66294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control methods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Force control or impedance control (or a hybrid of both)</a:t>
            </a:r>
          </a:p>
          <a:p>
            <a:pPr lvl="1"/>
            <a:r>
              <a:rPr lang="en-US" sz="1800"/>
              <a:t>Requires force/torque sensor on the end-effector</a:t>
            </a:r>
          </a:p>
          <a:p>
            <a:r>
              <a:rPr lang="en-US" sz="2000"/>
              <a:t>Visual servoing</a:t>
            </a:r>
          </a:p>
          <a:p>
            <a:pPr lvl="1"/>
            <a:r>
              <a:rPr lang="en-US" sz="1800"/>
              <a:t>Using visual cues to attain local or global pose information</a:t>
            </a:r>
          </a:p>
          <a:p>
            <a:r>
              <a:rPr lang="en-US" sz="2000"/>
              <a:t>Common controller architectures:</a:t>
            </a:r>
          </a:p>
          <a:p>
            <a:pPr lvl="1"/>
            <a:r>
              <a:rPr lang="en-US" sz="1800"/>
              <a:t>PID</a:t>
            </a:r>
          </a:p>
          <a:p>
            <a:pPr lvl="1"/>
            <a:r>
              <a:rPr lang="en-US" sz="1800"/>
              <a:t>Adaptive</a:t>
            </a:r>
          </a:p>
          <a:p>
            <a:pPr lvl="1"/>
            <a:r>
              <a:rPr lang="en-US" sz="1800"/>
              <a:t>Repetitive</a:t>
            </a:r>
          </a:p>
          <a:p>
            <a:r>
              <a:rPr lang="en-US" sz="2000"/>
              <a:t>Challenges:</a:t>
            </a:r>
          </a:p>
          <a:p>
            <a:pPr lvl="1"/>
            <a:r>
              <a:rPr lang="en-US" sz="1800"/>
              <a:t>Underactuation</a:t>
            </a:r>
          </a:p>
          <a:p>
            <a:pPr lvl="1"/>
            <a:r>
              <a:rPr lang="en-US" sz="1800"/>
              <a:t>Nonholonomy (mobile agents)</a:t>
            </a:r>
          </a:p>
          <a:p>
            <a:pPr lvl="1"/>
            <a:r>
              <a:rPr lang="en-US" sz="1800"/>
              <a:t>nonlinearity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multivariable control overview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810000" y="5029200"/>
            <a:ext cx="1295400" cy="7143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desired trajectory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752600" y="3124200"/>
            <a:ext cx="1066800" cy="10191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desired joint torques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943600" y="3171825"/>
            <a:ext cx="1371600" cy="10191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state estimation sensors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 flipV="1">
            <a:off x="2819400" y="41910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438400" y="4495800"/>
            <a:ext cx="1447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inverse kinematics,</a:t>
            </a:r>
          </a:p>
          <a:p>
            <a:r>
              <a:rPr lang="en-US" sz="1600">
                <a:latin typeface="Arial" charset="0"/>
              </a:rPr>
              <a:t>Jacobian</a:t>
            </a: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V="1">
            <a:off x="2819400" y="2590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manipulator dynamics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3886200" y="1828800"/>
            <a:ext cx="1371600" cy="7143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joint controllers</a:t>
            </a: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5257800" y="2514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H="1">
            <a:off x="5181600" y="4191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562600" y="22860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motor dynamics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5257800" y="44196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Arial" charset="0"/>
              </a:rPr>
              <a:t>estimated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Robotics field  . 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dirty="0"/>
              <a:t>6 Million mobile robots</a:t>
            </a:r>
          </a:p>
          <a:p>
            <a:pPr lvl="1"/>
            <a:r>
              <a:rPr lang="en-US" dirty="0"/>
              <a:t>From $100 </a:t>
            </a:r>
            <a:r>
              <a:rPr lang="en-US" dirty="0" err="1"/>
              <a:t>roomba</a:t>
            </a:r>
            <a:r>
              <a:rPr lang="en-US" dirty="0"/>
              <a:t> to $millions Mars rovers</a:t>
            </a: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million robot arms</a:t>
            </a:r>
          </a:p>
          <a:p>
            <a:pPr lvl="1"/>
            <a:r>
              <a:rPr lang="en-US" dirty="0"/>
              <a:t>Usually $20,000-100,000, some $millions (</a:t>
            </a:r>
            <a:r>
              <a:rPr lang="en-US" dirty="0" err="1"/>
              <a:t>Canadaarm</a:t>
            </a:r>
            <a:r>
              <a:rPr lang="en-US" dirty="0"/>
              <a:t>)</a:t>
            </a:r>
          </a:p>
          <a:p>
            <a:r>
              <a:rPr lang="en-US" dirty="0"/>
              <a:t>Value of industrial robotics sector: </a:t>
            </a:r>
            <a:r>
              <a:rPr lang="en-US" dirty="0" smtClean="0"/>
              <a:t>$</a:t>
            </a:r>
            <a:r>
              <a:rPr lang="en-US" dirty="0" smtClean="0"/>
              <a:t>100</a:t>
            </a:r>
            <a:r>
              <a:rPr lang="en-US" dirty="0" smtClean="0"/>
              <a:t> </a:t>
            </a:r>
            <a:r>
              <a:rPr lang="en-US" dirty="0"/>
              <a:t>billion</a:t>
            </a:r>
          </a:p>
          <a:p>
            <a:pPr lvl="1"/>
            <a:r>
              <a:rPr lang="en-US" dirty="0"/>
              <a:t>Roomba: </a:t>
            </a:r>
            <a:r>
              <a:rPr lang="en-US" dirty="0" smtClean="0"/>
              <a:t>$</a:t>
            </a:r>
            <a:r>
              <a:rPr lang="en-US" dirty="0" smtClean="0"/>
              <a:t>300</a:t>
            </a:r>
            <a:r>
              <a:rPr lang="en-US" dirty="0" smtClean="0"/>
              <a:t>M </a:t>
            </a:r>
            <a:r>
              <a:rPr lang="en-US" dirty="0"/>
              <a:t>in sales</a:t>
            </a:r>
          </a:p>
          <a:p>
            <a:pPr lvl="1"/>
            <a:r>
              <a:rPr lang="en-US" dirty="0"/>
              <a:t>Industrial arms </a:t>
            </a:r>
            <a:r>
              <a:rPr lang="en-US" dirty="0" smtClean="0"/>
              <a:t>$</a:t>
            </a:r>
            <a:r>
              <a:rPr lang="en-US" dirty="0" smtClean="0"/>
              <a:t>75</a:t>
            </a:r>
            <a:r>
              <a:rPr lang="en-US" dirty="0" smtClean="0"/>
              <a:t>billion </a:t>
            </a:r>
            <a:r>
              <a:rPr lang="en-US" dirty="0"/>
              <a:t>in sales</a:t>
            </a:r>
          </a:p>
          <a:p>
            <a:r>
              <a:rPr lang="en-US" dirty="0"/>
              <a:t>Arms crucial for these industries:</a:t>
            </a:r>
          </a:p>
          <a:p>
            <a:pPr lvl="1"/>
            <a:r>
              <a:rPr lang="en-US" dirty="0"/>
              <a:t>Automotive (Welding, painting, some assembly)</a:t>
            </a:r>
          </a:p>
          <a:p>
            <a:pPr lvl="1"/>
            <a:r>
              <a:rPr lang="en-US" dirty="0"/>
              <a:t>Electronics (Placing tiny components on PCB)</a:t>
            </a:r>
          </a:p>
          <a:p>
            <a:pPr lvl="1"/>
            <a:r>
              <a:rPr lang="en-US" dirty="0"/>
              <a:t>General: Pack boxes, move parts from conveyor to machines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828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5868988" y="5638800"/>
            <a:ext cx="3275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hlinkClick r:id="rId3"/>
              </a:rPr>
              <a:t>http://www.youtube.com/watch?v=DG6A1Bsi-lg</a:t>
            </a:r>
            <a:endParaRPr lang="en-US" sz="1200"/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1718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 and actuators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sensors </a:t>
            </a:r>
          </a:p>
          <a:p>
            <a:pPr lvl="1"/>
            <a:r>
              <a:rPr lang="en-US" sz="1800"/>
              <a:t>Motor encoders (internal)</a:t>
            </a:r>
          </a:p>
          <a:p>
            <a:pPr lvl="1"/>
            <a:r>
              <a:rPr lang="en-US" sz="1800"/>
              <a:t>Inertial Measurement Units</a:t>
            </a:r>
          </a:p>
          <a:p>
            <a:pPr lvl="1"/>
            <a:r>
              <a:rPr lang="en-US" sz="1800"/>
              <a:t>Vision (external)</a:t>
            </a:r>
          </a:p>
          <a:p>
            <a:pPr lvl="1"/>
            <a:r>
              <a:rPr lang="en-US" sz="1800"/>
              <a:t>Contact and force sensors</a:t>
            </a:r>
          </a:p>
          <a:p>
            <a:r>
              <a:rPr lang="en-US" sz="2000"/>
              <a:t>motors/actuators</a:t>
            </a:r>
          </a:p>
          <a:p>
            <a:pPr lvl="1"/>
            <a:r>
              <a:rPr lang="en-US" sz="1800"/>
              <a:t>Electromagnetic</a:t>
            </a:r>
          </a:p>
          <a:p>
            <a:pPr lvl="1"/>
            <a:r>
              <a:rPr lang="en-US" sz="1800"/>
              <a:t>Pneumatic/hydraulic</a:t>
            </a:r>
          </a:p>
          <a:p>
            <a:pPr lvl="1"/>
            <a:r>
              <a:rPr lang="en-US" sz="1800"/>
              <a:t>electroactive</a:t>
            </a:r>
          </a:p>
          <a:p>
            <a:pPr lvl="2"/>
            <a:r>
              <a:rPr lang="en-US" sz="1600"/>
              <a:t>Electrostatic</a:t>
            </a:r>
          </a:p>
          <a:p>
            <a:pPr lvl="2"/>
            <a:r>
              <a:rPr lang="en-US" sz="1600"/>
              <a:t>Piezoelectric</a:t>
            </a:r>
          </a:p>
          <a:p>
            <a:pPr lvl="1"/>
            <a:endParaRPr lang="en-US" sz="1800"/>
          </a:p>
          <a:p>
            <a:pPr lvl="1"/>
            <a:endParaRPr lang="en-US"/>
          </a:p>
        </p:txBody>
      </p:sp>
      <p:sp>
        <p:nvSpPr>
          <p:cNvPr id="90116" name="AutoShape 4"/>
          <p:cNvSpPr>
            <a:spLocks/>
          </p:cNvSpPr>
          <p:nvPr/>
        </p:nvSpPr>
        <p:spPr bwMode="auto">
          <a:xfrm>
            <a:off x="4495800" y="2362200"/>
            <a:ext cx="457200" cy="28956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486400" y="2971800"/>
            <a:ext cx="21336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Basic quantities for both: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Bandwidth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Dynamic range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Vision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477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Simplest form: estimating the position and orientation of yourself or object in your environment using visual cues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Usually a statistical process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Ex: finding lines using the Hough space</a:t>
            </a:r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800"/>
              <a:t>More complex: guessing what the object in your environment are</a:t>
            </a:r>
          </a:p>
          <a:p>
            <a:pPr>
              <a:lnSpc>
                <a:spcPct val="90000"/>
              </a:lnSpc>
            </a:pPr>
            <a:r>
              <a:rPr lang="en-US" sz="1800"/>
              <a:t>Biomimetic computer vision: how do animals accomplish these tasks: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Obstacle avoidance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Optical flow?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Object recognition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Template matching?</a:t>
            </a:r>
          </a:p>
        </p:txBody>
      </p:sp>
      <p:pic>
        <p:nvPicPr>
          <p:cNvPr id="102404" name="Picture 4" descr="emd0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33800"/>
            <a:ext cx="1389063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6477000" y="52578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3048000" y="55626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7" name="Picture 7" descr="HoughEx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743200"/>
            <a:ext cx="12541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HoughEx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43200"/>
            <a:ext cx="1257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HoughEx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743200"/>
            <a:ext cx="12557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29718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V="1">
            <a:off x="48006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MEMS and Microrobotics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867400" cy="4114800"/>
          </a:xfrm>
        </p:spPr>
        <p:txBody>
          <a:bodyPr/>
          <a:lstStyle/>
          <a:p>
            <a:r>
              <a:rPr lang="en-US" sz="1800"/>
              <a:t>Difficult definition(s):</a:t>
            </a:r>
          </a:p>
          <a:p>
            <a:pPr lvl="1"/>
            <a:r>
              <a:rPr lang="en-US" sz="1600"/>
              <a:t>Robotic systems with feature sizes &lt; 1mm</a:t>
            </a:r>
          </a:p>
          <a:p>
            <a:pPr lvl="1"/>
            <a:r>
              <a:rPr lang="en-US" sz="1600"/>
              <a:t>Robotic systems dominated by micro-scale physics</a:t>
            </a:r>
          </a:p>
          <a:p>
            <a:r>
              <a:rPr lang="en-US" sz="1800"/>
              <a:t>MEMS: Micro ElectroMechanical Systems</a:t>
            </a:r>
          </a:p>
          <a:p>
            <a:pPr lvl="1"/>
            <a:r>
              <a:rPr lang="en-US" sz="1600"/>
              <a:t>Modified IC processes to use ‘silicon as a mechanical material’ </a:t>
            </a:r>
          </a:p>
        </p:txBody>
      </p:sp>
      <p:pic>
        <p:nvPicPr>
          <p:cNvPr id="92164" name="Picture 4" descr="04omega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5" descr="berkeley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4955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775450" y="614045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Pister; Berkeley</a:t>
            </a: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3657600" y="4114800"/>
            <a:ext cx="2057400" cy="1860550"/>
            <a:chOff x="2304" y="2496"/>
            <a:chExt cx="1296" cy="1172"/>
          </a:xfrm>
        </p:grpSpPr>
        <p:pic>
          <p:nvPicPr>
            <p:cNvPr id="92168" name="Picture 8" descr="r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496"/>
              <a:ext cx="1296" cy="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>
              <a:off x="2352" y="3456"/>
              <a:ext cx="11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Donald; Dartmouth</a:t>
              </a:r>
            </a:p>
          </p:txBody>
        </p:sp>
      </p:grp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09600" y="5715000"/>
            <a:ext cx="177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Fearing;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robotics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114800"/>
          </a:xfrm>
        </p:spPr>
        <p:txBody>
          <a:bodyPr/>
          <a:lstStyle/>
          <a:p>
            <a:r>
              <a:rPr lang="en-US"/>
              <a:t>Minimally invasive surgery</a:t>
            </a:r>
          </a:p>
          <a:p>
            <a:pPr lvl="1"/>
            <a:r>
              <a:rPr lang="en-US"/>
              <a:t>Minimize trauma to the patient</a:t>
            </a:r>
          </a:p>
          <a:p>
            <a:pPr lvl="1"/>
            <a:r>
              <a:rPr lang="en-US"/>
              <a:t>Potentially increase surgeon’s capabilities</a:t>
            </a:r>
          </a:p>
          <a:p>
            <a:pPr lvl="1"/>
            <a:r>
              <a:rPr lang="en-US"/>
              <a:t>Force feedback necessary, tactile feedback desirable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15997" r="21336" b="15997"/>
          <a:stretch>
            <a:fillRect/>
          </a:stretch>
        </p:blipFill>
        <p:spPr bwMode="auto">
          <a:xfrm>
            <a:off x="5486400" y="2667000"/>
            <a:ext cx="30480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20980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Humanoid robots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000"/>
              <a:t>For robots to efficiently interact with humans, should they be anthropomorphic?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638800" y="5607050"/>
            <a:ext cx="356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Asimo; Honda (video from Siegwart?)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295400" y="5334000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QRIO Sony</a:t>
            </a:r>
          </a:p>
        </p:txBody>
      </p:sp>
      <p:pic>
        <p:nvPicPr>
          <p:cNvPr id="96266" name="Picture 10" descr="ASIM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30416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Winning IROS 2000-2012 work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IROS2102WAMHiSpeed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52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49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4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class…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Homogeneous transforms as the basis for forward and inverse kinematics</a:t>
            </a:r>
          </a:p>
          <a:p>
            <a:pPr>
              <a:buFontTx/>
              <a:buNone/>
            </a:pPr>
            <a:r>
              <a:rPr lang="en-US"/>
              <a:t>Consider reading: 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Craig, J.J., </a:t>
            </a:r>
            <a:r>
              <a:rPr lang="en-US" i="1">
                <a:latin typeface="Times New Roman" pitchFamily="18" charset="0"/>
              </a:rPr>
              <a:t>Introduction to Robotics, Mechanics, and Control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Chapter 3 (and 2 if math/geometry review needed)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Book available in library, bookstore or on-line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533400" y="47244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Other texts: </a:t>
            </a:r>
          </a:p>
          <a:p>
            <a:r>
              <a:rPr lang="en-US" sz="1800">
                <a:latin typeface="Arial" charset="0"/>
              </a:rPr>
              <a:t>M. Spong, S. Hutchinson, and M. Vidyasagar, “Robot Modeling and Control”, Wiley</a:t>
            </a:r>
          </a:p>
          <a:p>
            <a:r>
              <a:rPr lang="en-US" sz="1800">
                <a:latin typeface="Arial" charset="0"/>
              </a:rPr>
              <a:t>(In UA library)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343400" y="4724400"/>
            <a:ext cx="426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Arial" charset="0"/>
              </a:rPr>
              <a:t>Grad level:</a:t>
            </a:r>
          </a:p>
          <a:p>
            <a:r>
              <a:rPr lang="en-US" sz="1800">
                <a:latin typeface="Arial" charset="0"/>
              </a:rPr>
              <a:t>Li, Murray, Sastry, “A Mathematical Introduction to Robotic Manipulation”, CRC Press</a:t>
            </a:r>
          </a:p>
          <a:p>
            <a:r>
              <a:rPr lang="en-US" sz="1800">
                <a:latin typeface="Arial" charset="0"/>
              </a:rPr>
              <a:t>(Downloadable PDF on-line@Caltech)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5122" name="Picture 2" descr="01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1975"/>
            <a:ext cx="519747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01_02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828800"/>
            <a:ext cx="3810000" cy="4114800"/>
          </a:xfrm>
        </p:spPr>
        <p:txBody>
          <a:bodyPr/>
          <a:lstStyle/>
          <a:p>
            <a:r>
              <a:rPr lang="en-US" sz="2000"/>
              <a:t>Chances are, something you eat, wear, or use was made by a robot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7620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Robots in everyday use and popular culture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638800" y="4495800"/>
            <a:ext cx="2862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http://www.robotuprising.com/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applications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Industrial</a:t>
            </a:r>
          </a:p>
          <a:p>
            <a:pPr lvl="1"/>
            <a:r>
              <a:rPr lang="en-US"/>
              <a:t>Robotic assembly</a:t>
            </a:r>
          </a:p>
          <a:p>
            <a:r>
              <a:rPr lang="en-US"/>
              <a:t>Commercial</a:t>
            </a:r>
          </a:p>
          <a:p>
            <a:pPr lvl="1"/>
            <a:r>
              <a:rPr lang="en-US"/>
              <a:t>Household chores</a:t>
            </a:r>
          </a:p>
          <a:p>
            <a:r>
              <a:rPr lang="en-US"/>
              <a:t>Military </a:t>
            </a:r>
          </a:p>
          <a:p>
            <a:r>
              <a:rPr lang="en-US"/>
              <a:t>Medical</a:t>
            </a:r>
          </a:p>
          <a:p>
            <a:pPr lvl="1"/>
            <a:r>
              <a:rPr lang="en-US"/>
              <a:t>Robot-assisted surgery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V="1">
            <a:off x="4724400" y="27432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5814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3657600" y="3048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4800600" y="3810000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H="1" flipV="1">
            <a:off x="2209800" y="3505200"/>
            <a:ext cx="2590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486400" y="182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Picture of Roomba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applications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/>
              <a:t>Planetary Exploration</a:t>
            </a:r>
          </a:p>
          <a:p>
            <a:pPr lvl="1"/>
            <a:r>
              <a:rPr lang="en-US" sz="1800" i="1"/>
              <a:t>Fast, Cheap, and Out of Control</a:t>
            </a:r>
            <a:r>
              <a:rPr lang="en-US" sz="1800"/>
              <a:t> </a:t>
            </a:r>
          </a:p>
          <a:p>
            <a:pPr lvl="1"/>
            <a:r>
              <a:rPr lang="en-US" sz="1800"/>
              <a:t>Mars rover</a:t>
            </a:r>
          </a:p>
          <a:p>
            <a:r>
              <a:rPr lang="en-US" sz="2000"/>
              <a:t>Undersea exploration</a:t>
            </a:r>
          </a:p>
        </p:txBody>
      </p:sp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567238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457200" y="3429000"/>
            <a:ext cx="3581400" cy="2667000"/>
            <a:chOff x="288" y="1872"/>
            <a:chExt cx="2256" cy="1680"/>
          </a:xfrm>
        </p:grpSpPr>
        <p:pic>
          <p:nvPicPr>
            <p:cNvPr id="98316" name="Picture 12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72"/>
              <a:ext cx="2256" cy="1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672" y="3360"/>
              <a:ext cx="13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JHUROV; Johns Hopkins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050" name="Picture 2" descr="01_01">
            <a:hlinkClick r:id="rId5" action="ppaction://hlinkfile"/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0779"/>
          <a:stretch>
            <a:fillRect/>
          </a:stretch>
        </p:blipFill>
        <p:spPr bwMode="auto">
          <a:xfrm>
            <a:off x="5072063" y="2438400"/>
            <a:ext cx="3690937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01_01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Industrial robots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High precision and repetitive tasks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Pick and place, painting,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Hazardous environments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>
              <a:latin typeface="Arial" charset="0"/>
            </a:endParaRPr>
          </a:p>
        </p:txBody>
      </p:sp>
      <p:pic>
        <p:nvPicPr>
          <p:cNvPr id="2055" name="Picture 7" descr="01_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r="12259" b="30704"/>
          <a:stretch>
            <a:fillRect/>
          </a:stretch>
        </p:blipFill>
        <p:spPr bwMode="auto">
          <a:xfrm>
            <a:off x="533400" y="3200400"/>
            <a:ext cx="4724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27012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62125" y="874713"/>
            <a:ext cx="5207000" cy="506412"/>
          </a:xfrm>
        </p:spPr>
        <p:txBody>
          <a:bodyPr/>
          <a:lstStyle/>
          <a:p>
            <a:r>
              <a:rPr lang="en-US" sz="2800"/>
              <a:t>Emerging Robotics Applications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191000" cy="83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/>
              <a:t>Space </a:t>
            </a:r>
            <a:r>
              <a:rPr lang="en-US" sz="1600"/>
              <a:t>- in-orbit, repair and maintenance, planetary exploration anthropomorphic design facilitates collaboration with humans</a:t>
            </a:r>
            <a:endParaRPr lang="en-US" sz="12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Comic Sans MS" pitchFamily="66" charset="0"/>
            </a:endParaRPr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705350"/>
            <a:ext cx="26955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595563" y="5156200"/>
            <a:ext cx="3781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b="1"/>
              <a:t>Military or Hazardous</a:t>
            </a:r>
            <a:r>
              <a:rPr lang="en-US" sz="2000"/>
              <a:t> - supply chain and logistics support, re-fueling, bomb disposal, toxic/radioactive cleanup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733675" y="3927475"/>
            <a:ext cx="4649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80000"/>
            </a:pPr>
            <a:r>
              <a:rPr lang="en-US" sz="2000" b="1"/>
              <a:t>Health</a:t>
            </a:r>
            <a:r>
              <a:rPr lang="en-US" sz="2000"/>
              <a:t> - clinical applications, "aging-in-place,” physical and cognitive prosthetics in assisted-living facilities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28600" y="2667000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Basic Science</a:t>
            </a:r>
            <a:r>
              <a:rPr lang="en-US" sz="2000"/>
              <a:t> -  computational models of cognitive systems, task learning, human interfaces</a:t>
            </a:r>
          </a:p>
        </p:txBody>
      </p:sp>
      <p:pic>
        <p:nvPicPr>
          <p:cNvPr id="123913" name="Picture 9" descr="G:\SMM Project\Images\Photos\Segway_RMP_Favorites\dang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228600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81000" y="6400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i="1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57200" y="6477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609600" y="6400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No or few robots currently operate reliably in these areas!</a:t>
            </a:r>
          </a:p>
        </p:txBody>
      </p:sp>
      <p:pic>
        <p:nvPicPr>
          <p:cNvPr id="123917" name="Picture 13" descr="E:\jag\is04\CSApics\IS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208338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8" name="Picture 14" descr="E:\jag\is04\CSApics\IS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45573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1676</Words>
  <Application>Microsoft Office PowerPoint</Application>
  <PresentationFormat>On-screen Show (4:3)</PresentationFormat>
  <Paragraphs>428</Paragraphs>
  <Slides>46</Slides>
  <Notes>25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Comic Sans MS</vt:lpstr>
      <vt:lpstr>Monotype Sorts</vt:lpstr>
      <vt:lpstr>Symbol</vt:lpstr>
      <vt:lpstr>Times New Roman</vt:lpstr>
      <vt:lpstr>Default Design</vt:lpstr>
      <vt:lpstr>Equation</vt:lpstr>
      <vt:lpstr>Photo Editor Photo</vt:lpstr>
      <vt:lpstr>Robot Arms,  Hands: </vt:lpstr>
      <vt:lpstr>What a robot arm and hand can do</vt:lpstr>
      <vt:lpstr>What a robot arm and hand can do</vt:lpstr>
      <vt:lpstr>Robotics field  . .</vt:lpstr>
      <vt:lpstr>01_02</vt:lpstr>
      <vt:lpstr>Common applications</vt:lpstr>
      <vt:lpstr>Common applications</vt:lpstr>
      <vt:lpstr>01_01</vt:lpstr>
      <vt:lpstr>Emerging Robotics Applications</vt:lpstr>
      <vt:lpstr>01_03</vt:lpstr>
      <vt:lpstr>Definitions</vt:lpstr>
      <vt:lpstr>01_06</vt:lpstr>
      <vt:lpstr>01_07</vt:lpstr>
      <vt:lpstr> An classic arm  - The PUMA 560</vt:lpstr>
      <vt:lpstr>An modern arm  - The Barrett WAM </vt:lpstr>
      <vt:lpstr>UA Robotics Lab platform 2 arm mobile manipulator</vt:lpstr>
      <vt:lpstr>Robotics challenges</vt:lpstr>
      <vt:lpstr>Build or buy?</vt:lpstr>
      <vt:lpstr>Mathematical modeling</vt:lpstr>
      <vt:lpstr>01_09</vt:lpstr>
      <vt:lpstr>01_10</vt:lpstr>
      <vt:lpstr>01_12</vt:lpstr>
      <vt:lpstr>01_14</vt:lpstr>
      <vt:lpstr>01_15</vt:lpstr>
      <vt:lpstr>01_16</vt:lpstr>
      <vt:lpstr>01_17</vt:lpstr>
      <vt:lpstr>Linkage configuration</vt:lpstr>
      <vt:lpstr>01_18</vt:lpstr>
      <vt:lpstr>Hands, two arms: also parallel</vt:lpstr>
      <vt:lpstr>How to build your Lego robot</vt:lpstr>
      <vt:lpstr>Mathematical modeling</vt:lpstr>
      <vt:lpstr>01_19</vt:lpstr>
      <vt:lpstr>01_20</vt:lpstr>
      <vt:lpstr>01_21</vt:lpstr>
      <vt:lpstr>01_23</vt:lpstr>
      <vt:lpstr>01_24</vt:lpstr>
      <vt:lpstr>01_24</vt:lpstr>
      <vt:lpstr>Other control methods</vt:lpstr>
      <vt:lpstr>General multivariable control overview</vt:lpstr>
      <vt:lpstr>Sensors and actuators</vt:lpstr>
      <vt:lpstr>Computer Vision</vt:lpstr>
      <vt:lpstr>MEMS and Microrobotics</vt:lpstr>
      <vt:lpstr>Surgical robotics</vt:lpstr>
      <vt:lpstr>Humanoid robots</vt:lpstr>
      <vt:lpstr>Winning IROS 2000-2012 work</vt:lpstr>
      <vt:lpstr>Next class…</vt:lpstr>
    </vt:vector>
  </TitlesOfParts>
  <Company>steve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01_01</dc:title>
  <dc:creator>steve</dc:creator>
  <cp:lastModifiedBy>jag</cp:lastModifiedBy>
  <cp:revision>28</cp:revision>
  <dcterms:created xsi:type="dcterms:W3CDTF">2005-11-14T20:36:54Z</dcterms:created>
  <dcterms:modified xsi:type="dcterms:W3CDTF">2022-09-22T19:39:12Z</dcterms:modified>
</cp:coreProperties>
</file>