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73"/>
  </p:notesMasterIdLst>
  <p:sldIdLst>
    <p:sldId id="256" r:id="rId2"/>
    <p:sldId id="331" r:id="rId3"/>
    <p:sldId id="330" r:id="rId4"/>
    <p:sldId id="328" r:id="rId5"/>
    <p:sldId id="32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304" r:id="rId14"/>
    <p:sldId id="305" r:id="rId15"/>
    <p:sldId id="264" r:id="rId16"/>
    <p:sldId id="265" r:id="rId17"/>
    <p:sldId id="266" r:id="rId18"/>
    <p:sldId id="306" r:id="rId19"/>
    <p:sldId id="307" r:id="rId20"/>
    <p:sldId id="320" r:id="rId21"/>
    <p:sldId id="332" r:id="rId22"/>
    <p:sldId id="334" r:id="rId23"/>
    <p:sldId id="314" r:id="rId24"/>
    <p:sldId id="315" r:id="rId25"/>
    <p:sldId id="316" r:id="rId26"/>
    <p:sldId id="317" r:id="rId27"/>
    <p:sldId id="318" r:id="rId28"/>
    <p:sldId id="308" r:id="rId29"/>
    <p:sldId id="309" r:id="rId30"/>
    <p:sldId id="310" r:id="rId31"/>
    <p:sldId id="311" r:id="rId32"/>
    <p:sldId id="335" r:id="rId33"/>
    <p:sldId id="325" r:id="rId34"/>
    <p:sldId id="333" r:id="rId35"/>
    <p:sldId id="281" r:id="rId36"/>
    <p:sldId id="282" r:id="rId37"/>
    <p:sldId id="283" r:id="rId38"/>
    <p:sldId id="284" r:id="rId39"/>
    <p:sldId id="285" r:id="rId40"/>
    <p:sldId id="286" r:id="rId41"/>
    <p:sldId id="336" r:id="rId42"/>
    <p:sldId id="327" r:id="rId43"/>
    <p:sldId id="337" r:id="rId44"/>
    <p:sldId id="338" r:id="rId45"/>
    <p:sldId id="339" r:id="rId46"/>
    <p:sldId id="340" r:id="rId47"/>
    <p:sldId id="342" r:id="rId48"/>
    <p:sldId id="343" r:id="rId49"/>
    <p:sldId id="344" r:id="rId50"/>
    <p:sldId id="345" r:id="rId51"/>
    <p:sldId id="34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300" r:id="rId64"/>
    <p:sldId id="301" r:id="rId65"/>
    <p:sldId id="302" r:id="rId66"/>
    <p:sldId id="276" r:id="rId67"/>
    <p:sldId id="321" r:id="rId68"/>
    <p:sldId id="322" r:id="rId69"/>
    <p:sldId id="324" r:id="rId70"/>
    <p:sldId id="323" r:id="rId71"/>
    <p:sldId id="312" r:id="rId7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66"/>
    <a:srgbClr val="0000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52" autoAdjust="0"/>
    <p:restoredTop sz="90963" autoAdjust="0"/>
  </p:normalViewPr>
  <p:slideViewPr>
    <p:cSldViewPr>
      <p:cViewPr varScale="1">
        <p:scale>
          <a:sx n="71" d="100"/>
          <a:sy n="71" d="100"/>
        </p:scale>
        <p:origin x="-102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58.wmf"/><Relationship Id="rId1" Type="http://schemas.openxmlformats.org/officeDocument/2006/relationships/image" Target="../media/image67.wmf"/><Relationship Id="rId4" Type="http://schemas.openxmlformats.org/officeDocument/2006/relationships/image" Target="../media/image6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image" Target="../media/image146.png"/><Relationship Id="rId4" Type="http://schemas.openxmlformats.org/officeDocument/2006/relationships/image" Target="../media/image14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emf"/><Relationship Id="rId7" Type="http://schemas.openxmlformats.org/officeDocument/2006/relationships/image" Target="../media/image22.w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58.wmf"/><Relationship Id="rId1" Type="http://schemas.openxmlformats.org/officeDocument/2006/relationships/image" Target="../media/image67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58.wmf"/><Relationship Id="rId1" Type="http://schemas.openxmlformats.org/officeDocument/2006/relationships/image" Target="../media/image67.wmf"/><Relationship Id="rId4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EBCBE087-B4A1-4B9D-A746-F4E2207F2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3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F001A87-27E1-48CA-9DA4-133584A521AB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03444C1-7B98-42B9-922E-D72DC50B1D1C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219200" y="720091"/>
            <a:ext cx="4859867" cy="35837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mtClean="0"/>
              <a:t>Needs a-priori f and Z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72C619-78F1-428B-B599-B139C667806C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Use notes: Motivation from motion estimation.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A4090C4-AFAD-4E10-89DC-75005C8998B4}" type="slidenum">
              <a:rPr lang="en-US" sz="1300"/>
              <a:pPr/>
              <a:t>23</a:t>
            </a:fld>
            <a:endParaRPr lang="en-US" sz="1300"/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50933" cy="43088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F68E4B-2DC8-4E85-88DA-C0818A73262E}" type="slidenum">
              <a:rPr lang="en-US" sz="1300"/>
              <a:pPr/>
              <a:t>24</a:t>
            </a:fld>
            <a:endParaRPr lang="en-US" sz="1300"/>
          </a:p>
        </p:txBody>
      </p:sp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50933" cy="43088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BAE5EDA-9C68-4F3A-ADD8-A5EB4A1AB3F5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50933" cy="43088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F068C03-7739-4CB6-818E-BA37DF623B16}" type="slidenum">
              <a:rPr lang="en-US" sz="1300"/>
              <a:pPr/>
              <a:t>26</a:t>
            </a:fld>
            <a:endParaRPr lang="en-US" sz="1300"/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50933" cy="43088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CEA9D3-3C1F-4827-9BA7-DED8BCD64368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50933" cy="43088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D6A889-91B6-4D0B-95CB-74DEBB0AE352}" type="slidenum">
              <a:rPr lang="en-US" sz="1300"/>
              <a:pPr/>
              <a:t>60</a:t>
            </a:fld>
            <a:endParaRPr lang="en-US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47" tIns="48323" rIns="96647" bIns="48323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94C05C-04A7-4B44-8C52-CCF06A4A8527}" type="slidenum">
              <a:rPr lang="en-US" sz="1300"/>
              <a:pPr/>
              <a:t>61</a:t>
            </a:fld>
            <a:endParaRPr lang="en-US" sz="13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86060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47" tIns="48323" rIns="96647" bIns="48323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33258C-E89C-4A32-9C84-13688F85549A}" type="slidenum">
              <a:rPr lang="en-US" sz="1300"/>
              <a:pPr/>
              <a:t>62</a:t>
            </a:fld>
            <a:endParaRPr lang="en-US" sz="13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47" tIns="48323" rIns="96647" bIns="48323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FA7215-DC30-453E-BA2B-EEF2B1F7D644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69635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89BD33-9951-4D77-87D7-02FBF6A19F7E}" type="slidenum">
              <a:rPr lang="en-US" sz="1300"/>
              <a:pPr/>
              <a:t>66</a:t>
            </a:fld>
            <a:endParaRPr lang="en-US" sz="1300"/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1219200" y="720090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15D0AC-D47A-4D29-8708-AB5C96AFC2DC}" type="slidenum">
              <a:rPr lang="en-US" sz="1300"/>
              <a:pPr/>
              <a:t>70</a:t>
            </a:fld>
            <a:endParaRPr lang="en-US" sz="13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r>
              <a:rPr lang="en-US" smtClean="0"/>
              <a:t>spanish (project colobri U madrid), wales: Jones, </a:t>
            </a:r>
          </a:p>
          <a:p>
            <a:pPr eaLnBrk="1" hangingPunct="1"/>
            <a:r>
              <a:rPr lang="en-US" sz="1000"/>
              <a:t>Photosynth some power poles.</a:t>
            </a:r>
          </a:p>
          <a:p>
            <a:pPr eaLnBrk="1" hangingPunct="1"/>
            <a:r>
              <a:rPr lang="en-US" sz="1000"/>
              <a:t>Q: How close must illustrating examples be?</a:t>
            </a:r>
          </a:p>
          <a:p>
            <a:pPr eaLnBrk="1" hangingPunct="1"/>
            <a:r>
              <a:rPr lang="en-US" sz="1000"/>
              <a:t>Only power lines? Or other CV capture?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5E98E5-C9D2-4FE9-BE0F-116DBD824088}" type="slidenum">
              <a:rPr lang="en-US" sz="1300"/>
              <a:pPr/>
              <a:t>71</a:t>
            </a:fld>
            <a:endParaRPr lang="en-US" sz="1300"/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1219200" y="720091"/>
            <a:ext cx="4868334" cy="359211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4B9E06-8071-4616-B089-48A1B485CC64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65A5D0-8CD8-4A34-820F-E8A6207CF601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9D71E9-D083-46A8-9BA8-8985DF2F48D0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60CD3B-0469-45BA-B9DE-FF5B9858F8C4}" type="slidenum">
              <a:rPr lang="en-US" sz="1300"/>
              <a:pPr/>
              <a:t>11</a:t>
            </a:fld>
            <a:endParaRPr lang="en-US" sz="1300"/>
          </a:p>
        </p:txBody>
      </p:sp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347015D-4892-41A1-A955-B944CB097E99}" type="slidenum">
              <a:rPr lang="en-US" sz="1300"/>
              <a:pPr/>
              <a:t>12</a:t>
            </a:fld>
            <a:endParaRPr lang="en-US" sz="1300"/>
          </a:p>
        </p:txBody>
      </p:sp>
      <p:sp>
        <p:nvSpPr>
          <p:cNvPr id="74755" name="Text Box 2"/>
          <p:cNvSpPr txBox="1">
            <a:spLocks noChangeArrowheads="1"/>
          </p:cNvSpPr>
          <p:nvPr/>
        </p:nvSpPr>
        <p:spPr bwMode="auto">
          <a:xfrm>
            <a:off x="1219201" y="720090"/>
            <a:ext cx="4875107" cy="35987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mtClean="0"/>
              <a:t>Error vectors in image space -&gt; composed total error vector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35C6B8-728F-47F8-8920-CAAE4B136AC3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1219200" y="720091"/>
            <a:ext cx="4859867" cy="35837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67CA5B-5AC6-410D-ABD0-9223B44B2B5F}" type="slidenum">
              <a:rPr lang="en-US" sz="1300"/>
              <a:pPr/>
              <a:t>16</a:t>
            </a:fld>
            <a:endParaRPr lang="en-US" sz="1300"/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219200" y="720091"/>
            <a:ext cx="4859867" cy="35837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44160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C:\My Documents\IBRtut\titleFirt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04E4B57-A925-4454-807F-FF31235B8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8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8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06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94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36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13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C:\My Documents\IBRtut\title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290513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77900" indent="-17462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311275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57350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1145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717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0289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861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9.e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3.wmf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emf"/><Relationship Id="rId5" Type="http://schemas.openxmlformats.org/officeDocument/2006/relationships/image" Target="../media/image10.png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2.wmf"/><Relationship Id="rId4" Type="http://schemas.openxmlformats.org/officeDocument/2006/relationships/image" Target="../media/image24.jpeg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6.jpeg"/><Relationship Id="rId5" Type="http://schemas.openxmlformats.org/officeDocument/2006/relationships/image" Target="../media/image28.jpeg"/><Relationship Id="rId10" Type="http://schemas.openxmlformats.org/officeDocument/2006/relationships/image" Target="../media/image35.jpeg"/><Relationship Id="rId4" Type="http://schemas.openxmlformats.org/officeDocument/2006/relationships/image" Target="../media/image33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Lab1.ex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8.wmf"/><Relationship Id="rId3" Type="http://schemas.openxmlformats.org/officeDocument/2006/relationships/image" Target="../media/image41.png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6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1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68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6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41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8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37.bin"/><Relationship Id="rId3" Type="http://schemas.openxmlformats.org/officeDocument/2006/relationships/image" Target="../media/image85.jpeg"/><Relationship Id="rId7" Type="http://schemas.openxmlformats.org/officeDocument/2006/relationships/oleObject" Target="../embeddings/oleObject33.bin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83.wmf"/><Relationship Id="rId4" Type="http://schemas.openxmlformats.org/officeDocument/2006/relationships/image" Target="../media/image86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4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75.jpeg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8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3.png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85.jpeg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81.wmf"/><Relationship Id="rId10" Type="http://schemas.openxmlformats.org/officeDocument/2006/relationships/image" Target="../media/image91.jpeg"/><Relationship Id="rId4" Type="http://schemas.openxmlformats.org/officeDocument/2006/relationships/oleObject" Target="../embeddings/oleObject43.bin"/><Relationship Id="rId9" Type="http://schemas.openxmlformats.org/officeDocument/2006/relationships/image" Target="../media/image84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7" Type="http://schemas.openxmlformats.org/officeDocument/2006/relationships/image" Target="../media/image11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15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13" Type="http://schemas.openxmlformats.org/officeDocument/2006/relationships/image" Target="../media/image124.png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9.wmf"/><Relationship Id="rId11" Type="http://schemas.openxmlformats.org/officeDocument/2006/relationships/image" Target="../media/image122.png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121.wmf"/><Relationship Id="rId4" Type="http://schemas.openxmlformats.org/officeDocument/2006/relationships/image" Target="../media/image118.wmf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image" Target="../media/image41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68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6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microsoft.com/office/2007/relationships/media" Target="file:///C:\Zach\movies\Thesis\wrench.avi" TargetMode="External"/><Relationship Id="rId7" Type="http://schemas.openxmlformats.org/officeDocument/2006/relationships/image" Target="../media/image135.png"/><Relationship Id="rId2" Type="http://schemas.openxmlformats.org/officeDocument/2006/relationships/video" Target="file:///C:\Zach\movies\Thesis\wrenchTracking.mpg" TargetMode="External"/><Relationship Id="rId1" Type="http://schemas.microsoft.com/office/2007/relationships/media" Target="file:///C:\Zach\movies\Thesis\wrenchTracking.mpg" TargetMode="Externa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video" Target="file:///C:\Zach\movies\Thesis\wrench.avi" TargetMode="External"/><Relationship Id="rId9" Type="http://schemas.openxmlformats.org/officeDocument/2006/relationships/image" Target="../media/image137.jpe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7" Type="http://schemas.openxmlformats.org/officeDocument/2006/relationships/image" Target="../media/image139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1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14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47.png"/><Relationship Id="rId11" Type="http://schemas.openxmlformats.org/officeDocument/2006/relationships/image" Target="../media/image149.png"/><Relationship Id="rId5" Type="http://schemas.openxmlformats.org/officeDocument/2006/relationships/oleObject" Target="../embeddings/oleObject57.bin"/><Relationship Id="rId10" Type="http://schemas.openxmlformats.org/officeDocument/2006/relationships/oleObject" Target="../embeddings/oleObject59.bin"/><Relationship Id="rId4" Type="http://schemas.openxmlformats.org/officeDocument/2006/relationships/image" Target="../media/image146.png"/><Relationship Id="rId9" Type="http://schemas.openxmlformats.org/officeDocument/2006/relationships/image" Target="../media/image1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9.png"/><Relationship Id="rId5" Type="http://schemas.openxmlformats.org/officeDocument/2006/relationships/oleObject" Target="../embeddings/oleObject60.bin"/><Relationship Id="rId4" Type="http://schemas.openxmlformats.org/officeDocument/2006/relationships/image" Target="../media/image15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Using 2D projective geometry to control </a:t>
            </a:r>
            <a:r>
              <a:rPr lang="en-US" dirty="0" smtClean="0"/>
              <a:t>of robot motion from </a:t>
            </a:r>
            <a:r>
              <a:rPr lang="en-US" dirty="0" smtClean="0"/>
              <a:t>video</a:t>
            </a:r>
            <a:br>
              <a:rPr lang="en-US" dirty="0" smtClean="0"/>
            </a:br>
            <a:r>
              <a:rPr lang="en-US" dirty="0" smtClean="0"/>
              <a:t>“visual </a:t>
            </a:r>
            <a:r>
              <a:rPr lang="en-US" dirty="0" err="1" smtClean="0"/>
              <a:t>servoing</a:t>
            </a:r>
            <a:r>
              <a:rPr lang="en-US" dirty="0" smtClean="0"/>
              <a:t>”</a:t>
            </a:r>
            <a:endParaRPr lang="en-US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962400"/>
            <a:ext cx="3048000" cy="32766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M. Jagersand</a:t>
            </a:r>
          </a:p>
        </p:txBody>
      </p:sp>
      <p:pic>
        <p:nvPicPr>
          <p:cNvPr id="59396" name="BulbMeRobot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3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39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7812088" y="190817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7596188" y="17287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7380288" y="230346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7164388" y="21605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800225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7812088" y="190817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7596188" y="17287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7380288" y="230346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7164388" y="21605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669607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6804025" y="17287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6983413" y="19796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AutoShape 22"/>
          <p:cNvSpPr>
            <a:spLocks noChangeArrowheads="1"/>
          </p:cNvSpPr>
          <p:nvPr/>
        </p:nvSpPr>
        <p:spPr bwMode="auto">
          <a:xfrm>
            <a:off x="6911975" y="18367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AutoShape 23"/>
          <p:cNvSpPr>
            <a:spLocks noChangeArrowheads="1"/>
          </p:cNvSpPr>
          <p:nvPr/>
        </p:nvSpPr>
        <p:spPr bwMode="auto">
          <a:xfrm>
            <a:off x="6875463" y="136842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70199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auto">
          <a:xfrm>
            <a:off x="7199313" y="17637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>
            <a:off x="7343775" y="20526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39" name="Group 27"/>
          <p:cNvGrpSpPr>
            <a:grpSpLocks/>
          </p:cNvGrpSpPr>
          <p:nvPr/>
        </p:nvGrpSpPr>
        <p:grpSpPr bwMode="auto">
          <a:xfrm>
            <a:off x="6929438" y="1439863"/>
            <a:ext cx="542925" cy="992187"/>
            <a:chOff x="4365" y="907"/>
            <a:chExt cx="342" cy="625"/>
          </a:xfrm>
        </p:grpSpPr>
        <p:sp>
          <p:nvSpPr>
            <p:cNvPr id="13343" name="Line 28"/>
            <p:cNvSpPr>
              <a:spLocks noChangeShapeType="1"/>
            </p:cNvSpPr>
            <p:nvPr/>
          </p:nvSpPr>
          <p:spPr bwMode="auto">
            <a:xfrm>
              <a:off x="4365" y="907"/>
              <a:ext cx="113" cy="113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Line 29"/>
            <p:cNvSpPr>
              <a:spLocks noChangeShapeType="1"/>
            </p:cNvSpPr>
            <p:nvPr/>
          </p:nvSpPr>
          <p:spPr bwMode="auto">
            <a:xfrm>
              <a:off x="4479" y="1020"/>
              <a:ext cx="113" cy="170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30"/>
            <p:cNvSpPr>
              <a:spLocks noChangeShapeType="1"/>
            </p:cNvSpPr>
            <p:nvPr/>
          </p:nvSpPr>
          <p:spPr bwMode="auto">
            <a:xfrm flipH="1" flipV="1">
              <a:off x="4646" y="1301"/>
              <a:ext cx="63" cy="233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Line 31"/>
            <p:cNvSpPr>
              <a:spLocks noChangeShapeType="1"/>
            </p:cNvSpPr>
            <p:nvPr/>
          </p:nvSpPr>
          <p:spPr bwMode="auto">
            <a:xfrm flipH="1" flipV="1">
              <a:off x="4589" y="1188"/>
              <a:ext cx="63" cy="119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0" name="Group 32"/>
          <p:cNvGrpSpPr>
            <a:grpSpLocks/>
          </p:cNvGrpSpPr>
          <p:nvPr/>
        </p:nvGrpSpPr>
        <p:grpSpPr bwMode="auto">
          <a:xfrm>
            <a:off x="6750050" y="1619250"/>
            <a:ext cx="447675" cy="628650"/>
            <a:chOff x="4252" y="1020"/>
            <a:chExt cx="282" cy="396"/>
          </a:xfrm>
        </p:grpSpPr>
        <p:sp>
          <p:nvSpPr>
            <p:cNvPr id="13341" name="Line 33"/>
            <p:cNvSpPr>
              <a:spLocks noChangeShapeType="1"/>
            </p:cNvSpPr>
            <p:nvPr/>
          </p:nvSpPr>
          <p:spPr bwMode="auto">
            <a:xfrm>
              <a:off x="4252" y="1020"/>
              <a:ext cx="170" cy="227"/>
            </a:xfrm>
            <a:prstGeom prst="line">
              <a:avLst/>
            </a:prstGeom>
            <a:noFill/>
            <a:ln w="36000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Line 34"/>
            <p:cNvSpPr>
              <a:spLocks noChangeShapeType="1"/>
            </p:cNvSpPr>
            <p:nvPr/>
          </p:nvSpPr>
          <p:spPr bwMode="auto">
            <a:xfrm>
              <a:off x="4422" y="1247"/>
              <a:ext cx="113" cy="170"/>
            </a:xfrm>
            <a:prstGeom prst="line">
              <a:avLst/>
            </a:prstGeom>
            <a:noFill/>
            <a:ln w="36000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u,v Image-Space Error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7235825" y="1368425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6948488" y="14033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auto">
          <a:xfrm>
            <a:off x="6911975" y="1800225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7199313" y="17637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354" name="Object 18"/>
          <p:cNvGraphicFramePr>
            <a:graphicFrameLocks noChangeAspect="1"/>
          </p:cNvGraphicFramePr>
          <p:nvPr/>
        </p:nvGraphicFramePr>
        <p:xfrm>
          <a:off x="9234488" y="3281363"/>
          <a:ext cx="357187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3" r:id="rId6" imgW="192600" imgH="195120" progId="">
                  <p:embed/>
                </p:oleObj>
              </mc:Choice>
              <mc:Fallback>
                <p:oleObj r:id="rId6" imgW="192600" imgH="195120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4488" y="3281363"/>
                        <a:ext cx="357187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9144000" y="3048000"/>
          <a:ext cx="56515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4" r:id="rId8" imgW="321120" imgH="173520" progId="">
                  <p:embed/>
                </p:oleObj>
              </mc:Choice>
              <mc:Fallback>
                <p:oleObj r:id="rId8" imgW="321120" imgH="173520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3048000"/>
                        <a:ext cx="565150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6" name="Object 21"/>
          <p:cNvGraphicFramePr>
            <a:graphicFrameLocks noChangeAspect="1"/>
          </p:cNvGraphicFramePr>
          <p:nvPr/>
        </p:nvGraphicFramePr>
        <p:xfrm>
          <a:off x="9132888" y="4281488"/>
          <a:ext cx="173831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5" r:id="rId10" imgW="940680" imgH="195120" progId="">
                  <p:embed/>
                </p:oleObj>
              </mc:Choice>
              <mc:Fallback>
                <p:oleObj r:id="rId10" imgW="940680" imgH="19512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2888" y="4281488"/>
                        <a:ext cx="173831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7" name="Object 22"/>
          <p:cNvGraphicFramePr>
            <a:graphicFrameLocks noChangeAspect="1"/>
          </p:cNvGraphicFramePr>
          <p:nvPr/>
        </p:nvGraphicFramePr>
        <p:xfrm>
          <a:off x="9144000" y="5181600"/>
          <a:ext cx="236061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6" r:id="rId12" imgW="1277280" imgH="195120" progId="">
                  <p:embed/>
                </p:oleObj>
              </mc:Choice>
              <mc:Fallback>
                <p:oleObj r:id="rId12" imgW="1277280" imgH="19512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5181600"/>
                        <a:ext cx="236061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8" name="Oval 23"/>
          <p:cNvSpPr>
            <a:spLocks noChangeArrowheads="1"/>
          </p:cNvSpPr>
          <p:nvPr/>
        </p:nvSpPr>
        <p:spPr bwMode="auto">
          <a:xfrm>
            <a:off x="4589463" y="5526088"/>
            <a:ext cx="161925" cy="7143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9" name="Oval 24"/>
          <p:cNvSpPr>
            <a:spLocks noChangeArrowheads="1"/>
          </p:cNvSpPr>
          <p:nvPr/>
        </p:nvSpPr>
        <p:spPr bwMode="auto">
          <a:xfrm>
            <a:off x="4770438" y="5597525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Oval 25"/>
          <p:cNvSpPr>
            <a:spLocks noChangeArrowheads="1"/>
          </p:cNvSpPr>
          <p:nvPr/>
        </p:nvSpPr>
        <p:spPr bwMode="auto">
          <a:xfrm>
            <a:off x="4913313" y="5454650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Oval 26"/>
          <p:cNvSpPr>
            <a:spLocks noChangeArrowheads="1"/>
          </p:cNvSpPr>
          <p:nvPr/>
        </p:nvSpPr>
        <p:spPr bwMode="auto">
          <a:xfrm>
            <a:off x="5129213" y="5489575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362" name="Object 27"/>
          <p:cNvGraphicFramePr>
            <a:graphicFrameLocks noChangeAspect="1"/>
          </p:cNvGraphicFramePr>
          <p:nvPr/>
        </p:nvGraphicFramePr>
        <p:xfrm>
          <a:off x="6772275" y="3505200"/>
          <a:ext cx="19589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7" name="Equation" r:id="rId14" imgW="1828800" imgH="342900" progId="EquationMagic">
                  <p:embed/>
                </p:oleObj>
              </mc:Choice>
              <mc:Fallback>
                <p:oleObj name="Equation" r:id="rId14" imgW="1828800" imgH="342900" progId="EquationMagic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275" y="3505200"/>
                        <a:ext cx="1958975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3" name="Object 28"/>
          <p:cNvGraphicFramePr>
            <a:graphicFrameLocks noChangeAspect="1"/>
          </p:cNvGraphicFramePr>
          <p:nvPr/>
        </p:nvGraphicFramePr>
        <p:xfrm>
          <a:off x="6781800" y="4876800"/>
          <a:ext cx="20574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8" name="Equation" r:id="rId16" imgW="2619375" imgH="771525" progId="EquationMagic">
                  <p:embed/>
                </p:oleObj>
              </mc:Choice>
              <mc:Fallback>
                <p:oleObj name="Equation" r:id="rId16" imgW="2619375" imgH="771525" progId="EquationMagic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876800"/>
                        <a:ext cx="205740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4" name="Object 29"/>
          <p:cNvGraphicFramePr>
            <a:graphicFrameLocks noChangeAspect="1"/>
          </p:cNvGraphicFramePr>
          <p:nvPr/>
        </p:nvGraphicFramePr>
        <p:xfrm>
          <a:off x="6781800" y="4240213"/>
          <a:ext cx="19351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9" name="Equation" r:id="rId18" imgW="1828800" imgH="356135" progId="EquationMagic">
                  <p:embed/>
                </p:oleObj>
              </mc:Choice>
              <mc:Fallback>
                <p:oleObj name="Equation" r:id="rId18" imgW="1828800" imgH="356135" progId="EquationMagic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240213"/>
                        <a:ext cx="1935163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5" name="AutoShape 31"/>
          <p:cNvSpPr>
            <a:spLocks noChangeArrowheads="1"/>
          </p:cNvSpPr>
          <p:nvPr/>
        </p:nvSpPr>
        <p:spPr bwMode="auto">
          <a:xfrm>
            <a:off x="8382000" y="35671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Oval 33"/>
          <p:cNvSpPr>
            <a:spLocks noChangeArrowheads="1"/>
          </p:cNvSpPr>
          <p:nvPr/>
        </p:nvSpPr>
        <p:spPr bwMode="auto">
          <a:xfrm>
            <a:off x="7620000" y="35671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7" name="Text Box 34"/>
          <p:cNvSpPr txBox="1">
            <a:spLocks noChangeArrowheads="1"/>
          </p:cNvSpPr>
          <p:nvPr/>
        </p:nvSpPr>
        <p:spPr bwMode="auto">
          <a:xfrm>
            <a:off x="6400800" y="38862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One point</a:t>
            </a:r>
          </a:p>
        </p:txBody>
      </p:sp>
      <p:sp>
        <p:nvSpPr>
          <p:cNvPr id="14368" name="Text Box 35"/>
          <p:cNvSpPr txBox="1">
            <a:spLocks noChangeArrowheads="1"/>
          </p:cNvSpPr>
          <p:nvPr/>
        </p:nvSpPr>
        <p:spPr bwMode="auto">
          <a:xfrm>
            <a:off x="6477000" y="4572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Pixel coord</a:t>
            </a:r>
          </a:p>
        </p:txBody>
      </p:sp>
      <p:graphicFrame>
        <p:nvGraphicFramePr>
          <p:cNvPr id="14369" name="Object 36"/>
          <p:cNvGraphicFramePr>
            <a:graphicFrameLocks noChangeAspect="1"/>
          </p:cNvGraphicFramePr>
          <p:nvPr/>
        </p:nvGraphicFramePr>
        <p:xfrm>
          <a:off x="6696075" y="5929313"/>
          <a:ext cx="2447925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Equation" r:id="rId20" imgW="3057525" imgH="1162050" progId="EquationMagic">
                  <p:embed/>
                </p:oleObj>
              </mc:Choice>
              <mc:Fallback>
                <p:oleObj name="Equation" r:id="rId20" imgW="3057525" imgH="1162050" progId="EquationMagic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6075" y="5929313"/>
                        <a:ext cx="2447925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0" name="Text Box 37"/>
          <p:cNvSpPr txBox="1">
            <a:spLocks noChangeArrowheads="1"/>
          </p:cNvSpPr>
          <p:nvPr/>
        </p:nvSpPr>
        <p:spPr bwMode="auto">
          <a:xfrm>
            <a:off x="6400800" y="55626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Many points</a:t>
            </a:r>
          </a:p>
        </p:txBody>
      </p:sp>
      <p:sp>
        <p:nvSpPr>
          <p:cNvPr id="14371" name="Line 38"/>
          <p:cNvSpPr>
            <a:spLocks noChangeShapeType="1"/>
          </p:cNvSpPr>
          <p:nvPr/>
        </p:nvSpPr>
        <p:spPr bwMode="auto">
          <a:xfrm flipV="1">
            <a:off x="6248400" y="2057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72" name="Line 39"/>
          <p:cNvSpPr>
            <a:spLocks noChangeShapeType="1"/>
          </p:cNvSpPr>
          <p:nvPr/>
        </p:nvSpPr>
        <p:spPr bwMode="auto">
          <a:xfrm>
            <a:off x="6248400" y="2819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73" name="Text Box 40"/>
          <p:cNvSpPr txBox="1">
            <a:spLocks noChangeArrowheads="1"/>
          </p:cNvSpPr>
          <p:nvPr/>
        </p:nvSpPr>
        <p:spPr bwMode="auto">
          <a:xfrm>
            <a:off x="7086600" y="25146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u</a:t>
            </a:r>
          </a:p>
        </p:txBody>
      </p:sp>
      <p:sp>
        <p:nvSpPr>
          <p:cNvPr id="14374" name="Text Box 41"/>
          <p:cNvSpPr txBox="1">
            <a:spLocks noChangeArrowheads="1"/>
          </p:cNvSpPr>
          <p:nvPr/>
        </p:nvSpPr>
        <p:spPr bwMode="auto">
          <a:xfrm>
            <a:off x="6096000" y="16764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Conventional Robotics: Motion command in base coord</a:t>
            </a:r>
          </a:p>
        </p:txBody>
      </p:sp>
      <p:sp>
        <p:nvSpPr>
          <p:cNvPr id="133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5257800"/>
            <a:ext cx="8077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We focus on the geometric transforms</a:t>
            </a:r>
          </a:p>
        </p:txBody>
      </p:sp>
      <p:pic>
        <p:nvPicPr>
          <p:cNvPr id="15364" name="Picture 1028" descr="jointCon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71628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1029"/>
          <p:cNvSpPr txBox="1">
            <a:spLocks noChangeArrowheads="1"/>
          </p:cNvSpPr>
          <p:nvPr/>
        </p:nvSpPr>
        <p:spPr bwMode="auto">
          <a:xfrm>
            <a:off x="4724400" y="2819400"/>
            <a:ext cx="1752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>
                <a:solidFill>
                  <a:schemeClr val="accent2"/>
                </a:solidFill>
              </a:rPr>
              <a:t>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Problem: Lots of coordinate frames to calibrate</a:t>
            </a:r>
          </a:p>
        </p:txBody>
      </p:sp>
      <p:sp>
        <p:nvSpPr>
          <p:cNvPr id="1341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26085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Camera</a:t>
            </a:r>
          </a:p>
          <a:p>
            <a:pPr lvl="1" eaLnBrk="1" hangingPunct="1">
              <a:defRPr/>
            </a:pPr>
            <a:r>
              <a:rPr lang="en-US" sz="2000" smtClean="0"/>
              <a:t>Center of projection</a:t>
            </a:r>
          </a:p>
          <a:p>
            <a:pPr lvl="1" eaLnBrk="1" hangingPunct="1">
              <a:defRPr/>
            </a:pPr>
            <a:r>
              <a:rPr lang="en-US" sz="2000" smtClean="0"/>
              <a:t>Different models</a:t>
            </a:r>
          </a:p>
          <a:p>
            <a:pPr lvl="1" eaLnBrk="1" hangingPunct="1">
              <a:defRPr/>
            </a:pPr>
            <a:endParaRPr lang="en-US" sz="2000" smtClean="0"/>
          </a:p>
        </p:txBody>
      </p:sp>
      <p:sp>
        <p:nvSpPr>
          <p:cNvPr id="134148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654550" y="1828800"/>
            <a:ext cx="426085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Robot</a:t>
            </a:r>
          </a:p>
          <a:p>
            <a:pPr lvl="1" eaLnBrk="1" hangingPunct="1">
              <a:defRPr/>
            </a:pPr>
            <a:r>
              <a:rPr lang="en-US" sz="2000" smtClean="0"/>
              <a:t>Base frame</a:t>
            </a:r>
          </a:p>
          <a:p>
            <a:pPr lvl="1" eaLnBrk="1" hangingPunct="1">
              <a:defRPr/>
            </a:pPr>
            <a:r>
              <a:rPr lang="en-US" sz="2000" smtClean="0"/>
              <a:t>End-effector frame</a:t>
            </a:r>
          </a:p>
          <a:p>
            <a:pPr lvl="1" eaLnBrk="1" hangingPunct="1">
              <a:defRPr/>
            </a:pPr>
            <a:r>
              <a:rPr lang="en-US" sz="2000" smtClean="0"/>
              <a:t>Object</a:t>
            </a:r>
          </a:p>
          <a:p>
            <a:pPr lvl="1" eaLnBrk="1" hangingPunct="1">
              <a:buFontTx/>
              <a:buNone/>
              <a:defRPr/>
            </a:pPr>
            <a:endParaRPr lang="en-US" sz="2000" i="1" smtClean="0"/>
          </a:p>
        </p:txBody>
      </p:sp>
      <p:pic>
        <p:nvPicPr>
          <p:cNvPr id="16389" name="Picture 1029" descr="HEfr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49371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30" descr="alexaCamM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429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51838" cy="6159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Image Formation is Nonlinear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260475"/>
            <a:ext cx="9810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 rot="16200000" flipV="1">
            <a:off x="2509044" y="1421607"/>
            <a:ext cx="2249487" cy="1562100"/>
          </a:xfrm>
          <a:prstGeom prst="parallelogram">
            <a:avLst>
              <a:gd name="adj" fmla="val 45681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51075"/>
            <a:ext cx="63341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3654425" y="2251075"/>
            <a:ext cx="3870325" cy="539750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1709738" y="1998663"/>
            <a:ext cx="1133475" cy="161925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3074988" y="1836738"/>
            <a:ext cx="4232275" cy="989012"/>
            <a:chOff x="1937" y="1157"/>
            <a:chExt cx="2666" cy="623"/>
          </a:xfrm>
        </p:grpSpPr>
        <p:sp>
          <p:nvSpPr>
            <p:cNvPr id="17423" name="Line 9"/>
            <p:cNvSpPr>
              <a:spLocks noChangeShapeType="1"/>
            </p:cNvSpPr>
            <p:nvPr/>
          </p:nvSpPr>
          <p:spPr bwMode="auto">
            <a:xfrm flipH="1">
              <a:off x="1936" y="1191"/>
              <a:ext cx="2614" cy="567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Oval 10"/>
            <p:cNvSpPr>
              <a:spLocks noChangeArrowheads="1"/>
            </p:cNvSpPr>
            <p:nvPr/>
          </p:nvSpPr>
          <p:spPr bwMode="auto">
            <a:xfrm>
              <a:off x="1939" y="1724"/>
              <a:ext cx="57" cy="57"/>
            </a:xfrm>
            <a:prstGeom prst="ellipse">
              <a:avLst/>
            </a:prstGeom>
            <a:solidFill>
              <a:srgbClr val="0000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Oval 11"/>
            <p:cNvSpPr>
              <a:spLocks noChangeArrowheads="1"/>
            </p:cNvSpPr>
            <p:nvPr/>
          </p:nvSpPr>
          <p:spPr bwMode="auto">
            <a:xfrm>
              <a:off x="4547" y="1157"/>
              <a:ext cx="57" cy="57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7" name="Line 12"/>
          <p:cNvSpPr>
            <a:spLocks noChangeShapeType="1"/>
          </p:cNvSpPr>
          <p:nvPr/>
        </p:nvSpPr>
        <p:spPr bwMode="auto">
          <a:xfrm flipV="1">
            <a:off x="4859338" y="1795463"/>
            <a:ext cx="1587" cy="63976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3"/>
          <p:cNvSpPr>
            <a:spLocks noChangeShapeType="1"/>
          </p:cNvSpPr>
          <p:nvPr/>
        </p:nvSpPr>
        <p:spPr bwMode="auto">
          <a:xfrm>
            <a:off x="4859338" y="2430463"/>
            <a:ext cx="539750" cy="90487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4"/>
          <p:cNvSpPr>
            <a:spLocks noChangeShapeType="1"/>
          </p:cNvSpPr>
          <p:nvPr/>
        </p:nvSpPr>
        <p:spPr bwMode="auto">
          <a:xfrm flipH="1">
            <a:off x="4405313" y="2430463"/>
            <a:ext cx="458787" cy="26987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5"/>
          <p:cNvSpPr txBox="1">
            <a:spLocks noChangeArrowheads="1"/>
          </p:cNvSpPr>
          <p:nvPr/>
        </p:nvSpPr>
        <p:spPr bwMode="auto">
          <a:xfrm>
            <a:off x="4733925" y="1206500"/>
            <a:ext cx="10556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Camera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frame</a:t>
            </a:r>
          </a:p>
        </p:txBody>
      </p:sp>
      <p:pic>
        <p:nvPicPr>
          <p:cNvPr id="1742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520950"/>
            <a:ext cx="781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79838"/>
            <a:ext cx="885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49600"/>
            <a:ext cx="5397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843213"/>
            <a:ext cx="5397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260475"/>
            <a:ext cx="9810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 rot="16200000" flipV="1">
            <a:off x="2509044" y="1421607"/>
            <a:ext cx="2249487" cy="1562100"/>
          </a:xfrm>
          <a:prstGeom prst="parallelogram">
            <a:avLst>
              <a:gd name="adj" fmla="val 45681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51838" cy="6159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Camera Motion to Feature Motion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49488"/>
            <a:ext cx="63341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3654425" y="2249488"/>
            <a:ext cx="3870325" cy="539750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09738" y="1998663"/>
            <a:ext cx="1133475" cy="161925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442" name="Group 10"/>
          <p:cNvGrpSpPr>
            <a:grpSpLocks/>
          </p:cNvGrpSpPr>
          <p:nvPr/>
        </p:nvGrpSpPr>
        <p:grpSpPr bwMode="auto">
          <a:xfrm>
            <a:off x="3074988" y="1836738"/>
            <a:ext cx="4232275" cy="987425"/>
            <a:chOff x="1937" y="1157"/>
            <a:chExt cx="2666" cy="622"/>
          </a:xfrm>
        </p:grpSpPr>
        <p:sp>
          <p:nvSpPr>
            <p:cNvPr id="18460" name="Line 11"/>
            <p:cNvSpPr>
              <a:spLocks noChangeShapeType="1"/>
            </p:cNvSpPr>
            <p:nvPr/>
          </p:nvSpPr>
          <p:spPr bwMode="auto">
            <a:xfrm flipH="1">
              <a:off x="1936" y="1191"/>
              <a:ext cx="2614" cy="567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Oval 12"/>
            <p:cNvSpPr>
              <a:spLocks noChangeArrowheads="1"/>
            </p:cNvSpPr>
            <p:nvPr/>
          </p:nvSpPr>
          <p:spPr bwMode="auto">
            <a:xfrm>
              <a:off x="1939" y="1723"/>
              <a:ext cx="57" cy="57"/>
            </a:xfrm>
            <a:prstGeom prst="ellipse">
              <a:avLst/>
            </a:prstGeom>
            <a:solidFill>
              <a:srgbClr val="0000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2" name="Oval 13"/>
            <p:cNvSpPr>
              <a:spLocks noChangeArrowheads="1"/>
            </p:cNvSpPr>
            <p:nvPr/>
          </p:nvSpPr>
          <p:spPr bwMode="auto">
            <a:xfrm>
              <a:off x="4547" y="1157"/>
              <a:ext cx="57" cy="57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43" name="Line 14"/>
          <p:cNvSpPr>
            <a:spLocks noChangeShapeType="1"/>
          </p:cNvSpPr>
          <p:nvPr/>
        </p:nvSpPr>
        <p:spPr bwMode="auto">
          <a:xfrm flipV="1">
            <a:off x="4859338" y="1795463"/>
            <a:ext cx="1587" cy="63976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>
            <a:off x="4859338" y="2430463"/>
            <a:ext cx="539750" cy="90487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16"/>
          <p:cNvSpPr>
            <a:spLocks noChangeShapeType="1"/>
          </p:cNvSpPr>
          <p:nvPr/>
        </p:nvSpPr>
        <p:spPr bwMode="auto">
          <a:xfrm flipH="1">
            <a:off x="4405313" y="2430463"/>
            <a:ext cx="458787" cy="26987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>
            <a:off x="4733925" y="1206500"/>
            <a:ext cx="10556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Camera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frame</a:t>
            </a:r>
          </a:p>
        </p:txBody>
      </p:sp>
      <p:sp>
        <p:nvSpPr>
          <p:cNvPr id="18447" name="Line 18"/>
          <p:cNvSpPr>
            <a:spLocks noChangeShapeType="1"/>
          </p:cNvSpPr>
          <p:nvPr/>
        </p:nvSpPr>
        <p:spPr bwMode="auto">
          <a:xfrm>
            <a:off x="4859338" y="2430463"/>
            <a:ext cx="630237" cy="539750"/>
          </a:xfrm>
          <a:prstGeom prst="line">
            <a:avLst/>
          </a:prstGeom>
          <a:noFill/>
          <a:ln w="936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20"/>
          <p:cNvSpPr>
            <a:spLocks noChangeShapeType="1"/>
          </p:cNvSpPr>
          <p:nvPr/>
        </p:nvSpPr>
        <p:spPr bwMode="auto">
          <a:xfrm flipH="1">
            <a:off x="4405313" y="2430463"/>
            <a:ext cx="458787" cy="809625"/>
          </a:xfrm>
          <a:prstGeom prst="line">
            <a:avLst/>
          </a:prstGeom>
          <a:noFill/>
          <a:ln w="936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50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519363"/>
            <a:ext cx="781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1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79838"/>
            <a:ext cx="885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52" name="AutoShape 23"/>
          <p:cNvSpPr>
            <a:spLocks noChangeArrowheads="1"/>
          </p:cNvSpPr>
          <p:nvPr/>
        </p:nvSpPr>
        <p:spPr bwMode="auto">
          <a:xfrm>
            <a:off x="3168650" y="4140200"/>
            <a:ext cx="1079500" cy="360363"/>
          </a:xfrm>
          <a:prstGeom prst="rightArrow">
            <a:avLst>
              <a:gd name="adj1" fmla="val 50000"/>
              <a:gd name="adj2" fmla="val 7489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53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730625"/>
            <a:ext cx="30384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4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416550"/>
            <a:ext cx="1809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5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5129213"/>
            <a:ext cx="23622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6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5148263"/>
            <a:ext cx="9810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57" name="AutoShape 28"/>
          <p:cNvSpPr>
            <a:spLocks noChangeArrowheads="1"/>
          </p:cNvSpPr>
          <p:nvPr/>
        </p:nvSpPr>
        <p:spPr bwMode="auto">
          <a:xfrm>
            <a:off x="1944688" y="5400675"/>
            <a:ext cx="1079500" cy="360363"/>
          </a:xfrm>
          <a:prstGeom prst="rightArrow">
            <a:avLst>
              <a:gd name="adj1" fmla="val 50000"/>
              <a:gd name="adj2" fmla="val 7489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8" name="AutoShape 29"/>
          <p:cNvSpPr>
            <a:spLocks/>
          </p:cNvSpPr>
          <p:nvPr/>
        </p:nvSpPr>
        <p:spPr bwMode="auto">
          <a:xfrm>
            <a:off x="4572000" y="3851275"/>
            <a:ext cx="179388" cy="990600"/>
          </a:xfrm>
          <a:prstGeom prst="leftBrace">
            <a:avLst>
              <a:gd name="adj1" fmla="val 46018"/>
              <a:gd name="adj2" fmla="val 5000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9" name="AutoShape 30"/>
          <p:cNvSpPr>
            <a:spLocks/>
          </p:cNvSpPr>
          <p:nvPr/>
        </p:nvSpPr>
        <p:spPr bwMode="auto">
          <a:xfrm>
            <a:off x="5148263" y="5129213"/>
            <a:ext cx="179387" cy="1079500"/>
          </a:xfrm>
          <a:prstGeom prst="leftBrace">
            <a:avLst>
              <a:gd name="adj1" fmla="val 50148"/>
              <a:gd name="adj2" fmla="val 5000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51838" cy="6159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Camera Motion to Feature Motion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481263"/>
            <a:ext cx="52578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3833813"/>
            <a:ext cx="51149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87450"/>
            <a:ext cx="48768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AutoShape 6"/>
          <p:cNvSpPr>
            <a:spLocks/>
          </p:cNvSpPr>
          <p:nvPr/>
        </p:nvSpPr>
        <p:spPr bwMode="auto">
          <a:xfrm rot="-5460000">
            <a:off x="4505325" y="3376613"/>
            <a:ext cx="269875" cy="3676650"/>
          </a:xfrm>
          <a:prstGeom prst="leftBrace">
            <a:avLst>
              <a:gd name="adj1" fmla="val 113529"/>
              <a:gd name="adj2" fmla="val 50000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AutoShape 7"/>
          <p:cNvSpPr>
            <a:spLocks/>
          </p:cNvSpPr>
          <p:nvPr/>
        </p:nvSpPr>
        <p:spPr bwMode="auto">
          <a:xfrm>
            <a:off x="1890713" y="1260475"/>
            <a:ext cx="179387" cy="1079500"/>
          </a:xfrm>
          <a:prstGeom prst="leftBrace">
            <a:avLst>
              <a:gd name="adj1" fmla="val 50148"/>
              <a:gd name="adj2" fmla="val 5000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8"/>
          <p:cNvSpPr>
            <a:spLocks/>
          </p:cNvSpPr>
          <p:nvPr/>
        </p:nvSpPr>
        <p:spPr bwMode="auto">
          <a:xfrm>
            <a:off x="1890713" y="2592388"/>
            <a:ext cx="179387" cy="1079500"/>
          </a:xfrm>
          <a:prstGeom prst="leftBrace">
            <a:avLst>
              <a:gd name="adj1" fmla="val 50148"/>
              <a:gd name="adj2" fmla="val 5000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741988"/>
            <a:ext cx="10763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2268538" y="5327650"/>
            <a:ext cx="44656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Interaction matrix is a Jacobian.</a:t>
            </a:r>
          </a:p>
        </p:txBody>
      </p:sp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7145338" y="3870325"/>
            <a:ext cx="2020887" cy="2517775"/>
            <a:chOff x="4501" y="2438"/>
            <a:chExt cx="1273" cy="1586"/>
          </a:xfrm>
        </p:grpSpPr>
        <p:sp>
          <p:nvSpPr>
            <p:cNvPr id="19468" name="AutoShape 12"/>
            <p:cNvSpPr>
              <a:spLocks noChangeArrowheads="1"/>
            </p:cNvSpPr>
            <p:nvPr/>
          </p:nvSpPr>
          <p:spPr bwMode="auto">
            <a:xfrm>
              <a:off x="4501" y="2438"/>
              <a:ext cx="1225" cy="1587"/>
            </a:xfrm>
            <a:prstGeom prst="wedgeRoundRectCallout">
              <a:avLst>
                <a:gd name="adj1" fmla="val -114301"/>
                <a:gd name="adj2" fmla="val 42954"/>
                <a:gd name="adj3" fmla="val 16667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>
              <a:off x="4513" y="2540"/>
              <a:ext cx="1262" cy="1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This derivation is 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for one point.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Q. How to extend 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to more points?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Q. How many 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points needed?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76525"/>
            <a:ext cx="51149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Problem: Lots of coordinate frames to calibrate</a:t>
            </a:r>
          </a:p>
        </p:txBody>
      </p:sp>
      <p:sp>
        <p:nvSpPr>
          <p:cNvPr id="13517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26085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Camera</a:t>
            </a:r>
          </a:p>
          <a:p>
            <a:pPr lvl="1" eaLnBrk="1" hangingPunct="1">
              <a:defRPr/>
            </a:pPr>
            <a:r>
              <a:rPr lang="en-US" sz="2000" smtClean="0"/>
              <a:t>Center of projection</a:t>
            </a:r>
          </a:p>
          <a:p>
            <a:pPr lvl="1" eaLnBrk="1" hangingPunct="1">
              <a:defRPr/>
            </a:pPr>
            <a:r>
              <a:rPr lang="en-US" sz="2000" smtClean="0"/>
              <a:t>Different models</a:t>
            </a:r>
          </a:p>
          <a:p>
            <a:pPr lvl="1" eaLnBrk="1" hangingPunct="1">
              <a:defRPr/>
            </a:pPr>
            <a:endParaRPr lang="en-US" sz="2000" smtClean="0"/>
          </a:p>
        </p:txBody>
      </p:sp>
      <p:sp>
        <p:nvSpPr>
          <p:cNvPr id="135172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654550" y="1600200"/>
            <a:ext cx="426085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Robot</a:t>
            </a:r>
          </a:p>
          <a:p>
            <a:pPr lvl="1" eaLnBrk="1" hangingPunct="1">
              <a:defRPr/>
            </a:pPr>
            <a:r>
              <a:rPr lang="en-US" sz="2000" smtClean="0"/>
              <a:t>Base frame</a:t>
            </a:r>
          </a:p>
          <a:p>
            <a:pPr lvl="1" eaLnBrk="1" hangingPunct="1">
              <a:defRPr/>
            </a:pPr>
            <a:r>
              <a:rPr lang="en-US" sz="2000" smtClean="0"/>
              <a:t>End-effector frame</a:t>
            </a:r>
          </a:p>
          <a:p>
            <a:pPr lvl="1" eaLnBrk="1" hangingPunct="1">
              <a:defRPr/>
            </a:pPr>
            <a:r>
              <a:rPr lang="en-US" sz="2000" smtClean="0"/>
              <a:t>Object</a:t>
            </a:r>
          </a:p>
          <a:p>
            <a:pPr lvl="1" eaLnBrk="1" hangingPunct="1">
              <a:buFontTx/>
              <a:buNone/>
              <a:defRPr/>
            </a:pPr>
            <a:endParaRPr lang="en-US" sz="2000" i="1" smtClean="0"/>
          </a:p>
        </p:txBody>
      </p:sp>
      <p:pic>
        <p:nvPicPr>
          <p:cNvPr id="20486" name="Picture 1029" descr="HEfr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49371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030" descr="alexaCamM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429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Oval 1031"/>
          <p:cNvSpPr>
            <a:spLocks noChangeArrowheads="1"/>
          </p:cNvSpPr>
          <p:nvPr/>
        </p:nvSpPr>
        <p:spPr bwMode="auto">
          <a:xfrm rot="1605227">
            <a:off x="5913438" y="4337050"/>
            <a:ext cx="2438400" cy="695325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9" name="AutoShape 1034"/>
          <p:cNvSpPr>
            <a:spLocks/>
          </p:cNvSpPr>
          <p:nvPr/>
        </p:nvSpPr>
        <p:spPr bwMode="auto">
          <a:xfrm rot="-5460000">
            <a:off x="5940425" y="2141538"/>
            <a:ext cx="269875" cy="3676650"/>
          </a:xfrm>
          <a:prstGeom prst="leftBrace">
            <a:avLst>
              <a:gd name="adj1" fmla="val 113529"/>
              <a:gd name="adj2" fmla="val 50000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Text Box 1035"/>
          <p:cNvSpPr txBox="1">
            <a:spLocks noChangeArrowheads="1"/>
          </p:cNvSpPr>
          <p:nvPr/>
        </p:nvSpPr>
        <p:spPr bwMode="auto">
          <a:xfrm>
            <a:off x="5334000" y="60198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Only covered one transform!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(easier) solution:</a:t>
            </a:r>
            <a:br>
              <a:rPr lang="en-US" smtClean="0"/>
            </a:br>
            <a:r>
              <a:rPr lang="en-US" smtClean="0"/>
              <a:t>Image-based motion control</a:t>
            </a:r>
          </a:p>
        </p:txBody>
      </p:sp>
      <p:sp>
        <p:nvSpPr>
          <p:cNvPr id="1361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5867400"/>
            <a:ext cx="8077200" cy="83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Motor-Visual function: </a:t>
            </a:r>
            <a:r>
              <a:rPr lang="en-US" smtClean="0">
                <a:solidFill>
                  <a:srgbClr val="000000"/>
                </a:solidFill>
              </a:rPr>
              <a:t>y=f(x)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21508" name="Picture 1028" descr="C:\My Documents\HandEye\thesisfigs\HumRobCamSetu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438400"/>
            <a:ext cx="860742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1029"/>
          <p:cNvSpPr>
            <a:spLocks noChangeArrowheads="1"/>
          </p:cNvSpPr>
          <p:nvPr/>
        </p:nvSpPr>
        <p:spPr bwMode="auto">
          <a:xfrm>
            <a:off x="6553200" y="5715000"/>
            <a:ext cx="2411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Achieving 3d tasks</a:t>
            </a:r>
          </a:p>
          <a:p>
            <a:pPr algn="ctr"/>
            <a:r>
              <a:rPr lang="en-US" sz="2000">
                <a:latin typeface="Comic Sans MS" pitchFamily="66" charset="0"/>
              </a:rPr>
              <a:t>via</a:t>
            </a:r>
          </a:p>
          <a:p>
            <a:pPr algn="ctr"/>
            <a:r>
              <a:rPr lang="en-US" sz="2000">
                <a:latin typeface="Comic Sans MS" pitchFamily="66" charset="0"/>
              </a:rPr>
              <a:t>2d image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vision?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657600"/>
            <a:ext cx="8686800" cy="29718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dirty="0" smtClean="0"/>
              <a:t>Two main categories</a:t>
            </a:r>
          </a:p>
          <a:p>
            <a:pPr>
              <a:defRPr/>
            </a:pPr>
            <a:r>
              <a:rPr lang="en-US" dirty="0" smtClean="0"/>
              <a:t>Object recognition: Use cues in 2D image </a:t>
            </a:r>
          </a:p>
          <a:p>
            <a:pPr>
              <a:defRPr/>
            </a:pPr>
            <a:r>
              <a:rPr lang="en-US" dirty="0" smtClean="0"/>
              <a:t>Spatial vision: Understand and invert the 3D to 2D imaging process: Two subcategories:</a:t>
            </a:r>
          </a:p>
          <a:p>
            <a:pPr lvl="1">
              <a:defRPr/>
            </a:pPr>
            <a:r>
              <a:rPr lang="en-US" dirty="0" smtClean="0"/>
              <a:t>Full 3D scene reconstruction</a:t>
            </a:r>
          </a:p>
          <a:p>
            <a:pPr lvl="1">
              <a:defRPr/>
            </a:pPr>
            <a:r>
              <a:rPr lang="en-US" dirty="0" smtClean="0"/>
              <a:t>Use of partial 3D information, implicitly or explicitly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100" name="Picture 4" descr="C:\My Documents\ImageProcCou\HumanVis\DorsalVentralPat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990600"/>
            <a:ext cx="655002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(easier) solution:</a:t>
            </a:r>
            <a:br>
              <a:rPr lang="en-US" smtClean="0"/>
            </a:br>
            <a:r>
              <a:rPr lang="en-US" smtClean="0"/>
              <a:t>Image-based motion control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867400"/>
            <a:ext cx="8077200" cy="83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Motor-Visual function: </a:t>
            </a:r>
            <a:r>
              <a:rPr lang="en-US" smtClean="0">
                <a:solidFill>
                  <a:srgbClr val="000000"/>
                </a:solidFill>
              </a:rPr>
              <a:t>y=f(x)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22532" name="Picture 4" descr="C:\My Documents\HandEye\thesisfigs\HumRobCamSetu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438400"/>
            <a:ext cx="860742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553200" y="5715000"/>
            <a:ext cx="2411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Achieving 3d tasks</a:t>
            </a:r>
          </a:p>
          <a:p>
            <a:pPr algn="ctr"/>
            <a:r>
              <a:rPr lang="en-US" sz="2000">
                <a:latin typeface="Comic Sans MS" pitchFamily="66" charset="0"/>
              </a:rPr>
              <a:t>via</a:t>
            </a:r>
          </a:p>
          <a:p>
            <a:pPr algn="ctr"/>
            <a:r>
              <a:rPr lang="en-US" sz="2000">
                <a:latin typeface="Comic Sans MS" pitchFamily="66" charset="0"/>
              </a:rPr>
              <a:t>2d image control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14400" y="1433513"/>
            <a:ext cx="7086600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Note: What follows will work for one or two (or 3..n) cameras. Either fixed or on the robot.</a:t>
            </a:r>
            <a:r>
              <a:rPr lang="en-US"/>
              <a:t> </a:t>
            </a:r>
          </a:p>
          <a:p>
            <a:pPr>
              <a:spcBef>
                <a:spcPct val="50000"/>
              </a:spcBef>
            </a:pPr>
            <a:r>
              <a:rPr lang="en-US" b="1"/>
              <a:t>Here we will use two cam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r>
              <a:rPr lang="en-US" smtClean="0"/>
              <a:t>Simplest case: 2D planar world and aligned camera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sz="2800" dirty="0" smtClean="0"/>
              <a:t>This method is commonly used in industry machine vision</a:t>
            </a:r>
            <a:endParaRPr lang="en-US" sz="2800" dirty="0"/>
          </a:p>
          <a:p>
            <a:pPr lvl="1">
              <a:buFontTx/>
              <a:buNone/>
              <a:defRPr/>
            </a:pPr>
            <a:r>
              <a:rPr lang="en-US" sz="2000" dirty="0"/>
              <a:t>Usually </a:t>
            </a:r>
            <a:r>
              <a:rPr lang="en-US" sz="2000" b="1" dirty="0"/>
              <a:t>overhead camera pointing straight down on a work table</a:t>
            </a:r>
          </a:p>
          <a:p>
            <a:pPr lvl="1">
              <a:buFontTx/>
              <a:buNone/>
              <a:defRPr/>
            </a:pPr>
            <a:r>
              <a:rPr lang="en-US" sz="2000" dirty="0"/>
              <a:t>Adjust cam position so pixel </a:t>
            </a:r>
            <a:r>
              <a:rPr lang="en-US" sz="2000" dirty="0">
                <a:solidFill>
                  <a:srgbClr val="990000"/>
                </a:solidFill>
              </a:rPr>
              <a:t>[</a:t>
            </a:r>
            <a:r>
              <a:rPr lang="en-US" sz="2000" dirty="0" err="1">
                <a:solidFill>
                  <a:srgbClr val="990000"/>
                </a:solidFill>
              </a:rPr>
              <a:t>u,v</a:t>
            </a:r>
            <a:r>
              <a:rPr lang="en-US" sz="2000" dirty="0">
                <a:solidFill>
                  <a:srgbClr val="990000"/>
                </a:solidFill>
              </a:rPr>
              <a:t>] = s</a:t>
            </a:r>
            <a:r>
              <a:rPr lang="en-US" sz="2000" dirty="0">
                <a:solidFill>
                  <a:srgbClr val="00FF00"/>
                </a:solidFill>
              </a:rPr>
              <a:t>[X,Y].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990000"/>
                </a:solidFill>
              </a:rPr>
              <a:t>s </a:t>
            </a:r>
            <a:r>
              <a:rPr lang="en-US" sz="2000" dirty="0"/>
              <a:t>= </a:t>
            </a:r>
            <a:r>
              <a:rPr lang="en-US" sz="2000" dirty="0" err="1"/>
              <a:t>scalefactor</a:t>
            </a:r>
            <a:r>
              <a:rPr lang="en-US" sz="2000" dirty="0"/>
              <a:t> (pix/mm)</a:t>
            </a:r>
          </a:p>
          <a:p>
            <a:pPr lvl="1">
              <a:buFontTx/>
              <a:buNone/>
              <a:defRPr/>
            </a:pPr>
            <a:r>
              <a:rPr lang="en-US" dirty="0"/>
              <a:t>Pixel coordinates are scaled world </a:t>
            </a:r>
            <a:r>
              <a:rPr lang="en-US" dirty="0" err="1"/>
              <a:t>coord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23556" name="Picture 8" descr="Parts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76200" y="3886200"/>
            <a:ext cx="1508125" cy="1433513"/>
            <a:chOff x="3360" y="2736"/>
            <a:chExt cx="950" cy="903"/>
          </a:xfrm>
        </p:grpSpPr>
        <p:sp>
          <p:nvSpPr>
            <p:cNvPr id="23571" name="Line 6"/>
            <p:cNvSpPr>
              <a:spLocks noChangeShapeType="1"/>
            </p:cNvSpPr>
            <p:nvPr/>
          </p:nvSpPr>
          <p:spPr bwMode="auto">
            <a:xfrm>
              <a:off x="3504" y="2832"/>
              <a:ext cx="0" cy="57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7879" name="Rectangle 7"/>
            <p:cNvSpPr>
              <a:spLocks noChangeArrowheads="1"/>
            </p:cNvSpPr>
            <p:nvPr/>
          </p:nvSpPr>
          <p:spPr bwMode="auto">
            <a:xfrm>
              <a:off x="3360" y="3312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X</a:t>
              </a:r>
            </a:p>
          </p:txBody>
        </p:sp>
        <p:sp>
          <p:nvSpPr>
            <p:cNvPr id="23573" name="Line 8"/>
            <p:cNvSpPr>
              <a:spLocks noChangeShapeType="1"/>
            </p:cNvSpPr>
            <p:nvPr/>
          </p:nvSpPr>
          <p:spPr bwMode="auto">
            <a:xfrm>
              <a:off x="3504" y="2832"/>
              <a:ext cx="57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7881" name="Rectangle 9"/>
            <p:cNvSpPr>
              <a:spLocks noChangeArrowheads="1"/>
            </p:cNvSpPr>
            <p:nvPr/>
          </p:nvSpPr>
          <p:spPr bwMode="auto">
            <a:xfrm>
              <a:off x="4032" y="2736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</a:t>
              </a:r>
            </a:p>
          </p:txBody>
        </p:sp>
      </p:grpSp>
      <p:pic>
        <p:nvPicPr>
          <p:cNvPr id="23558" name="Picture 8" descr="Parts Bin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70400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9" name="Group 11"/>
          <p:cNvGrpSpPr>
            <a:grpSpLocks/>
          </p:cNvGrpSpPr>
          <p:nvPr/>
        </p:nvGrpSpPr>
        <p:grpSpPr bwMode="auto">
          <a:xfrm>
            <a:off x="6019800" y="4318000"/>
            <a:ext cx="895350" cy="1281113"/>
            <a:chOff x="3792" y="1584"/>
            <a:chExt cx="564" cy="807"/>
          </a:xfrm>
        </p:grpSpPr>
        <p:sp>
          <p:nvSpPr>
            <p:cNvPr id="23567" name="Line 12"/>
            <p:cNvSpPr>
              <a:spLocks noChangeShapeType="1"/>
            </p:cNvSpPr>
            <p:nvPr/>
          </p:nvSpPr>
          <p:spPr bwMode="auto">
            <a:xfrm>
              <a:off x="3888" y="1776"/>
              <a:ext cx="0" cy="384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568" name="Line 13"/>
            <p:cNvSpPr>
              <a:spLocks noChangeShapeType="1"/>
            </p:cNvSpPr>
            <p:nvPr/>
          </p:nvSpPr>
          <p:spPr bwMode="auto">
            <a:xfrm>
              <a:off x="3888" y="1776"/>
              <a:ext cx="288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7886" name="Rectangle 14"/>
            <p:cNvSpPr>
              <a:spLocks noChangeArrowheads="1"/>
            </p:cNvSpPr>
            <p:nvPr/>
          </p:nvSpPr>
          <p:spPr bwMode="auto">
            <a:xfrm>
              <a:off x="3792" y="2064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</a:t>
              </a:r>
            </a:p>
          </p:txBody>
        </p:sp>
        <p:sp>
          <p:nvSpPr>
            <p:cNvPr id="207887" name="Rectangle 15"/>
            <p:cNvSpPr>
              <a:spLocks noChangeArrowheads="1"/>
            </p:cNvSpPr>
            <p:nvPr/>
          </p:nvSpPr>
          <p:spPr bwMode="auto">
            <a:xfrm>
              <a:off x="4128" y="1584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</a:p>
          </p:txBody>
        </p:sp>
      </p:grpSp>
      <p:grpSp>
        <p:nvGrpSpPr>
          <p:cNvPr id="23560" name="Group 20"/>
          <p:cNvGrpSpPr>
            <a:grpSpLocks/>
          </p:cNvGrpSpPr>
          <p:nvPr/>
        </p:nvGrpSpPr>
        <p:grpSpPr bwMode="auto">
          <a:xfrm rot="5400000" flipH="1">
            <a:off x="4762500" y="4787900"/>
            <a:ext cx="304800" cy="838200"/>
            <a:chOff x="4464" y="1872"/>
            <a:chExt cx="192" cy="528"/>
          </a:xfrm>
        </p:grpSpPr>
        <p:sp>
          <p:nvSpPr>
            <p:cNvPr id="23564" name="Rectangle 16"/>
            <p:cNvSpPr>
              <a:spLocks noChangeArrowheads="1"/>
            </p:cNvSpPr>
            <p:nvPr/>
          </p:nvSpPr>
          <p:spPr bwMode="auto">
            <a:xfrm>
              <a:off x="4464" y="2016"/>
              <a:ext cx="192" cy="24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565" name="Rectangle 17"/>
            <p:cNvSpPr>
              <a:spLocks noChangeArrowheads="1"/>
            </p:cNvSpPr>
            <p:nvPr/>
          </p:nvSpPr>
          <p:spPr bwMode="auto">
            <a:xfrm>
              <a:off x="4512" y="2256"/>
              <a:ext cx="96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566" name="Line 18"/>
            <p:cNvSpPr>
              <a:spLocks noChangeShapeType="1"/>
            </p:cNvSpPr>
            <p:nvPr/>
          </p:nvSpPr>
          <p:spPr bwMode="auto">
            <a:xfrm flipV="1">
              <a:off x="4560" y="1872"/>
              <a:ext cx="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3561" name="Text Box 19"/>
          <p:cNvSpPr txBox="1">
            <a:spLocks noChangeArrowheads="1"/>
          </p:cNvSpPr>
          <p:nvPr/>
        </p:nvSpPr>
        <p:spPr bwMode="auto">
          <a:xfrm>
            <a:off x="4343400" y="5486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Camera</a:t>
            </a:r>
          </a:p>
        </p:txBody>
      </p:sp>
      <p:sp>
        <p:nvSpPr>
          <p:cNvPr id="23562" name="Text Box 21"/>
          <p:cNvSpPr txBox="1">
            <a:spLocks noChangeArrowheads="1"/>
          </p:cNvSpPr>
          <p:nvPr/>
        </p:nvSpPr>
        <p:spPr bwMode="auto">
          <a:xfrm>
            <a:off x="914400" y="6400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Robot scene</a:t>
            </a:r>
          </a:p>
        </p:txBody>
      </p:sp>
      <p:sp>
        <p:nvSpPr>
          <p:cNvPr id="23563" name="Text Box 22"/>
          <p:cNvSpPr txBox="1">
            <a:spLocks noChangeArrowheads="1"/>
          </p:cNvSpPr>
          <p:nvPr/>
        </p:nvSpPr>
        <p:spPr bwMode="auto">
          <a:xfrm>
            <a:off x="5943600" y="6096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Thresholded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1295400" y="274638"/>
            <a:ext cx="52562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first robotics problem</a:t>
            </a:r>
          </a:p>
        </p:txBody>
      </p:sp>
      <p:sp>
        <p:nvSpPr>
          <p:cNvPr id="24580" name="AutoShape 2" descr="Image result for chessboard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AutoShape 6" descr="Image result for chessboard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utoShape 8" descr="Image result for chessboard"/>
          <p:cNvSpPr>
            <a:spLocks noGrp="1" noChangeAspect="1" noChangeArrowheads="1"/>
          </p:cNvSpPr>
          <p:nvPr>
            <p:ph idx="1"/>
          </p:nvPr>
        </p:nvSpPr>
        <p:spPr>
          <a:xfrm>
            <a:off x="228600" y="5791200"/>
            <a:ext cx="86868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5710238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6775" y="1041400"/>
            <a:ext cx="52562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6877050" y="2339975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4" name="Oval 14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Oval 3"/>
          <p:cNvSpPr>
            <a:spLocks noChangeArrowheads="1"/>
          </p:cNvSpPr>
          <p:nvPr/>
        </p:nvSpPr>
        <p:spPr bwMode="auto">
          <a:xfrm>
            <a:off x="6985000" y="270033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13668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Freeform 8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8" name="Freeform 14"/>
          <p:cNvSpPr>
            <a:spLocks noChangeArrowheads="1"/>
          </p:cNvSpPr>
          <p:nvPr/>
        </p:nvSpPr>
        <p:spPr bwMode="auto">
          <a:xfrm rot="840000">
            <a:off x="7343775" y="1025525"/>
            <a:ext cx="449263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Oval 20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Oval 22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6875463" y="32750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Freeform 7"/>
          <p:cNvSpPr>
            <a:spLocks noChangeArrowheads="1"/>
          </p:cNvSpPr>
          <p:nvPr/>
        </p:nvSpPr>
        <p:spPr bwMode="auto">
          <a:xfrm>
            <a:off x="1447800" y="1179513"/>
            <a:ext cx="163513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2" name="Freeform 14"/>
          <p:cNvSpPr>
            <a:spLocks noChangeArrowheads="1"/>
          </p:cNvSpPr>
          <p:nvPr/>
        </p:nvSpPr>
        <p:spPr bwMode="auto">
          <a:xfrm rot="1620000">
            <a:off x="7813675" y="1290638"/>
            <a:ext cx="449263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Freeform 15"/>
          <p:cNvSpPr>
            <a:spLocks noChangeArrowheads="1"/>
          </p:cNvSpPr>
          <p:nvPr/>
        </p:nvSpPr>
        <p:spPr bwMode="auto">
          <a:xfrm rot="840000">
            <a:off x="7343775" y="1025525"/>
            <a:ext cx="449263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3525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pic>
        <p:nvPicPr>
          <p:cNvPr id="2766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Oval 22"/>
          <p:cNvSpPr>
            <a:spLocks noChangeArrowheads="1"/>
          </p:cNvSpPr>
          <p:nvPr/>
        </p:nvSpPr>
        <p:spPr bwMode="auto">
          <a:xfrm>
            <a:off x="13668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Freeform 23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Oval 3"/>
          <p:cNvSpPr>
            <a:spLocks noChangeArrowheads="1"/>
          </p:cNvSpPr>
          <p:nvPr/>
        </p:nvSpPr>
        <p:spPr bwMode="auto">
          <a:xfrm>
            <a:off x="6767513" y="3889375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511300" y="161925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Freeform 7"/>
          <p:cNvSpPr>
            <a:spLocks noChangeArrowheads="1"/>
          </p:cNvSpPr>
          <p:nvPr/>
        </p:nvSpPr>
        <p:spPr bwMode="auto">
          <a:xfrm>
            <a:off x="1600200" y="139541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2150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8207375" y="16557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Freeform 12"/>
          <p:cNvSpPr>
            <a:spLocks noChangeArrowheads="1"/>
          </p:cNvSpPr>
          <p:nvPr/>
        </p:nvSpPr>
        <p:spPr bwMode="auto">
          <a:xfrm rot="19980000" flipH="1">
            <a:off x="8221663" y="1492250"/>
            <a:ext cx="136525" cy="330200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Freeform 19"/>
          <p:cNvSpPr>
            <a:spLocks noChangeArrowheads="1"/>
          </p:cNvSpPr>
          <p:nvPr/>
        </p:nvSpPr>
        <p:spPr bwMode="auto">
          <a:xfrm>
            <a:off x="1447800" y="1179513"/>
            <a:ext cx="163513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Oval 20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Oval 21"/>
          <p:cNvSpPr>
            <a:spLocks noChangeArrowheads="1"/>
          </p:cNvSpPr>
          <p:nvPr/>
        </p:nvSpPr>
        <p:spPr bwMode="auto">
          <a:xfrm>
            <a:off x="1368425" y="10795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Freeform 22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5" name="Oval 23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4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Oval 25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Oval 26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Freeform 27"/>
          <p:cNvSpPr>
            <a:spLocks noChangeArrowheads="1"/>
          </p:cNvSpPr>
          <p:nvPr/>
        </p:nvSpPr>
        <p:spPr bwMode="auto">
          <a:xfrm rot="1620000">
            <a:off x="7815263" y="1290638"/>
            <a:ext cx="449262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Freeform 28"/>
          <p:cNvSpPr>
            <a:spLocks noChangeArrowheads="1"/>
          </p:cNvSpPr>
          <p:nvPr/>
        </p:nvSpPr>
        <p:spPr bwMode="auto">
          <a:xfrm rot="840000">
            <a:off x="7345363" y="1025525"/>
            <a:ext cx="449262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Oval 29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549400" y="194468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5956300" y="47752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sp>
        <p:nvSpPr>
          <p:cNvPr id="29705" name="Freeform 9"/>
          <p:cNvSpPr>
            <a:spLocks noChangeArrowheads="1"/>
          </p:cNvSpPr>
          <p:nvPr/>
        </p:nvSpPr>
        <p:spPr bwMode="auto">
          <a:xfrm>
            <a:off x="1600200" y="171926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8099425" y="18716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Freeform 11"/>
          <p:cNvSpPr>
            <a:spLocks noChangeArrowheads="1"/>
          </p:cNvSpPr>
          <p:nvPr/>
        </p:nvSpPr>
        <p:spPr bwMode="auto">
          <a:xfrm rot="19980000" flipH="1">
            <a:off x="8067675" y="1754188"/>
            <a:ext cx="293688" cy="290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>
            <a:off x="1511300" y="161925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Freeform 19"/>
          <p:cNvSpPr>
            <a:spLocks noChangeArrowheads="1"/>
          </p:cNvSpPr>
          <p:nvPr/>
        </p:nvSpPr>
        <p:spPr bwMode="auto">
          <a:xfrm>
            <a:off x="1600200" y="139541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Oval 20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Freeform 21"/>
          <p:cNvSpPr>
            <a:spLocks noChangeArrowheads="1"/>
          </p:cNvSpPr>
          <p:nvPr/>
        </p:nvSpPr>
        <p:spPr bwMode="auto">
          <a:xfrm>
            <a:off x="1449388" y="1179513"/>
            <a:ext cx="163512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Oval 22"/>
          <p:cNvSpPr>
            <a:spLocks noChangeArrowheads="1"/>
          </p:cNvSpPr>
          <p:nvPr/>
        </p:nvSpPr>
        <p:spPr bwMode="auto">
          <a:xfrm>
            <a:off x="1225550" y="90011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Oval 23"/>
          <p:cNvSpPr>
            <a:spLocks noChangeArrowheads="1"/>
          </p:cNvSpPr>
          <p:nvPr/>
        </p:nvSpPr>
        <p:spPr bwMode="auto">
          <a:xfrm>
            <a:off x="1368425" y="108108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0" name="Freeform 24"/>
          <p:cNvSpPr>
            <a:spLocks noChangeArrowheads="1"/>
          </p:cNvSpPr>
          <p:nvPr/>
        </p:nvSpPr>
        <p:spPr bwMode="auto">
          <a:xfrm>
            <a:off x="1308100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1" name="Oval 25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2" name="Oval 26"/>
          <p:cNvSpPr>
            <a:spLocks noChangeArrowheads="1"/>
          </p:cNvSpPr>
          <p:nvPr/>
        </p:nvSpPr>
        <p:spPr bwMode="auto">
          <a:xfrm>
            <a:off x="8207375" y="16557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Freeform 27"/>
          <p:cNvSpPr>
            <a:spLocks noChangeArrowheads="1"/>
          </p:cNvSpPr>
          <p:nvPr/>
        </p:nvSpPr>
        <p:spPr bwMode="auto">
          <a:xfrm rot="19980000" flipH="1">
            <a:off x="8221663" y="1492250"/>
            <a:ext cx="136525" cy="330200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Oval 28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Oval 29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Oval 30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Freeform 31"/>
          <p:cNvSpPr>
            <a:spLocks noChangeArrowheads="1"/>
          </p:cNvSpPr>
          <p:nvPr/>
        </p:nvSpPr>
        <p:spPr bwMode="auto">
          <a:xfrm rot="1620000">
            <a:off x="7815263" y="1290638"/>
            <a:ext cx="449262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Freeform 32"/>
          <p:cNvSpPr>
            <a:spLocks noChangeArrowheads="1"/>
          </p:cNvSpPr>
          <p:nvPr/>
        </p:nvSpPr>
        <p:spPr bwMode="auto">
          <a:xfrm rot="840000">
            <a:off x="7345363" y="1025525"/>
            <a:ext cx="449262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9" name="Oval 33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Oval 34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My Documents\HandEye\thesisfigs\HumRobCamSetu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37113"/>
            <a:ext cx="51054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Image-based Visual Servoing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Observed features: </a:t>
            </a:r>
          </a:p>
          <a:p>
            <a:pPr eaLnBrk="1" hangingPunct="1">
              <a:defRPr/>
            </a:pPr>
            <a:r>
              <a:rPr lang="en-US" smtClean="0"/>
              <a:t>Motor joint angles:</a:t>
            </a:r>
          </a:p>
          <a:p>
            <a:pPr eaLnBrk="1" hangingPunct="1">
              <a:defRPr/>
            </a:pPr>
            <a:r>
              <a:rPr lang="en-US" smtClean="0"/>
              <a:t>Local linear model: </a:t>
            </a:r>
          </a:p>
          <a:p>
            <a:pPr eaLnBrk="1" hangingPunct="1">
              <a:defRPr/>
            </a:pPr>
            <a:r>
              <a:rPr lang="en-US" smtClean="0"/>
              <a:t>Visual servoing steps:     1 Solve: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					       2 Update:</a:t>
            </a:r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4572000" y="2057400"/>
          <a:ext cx="31813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0" name="Equation" r:id="rId4" imgW="3181350" imgH="400050" progId="EquationMagic">
                  <p:embed/>
                </p:oleObj>
              </mc:Choice>
              <mc:Fallback>
                <p:oleObj name="Equation" r:id="rId4" imgW="3181350" imgH="40005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318135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4581525" y="2562225"/>
          <a:ext cx="28670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name="Equation" r:id="rId6" imgW="2867025" imgH="400050" progId="EquationMagic">
                  <p:embed/>
                </p:oleObj>
              </mc:Choice>
              <mc:Fallback>
                <p:oleObj name="Equation" r:id="rId6" imgW="2867025" imgH="40005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2562225"/>
                        <a:ext cx="28670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4572000" y="3200400"/>
          <a:ext cx="15049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2" name="Equation" r:id="rId8" imgW="1504950" imgH="304800" progId="EquationMagic">
                  <p:embed/>
                </p:oleObj>
              </mc:Choice>
              <mc:Fallback>
                <p:oleObj name="Equation" r:id="rId8" imgW="1504950" imgH="3048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15049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6934200" y="4038600"/>
          <a:ext cx="20383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3" name="Equation" r:id="rId10" imgW="2038350" imgH="333375" progId="EquationMagic">
                  <p:embed/>
                </p:oleObj>
              </mc:Choice>
              <mc:Fallback>
                <p:oleObj name="Equation" r:id="rId10" imgW="2038350" imgH="333375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038600"/>
                        <a:ext cx="203835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9" name="Object 9"/>
          <p:cNvGraphicFramePr>
            <a:graphicFrameLocks noChangeAspect="1"/>
          </p:cNvGraphicFramePr>
          <p:nvPr/>
        </p:nvGraphicFramePr>
        <p:xfrm>
          <a:off x="6858000" y="44958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Equation" r:id="rId12" imgW="2133600" imgH="314325" progId="EquationMagic">
                  <p:embed/>
                </p:oleObj>
              </mc:Choice>
              <mc:Fallback>
                <p:oleObj name="Equation" r:id="rId12" imgW="2133600" imgH="314325" progId="EquationMagi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4958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 J Method 1: </a:t>
            </a:r>
            <a:br>
              <a:rPr lang="en-US" smtClean="0"/>
            </a:br>
            <a:r>
              <a:rPr lang="en-US" smtClean="0"/>
              <a:t>Test movements along basis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Remember: </a:t>
            </a:r>
            <a:r>
              <a:rPr lang="en-US" dirty="0" smtClean="0">
                <a:solidFill>
                  <a:srgbClr val="000000"/>
                </a:solidFill>
              </a:rPr>
              <a:t>J </a:t>
            </a:r>
            <a:r>
              <a:rPr lang="en-US" dirty="0" smtClean="0"/>
              <a:t>is unknown </a:t>
            </a:r>
            <a:r>
              <a:rPr lang="en-US" dirty="0" smtClean="0">
                <a:solidFill>
                  <a:srgbClr val="000000"/>
                </a:solidFill>
              </a:rPr>
              <a:t>m </a:t>
            </a:r>
            <a:r>
              <a:rPr lang="en-US" dirty="0" smtClean="0"/>
              <a:t>by </a:t>
            </a:r>
            <a:r>
              <a:rPr lang="en-US" dirty="0" smtClean="0">
                <a:solidFill>
                  <a:srgbClr val="000000"/>
                </a:solidFill>
              </a:rPr>
              <a:t>n </a:t>
            </a:r>
            <a:r>
              <a:rPr lang="en-US" dirty="0" smtClean="0"/>
              <a:t>matrix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/>
              <a:t>M</a:t>
            </a:r>
            <a:r>
              <a:rPr lang="en-US" dirty="0" smtClean="0"/>
              <a:t>otor moves (scale these): </a:t>
            </a:r>
          </a:p>
          <a:p>
            <a:pPr eaLnBrk="1" hangingPunct="1">
              <a:defRPr/>
            </a:pPr>
            <a:r>
              <a:rPr lang="en-US" dirty="0" smtClean="0"/>
              <a:t>Suitable </a:t>
            </a:r>
          </a:p>
          <a:p>
            <a:pPr eaLnBrk="1" hangingPunct="1">
              <a:defRPr/>
            </a:pPr>
            <a:r>
              <a:rPr lang="en-US" dirty="0" smtClean="0"/>
              <a:t>Finite difference:</a:t>
            </a:r>
          </a:p>
          <a:p>
            <a:pPr eaLnBrk="1" hangingPunct="1">
              <a:defRPr/>
            </a:pPr>
            <a:endParaRPr lang="en-US" i="1" dirty="0" smtClean="0"/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1828800" y="2895600"/>
          <a:ext cx="29051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6" name="Equation" r:id="rId3" imgW="2905125" imgH="1295400" progId="EquationMagic">
                  <p:embed/>
                </p:oleObj>
              </mc:Choice>
              <mc:Fallback>
                <p:oleObj name="Equation" r:id="rId3" imgW="2905125" imgH="129540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895600"/>
                        <a:ext cx="290512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5105400" y="3581400"/>
          <a:ext cx="26289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7" name="Equation" r:id="rId5" imgW="2628900" imgH="1457325" progId="EquationMagic">
                  <p:embed/>
                </p:oleObj>
              </mc:Choice>
              <mc:Fallback>
                <p:oleObj name="Equation" r:id="rId5" imgW="2628900" imgH="14573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581400"/>
                        <a:ext cx="262890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2486025" y="5562600"/>
          <a:ext cx="568642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8" name="Equation" r:id="rId7" imgW="5686425" imgH="1123950" progId="EquationMagic">
                  <p:embed/>
                </p:oleObj>
              </mc:Choice>
              <mc:Fallback>
                <p:oleObj name="Equation" r:id="rId7" imgW="5686425" imgH="112395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025" y="5562600"/>
                        <a:ext cx="568642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1"/>
          <p:cNvGraphicFramePr>
            <a:graphicFrameLocks noChangeAspect="1"/>
          </p:cNvGraphicFramePr>
          <p:nvPr/>
        </p:nvGraphicFramePr>
        <p:xfrm>
          <a:off x="2057400" y="4953000"/>
          <a:ext cx="2819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9" name="Equation" r:id="rId9" imgW="2819400" imgH="342900" progId="EquationMagic">
                  <p:embed/>
                </p:oleObj>
              </mc:Choice>
              <mc:Fallback>
                <p:oleObj name="Equation" r:id="rId9" imgW="2819400" imgH="342900" progId="EquationMagi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953000"/>
                        <a:ext cx="2819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partial information from </a:t>
            </a:r>
            <a:br>
              <a:rPr lang="en-US" smtClean="0"/>
            </a:br>
            <a:r>
              <a:rPr lang="en-US" smtClean="0"/>
              <a:t>2D-3D camera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Single view measurements</a:t>
            </a:r>
          </a:p>
          <a:p>
            <a:pPr>
              <a:defRPr/>
            </a:pPr>
            <a:r>
              <a:rPr lang="en-US" dirty="0" smtClean="0"/>
              <a:t>Visual constraints: verify alignments, detect impossible configurations (</a:t>
            </a:r>
            <a:r>
              <a:rPr lang="en-US" dirty="0" err="1" smtClean="0"/>
              <a:t>Esher</a:t>
            </a:r>
            <a:r>
              <a:rPr lang="en-US" dirty="0" smtClean="0"/>
              <a:t> paintings)</a:t>
            </a:r>
          </a:p>
          <a:p>
            <a:pPr>
              <a:defRPr/>
            </a:pPr>
            <a:r>
              <a:rPr lang="en-US" dirty="0" smtClean="0"/>
              <a:t>Visual </a:t>
            </a:r>
            <a:r>
              <a:rPr lang="en-US" dirty="0" err="1" smtClean="0"/>
              <a:t>servoing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Lukas </a:t>
            </a:r>
            <a:r>
              <a:rPr lang="en-US" dirty="0" err="1" smtClean="0"/>
              <a:t>Kanade</a:t>
            </a:r>
            <a:r>
              <a:rPr lang="en-US" dirty="0" smtClean="0"/>
              <a:t> –like</a:t>
            </a:r>
          </a:p>
          <a:p>
            <a:pPr lvl="1">
              <a:defRPr/>
            </a:pPr>
            <a:r>
              <a:rPr lang="en-US" dirty="0" smtClean="0"/>
              <a:t>Deep Learning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Visual </a:t>
            </a:r>
            <a:r>
              <a:rPr lang="en-US" dirty="0" smtClean="0"/>
              <a:t>tracking</a:t>
            </a:r>
          </a:p>
          <a:p>
            <a:pPr lvl="1">
              <a:defRPr/>
            </a:pPr>
            <a:r>
              <a:rPr lang="en-US" dirty="0" smtClean="0"/>
              <a:t>Features instead of images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… many more</a:t>
            </a:r>
            <a:endParaRPr lang="en-US" dirty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2766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 J Method 2:</a:t>
            </a:r>
            <a:br>
              <a:rPr lang="en-US" smtClean="0"/>
            </a:br>
            <a:r>
              <a:rPr lang="en-US" smtClean="0"/>
              <a:t>Secant Constraints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Constraint along a line:</a:t>
            </a:r>
          </a:p>
          <a:p>
            <a:pPr eaLnBrk="1" hangingPunct="1">
              <a:defRPr/>
            </a:pPr>
            <a:r>
              <a:rPr lang="en-US" smtClean="0"/>
              <a:t>Defines </a:t>
            </a:r>
            <a:r>
              <a:rPr lang="en-US" smtClean="0">
                <a:solidFill>
                  <a:srgbClr val="000000"/>
                </a:solidFill>
              </a:rPr>
              <a:t>m </a:t>
            </a:r>
            <a:r>
              <a:rPr lang="en-US" smtClean="0"/>
              <a:t>equations </a:t>
            </a:r>
          </a:p>
          <a:p>
            <a:pPr eaLnBrk="1" hangingPunct="1">
              <a:defRPr/>
            </a:pPr>
            <a:r>
              <a:rPr lang="en-US" smtClean="0"/>
              <a:t>Collect </a:t>
            </a:r>
            <a:r>
              <a:rPr lang="en-US" smtClean="0">
                <a:solidFill>
                  <a:srgbClr val="000000"/>
                </a:solidFill>
              </a:rPr>
              <a:t>n </a:t>
            </a:r>
            <a:r>
              <a:rPr lang="en-US" smtClean="0"/>
              <a:t>arbitrary, but different measures</a:t>
            </a:r>
            <a:r>
              <a:rPr lang="en-US" smtClean="0">
                <a:solidFill>
                  <a:srgbClr val="000000"/>
                </a:solidFill>
              </a:rPr>
              <a:t> y</a:t>
            </a:r>
            <a:r>
              <a:rPr lang="en-US" smtClean="0"/>
              <a:t> </a:t>
            </a:r>
          </a:p>
          <a:p>
            <a:pPr eaLnBrk="1" hangingPunct="1">
              <a:defRPr/>
            </a:pPr>
            <a:r>
              <a:rPr lang="en-US" smtClean="0"/>
              <a:t>Solve for </a:t>
            </a:r>
            <a:r>
              <a:rPr lang="en-US" smtClean="0">
                <a:solidFill>
                  <a:srgbClr val="000000"/>
                </a:solidFill>
              </a:rPr>
              <a:t>J</a:t>
            </a:r>
            <a:endParaRPr lang="en-US" smtClean="0"/>
          </a:p>
          <a:p>
            <a:pPr eaLnBrk="1" hangingPunct="1">
              <a:defRPr/>
            </a:pPr>
            <a:endParaRPr lang="en-US" smtClean="0"/>
          </a:p>
        </p:txBody>
      </p:sp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5334000" y="2438400"/>
          <a:ext cx="19050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Equation" r:id="rId3" imgW="1504950" imgH="304800" progId="EquationMagic">
                  <p:embed/>
                </p:oleObj>
              </mc:Choice>
              <mc:Fallback>
                <p:oleObj name="Equation" r:id="rId3" imgW="1504950" imgH="30480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438400"/>
                        <a:ext cx="190500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624013" y="4648200"/>
          <a:ext cx="652462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7" name="Equation" r:id="rId5" imgW="6524625" imgH="1485900" progId="EquationMagic">
                  <p:embed/>
                </p:oleObj>
              </mc:Choice>
              <mc:Fallback>
                <p:oleObj name="Equation" r:id="rId5" imgW="6524625" imgH="148590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4648200"/>
                        <a:ext cx="6524625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 J Method 3:</a:t>
            </a:r>
            <a:br>
              <a:rPr lang="en-US" smtClean="0"/>
            </a:br>
            <a:r>
              <a:rPr lang="en-US" smtClean="0"/>
              <a:t>Recursive Secant Constraints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defRPr/>
            </a:pPr>
            <a:r>
              <a:rPr lang="en-US" smtClean="0"/>
              <a:t>Based on initial </a:t>
            </a:r>
            <a:r>
              <a:rPr lang="en-US" smtClean="0">
                <a:solidFill>
                  <a:srgbClr val="000000"/>
                </a:solidFill>
              </a:rPr>
              <a:t>J </a:t>
            </a:r>
            <a:r>
              <a:rPr lang="en-US" smtClean="0"/>
              <a:t>and one measure pair</a:t>
            </a:r>
          </a:p>
          <a:p>
            <a:pPr marL="342900" indent="-342900" eaLnBrk="1" hangingPunct="1">
              <a:defRPr/>
            </a:pPr>
            <a:r>
              <a:rPr lang="en-US" smtClean="0"/>
              <a:t>Adjust </a:t>
            </a:r>
            <a:r>
              <a:rPr lang="en-US" smtClean="0">
                <a:solidFill>
                  <a:srgbClr val="000000"/>
                </a:solidFill>
              </a:rPr>
              <a:t>J </a:t>
            </a:r>
            <a:r>
              <a:rPr lang="en-US" smtClean="0"/>
              <a:t>s.t. </a:t>
            </a:r>
          </a:p>
          <a:p>
            <a:pPr marL="342900" indent="-342900" eaLnBrk="1" hangingPunct="1">
              <a:defRPr/>
            </a:pPr>
            <a:r>
              <a:rPr lang="en-US" smtClean="0"/>
              <a:t>Rank 1 update:</a:t>
            </a:r>
          </a:p>
          <a:p>
            <a:pPr marL="342900" indent="-342900" eaLnBrk="1" hangingPunct="1">
              <a:defRPr/>
            </a:pPr>
            <a:endParaRPr lang="en-US" smtClean="0"/>
          </a:p>
          <a:p>
            <a:pPr marL="342900" indent="-342900" eaLnBrk="1" hangingPunct="1">
              <a:defRPr/>
            </a:pPr>
            <a:endParaRPr lang="en-US" smtClean="0"/>
          </a:p>
          <a:p>
            <a:pPr marL="342900" indent="-342900" eaLnBrk="1" hangingPunct="1">
              <a:defRPr/>
            </a:pPr>
            <a:r>
              <a:rPr lang="en-US" smtClean="0"/>
              <a:t>Consider rotated coordinates: </a:t>
            </a:r>
          </a:p>
          <a:p>
            <a:pPr marL="742950" lvl="1" indent="-285750" eaLnBrk="1" hangingPunct="1">
              <a:defRPr/>
            </a:pPr>
            <a:r>
              <a:rPr lang="en-US" smtClean="0"/>
              <a:t>Update same as finite difference for </a:t>
            </a:r>
            <a:r>
              <a:rPr lang="en-US" smtClean="0">
                <a:solidFill>
                  <a:srgbClr val="000000"/>
                </a:solidFill>
              </a:rPr>
              <a:t>n</a:t>
            </a:r>
            <a:r>
              <a:rPr lang="en-US" smtClean="0"/>
              <a:t> orthogonal moves</a:t>
            </a: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7696200" y="2514600"/>
          <a:ext cx="10477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1" name="Equation" r:id="rId3" imgW="1047750" imgH="304800" progId="EquationMagic">
                  <p:embed/>
                </p:oleObj>
              </mc:Choice>
              <mc:Fallback>
                <p:oleObj name="Equation" r:id="rId3" imgW="1047750" imgH="30480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2514600"/>
                        <a:ext cx="10477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3962400" y="2971800"/>
          <a:ext cx="2398713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2" name="Equation" r:id="rId5" imgW="1895475" imgH="314325" progId="EquationMagic">
                  <p:embed/>
                </p:oleObj>
              </mc:Choice>
              <mc:Fallback>
                <p:oleObj name="Equation" r:id="rId5" imgW="1895475" imgH="3143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971800"/>
                        <a:ext cx="2398713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-304800" y="3886200"/>
          <a:ext cx="975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Equation" r:id="rId7" imgW="9753600" imgH="762000" progId="EquationMagic">
                  <p:embed/>
                </p:oleObj>
              </mc:Choice>
              <mc:Fallback>
                <p:oleObj name="Equation" r:id="rId7" imgW="9753600" imgH="76200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4800" y="3886200"/>
                        <a:ext cx="975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68580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6858000" y="5181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6858000" y="4419600"/>
            <a:ext cx="381000" cy="7620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6858000" y="5181600"/>
            <a:ext cx="609600" cy="2286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umRobCam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7500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Achieving visual goals:</a:t>
            </a:r>
            <a:br>
              <a:rPr lang="en-US" smtClean="0"/>
            </a:br>
            <a:r>
              <a:rPr lang="en-US" smtClean="0"/>
              <a:t>Uncalibrated Visual Servoing 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4191000"/>
            <a:ext cx="8915400" cy="26670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Solve for motion: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Move robot joints: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Read actual visual move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Update Jacobian:</a:t>
            </a:r>
          </a:p>
        </p:txBody>
      </p:sp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5257800" y="4419600"/>
          <a:ext cx="22098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8" name="Equation" r:id="rId4" imgW="2209800" imgH="352425" progId="EquationMagic">
                  <p:embed/>
                </p:oleObj>
              </mc:Choice>
              <mc:Fallback>
                <p:oleObj name="Equation" r:id="rId4" imgW="2209800" imgH="352425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19600"/>
                        <a:ext cx="22098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5257800" y="48768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9" name="Equation" r:id="rId6" imgW="2133600" imgH="314325" progId="EquationMagic">
                  <p:embed/>
                </p:oleObj>
              </mc:Choice>
              <mc:Fallback>
                <p:oleObj name="Equation" r:id="rId6" imgW="2133600" imgH="314325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8768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1600200" y="5867400"/>
          <a:ext cx="975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0" name="Equation" r:id="rId8" imgW="9753600" imgH="762000" progId="EquationMagic">
                  <p:embed/>
                </p:oleObj>
              </mc:Choice>
              <mc:Fallback>
                <p:oleObj name="Equation" r:id="rId8" imgW="9753600" imgH="762000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867400"/>
                        <a:ext cx="975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Freeform 8"/>
          <p:cNvSpPr>
            <a:spLocks/>
          </p:cNvSpPr>
          <p:nvPr/>
        </p:nvSpPr>
        <p:spPr bwMode="auto">
          <a:xfrm>
            <a:off x="533400" y="4572000"/>
            <a:ext cx="393700" cy="1524000"/>
          </a:xfrm>
          <a:custGeom>
            <a:avLst/>
            <a:gdLst>
              <a:gd name="T0" fmla="*/ 2147483647 w 248"/>
              <a:gd name="T1" fmla="*/ 2147483647 h 960"/>
              <a:gd name="T2" fmla="*/ 2147483647 w 248"/>
              <a:gd name="T3" fmla="*/ 2147483647 h 960"/>
              <a:gd name="T4" fmla="*/ 2147483647 w 248"/>
              <a:gd name="T5" fmla="*/ 0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8" h="960">
                <a:moveTo>
                  <a:pt x="200" y="960"/>
                </a:moveTo>
                <a:cubicBezTo>
                  <a:pt x="100" y="800"/>
                  <a:pt x="0" y="640"/>
                  <a:pt x="8" y="480"/>
                </a:cubicBezTo>
                <a:cubicBezTo>
                  <a:pt x="16" y="320"/>
                  <a:pt x="132" y="160"/>
                  <a:pt x="248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5" name="WordArt 9"/>
          <p:cNvSpPr>
            <a:spLocks noChangeArrowheads="1" noChangeShapeType="1" noTextEdit="1"/>
          </p:cNvSpPr>
          <p:nvPr/>
        </p:nvSpPr>
        <p:spPr bwMode="auto">
          <a:xfrm rot="5400000">
            <a:off x="-606425" y="5102225"/>
            <a:ext cx="18605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/>
              </a:rPr>
              <a:t>repeat</a:t>
            </a:r>
          </a:p>
        </p:txBody>
      </p:sp>
      <p:graphicFrame>
        <p:nvGraphicFramePr>
          <p:cNvPr id="34827" name="Object 11"/>
          <p:cNvGraphicFramePr>
            <a:graphicFrameLocks noChangeAspect="1"/>
          </p:cNvGraphicFramePr>
          <p:nvPr/>
        </p:nvGraphicFramePr>
        <p:xfrm>
          <a:off x="5943600" y="5486400"/>
          <a:ext cx="447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1" name="Equation" r:id="rId10" imgW="447675" imgH="304800" progId="EquationMagic">
                  <p:embed/>
                </p:oleObj>
              </mc:Choice>
              <mc:Fallback>
                <p:oleObj name="Equation" r:id="rId10" imgW="447675" imgH="304800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486400"/>
                        <a:ext cx="447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76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umRobCam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7500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Achieving visual goals:</a:t>
            </a:r>
            <a:br>
              <a:rPr lang="en-US" smtClean="0"/>
            </a:br>
            <a:r>
              <a:rPr lang="en-US" smtClean="0"/>
              <a:t>Uncalibrated Visual Servoing 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4191000"/>
            <a:ext cx="8915400" cy="26670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Solve for motion: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Move robot joints: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Read actual visual move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Update Jacobian:</a:t>
            </a:r>
          </a:p>
        </p:txBody>
      </p:sp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5257800" y="4419600"/>
          <a:ext cx="22098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Equation" r:id="rId4" imgW="2209800" imgH="352425" progId="EquationMagic">
                  <p:embed/>
                </p:oleObj>
              </mc:Choice>
              <mc:Fallback>
                <p:oleObj name="Equation" r:id="rId4" imgW="2209800" imgH="3524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19600"/>
                        <a:ext cx="22098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5257800" y="48768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3" name="Equation" r:id="rId6" imgW="2133600" imgH="314325" progId="EquationMagic">
                  <p:embed/>
                </p:oleObj>
              </mc:Choice>
              <mc:Fallback>
                <p:oleObj name="Equation" r:id="rId6" imgW="2133600" imgH="3143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8768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1600200" y="5867400"/>
          <a:ext cx="975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4" name="Equation" r:id="rId8" imgW="9753600" imgH="762000" progId="EquationMagic">
                  <p:embed/>
                </p:oleObj>
              </mc:Choice>
              <mc:Fallback>
                <p:oleObj name="Equation" r:id="rId8" imgW="9753600" imgH="7620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867400"/>
                        <a:ext cx="975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Freeform 8"/>
          <p:cNvSpPr>
            <a:spLocks/>
          </p:cNvSpPr>
          <p:nvPr/>
        </p:nvSpPr>
        <p:spPr bwMode="auto">
          <a:xfrm>
            <a:off x="533400" y="4572000"/>
            <a:ext cx="393700" cy="1524000"/>
          </a:xfrm>
          <a:custGeom>
            <a:avLst/>
            <a:gdLst>
              <a:gd name="T0" fmla="*/ 2147483647 w 248"/>
              <a:gd name="T1" fmla="*/ 2147483647 h 960"/>
              <a:gd name="T2" fmla="*/ 2147483647 w 248"/>
              <a:gd name="T3" fmla="*/ 2147483647 h 960"/>
              <a:gd name="T4" fmla="*/ 2147483647 w 248"/>
              <a:gd name="T5" fmla="*/ 0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8" h="960">
                <a:moveTo>
                  <a:pt x="200" y="960"/>
                </a:moveTo>
                <a:cubicBezTo>
                  <a:pt x="100" y="800"/>
                  <a:pt x="0" y="640"/>
                  <a:pt x="8" y="480"/>
                </a:cubicBezTo>
                <a:cubicBezTo>
                  <a:pt x="16" y="320"/>
                  <a:pt x="132" y="160"/>
                  <a:pt x="248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5" name="WordArt 9"/>
          <p:cNvSpPr>
            <a:spLocks noChangeArrowheads="1" noChangeShapeType="1" noTextEdit="1"/>
          </p:cNvSpPr>
          <p:nvPr/>
        </p:nvSpPr>
        <p:spPr bwMode="auto">
          <a:xfrm rot="5400000">
            <a:off x="-606425" y="5102225"/>
            <a:ext cx="18605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/>
              </a:rPr>
              <a:t>repeat</a:t>
            </a: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685800" y="6096000"/>
            <a:ext cx="8001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Can we always guarantee when a task is achieved/achievable?</a:t>
            </a:r>
          </a:p>
        </p:txBody>
      </p:sp>
      <p:graphicFrame>
        <p:nvGraphicFramePr>
          <p:cNvPr id="34827" name="Object 11"/>
          <p:cNvGraphicFramePr>
            <a:graphicFrameLocks noChangeAspect="1"/>
          </p:cNvGraphicFramePr>
          <p:nvPr/>
        </p:nvGraphicFramePr>
        <p:xfrm>
          <a:off x="5943600" y="5486400"/>
          <a:ext cx="447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5" name="Equation" r:id="rId10" imgW="447675" imgH="304800" progId="EquationMagic">
                  <p:embed/>
                </p:oleObj>
              </mc:Choice>
              <mc:Fallback>
                <p:oleObj name="Equation" r:id="rId10" imgW="447675" imgH="304800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486400"/>
                        <a:ext cx="447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8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we need for VS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5181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Camera(s) Place for visibility and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Tracking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err="1" smtClean="0"/>
              <a:t>Markerless</a:t>
            </a:r>
            <a:r>
              <a:rPr lang="en-US" sz="1600" dirty="0" smtClean="0"/>
              <a:t> algorithms - MTF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Put LED on robot end-effector</a:t>
            </a:r>
            <a:endParaRPr lang="en-US" sz="1000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/>
              <a:t>Lower brightness so LED </a:t>
            </a:r>
            <a:r>
              <a:rPr lang="en-US" sz="1800" dirty="0" err="1" smtClean="0"/>
              <a:t>brighterest</a:t>
            </a:r>
            <a:endParaRPr 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 Robot: Anywhere within reach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Control command access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Joint </a:t>
            </a:r>
            <a:r>
              <a:rPr lang="en-US" sz="1600" dirty="0" err="1" smtClean="0"/>
              <a:t>posiiton</a:t>
            </a:r>
            <a:r>
              <a:rPr lang="en-US" sz="1600" dirty="0" smtClean="0"/>
              <a:t> move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Joint velocity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Cartesian </a:t>
            </a:r>
            <a:endParaRPr lang="en-US" sz="200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/>
              <a:t>Issues with angle representation: Euler, </a:t>
            </a:r>
            <a:r>
              <a:rPr lang="en-US" sz="1600" dirty="0" err="1" smtClean="0"/>
              <a:t>quatern</a:t>
            </a:r>
            <a:r>
              <a:rPr lang="en-US" sz="1600" dirty="0" smtClean="0"/>
              <a:t>, </a:t>
            </a:r>
            <a:r>
              <a:rPr lang="en-US" sz="1600" dirty="0" err="1" smtClean="0"/>
              <a:t>exp</a:t>
            </a:r>
            <a:endParaRPr lang="en-US" sz="1600" dirty="0" smtClean="0"/>
          </a:p>
        </p:txBody>
      </p:sp>
      <p:pic>
        <p:nvPicPr>
          <p:cNvPr id="35844" name="Picture 5" descr="2DOF Robot Arm  sampl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28686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7086600" y="3200400"/>
            <a:ext cx="304800" cy="381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7162800" y="3581400"/>
            <a:ext cx="152400" cy="2286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5847" name="Picture 8" descr="2DOF Robot Arm  sample image"/>
          <p:cNvPicPr>
            <a:picLocks noChangeAspect="1" noChangeArrowheads="1"/>
          </p:cNvPicPr>
          <p:nvPr/>
        </p:nvPicPr>
        <p:blipFill>
          <a:blip r:embed="rId3">
            <a:lum bright="-56000" contrast="-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563813" cy="19145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5848" name="Oval 9"/>
          <p:cNvSpPr>
            <a:spLocks noChangeArrowheads="1"/>
          </p:cNvSpPr>
          <p:nvPr/>
        </p:nvSpPr>
        <p:spPr bwMode="auto">
          <a:xfrm>
            <a:off x="8229600" y="5181600"/>
            <a:ext cx="152400" cy="152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49" name="Oval 10"/>
          <p:cNvSpPr>
            <a:spLocks noChangeArrowheads="1"/>
          </p:cNvSpPr>
          <p:nvPr/>
        </p:nvSpPr>
        <p:spPr bwMode="auto">
          <a:xfrm>
            <a:off x="8305800" y="1828800"/>
            <a:ext cx="152400" cy="152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V="1">
            <a:off x="7239000" y="2971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51" name="Text Box 12"/>
          <p:cNvSpPr txBox="1">
            <a:spLocks noChangeArrowheads="1"/>
          </p:cNvSpPr>
          <p:nvPr/>
        </p:nvSpPr>
        <p:spPr bwMode="auto">
          <a:xfrm>
            <a:off x="8137525" y="4613275"/>
            <a:ext cx="77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00FF00"/>
                </a:solidFill>
              </a:rPr>
              <a:t>LED</a:t>
            </a:r>
          </a:p>
        </p:txBody>
      </p:sp>
      <p:sp>
        <p:nvSpPr>
          <p:cNvPr id="35852" name="Text Box 13"/>
          <p:cNvSpPr txBox="1">
            <a:spLocks noChangeArrowheads="1"/>
          </p:cNvSpPr>
          <p:nvPr/>
        </p:nvSpPr>
        <p:spPr bwMode="auto">
          <a:xfrm>
            <a:off x="7467600" y="3276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Camera</a:t>
            </a:r>
          </a:p>
        </p:txBody>
      </p:sp>
      <p:grpSp>
        <p:nvGrpSpPr>
          <p:cNvPr id="35853" name="Group 14"/>
          <p:cNvGrpSpPr>
            <a:grpSpLocks/>
          </p:cNvGrpSpPr>
          <p:nvPr/>
        </p:nvGrpSpPr>
        <p:grpSpPr bwMode="auto">
          <a:xfrm>
            <a:off x="5486400" y="4191000"/>
            <a:ext cx="1508125" cy="1433513"/>
            <a:chOff x="3360" y="2736"/>
            <a:chExt cx="950" cy="903"/>
          </a:xfrm>
        </p:grpSpPr>
        <p:sp>
          <p:nvSpPr>
            <p:cNvPr id="35859" name="Line 15"/>
            <p:cNvSpPr>
              <a:spLocks noChangeShapeType="1"/>
            </p:cNvSpPr>
            <p:nvPr/>
          </p:nvSpPr>
          <p:spPr bwMode="auto">
            <a:xfrm>
              <a:off x="3504" y="2832"/>
              <a:ext cx="0" cy="57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4032" name="Rectangle 16"/>
            <p:cNvSpPr>
              <a:spLocks noChangeArrowheads="1"/>
            </p:cNvSpPr>
            <p:nvPr/>
          </p:nvSpPr>
          <p:spPr bwMode="auto">
            <a:xfrm>
              <a:off x="3360" y="3312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X</a:t>
              </a:r>
            </a:p>
          </p:txBody>
        </p:sp>
        <p:sp>
          <p:nvSpPr>
            <p:cNvPr id="35861" name="Line 17"/>
            <p:cNvSpPr>
              <a:spLocks noChangeShapeType="1"/>
            </p:cNvSpPr>
            <p:nvPr/>
          </p:nvSpPr>
          <p:spPr bwMode="auto">
            <a:xfrm>
              <a:off x="3504" y="2832"/>
              <a:ext cx="57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4034" name="Rectangle 18"/>
            <p:cNvSpPr>
              <a:spLocks noChangeArrowheads="1"/>
            </p:cNvSpPr>
            <p:nvPr/>
          </p:nvSpPr>
          <p:spPr bwMode="auto">
            <a:xfrm>
              <a:off x="4032" y="2736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</a:t>
              </a:r>
            </a:p>
          </p:txBody>
        </p:sp>
      </p:grpSp>
      <p:grpSp>
        <p:nvGrpSpPr>
          <p:cNvPr id="35854" name="Group 24"/>
          <p:cNvGrpSpPr>
            <a:grpSpLocks/>
          </p:cNvGrpSpPr>
          <p:nvPr/>
        </p:nvGrpSpPr>
        <p:grpSpPr bwMode="auto">
          <a:xfrm>
            <a:off x="5867400" y="762000"/>
            <a:ext cx="895350" cy="1281113"/>
            <a:chOff x="3792" y="1584"/>
            <a:chExt cx="564" cy="807"/>
          </a:xfrm>
        </p:grpSpPr>
        <p:sp>
          <p:nvSpPr>
            <p:cNvPr id="35855" name="Line 25"/>
            <p:cNvSpPr>
              <a:spLocks noChangeShapeType="1"/>
            </p:cNvSpPr>
            <p:nvPr/>
          </p:nvSpPr>
          <p:spPr bwMode="auto">
            <a:xfrm>
              <a:off x="3888" y="1776"/>
              <a:ext cx="0" cy="384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6" name="Line 26"/>
            <p:cNvSpPr>
              <a:spLocks noChangeShapeType="1"/>
            </p:cNvSpPr>
            <p:nvPr/>
          </p:nvSpPr>
          <p:spPr bwMode="auto">
            <a:xfrm>
              <a:off x="3888" y="1776"/>
              <a:ext cx="288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4043" name="Rectangle 27"/>
            <p:cNvSpPr>
              <a:spLocks noChangeArrowheads="1"/>
            </p:cNvSpPr>
            <p:nvPr/>
          </p:nvSpPr>
          <p:spPr bwMode="auto">
            <a:xfrm>
              <a:off x="3792" y="2064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</a:t>
              </a:r>
            </a:p>
          </p:txBody>
        </p:sp>
        <p:sp>
          <p:nvSpPr>
            <p:cNvPr id="214044" name="Rectangle 28"/>
            <p:cNvSpPr>
              <a:spLocks noChangeArrowheads="1"/>
            </p:cNvSpPr>
            <p:nvPr/>
          </p:nvSpPr>
          <p:spPr bwMode="auto">
            <a:xfrm>
              <a:off x="4128" y="1584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Visually guided </a:t>
            </a:r>
            <a:br>
              <a:rPr lang="en-US" smtClean="0"/>
            </a:br>
            <a:r>
              <a:rPr lang="en-US" smtClean="0"/>
              <a:t>motion control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7075" indent="-609600" eaLnBrk="1" hangingPunct="1">
              <a:buFontTx/>
              <a:buNone/>
              <a:defRPr/>
            </a:pPr>
            <a:r>
              <a:rPr lang="en-US" smtClean="0"/>
              <a:t>Issues: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mtClean="0"/>
              <a:t>What tasks can be performed?</a:t>
            </a:r>
          </a:p>
          <a:p>
            <a:pPr marL="862013" lvl="1" indent="-457200" eaLnBrk="1" hangingPunct="1">
              <a:defRPr/>
            </a:pPr>
            <a:r>
              <a:rPr lang="en-US" smtClean="0"/>
              <a:t>Camera models, geometry, visual encodings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mtClean="0"/>
              <a:t>How to do vision guided movement?</a:t>
            </a:r>
          </a:p>
          <a:p>
            <a:pPr marL="862013" lvl="1" indent="-457200" eaLnBrk="1" hangingPunct="1">
              <a:defRPr/>
            </a:pPr>
            <a:r>
              <a:rPr lang="en-US" smtClean="0"/>
              <a:t>H-E transform estimation, feedback, feedforward motion control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mtClean="0"/>
              <a:t>How to plan, decompose and perform whole tasks?</a:t>
            </a:r>
          </a:p>
          <a:p>
            <a:pPr marL="727075" indent="-609600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specify a visual task?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smtClean="0"/>
              <a:t>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00600"/>
            <a:ext cx="2667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26670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Task and Image</a:t>
            </a:r>
            <a:br>
              <a:rPr lang="en-US" smtClean="0"/>
            </a:br>
            <a:r>
              <a:rPr lang="en-US" smtClean="0"/>
              <a:t>Specifications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smtClean="0"/>
              <a:t>Task function  </a:t>
            </a:r>
            <a:r>
              <a:rPr lang="en-US" sz="2400" smtClean="0">
                <a:solidFill>
                  <a:schemeClr val="bg2"/>
                </a:solidFill>
              </a:rPr>
              <a:t>T(x) = 0</a:t>
            </a:r>
            <a:r>
              <a:rPr lang="en-US" sz="2400" smtClean="0"/>
              <a:t>    Image encoding </a:t>
            </a:r>
            <a:r>
              <a:rPr lang="en-US" sz="2400" smtClean="0">
                <a:solidFill>
                  <a:schemeClr val="bg2"/>
                </a:solidFill>
              </a:rPr>
              <a:t>E(y) =0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69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369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784225" y="5073650"/>
            <a:ext cx="1349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task space error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819400" y="61563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image space error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800600" y="61563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image space satisfied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7086600" y="50895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task space satisfied</a:t>
            </a:r>
          </a:p>
        </p:txBody>
      </p:sp>
      <p:pic>
        <p:nvPicPr>
          <p:cNvPr id="38922" name="Picture 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987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275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987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1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275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 specifications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Point to Point task “error”: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819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7620000" y="3200400"/>
          <a:ext cx="6096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5" name="Equation" r:id="rId5" imgW="333375" imgH="304800" progId="EquationMagic">
                  <p:embed/>
                </p:oleObj>
              </mc:Choice>
              <mc:Fallback>
                <p:oleObj name="Equation" r:id="rId5" imgW="333375" imgH="30480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200400"/>
                        <a:ext cx="6096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2397125" y="3105150"/>
          <a:ext cx="247015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6" name="Equation" r:id="rId7" imgW="1809750" imgH="361950" progId="EquationMagic">
                  <p:embed/>
                </p:oleObj>
              </mc:Choice>
              <mc:Fallback>
                <p:oleObj name="Equation" r:id="rId7" imgW="1809750" imgH="36195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3105150"/>
                        <a:ext cx="247015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8"/>
          <p:cNvGraphicFramePr>
            <a:graphicFrameLocks noChangeAspect="1"/>
          </p:cNvGraphicFramePr>
          <p:nvPr/>
        </p:nvGraphicFramePr>
        <p:xfrm>
          <a:off x="6553200" y="3505200"/>
          <a:ext cx="5334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7" name="Equation" r:id="rId9" imgW="333375" imgH="257175" progId="EquationMagic">
                  <p:embed/>
                </p:oleObj>
              </mc:Choice>
              <mc:Fallback>
                <p:oleObj name="Equation" r:id="rId9" imgW="333375" imgH="257175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505200"/>
                        <a:ext cx="5334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5" name="Object 9"/>
          <p:cNvGraphicFramePr>
            <a:graphicFrameLocks noChangeAspect="1"/>
          </p:cNvGraphicFramePr>
          <p:nvPr/>
        </p:nvGraphicFramePr>
        <p:xfrm>
          <a:off x="6172200" y="4800600"/>
          <a:ext cx="6096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Equation" r:id="rId11" imgW="333375" imgH="304800" progId="EquationMagic">
                  <p:embed/>
                </p:oleObj>
              </mc:Choice>
              <mc:Fallback>
                <p:oleObj name="Equation" r:id="rId11" imgW="333375" imgH="304800" progId="EquationMagi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800600"/>
                        <a:ext cx="6096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6" name="Object 10"/>
          <p:cNvGraphicFramePr>
            <a:graphicFrameLocks noChangeAspect="1"/>
          </p:cNvGraphicFramePr>
          <p:nvPr/>
        </p:nvGraphicFramePr>
        <p:xfrm>
          <a:off x="8153400" y="6172200"/>
          <a:ext cx="5334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Equation" r:id="rId12" imgW="333375" imgH="257175" progId="EquationMagic">
                  <p:embed/>
                </p:oleObj>
              </mc:Choice>
              <mc:Fallback>
                <p:oleObj name="Equation" r:id="rId12" imgW="333375" imgH="257175" progId="EquationMagic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6172200"/>
                        <a:ext cx="5334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7" name="Object 11"/>
          <p:cNvGraphicFramePr>
            <a:graphicFrameLocks noChangeAspect="1"/>
          </p:cNvGraphicFramePr>
          <p:nvPr/>
        </p:nvGraphicFramePr>
        <p:xfrm>
          <a:off x="1447800" y="4572000"/>
          <a:ext cx="423862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Equation" r:id="rId13" imgW="3073940" imgH="1186774" progId="EquationMagic">
                  <p:embed/>
                </p:oleObj>
              </mc:Choice>
              <mc:Fallback>
                <p:oleObj name="Equation" r:id="rId13" imgW="3073940" imgH="1186774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572000"/>
                        <a:ext cx="4238625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438400" y="62484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Why 16 elements?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 specifications 2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Point to Line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r>
              <a:rPr lang="en-US" smtClean="0"/>
              <a:t>Line: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1676400" y="3124200"/>
          <a:ext cx="3429000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5" name="Equation" r:id="rId4" imgW="2914650" imgH="1762125" progId="EquationMagic">
                  <p:embed/>
                </p:oleObj>
              </mc:Choice>
              <mc:Fallback>
                <p:oleObj name="Equation" r:id="rId4" imgW="2914650" imgH="17621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124200"/>
                        <a:ext cx="3429000" cy="207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/>
        </p:nvGraphicFramePr>
        <p:xfrm>
          <a:off x="6172200" y="2819400"/>
          <a:ext cx="13906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6" name="Equation" r:id="rId6" imgW="1390650" imgH="762000" progId="EquationMagic">
                  <p:embed/>
                </p:oleObj>
              </mc:Choice>
              <mc:Fallback>
                <p:oleObj name="Equation" r:id="rId6" imgW="1390650" imgH="76200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819400"/>
                        <a:ext cx="13906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7"/>
          <p:cNvGraphicFramePr>
            <a:graphicFrameLocks noChangeAspect="1"/>
          </p:cNvGraphicFramePr>
          <p:nvPr/>
        </p:nvGraphicFramePr>
        <p:xfrm>
          <a:off x="5715000" y="5486400"/>
          <a:ext cx="723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7" name="Equation" r:id="rId8" imgW="723900" imgH="762000" progId="EquationMagic">
                  <p:embed/>
                </p:oleObj>
              </mc:Choice>
              <mc:Fallback>
                <p:oleObj name="Equation" r:id="rId8" imgW="723900" imgH="7620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5486400"/>
                        <a:ext cx="7239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8"/>
          <p:cNvGraphicFramePr>
            <a:graphicFrameLocks noChangeAspect="1"/>
          </p:cNvGraphicFramePr>
          <p:nvPr/>
        </p:nvGraphicFramePr>
        <p:xfrm>
          <a:off x="8229600" y="3962400"/>
          <a:ext cx="723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8" name="Equation" r:id="rId10" imgW="723900" imgH="762000" progId="EquationMagic">
                  <p:embed/>
                </p:oleObj>
              </mc:Choice>
              <mc:Fallback>
                <p:oleObj name="Equation" r:id="rId10" imgW="723900" imgH="762000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3962400"/>
                        <a:ext cx="7239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6400800" y="3429000"/>
            <a:ext cx="76200" cy="7620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990600" y="57912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Note: </a:t>
            </a:r>
            <a:r>
              <a:rPr lang="en-US">
                <a:solidFill>
                  <a:srgbClr val="000000"/>
                </a:solidFill>
              </a:rPr>
              <a:t>y </a:t>
            </a:r>
            <a:r>
              <a:rPr lang="en-US"/>
              <a:t>homogeneous coord.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8400"/>
            <a:ext cx="426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Single View Metrology</a:t>
            </a:r>
          </a:p>
        </p:txBody>
      </p:sp>
      <p:graphicFrame>
        <p:nvGraphicFramePr>
          <p:cNvPr id="6147" name="Object 2"/>
          <p:cNvGraphicFramePr>
            <a:graphicFrameLocks noChangeAspect="1"/>
          </p:cNvGraphicFramePr>
          <p:nvPr/>
        </p:nvGraphicFramePr>
        <p:xfrm>
          <a:off x="1701800" y="22860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22860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035" name="Line 3"/>
          <p:cNvSpPr>
            <a:spLocks noChangeShapeType="1"/>
          </p:cNvSpPr>
          <p:nvPr/>
        </p:nvSpPr>
        <p:spPr bwMode="auto">
          <a:xfrm flipH="1">
            <a:off x="34925" y="28956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6" name="Line 4"/>
          <p:cNvSpPr>
            <a:spLocks noChangeShapeType="1"/>
          </p:cNvSpPr>
          <p:nvPr/>
        </p:nvSpPr>
        <p:spPr bwMode="auto">
          <a:xfrm flipH="1" flipV="1">
            <a:off x="34925" y="41910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7" name="Line 5"/>
          <p:cNvSpPr>
            <a:spLocks noChangeShapeType="1"/>
          </p:cNvSpPr>
          <p:nvPr/>
        </p:nvSpPr>
        <p:spPr bwMode="auto">
          <a:xfrm flipH="1">
            <a:off x="34925" y="38100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8" name="Line 6"/>
          <p:cNvSpPr>
            <a:spLocks noChangeShapeType="1"/>
          </p:cNvSpPr>
          <p:nvPr/>
        </p:nvSpPr>
        <p:spPr bwMode="auto">
          <a:xfrm>
            <a:off x="34925" y="41910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9" name="Line 7"/>
          <p:cNvSpPr>
            <a:spLocks noChangeShapeType="1"/>
          </p:cNvSpPr>
          <p:nvPr/>
        </p:nvSpPr>
        <p:spPr bwMode="auto">
          <a:xfrm flipV="1">
            <a:off x="34925" y="39624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0" name="Line 8"/>
          <p:cNvSpPr>
            <a:spLocks noChangeShapeType="1"/>
          </p:cNvSpPr>
          <p:nvPr/>
        </p:nvSpPr>
        <p:spPr bwMode="auto">
          <a:xfrm flipV="1">
            <a:off x="4759325" y="4343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1" name="Line 9"/>
          <p:cNvSpPr>
            <a:spLocks noChangeShapeType="1"/>
          </p:cNvSpPr>
          <p:nvPr/>
        </p:nvSpPr>
        <p:spPr bwMode="auto">
          <a:xfrm>
            <a:off x="4759325" y="32766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2" name="Line 10"/>
          <p:cNvSpPr>
            <a:spLocks noChangeShapeType="1"/>
          </p:cNvSpPr>
          <p:nvPr/>
        </p:nvSpPr>
        <p:spPr bwMode="auto">
          <a:xfrm>
            <a:off x="4759325" y="40386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3" name="Line 11"/>
          <p:cNvSpPr>
            <a:spLocks noChangeShapeType="1"/>
          </p:cNvSpPr>
          <p:nvPr/>
        </p:nvSpPr>
        <p:spPr bwMode="auto">
          <a:xfrm flipV="1">
            <a:off x="4759325" y="42672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4" name="Line 12"/>
          <p:cNvSpPr>
            <a:spLocks noChangeShapeType="1"/>
          </p:cNvSpPr>
          <p:nvPr/>
        </p:nvSpPr>
        <p:spPr bwMode="auto">
          <a:xfrm>
            <a:off x="4759325" y="37338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45" name="Group 13"/>
          <p:cNvGrpSpPr>
            <a:grpSpLocks/>
          </p:cNvGrpSpPr>
          <p:nvPr/>
        </p:nvGrpSpPr>
        <p:grpSpPr bwMode="auto">
          <a:xfrm>
            <a:off x="7016750" y="4648200"/>
            <a:ext cx="1857375" cy="1279525"/>
            <a:chOff x="4446" y="3120"/>
            <a:chExt cx="1170" cy="806"/>
          </a:xfrm>
        </p:grpSpPr>
        <p:sp>
          <p:nvSpPr>
            <p:cNvPr id="6178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6179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0048" name="Line 16"/>
          <p:cNvSpPr>
            <a:spLocks noChangeShapeType="1"/>
          </p:cNvSpPr>
          <p:nvPr/>
        </p:nvSpPr>
        <p:spPr bwMode="auto">
          <a:xfrm>
            <a:off x="-41275" y="41910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49" name="Group 17"/>
          <p:cNvGrpSpPr>
            <a:grpSpLocks/>
          </p:cNvGrpSpPr>
          <p:nvPr/>
        </p:nvGrpSpPr>
        <p:grpSpPr bwMode="auto">
          <a:xfrm>
            <a:off x="-41275" y="2438400"/>
            <a:ext cx="1828800" cy="1600200"/>
            <a:chOff x="0" y="1728"/>
            <a:chExt cx="1152" cy="1008"/>
          </a:xfrm>
        </p:grpSpPr>
        <p:sp>
          <p:nvSpPr>
            <p:cNvPr id="6176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6177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00052" name="Group 20"/>
          <p:cNvGrpSpPr>
            <a:grpSpLocks/>
          </p:cNvGrpSpPr>
          <p:nvPr/>
        </p:nvGrpSpPr>
        <p:grpSpPr bwMode="auto">
          <a:xfrm>
            <a:off x="-69850" y="4146550"/>
            <a:ext cx="1692275" cy="1644650"/>
            <a:chOff x="-18" y="2804"/>
            <a:chExt cx="1066" cy="1036"/>
          </a:xfrm>
        </p:grpSpPr>
        <p:sp>
          <p:nvSpPr>
            <p:cNvPr id="6173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6175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0056" name="Line 24"/>
          <p:cNvSpPr>
            <a:spLocks noChangeShapeType="1"/>
          </p:cNvSpPr>
          <p:nvPr/>
        </p:nvSpPr>
        <p:spPr bwMode="auto">
          <a:xfrm flipV="1">
            <a:off x="2397125" y="16764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7" name="Line 25"/>
          <p:cNvSpPr>
            <a:spLocks noChangeShapeType="1"/>
          </p:cNvSpPr>
          <p:nvPr/>
        </p:nvSpPr>
        <p:spPr bwMode="auto">
          <a:xfrm flipV="1">
            <a:off x="2763838" y="16764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8" name="Line 26"/>
          <p:cNvSpPr>
            <a:spLocks noChangeShapeType="1"/>
          </p:cNvSpPr>
          <p:nvPr/>
        </p:nvSpPr>
        <p:spPr bwMode="auto">
          <a:xfrm flipV="1">
            <a:off x="3284538" y="16764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9" name="Line 27"/>
          <p:cNvSpPr>
            <a:spLocks noChangeShapeType="1"/>
          </p:cNvSpPr>
          <p:nvPr/>
        </p:nvSpPr>
        <p:spPr bwMode="auto">
          <a:xfrm flipV="1">
            <a:off x="4073525" y="16764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0" name="Line 28"/>
          <p:cNvSpPr>
            <a:spLocks noChangeShapeType="1"/>
          </p:cNvSpPr>
          <p:nvPr/>
        </p:nvSpPr>
        <p:spPr bwMode="auto">
          <a:xfrm flipV="1">
            <a:off x="4683125" y="16764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1" name="Line 29"/>
          <p:cNvSpPr>
            <a:spLocks noChangeShapeType="1"/>
          </p:cNvSpPr>
          <p:nvPr/>
        </p:nvSpPr>
        <p:spPr bwMode="auto">
          <a:xfrm flipV="1">
            <a:off x="5902325" y="16764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2" name="Line 30"/>
          <p:cNvSpPr>
            <a:spLocks noChangeShapeType="1"/>
          </p:cNvSpPr>
          <p:nvPr/>
        </p:nvSpPr>
        <p:spPr bwMode="auto">
          <a:xfrm flipV="1">
            <a:off x="5140325" y="16764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63" name="Group 31"/>
          <p:cNvGrpSpPr>
            <a:grpSpLocks/>
          </p:cNvGrpSpPr>
          <p:nvPr/>
        </p:nvGrpSpPr>
        <p:grpSpPr bwMode="auto">
          <a:xfrm>
            <a:off x="6130925" y="1371600"/>
            <a:ext cx="3013075" cy="1187450"/>
            <a:chOff x="4011" y="1248"/>
            <a:chExt cx="1898" cy="748"/>
          </a:xfrm>
        </p:grpSpPr>
        <p:sp>
          <p:nvSpPr>
            <p:cNvPr id="6171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6172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170" name="Rectangle 3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39825"/>
          </a:xfrm>
          <a:noFill/>
        </p:spPr>
        <p:txBody>
          <a:bodyPr/>
          <a:lstStyle/>
          <a:p>
            <a:r>
              <a:rPr lang="en-US" smtClean="0"/>
              <a:t>Geometric Cues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0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0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0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0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animBg="1"/>
      <p:bldP spid="300036" grpId="0" animBg="1"/>
      <p:bldP spid="300037" grpId="0" animBg="1"/>
      <p:bldP spid="300038" grpId="0" animBg="1"/>
      <p:bldP spid="300039" grpId="0" animBg="1"/>
      <p:bldP spid="300040" grpId="0" animBg="1"/>
      <p:bldP spid="300041" grpId="0" animBg="1"/>
      <p:bldP spid="300042" grpId="0" animBg="1"/>
      <p:bldP spid="300043" grpId="0" animBg="1"/>
      <p:bldP spid="300044" grpId="0" animBg="1"/>
      <p:bldP spid="300048" grpId="0" animBg="1"/>
      <p:bldP spid="300056" grpId="0" animBg="1"/>
      <p:bldP spid="300057" grpId="0" animBg="1"/>
      <p:bldP spid="300058" grpId="0" animBg="1"/>
      <p:bldP spid="300059" grpId="0" animBg="1"/>
      <p:bldP spid="300060" grpId="0" animBg="1"/>
      <p:bldP spid="300061" grpId="0" animBg="1"/>
      <p:bldP spid="30006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</a:t>
            </a:r>
            <a:br>
              <a:rPr lang="en-US" smtClean="0"/>
            </a:br>
            <a:r>
              <a:rPr lang="en-US" smtClean="0"/>
              <a:t>Composition example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2362200" y="4800600"/>
            <a:ext cx="3429000" cy="1371600"/>
            <a:chOff x="720" y="2304"/>
            <a:chExt cx="2160" cy="864"/>
          </a:xfrm>
        </p:grpSpPr>
        <p:sp>
          <p:nvSpPr>
            <p:cNvPr id="41990" name="Text Box 4"/>
            <p:cNvSpPr txBox="1">
              <a:spLocks noChangeArrowheads="1"/>
            </p:cNvSpPr>
            <p:nvPr/>
          </p:nvSpPr>
          <p:spPr bwMode="auto">
            <a:xfrm>
              <a:off x="720" y="2592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itchFamily="34" charset="0"/>
                </a:rPr>
                <a:t>E       </a:t>
              </a:r>
              <a:r>
                <a:rPr lang="en-US" altLang="en-US">
                  <a:latin typeface="Times" pitchFamily="18" charset="0"/>
                </a:rPr>
                <a:t>(</a:t>
              </a:r>
              <a:r>
                <a:rPr lang="en-US" altLang="en-US">
                  <a:latin typeface="Tahoma" pitchFamily="34" charset="0"/>
                </a:rPr>
                <a:t>y</a:t>
              </a:r>
              <a:r>
                <a:rPr lang="en-US" altLang="en-US" sz="1000">
                  <a:latin typeface="Times" pitchFamily="18" charset="0"/>
                </a:rPr>
                <a:t> </a:t>
              </a:r>
              <a:r>
                <a:rPr lang="en-US" altLang="en-US">
                  <a:latin typeface="Times" pitchFamily="18" charset="0"/>
                </a:rPr>
                <a:t>) =</a:t>
              </a:r>
            </a:p>
          </p:txBody>
        </p:sp>
        <p:sp>
          <p:nvSpPr>
            <p:cNvPr id="41991" name="Text Box 5"/>
            <p:cNvSpPr txBox="1">
              <a:spLocks noChangeArrowheads="1"/>
            </p:cNvSpPr>
            <p:nvPr/>
          </p:nvSpPr>
          <p:spPr bwMode="auto">
            <a:xfrm>
              <a:off x="840" y="2712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" pitchFamily="18" charset="0"/>
                </a:rPr>
                <a:t>wrench</a:t>
              </a:r>
            </a:p>
          </p:txBody>
        </p:sp>
        <p:sp>
          <p:nvSpPr>
            <p:cNvPr id="41992" name="AutoShape 6"/>
            <p:cNvSpPr>
              <a:spLocks noChangeArrowheads="1"/>
            </p:cNvSpPr>
            <p:nvPr/>
          </p:nvSpPr>
          <p:spPr bwMode="auto">
            <a:xfrm>
              <a:off x="1776" y="2352"/>
              <a:ext cx="1008" cy="768"/>
            </a:xfrm>
            <a:prstGeom prst="bracketPair">
              <a:avLst>
                <a:gd name="adj" fmla="val 866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993" name="Group 7"/>
            <p:cNvGrpSpPr>
              <a:grpSpLocks/>
            </p:cNvGrpSpPr>
            <p:nvPr/>
          </p:nvGrpSpPr>
          <p:grpSpPr bwMode="auto">
            <a:xfrm>
              <a:off x="2016" y="2496"/>
              <a:ext cx="528" cy="282"/>
              <a:chOff x="3744" y="2736"/>
              <a:chExt cx="528" cy="282"/>
            </a:xfrm>
          </p:grpSpPr>
          <p:sp>
            <p:nvSpPr>
              <p:cNvPr id="42008" name="Text Box 8"/>
              <p:cNvSpPr txBox="1">
                <a:spLocks noChangeArrowheads="1"/>
              </p:cNvSpPr>
              <p:nvPr/>
            </p:nvSpPr>
            <p:spPr bwMode="auto">
              <a:xfrm>
                <a:off x="3744" y="2736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imes" pitchFamily="18" charset="0"/>
                  </a:rPr>
                  <a:t>y  - y</a:t>
                </a:r>
              </a:p>
            </p:txBody>
          </p:sp>
          <p:sp>
            <p:nvSpPr>
              <p:cNvPr id="42009" name="Text Box 9"/>
              <p:cNvSpPr txBox="1">
                <a:spLocks noChangeArrowheads="1"/>
              </p:cNvSpPr>
              <p:nvPr/>
            </p:nvSpPr>
            <p:spPr bwMode="auto">
              <a:xfrm>
                <a:off x="3810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4</a:t>
                </a:r>
              </a:p>
            </p:txBody>
          </p:sp>
          <p:sp>
            <p:nvSpPr>
              <p:cNvPr id="42010" name="Text Box 10"/>
              <p:cNvSpPr txBox="1">
                <a:spLocks noChangeArrowheads="1"/>
              </p:cNvSpPr>
              <p:nvPr/>
            </p:nvSpPr>
            <p:spPr bwMode="auto">
              <a:xfrm>
                <a:off x="4062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7</a:t>
                </a:r>
              </a:p>
            </p:txBody>
          </p:sp>
        </p:grpSp>
        <p:grpSp>
          <p:nvGrpSpPr>
            <p:cNvPr id="41994" name="Group 11"/>
            <p:cNvGrpSpPr>
              <a:grpSpLocks/>
            </p:cNvGrpSpPr>
            <p:nvPr/>
          </p:nvGrpSpPr>
          <p:grpSpPr bwMode="auto">
            <a:xfrm>
              <a:off x="2016" y="2304"/>
              <a:ext cx="528" cy="282"/>
              <a:chOff x="3744" y="2736"/>
              <a:chExt cx="528" cy="282"/>
            </a:xfrm>
          </p:grpSpPr>
          <p:sp>
            <p:nvSpPr>
              <p:cNvPr id="42005" name="Text Box 12"/>
              <p:cNvSpPr txBox="1">
                <a:spLocks noChangeArrowheads="1"/>
              </p:cNvSpPr>
              <p:nvPr/>
            </p:nvSpPr>
            <p:spPr bwMode="auto">
              <a:xfrm>
                <a:off x="3744" y="2736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imes" pitchFamily="18" charset="0"/>
                  </a:rPr>
                  <a:t>y  - y</a:t>
                </a:r>
              </a:p>
            </p:txBody>
          </p:sp>
          <p:sp>
            <p:nvSpPr>
              <p:cNvPr id="42006" name="Text Box 13"/>
              <p:cNvSpPr txBox="1">
                <a:spLocks noChangeArrowheads="1"/>
              </p:cNvSpPr>
              <p:nvPr/>
            </p:nvSpPr>
            <p:spPr bwMode="auto">
              <a:xfrm>
                <a:off x="3810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2</a:t>
                </a:r>
              </a:p>
            </p:txBody>
          </p:sp>
          <p:sp>
            <p:nvSpPr>
              <p:cNvPr id="42007" name="Text Box 14"/>
              <p:cNvSpPr txBox="1">
                <a:spLocks noChangeArrowheads="1"/>
              </p:cNvSpPr>
              <p:nvPr/>
            </p:nvSpPr>
            <p:spPr bwMode="auto">
              <a:xfrm>
                <a:off x="4062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5</a:t>
                </a:r>
              </a:p>
            </p:txBody>
          </p:sp>
        </p:grpSp>
        <p:grpSp>
          <p:nvGrpSpPr>
            <p:cNvPr id="41995" name="Group 15"/>
            <p:cNvGrpSpPr>
              <a:grpSpLocks/>
            </p:cNvGrpSpPr>
            <p:nvPr/>
          </p:nvGrpSpPr>
          <p:grpSpPr bwMode="auto">
            <a:xfrm>
              <a:off x="1824" y="2880"/>
              <a:ext cx="1008" cy="288"/>
              <a:chOff x="3840" y="2976"/>
              <a:chExt cx="1008" cy="288"/>
            </a:xfrm>
          </p:grpSpPr>
          <p:sp>
            <p:nvSpPr>
              <p:cNvPr id="42001" name="Text Box 16"/>
              <p:cNvSpPr txBox="1">
                <a:spLocks noChangeArrowheads="1"/>
              </p:cNvSpPr>
              <p:nvPr/>
            </p:nvSpPr>
            <p:spPr bwMode="auto">
              <a:xfrm>
                <a:off x="3840" y="2976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imes" pitchFamily="18" charset="0"/>
                  </a:rPr>
                  <a:t>y  • (y  </a:t>
                </a:r>
                <a:r>
                  <a:rPr lang="en-US" altLang="en-US" sz="2000">
                    <a:latin typeface="Times" pitchFamily="18" charset="0"/>
                    <a:sym typeface="Symbol" pitchFamily="18" charset="2"/>
                  </a:rPr>
                  <a:t> y )</a:t>
                </a:r>
                <a:endParaRPr lang="en-US" altLang="en-US" sz="2000">
                  <a:latin typeface="Times" pitchFamily="18" charset="0"/>
                </a:endParaRPr>
              </a:p>
            </p:txBody>
          </p:sp>
          <p:sp>
            <p:nvSpPr>
              <p:cNvPr id="42002" name="Text Box 17"/>
              <p:cNvSpPr txBox="1">
                <a:spLocks noChangeArrowheads="1"/>
              </p:cNvSpPr>
              <p:nvPr/>
            </p:nvSpPr>
            <p:spPr bwMode="auto">
              <a:xfrm>
                <a:off x="39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8</a:t>
                </a:r>
              </a:p>
            </p:txBody>
          </p:sp>
          <p:sp>
            <p:nvSpPr>
              <p:cNvPr id="42003" name="Text Box 18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3</a:t>
                </a:r>
              </a:p>
            </p:txBody>
          </p:sp>
          <p:sp>
            <p:nvSpPr>
              <p:cNvPr id="42004" name="Text Box 19"/>
              <p:cNvSpPr txBox="1">
                <a:spLocks noChangeArrowheads="1"/>
              </p:cNvSpPr>
              <p:nvPr/>
            </p:nvSpPr>
            <p:spPr bwMode="auto">
              <a:xfrm>
                <a:off x="45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4</a:t>
                </a:r>
              </a:p>
            </p:txBody>
          </p:sp>
        </p:grpSp>
        <p:grpSp>
          <p:nvGrpSpPr>
            <p:cNvPr id="41996" name="Group 20"/>
            <p:cNvGrpSpPr>
              <a:grpSpLocks/>
            </p:cNvGrpSpPr>
            <p:nvPr/>
          </p:nvGrpSpPr>
          <p:grpSpPr bwMode="auto">
            <a:xfrm>
              <a:off x="1824" y="2688"/>
              <a:ext cx="1008" cy="288"/>
              <a:chOff x="3840" y="2976"/>
              <a:chExt cx="1008" cy="288"/>
            </a:xfrm>
          </p:grpSpPr>
          <p:sp>
            <p:nvSpPr>
              <p:cNvPr id="41997" name="Text Box 21"/>
              <p:cNvSpPr txBox="1">
                <a:spLocks noChangeArrowheads="1"/>
              </p:cNvSpPr>
              <p:nvPr/>
            </p:nvSpPr>
            <p:spPr bwMode="auto">
              <a:xfrm>
                <a:off x="3840" y="2976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imes" pitchFamily="18" charset="0"/>
                  </a:rPr>
                  <a:t>y  • (y  </a:t>
                </a:r>
                <a:r>
                  <a:rPr lang="en-US" altLang="en-US" sz="2000">
                    <a:latin typeface="Times" pitchFamily="18" charset="0"/>
                    <a:sym typeface="Symbol" pitchFamily="18" charset="2"/>
                  </a:rPr>
                  <a:t> y )</a:t>
                </a:r>
                <a:endParaRPr lang="en-US" altLang="en-US" sz="2000">
                  <a:latin typeface="Times" pitchFamily="18" charset="0"/>
                </a:endParaRPr>
              </a:p>
            </p:txBody>
          </p:sp>
          <p:sp>
            <p:nvSpPr>
              <p:cNvPr id="41998" name="Text Box 22"/>
              <p:cNvSpPr txBox="1">
                <a:spLocks noChangeArrowheads="1"/>
              </p:cNvSpPr>
              <p:nvPr/>
            </p:nvSpPr>
            <p:spPr bwMode="auto">
              <a:xfrm>
                <a:off x="39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6</a:t>
                </a:r>
              </a:p>
            </p:txBody>
          </p:sp>
          <p:sp>
            <p:nvSpPr>
              <p:cNvPr id="41999" name="Text Box 23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1</a:t>
                </a:r>
              </a:p>
            </p:txBody>
          </p:sp>
          <p:sp>
            <p:nvSpPr>
              <p:cNvPr id="42000" name="Text Box 24"/>
              <p:cNvSpPr txBox="1">
                <a:spLocks noChangeArrowheads="1"/>
              </p:cNvSpPr>
              <p:nvPr/>
            </p:nvSpPr>
            <p:spPr bwMode="auto">
              <a:xfrm>
                <a:off x="45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2</a:t>
                </a:r>
              </a:p>
            </p:txBody>
          </p:sp>
        </p:grpSp>
      </p:grpSp>
      <p:pic>
        <p:nvPicPr>
          <p:cNvPr id="41988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3505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26"/>
          <p:cNvSpPr txBox="1">
            <a:spLocks noChangeArrowheads="1"/>
          </p:cNvSpPr>
          <p:nvPr/>
        </p:nvSpPr>
        <p:spPr bwMode="auto">
          <a:xfrm>
            <a:off x="6019800" y="6324600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latin typeface="Times" pitchFamily="18" charset="0"/>
              </a:rPr>
              <a:t>(plus e.p. checks)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define a visual task?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6875"/>
            <a:ext cx="2762250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1663"/>
            <a:ext cx="3019425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057400"/>
            <a:ext cx="3263900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60775"/>
            <a:ext cx="31972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968" name="Object 7"/>
          <p:cNvGraphicFramePr>
            <a:graphicFrameLocks noChangeAspect="1"/>
          </p:cNvGraphicFramePr>
          <p:nvPr/>
        </p:nvGraphicFramePr>
        <p:xfrm>
          <a:off x="4191000" y="1371600"/>
          <a:ext cx="1674813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0" r:id="rId7" imgW="4761905" imgH="6287378" progId="">
                  <p:embed/>
                </p:oleObj>
              </mc:Choice>
              <mc:Fallback>
                <p:oleObj r:id="rId7" imgW="4761905" imgH="62873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371600"/>
                        <a:ext cx="1674813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3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5.4. Visual specifications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35814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Image commands = Geometric constraints in image space</a:t>
            </a:r>
          </a:p>
          <a:p>
            <a:pPr eaLnBrk="1" hangingPunct="1">
              <a:buFontTx/>
              <a:buNone/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HRI: User points/clicks on features in an image</a:t>
            </a:r>
          </a:p>
          <a:p>
            <a:pPr eaLnBrk="1" hangingPunct="1">
              <a:defRPr/>
            </a:pPr>
            <a:r>
              <a:rPr lang="en-US" sz="2400" dirty="0" smtClean="0"/>
              <a:t>Robot controller drives visual error to zero</a:t>
            </a:r>
            <a:endParaRPr lang="en-US" sz="2400" dirty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3012" name="Image 4" descr="linetopointInte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00200"/>
            <a:ext cx="52371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Visually defined alignment: basic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1988" name="Shape 39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24161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Shape 40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24384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Shape 41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4491038"/>
            <a:ext cx="239077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Shape 42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67238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Shape 45"/>
          <p:cNvSpPr txBox="1">
            <a:spLocks noChangeArrowheads="1"/>
          </p:cNvSpPr>
          <p:nvPr/>
        </p:nvSpPr>
        <p:spPr bwMode="auto">
          <a:xfrm>
            <a:off x="2190750" y="3505200"/>
            <a:ext cx="43624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006231"/>
                </a:solidFill>
              </a:rPr>
              <a:t>point-to-point: </a:t>
            </a:r>
            <a:r>
              <a:rPr lang="en-US">
                <a:solidFill>
                  <a:srgbClr val="008000"/>
                </a:solidFill>
              </a:rPr>
              <a:t>e</a:t>
            </a:r>
            <a:r>
              <a:rPr lang="en-US" baseline="-25000">
                <a:solidFill>
                  <a:srgbClr val="008000"/>
                </a:solidFill>
              </a:rPr>
              <a:t>pp</a:t>
            </a:r>
            <a:r>
              <a:rPr lang="en-US">
                <a:solidFill>
                  <a:srgbClr val="008000"/>
                </a:solidFill>
              </a:rPr>
              <a:t>(y) = y</a:t>
            </a:r>
            <a:r>
              <a:rPr lang="en-US" baseline="-25000">
                <a:solidFill>
                  <a:srgbClr val="008000"/>
                </a:solidFill>
              </a:rPr>
              <a:t>2</a:t>
            </a:r>
            <a:r>
              <a:rPr lang="en-US">
                <a:solidFill>
                  <a:srgbClr val="008000"/>
                </a:solidFill>
              </a:rPr>
              <a:t> - y</a:t>
            </a:r>
            <a:r>
              <a:rPr lang="en-US" baseline="-25000">
                <a:solidFill>
                  <a:srgbClr val="008000"/>
                </a:solidFill>
              </a:rPr>
              <a:t>1</a:t>
            </a:r>
          </a:p>
          <a:p>
            <a:endParaRPr lang="en-US" sz="2800">
              <a:solidFill>
                <a:srgbClr val="006231"/>
              </a:solidFill>
            </a:endParaRPr>
          </a:p>
        </p:txBody>
      </p:sp>
      <p:sp>
        <p:nvSpPr>
          <p:cNvPr id="41993" name="Shape 46"/>
          <p:cNvSpPr txBox="1">
            <a:spLocks noChangeArrowheads="1"/>
          </p:cNvSpPr>
          <p:nvPr/>
        </p:nvSpPr>
        <p:spPr bwMode="auto">
          <a:xfrm>
            <a:off x="2190750" y="6110288"/>
            <a:ext cx="43624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006231"/>
                </a:solidFill>
              </a:rPr>
              <a:t>point-to-line: </a:t>
            </a:r>
            <a:r>
              <a:rPr lang="en-US">
                <a:solidFill>
                  <a:srgbClr val="008000"/>
                </a:solidFill>
              </a:rPr>
              <a:t>e</a:t>
            </a:r>
            <a:r>
              <a:rPr lang="en-US" baseline="-25000">
                <a:solidFill>
                  <a:srgbClr val="008000"/>
                </a:solidFill>
              </a:rPr>
              <a:t>pl</a:t>
            </a:r>
            <a:r>
              <a:rPr lang="en-US">
                <a:solidFill>
                  <a:srgbClr val="008000"/>
                </a:solidFill>
              </a:rPr>
              <a:t>(y) = y</a:t>
            </a:r>
            <a:r>
              <a:rPr lang="en-US" baseline="-25000">
                <a:solidFill>
                  <a:srgbClr val="008000"/>
                </a:solidFill>
              </a:rPr>
              <a:t>1</a:t>
            </a:r>
            <a:r>
              <a:rPr lang="en-US">
                <a:solidFill>
                  <a:srgbClr val="008000"/>
                </a:solidFill>
              </a:rPr>
              <a:t> </a:t>
            </a:r>
            <a:r>
              <a:rPr lang="en-US" baseline="30000">
                <a:solidFill>
                  <a:srgbClr val="008000"/>
                </a:solidFill>
              </a:rPr>
              <a:t>.</a:t>
            </a:r>
            <a:r>
              <a:rPr lang="en-US">
                <a:solidFill>
                  <a:srgbClr val="008000"/>
                </a:solidFill>
              </a:rPr>
              <a:t> (y</a:t>
            </a:r>
            <a:r>
              <a:rPr lang="en-US" baseline="-25000">
                <a:solidFill>
                  <a:srgbClr val="008000"/>
                </a:solidFill>
              </a:rPr>
              <a:t>2</a:t>
            </a:r>
            <a:r>
              <a:rPr lang="en-US">
                <a:solidFill>
                  <a:srgbClr val="008000"/>
                </a:solidFill>
              </a:rPr>
              <a:t> x y</a:t>
            </a:r>
            <a:r>
              <a:rPr lang="en-US" baseline="-25000">
                <a:solidFill>
                  <a:srgbClr val="008000"/>
                </a:solidFill>
              </a:rPr>
              <a:t>3</a:t>
            </a:r>
            <a:r>
              <a:rPr lang="en-US">
                <a:solidFill>
                  <a:srgbClr val="008000"/>
                </a:solidFill>
              </a:rPr>
              <a:t>)</a:t>
            </a:r>
          </a:p>
          <a:p>
            <a:pPr algn="ctr"/>
            <a:endParaRPr lang="en-US" sz="2800">
              <a:solidFill>
                <a:srgbClr val="006231"/>
              </a:solidFill>
            </a:endParaRPr>
          </a:p>
        </p:txBody>
      </p:sp>
      <p:sp>
        <p:nvSpPr>
          <p:cNvPr id="41994" name="Rectangle 9"/>
          <p:cNvSpPr>
            <a:spLocks noChangeArrowheads="1"/>
          </p:cNvSpPr>
          <p:nvPr/>
        </p:nvSpPr>
        <p:spPr bwMode="auto">
          <a:xfrm>
            <a:off x="1371600" y="3890963"/>
            <a:ext cx="4999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8000"/>
                </a:solidFill>
              </a:rPr>
              <a:t>or (homogenous coord) e</a:t>
            </a:r>
            <a:r>
              <a:rPr lang="en-US" baseline="-25000">
                <a:solidFill>
                  <a:srgbClr val="008000"/>
                </a:solidFill>
              </a:rPr>
              <a:t>pp</a:t>
            </a:r>
            <a:r>
              <a:rPr lang="en-US">
                <a:solidFill>
                  <a:srgbClr val="008000"/>
                </a:solidFill>
              </a:rPr>
              <a:t>(y) = y</a:t>
            </a:r>
            <a:r>
              <a:rPr lang="en-US" baseline="-25000">
                <a:solidFill>
                  <a:srgbClr val="008000"/>
                </a:solidFill>
              </a:rPr>
              <a:t>2</a:t>
            </a:r>
            <a:r>
              <a:rPr lang="en-US">
                <a:solidFill>
                  <a:srgbClr val="008000"/>
                </a:solidFill>
              </a:rPr>
              <a:t> x y</a:t>
            </a:r>
            <a:r>
              <a:rPr lang="en-US" baseline="-25000">
                <a:solidFill>
                  <a:srgbClr val="008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993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more visual alignments</a:t>
            </a:r>
          </a:p>
        </p:txBody>
      </p:sp>
      <p:pic>
        <p:nvPicPr>
          <p:cNvPr id="43011" name="Shape 93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8550" y="1752600"/>
            <a:ext cx="2155825" cy="1752600"/>
          </a:xfrm>
        </p:spPr>
      </p:pic>
      <p:pic>
        <p:nvPicPr>
          <p:cNvPr id="43012" name="Shape 9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52600"/>
            <a:ext cx="2133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0" y="3638550"/>
            <a:ext cx="419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6231"/>
                </a:solidFill>
              </a:rPr>
              <a:t>parallel lines: </a:t>
            </a:r>
            <a:r>
              <a:rPr lang="en-US" sz="2000">
                <a:solidFill>
                  <a:srgbClr val="008000"/>
                </a:solidFill>
              </a:rPr>
              <a:t>e</a:t>
            </a:r>
            <a:r>
              <a:rPr lang="en-US" sz="2000" baseline="-25000">
                <a:solidFill>
                  <a:srgbClr val="008000"/>
                </a:solidFill>
              </a:rPr>
              <a:t>par</a:t>
            </a:r>
            <a:r>
              <a:rPr lang="en-US" sz="2000">
                <a:solidFill>
                  <a:srgbClr val="008000"/>
                </a:solidFill>
              </a:rPr>
              <a:t>(l) = (l</a:t>
            </a:r>
            <a:r>
              <a:rPr lang="en-US" sz="2000" baseline="-25000">
                <a:solidFill>
                  <a:srgbClr val="008000"/>
                </a:solidFill>
              </a:rPr>
              <a:t>1</a:t>
            </a:r>
            <a:r>
              <a:rPr lang="en-US" sz="2000">
                <a:solidFill>
                  <a:srgbClr val="008000"/>
                </a:solidFill>
              </a:rPr>
              <a:t> x l</a:t>
            </a:r>
            <a:r>
              <a:rPr lang="en-US" sz="2000" baseline="-25000">
                <a:solidFill>
                  <a:srgbClr val="008000"/>
                </a:solidFill>
              </a:rPr>
              <a:t>2</a:t>
            </a:r>
            <a:r>
              <a:rPr lang="en-US" sz="2000">
                <a:solidFill>
                  <a:srgbClr val="008000"/>
                </a:solidFill>
              </a:rPr>
              <a:t>) x (l</a:t>
            </a:r>
            <a:r>
              <a:rPr lang="en-US" sz="2000" baseline="-25000">
                <a:solidFill>
                  <a:srgbClr val="008000"/>
                </a:solidFill>
              </a:rPr>
              <a:t>3</a:t>
            </a:r>
            <a:r>
              <a:rPr lang="en-US" sz="2000">
                <a:solidFill>
                  <a:srgbClr val="008000"/>
                </a:solidFill>
              </a:rPr>
              <a:t> x l</a:t>
            </a:r>
            <a:r>
              <a:rPr lang="en-US" sz="2000" baseline="-25000">
                <a:solidFill>
                  <a:srgbClr val="008000"/>
                </a:solidFill>
              </a:rPr>
              <a:t>4</a:t>
            </a:r>
            <a:r>
              <a:rPr lang="en-US" sz="2000">
                <a:solidFill>
                  <a:srgbClr val="008000"/>
                </a:solidFill>
              </a:rPr>
              <a:t>)</a:t>
            </a:r>
            <a:r>
              <a:rPr lang="en-US" sz="2000">
                <a:solidFill>
                  <a:srgbClr val="006231"/>
                </a:solidFill>
              </a:rPr>
              <a:t> </a:t>
            </a:r>
          </a:p>
        </p:txBody>
      </p:sp>
      <p:pic>
        <p:nvPicPr>
          <p:cNvPr id="43014" name="Shape 30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4503738"/>
            <a:ext cx="19605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Shape 3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25963"/>
            <a:ext cx="21336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2362200" y="615315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6231"/>
                </a:solidFill>
              </a:rPr>
              <a:t>point-to-ellipse: </a:t>
            </a:r>
            <a:r>
              <a:rPr lang="en-US" sz="2000">
                <a:solidFill>
                  <a:srgbClr val="008000"/>
                </a:solidFill>
              </a:rPr>
              <a:t>e</a:t>
            </a:r>
            <a:r>
              <a:rPr lang="en-US" sz="2000" baseline="-25000">
                <a:solidFill>
                  <a:srgbClr val="008000"/>
                </a:solidFill>
              </a:rPr>
              <a:t>pe</a:t>
            </a:r>
            <a:r>
              <a:rPr lang="en-US" sz="2000">
                <a:solidFill>
                  <a:srgbClr val="008000"/>
                </a:solidFill>
              </a:rPr>
              <a:t>(y) = y</a:t>
            </a:r>
            <a:r>
              <a:rPr lang="en-US" sz="2000" baseline="30000">
                <a:solidFill>
                  <a:srgbClr val="008000"/>
                </a:solidFill>
              </a:rPr>
              <a:t>T</a:t>
            </a:r>
            <a:r>
              <a:rPr lang="en-US" sz="2000" baseline="-25000">
                <a:solidFill>
                  <a:srgbClr val="008000"/>
                </a:solidFill>
              </a:rPr>
              <a:t>1</a:t>
            </a:r>
            <a:r>
              <a:rPr lang="en-US" sz="2000">
                <a:solidFill>
                  <a:srgbClr val="008000"/>
                </a:solidFill>
              </a:rPr>
              <a:t> C</a:t>
            </a:r>
            <a:r>
              <a:rPr lang="en-US" sz="2000" baseline="-25000">
                <a:solidFill>
                  <a:srgbClr val="008000"/>
                </a:solidFill>
              </a:rPr>
              <a:t>ellipse</a:t>
            </a:r>
            <a:r>
              <a:rPr lang="en-US" sz="2000">
                <a:solidFill>
                  <a:srgbClr val="008000"/>
                </a:solidFill>
              </a:rPr>
              <a:t> y</a:t>
            </a:r>
            <a:r>
              <a:rPr lang="en-US" sz="2000" baseline="-25000">
                <a:solidFill>
                  <a:srgbClr val="008000"/>
                </a:solidFill>
              </a:rPr>
              <a:t>1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>
                <a:solidFill>
                  <a:srgbClr val="006231"/>
                </a:solidFill>
              </a:rPr>
              <a:t> </a:t>
            </a:r>
          </a:p>
        </p:txBody>
      </p:sp>
      <p:pic>
        <p:nvPicPr>
          <p:cNvPr id="43017" name="Shape 44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1752600"/>
            <a:ext cx="20304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Shape 43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Rectangle 12"/>
          <p:cNvSpPr>
            <a:spLocks noChangeArrowheads="1"/>
          </p:cNvSpPr>
          <p:nvPr/>
        </p:nvSpPr>
        <p:spPr bwMode="auto">
          <a:xfrm>
            <a:off x="4191000" y="3638550"/>
            <a:ext cx="510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6231"/>
                </a:solidFill>
              </a:rPr>
              <a:t>line-to-line: </a:t>
            </a:r>
            <a:r>
              <a:rPr lang="en-US" sz="2000">
                <a:solidFill>
                  <a:srgbClr val="008000"/>
                </a:solidFill>
              </a:rPr>
              <a:t>e</a:t>
            </a:r>
            <a:r>
              <a:rPr lang="en-US" sz="2000" baseline="-25000">
                <a:solidFill>
                  <a:srgbClr val="008000"/>
                </a:solidFill>
              </a:rPr>
              <a:t>ll</a:t>
            </a:r>
            <a:r>
              <a:rPr lang="en-US" sz="2000">
                <a:solidFill>
                  <a:srgbClr val="008000"/>
                </a:solidFill>
              </a:rPr>
              <a:t>(y) = y</a:t>
            </a:r>
            <a:r>
              <a:rPr lang="en-US" sz="2000" baseline="-25000">
                <a:solidFill>
                  <a:srgbClr val="008000"/>
                </a:solidFill>
              </a:rPr>
              <a:t>1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aseline="30000">
                <a:solidFill>
                  <a:srgbClr val="008000"/>
                </a:solidFill>
              </a:rPr>
              <a:t>.</a:t>
            </a:r>
            <a:r>
              <a:rPr lang="en-US" sz="2000">
                <a:solidFill>
                  <a:srgbClr val="008000"/>
                </a:solidFill>
              </a:rPr>
              <a:t> (y</a:t>
            </a:r>
            <a:r>
              <a:rPr lang="en-US" sz="2000" baseline="-25000">
                <a:solidFill>
                  <a:srgbClr val="008000"/>
                </a:solidFill>
              </a:rPr>
              <a:t>3</a:t>
            </a:r>
            <a:r>
              <a:rPr lang="en-US" sz="2000">
                <a:solidFill>
                  <a:srgbClr val="008000"/>
                </a:solidFill>
              </a:rPr>
              <a:t> x y</a:t>
            </a:r>
            <a:r>
              <a:rPr lang="en-US" sz="2000" baseline="-25000">
                <a:solidFill>
                  <a:srgbClr val="008000"/>
                </a:solidFill>
              </a:rPr>
              <a:t>4</a:t>
            </a:r>
            <a:r>
              <a:rPr lang="en-US" sz="2000">
                <a:solidFill>
                  <a:srgbClr val="008000"/>
                </a:solidFill>
              </a:rPr>
              <a:t>) +  y</a:t>
            </a:r>
            <a:r>
              <a:rPr lang="en-US" sz="2000" baseline="-25000">
                <a:solidFill>
                  <a:srgbClr val="008000"/>
                </a:solidFill>
              </a:rPr>
              <a:t>2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aseline="30000">
                <a:solidFill>
                  <a:srgbClr val="008000"/>
                </a:solidFill>
              </a:rPr>
              <a:t>.</a:t>
            </a:r>
            <a:r>
              <a:rPr lang="en-US" sz="2000">
                <a:solidFill>
                  <a:srgbClr val="008000"/>
                </a:solidFill>
              </a:rPr>
              <a:t> (y</a:t>
            </a:r>
            <a:r>
              <a:rPr lang="en-US" sz="2000" baseline="-25000">
                <a:solidFill>
                  <a:srgbClr val="008000"/>
                </a:solidFill>
              </a:rPr>
              <a:t>3</a:t>
            </a:r>
            <a:r>
              <a:rPr lang="en-US" sz="2000">
                <a:solidFill>
                  <a:srgbClr val="008000"/>
                </a:solidFill>
              </a:rPr>
              <a:t> x y</a:t>
            </a:r>
            <a:r>
              <a:rPr lang="en-US" sz="2000" baseline="-25000">
                <a:solidFill>
                  <a:srgbClr val="008000"/>
                </a:solidFill>
              </a:rPr>
              <a:t>4</a:t>
            </a:r>
            <a:r>
              <a:rPr lang="en-US" sz="2000">
                <a:solidFill>
                  <a:srgbClr val="008000"/>
                </a:solidFill>
              </a:rPr>
              <a:t>)</a:t>
            </a:r>
            <a:r>
              <a:rPr lang="en-US" sz="2000">
                <a:solidFill>
                  <a:srgbClr val="00623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2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Now: Language for visual alignments</a:t>
            </a:r>
            <a:br>
              <a:rPr lang="en-US" smtClean="0"/>
            </a:br>
            <a:r>
              <a:rPr lang="en-US" smtClean="0"/>
              <a:t>What else do we need?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209800"/>
            <a:ext cx="2646363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606925"/>
            <a:ext cx="26463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581400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81513"/>
            <a:ext cx="25146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9" name="TextBox 4"/>
          <p:cNvSpPr txBox="1">
            <a:spLocks noChangeArrowheads="1"/>
          </p:cNvSpPr>
          <p:nvPr/>
        </p:nvSpPr>
        <p:spPr bwMode="auto">
          <a:xfrm>
            <a:off x="3200400" y="4624388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Registration</a:t>
            </a:r>
          </a:p>
          <a:p>
            <a:r>
              <a:rPr lang="en-US" dirty="0"/>
              <a:t>trackers:</a:t>
            </a:r>
          </a:p>
          <a:p>
            <a:endParaRPr lang="en-US" dirty="0"/>
          </a:p>
        </p:txBody>
      </p:sp>
      <p:sp>
        <p:nvSpPr>
          <p:cNvPr id="44040" name="TextBox 5"/>
          <p:cNvSpPr txBox="1">
            <a:spLocks noChangeArrowheads="1"/>
          </p:cNvSpPr>
          <p:nvPr/>
        </p:nvSpPr>
        <p:spPr bwMode="auto">
          <a:xfrm>
            <a:off x="3352800" y="24384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Feature</a:t>
            </a:r>
          </a:p>
          <a:p>
            <a:r>
              <a:rPr lang="en-US"/>
              <a:t>trackers</a:t>
            </a:r>
          </a:p>
        </p:txBody>
      </p:sp>
      <p:cxnSp>
        <p:nvCxnSpPr>
          <p:cNvPr id="44041" name="Straight Arrow Connector 7"/>
          <p:cNvCxnSpPr>
            <a:cxnSpLocks noChangeShapeType="1"/>
          </p:cNvCxnSpPr>
          <p:nvPr/>
        </p:nvCxnSpPr>
        <p:spPr bwMode="auto">
          <a:xfrm flipH="1">
            <a:off x="1600200" y="3006725"/>
            <a:ext cx="1752600" cy="286067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2" name="Straight Arrow Connector 13"/>
          <p:cNvCxnSpPr>
            <a:cxnSpLocks noChangeShapeType="1"/>
          </p:cNvCxnSpPr>
          <p:nvPr/>
        </p:nvCxnSpPr>
        <p:spPr bwMode="auto">
          <a:xfrm flipH="1">
            <a:off x="2209800" y="2743200"/>
            <a:ext cx="1143000" cy="263525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3" name="Straight Arrow Connector 17"/>
          <p:cNvCxnSpPr>
            <a:cxnSpLocks noChangeShapeType="1"/>
            <a:stCxn id="44039" idx="1"/>
          </p:cNvCxnSpPr>
          <p:nvPr/>
        </p:nvCxnSpPr>
        <p:spPr bwMode="auto">
          <a:xfrm flipH="1" flipV="1">
            <a:off x="762000" y="3344863"/>
            <a:ext cx="2438400" cy="18796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4" name="Straight Arrow Connector 20"/>
          <p:cNvCxnSpPr>
            <a:cxnSpLocks noChangeShapeType="1"/>
            <a:stCxn id="44039" idx="1"/>
          </p:cNvCxnSpPr>
          <p:nvPr/>
        </p:nvCxnSpPr>
        <p:spPr bwMode="auto">
          <a:xfrm flipH="1">
            <a:off x="1066800" y="5224463"/>
            <a:ext cx="2133600" cy="17145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5" name="Straight Arrow Connector 26"/>
          <p:cNvCxnSpPr>
            <a:cxnSpLocks noChangeShapeType="1"/>
          </p:cNvCxnSpPr>
          <p:nvPr/>
        </p:nvCxnSpPr>
        <p:spPr bwMode="auto">
          <a:xfrm flipV="1">
            <a:off x="4267200" y="3006725"/>
            <a:ext cx="1143000" cy="160020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6" name="Straight Arrow Connector 29"/>
          <p:cNvCxnSpPr>
            <a:cxnSpLocks noChangeShapeType="1"/>
          </p:cNvCxnSpPr>
          <p:nvPr/>
        </p:nvCxnSpPr>
        <p:spPr bwMode="auto">
          <a:xfrm>
            <a:off x="4821238" y="4932363"/>
            <a:ext cx="2209800" cy="519112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047" name="TextBox 2"/>
          <p:cNvSpPr txBox="1">
            <a:spLocks noChangeArrowheads="1"/>
          </p:cNvSpPr>
          <p:nvPr/>
        </p:nvSpPr>
        <p:spPr bwMode="auto">
          <a:xfrm>
            <a:off x="533400" y="13716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Need:  1. Some way of entering alignments in images                   	2. video tracking to perform servoing!</a:t>
            </a:r>
          </a:p>
        </p:txBody>
      </p:sp>
      <p:sp>
        <p:nvSpPr>
          <p:cNvPr id="44048" name="Rectangle 3"/>
          <p:cNvSpPr>
            <a:spLocks noChangeArrowheads="1"/>
          </p:cNvSpPr>
          <p:nvPr/>
        </p:nvSpPr>
        <p:spPr bwMode="auto">
          <a:xfrm>
            <a:off x="2765425" y="6046788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/>
              <a:t>Download:</a:t>
            </a:r>
          </a:p>
          <a:p>
            <a:pPr eaLnBrk="0" hangingPunct="0"/>
            <a:r>
              <a:rPr lang="en-US" sz="2000"/>
              <a:t>http://webdocs.cs.ualberta.ca/~vis/mtf/</a:t>
            </a:r>
          </a:p>
        </p:txBody>
      </p:sp>
    </p:spTree>
    <p:extLst>
      <p:ext uri="{BB962C8B-B14F-4D97-AF65-F5344CB8AC3E}">
        <p14:creationId xmlns:p14="http://schemas.microsoft.com/office/powerpoint/2010/main" val="16744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ViTa: Visual Task spec. for Manip.</a:t>
            </a:r>
            <a:br>
              <a:rPr lang="en-US" smtClean="0"/>
            </a:br>
            <a:r>
              <a:rPr lang="en-US" sz="1600" smtClean="0"/>
              <a:t>Mona Gridseth, Martin Jagersand ICRA’16</a:t>
            </a:r>
            <a:endParaRPr lang="en-US" sz="24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686800" cy="4648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117475" indent="0">
              <a:buFontTx/>
              <a:buNone/>
              <a:defRPr/>
            </a:pP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542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Composing basic visual alignments</a:t>
            </a:r>
            <a:br>
              <a:rPr lang="en-US" smtClean="0"/>
            </a:br>
            <a:r>
              <a:rPr lang="en-US" smtClean="0"/>
              <a:t>1. Parallel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endParaRPr lang="en-US" dirty="0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2133600"/>
            <a:ext cx="2819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9" name="Object 9"/>
          <p:cNvGraphicFramePr>
            <a:graphicFrameLocks noChangeAspect="1"/>
          </p:cNvGraphicFramePr>
          <p:nvPr/>
        </p:nvGraphicFramePr>
        <p:xfrm>
          <a:off x="5173663" y="2514600"/>
          <a:ext cx="6096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Equation" r:id="rId4" imgW="333375" imgH="304800" progId="EquationMagic">
                  <p:embed/>
                </p:oleObj>
              </mc:Choice>
              <mc:Fallback>
                <p:oleObj name="Equation" r:id="rId4" imgW="333375" imgH="304800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663" y="2514600"/>
                        <a:ext cx="6096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10"/>
          <p:cNvGraphicFramePr>
            <a:graphicFrameLocks noChangeAspect="1"/>
          </p:cNvGraphicFramePr>
          <p:nvPr/>
        </p:nvGraphicFramePr>
        <p:xfrm>
          <a:off x="7497763" y="2438400"/>
          <a:ext cx="5334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3" name="Equation" r:id="rId6" imgW="333375" imgH="257175" progId="EquationMagic">
                  <p:embed/>
                </p:oleObj>
              </mc:Choice>
              <mc:Fallback>
                <p:oleObj name="Equation" r:id="rId6" imgW="333375" imgH="257175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763" y="2438400"/>
                        <a:ext cx="5334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11"/>
          <p:cNvGraphicFramePr>
            <a:graphicFrameLocks noChangeAspect="1"/>
          </p:cNvGraphicFramePr>
          <p:nvPr/>
        </p:nvGraphicFramePr>
        <p:xfrm>
          <a:off x="838200" y="4191000"/>
          <a:ext cx="3962400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4" name="Equation" r:id="rId8" imgW="3073940" imgH="1186774" progId="EquationMagic">
                  <p:embed/>
                </p:oleObj>
              </mc:Choice>
              <mc:Fallback>
                <p:oleObj name="Equation" r:id="rId8" imgW="3073940" imgH="1186774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191000"/>
                        <a:ext cx="3962400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Text Box 12"/>
          <p:cNvSpPr txBox="1">
            <a:spLocks noChangeArrowheads="1"/>
          </p:cNvSpPr>
          <p:nvPr/>
        </p:nvSpPr>
        <p:spPr bwMode="auto">
          <a:xfrm>
            <a:off x="1100138" y="5867400"/>
            <a:ext cx="75406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Which encoding </a:t>
            </a:r>
            <a:r>
              <a:rPr lang="en-US">
                <a:solidFill>
                  <a:schemeClr val="bg2"/>
                </a:solidFill>
              </a:rPr>
              <a:t>E(y)</a:t>
            </a:r>
            <a:r>
              <a:rPr lang="en-US"/>
              <a:t> is better?  Can both reach </a:t>
            </a:r>
            <a:r>
              <a:rPr lang="en-US">
                <a:solidFill>
                  <a:schemeClr val="bg2"/>
                </a:solidFill>
              </a:rPr>
              <a:t>E(y) = 0</a:t>
            </a:r>
            <a:r>
              <a:rPr lang="en-US"/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Do we need 1 or 2 cameras? Why? </a:t>
            </a:r>
          </a:p>
        </p:txBody>
      </p:sp>
      <p:grpSp>
        <p:nvGrpSpPr>
          <p:cNvPr id="47113" name="Group 3"/>
          <p:cNvGrpSpPr>
            <a:grpSpLocks/>
          </p:cNvGrpSpPr>
          <p:nvPr/>
        </p:nvGrpSpPr>
        <p:grpSpPr bwMode="auto">
          <a:xfrm>
            <a:off x="5211763" y="4244975"/>
            <a:ext cx="3429000" cy="1371600"/>
            <a:chOff x="720" y="2304"/>
            <a:chExt cx="2160" cy="864"/>
          </a:xfrm>
        </p:grpSpPr>
        <p:sp>
          <p:nvSpPr>
            <p:cNvPr id="47117" name="Text Box 4"/>
            <p:cNvSpPr txBox="1">
              <a:spLocks noChangeArrowheads="1"/>
            </p:cNvSpPr>
            <p:nvPr/>
          </p:nvSpPr>
          <p:spPr bwMode="auto">
            <a:xfrm>
              <a:off x="720" y="2592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Tahoma" pitchFamily="34" charset="0"/>
                </a:rPr>
                <a:t>E       </a:t>
              </a:r>
              <a:r>
                <a:rPr lang="en-US" altLang="en-US">
                  <a:solidFill>
                    <a:schemeClr val="bg2"/>
                  </a:solidFill>
                  <a:latin typeface="Times" pitchFamily="1" charset="0"/>
                </a:rPr>
                <a:t>(</a:t>
              </a:r>
              <a:r>
                <a:rPr lang="en-US" altLang="en-US">
                  <a:solidFill>
                    <a:schemeClr val="bg2"/>
                  </a:solidFill>
                  <a:latin typeface="Tahoma" pitchFamily="34" charset="0"/>
                </a:rPr>
                <a:t>y</a:t>
              </a:r>
              <a:r>
                <a:rPr lang="en-US" altLang="en-US" sz="1000">
                  <a:solidFill>
                    <a:schemeClr val="bg2"/>
                  </a:solidFill>
                  <a:latin typeface="Times" pitchFamily="1" charset="0"/>
                </a:rPr>
                <a:t> </a:t>
              </a:r>
              <a:r>
                <a:rPr lang="en-US" altLang="en-US">
                  <a:solidFill>
                    <a:schemeClr val="bg2"/>
                  </a:solidFill>
                  <a:latin typeface="Times" pitchFamily="1" charset="0"/>
                </a:rPr>
                <a:t>) =</a:t>
              </a:r>
            </a:p>
          </p:txBody>
        </p:sp>
        <p:sp>
          <p:nvSpPr>
            <p:cNvPr id="47118" name="Text Box 5"/>
            <p:cNvSpPr txBox="1">
              <a:spLocks noChangeArrowheads="1"/>
            </p:cNvSpPr>
            <p:nvPr/>
          </p:nvSpPr>
          <p:spPr bwMode="auto">
            <a:xfrm>
              <a:off x="840" y="2712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chemeClr val="bg2"/>
                  </a:solidFill>
                  <a:latin typeface="Times" pitchFamily="1" charset="0"/>
                </a:rPr>
                <a:t>wrench</a:t>
              </a:r>
            </a:p>
          </p:txBody>
        </p:sp>
        <p:sp>
          <p:nvSpPr>
            <p:cNvPr id="47119" name="AutoShape 6"/>
            <p:cNvSpPr>
              <a:spLocks noChangeArrowheads="1"/>
            </p:cNvSpPr>
            <p:nvPr/>
          </p:nvSpPr>
          <p:spPr bwMode="auto">
            <a:xfrm>
              <a:off x="1776" y="2352"/>
              <a:ext cx="1008" cy="768"/>
            </a:xfrm>
            <a:prstGeom prst="bracketPair">
              <a:avLst>
                <a:gd name="adj" fmla="val 8662"/>
              </a:avLst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bg2"/>
                </a:solidFill>
              </a:endParaRPr>
            </a:p>
          </p:txBody>
        </p:sp>
        <p:grpSp>
          <p:nvGrpSpPr>
            <p:cNvPr id="47120" name="Group 7"/>
            <p:cNvGrpSpPr>
              <a:grpSpLocks/>
            </p:cNvGrpSpPr>
            <p:nvPr/>
          </p:nvGrpSpPr>
          <p:grpSpPr bwMode="auto">
            <a:xfrm>
              <a:off x="2016" y="2496"/>
              <a:ext cx="528" cy="282"/>
              <a:chOff x="3744" y="2736"/>
              <a:chExt cx="528" cy="282"/>
            </a:xfrm>
          </p:grpSpPr>
          <p:sp>
            <p:nvSpPr>
              <p:cNvPr id="47135" name="Text Box 8"/>
              <p:cNvSpPr txBox="1">
                <a:spLocks noChangeArrowheads="1"/>
              </p:cNvSpPr>
              <p:nvPr/>
            </p:nvSpPr>
            <p:spPr bwMode="auto">
              <a:xfrm>
                <a:off x="3744" y="2736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</a:rPr>
                  <a:t>y  - y</a:t>
                </a:r>
              </a:p>
            </p:txBody>
          </p:sp>
          <p:sp>
            <p:nvSpPr>
              <p:cNvPr id="47136" name="Text Box 9"/>
              <p:cNvSpPr txBox="1">
                <a:spLocks noChangeArrowheads="1"/>
              </p:cNvSpPr>
              <p:nvPr/>
            </p:nvSpPr>
            <p:spPr bwMode="auto">
              <a:xfrm>
                <a:off x="3810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4</a:t>
                </a:r>
              </a:p>
            </p:txBody>
          </p:sp>
          <p:sp>
            <p:nvSpPr>
              <p:cNvPr id="47137" name="Text Box 10"/>
              <p:cNvSpPr txBox="1">
                <a:spLocks noChangeArrowheads="1"/>
              </p:cNvSpPr>
              <p:nvPr/>
            </p:nvSpPr>
            <p:spPr bwMode="auto">
              <a:xfrm>
                <a:off x="4062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7</a:t>
                </a:r>
              </a:p>
            </p:txBody>
          </p:sp>
        </p:grpSp>
        <p:grpSp>
          <p:nvGrpSpPr>
            <p:cNvPr id="47121" name="Group 11"/>
            <p:cNvGrpSpPr>
              <a:grpSpLocks/>
            </p:cNvGrpSpPr>
            <p:nvPr/>
          </p:nvGrpSpPr>
          <p:grpSpPr bwMode="auto">
            <a:xfrm>
              <a:off x="2016" y="2304"/>
              <a:ext cx="528" cy="282"/>
              <a:chOff x="3744" y="2736"/>
              <a:chExt cx="528" cy="282"/>
            </a:xfrm>
          </p:grpSpPr>
          <p:sp>
            <p:nvSpPr>
              <p:cNvPr id="47132" name="Text Box 12"/>
              <p:cNvSpPr txBox="1">
                <a:spLocks noChangeArrowheads="1"/>
              </p:cNvSpPr>
              <p:nvPr/>
            </p:nvSpPr>
            <p:spPr bwMode="auto">
              <a:xfrm>
                <a:off x="3744" y="2736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</a:rPr>
                  <a:t>y  - y</a:t>
                </a:r>
              </a:p>
            </p:txBody>
          </p:sp>
          <p:sp>
            <p:nvSpPr>
              <p:cNvPr id="47133" name="Text Box 13"/>
              <p:cNvSpPr txBox="1">
                <a:spLocks noChangeArrowheads="1"/>
              </p:cNvSpPr>
              <p:nvPr/>
            </p:nvSpPr>
            <p:spPr bwMode="auto">
              <a:xfrm>
                <a:off x="3810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2</a:t>
                </a:r>
              </a:p>
            </p:txBody>
          </p:sp>
          <p:sp>
            <p:nvSpPr>
              <p:cNvPr id="47134" name="Text Box 14"/>
              <p:cNvSpPr txBox="1">
                <a:spLocks noChangeArrowheads="1"/>
              </p:cNvSpPr>
              <p:nvPr/>
            </p:nvSpPr>
            <p:spPr bwMode="auto">
              <a:xfrm>
                <a:off x="4062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5</a:t>
                </a:r>
              </a:p>
            </p:txBody>
          </p:sp>
        </p:grpSp>
        <p:grpSp>
          <p:nvGrpSpPr>
            <p:cNvPr id="47122" name="Group 15"/>
            <p:cNvGrpSpPr>
              <a:grpSpLocks/>
            </p:cNvGrpSpPr>
            <p:nvPr/>
          </p:nvGrpSpPr>
          <p:grpSpPr bwMode="auto">
            <a:xfrm>
              <a:off x="1824" y="2880"/>
              <a:ext cx="1008" cy="288"/>
              <a:chOff x="3840" y="2976"/>
              <a:chExt cx="1008" cy="288"/>
            </a:xfrm>
          </p:grpSpPr>
          <p:sp>
            <p:nvSpPr>
              <p:cNvPr id="47128" name="Text Box 16"/>
              <p:cNvSpPr txBox="1">
                <a:spLocks noChangeArrowheads="1"/>
              </p:cNvSpPr>
              <p:nvPr/>
            </p:nvSpPr>
            <p:spPr bwMode="auto">
              <a:xfrm>
                <a:off x="3840" y="2976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</a:rPr>
                  <a:t>y  • (y  </a:t>
                </a: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  <a:sym typeface="Symbol" pitchFamily="18" charset="2"/>
                  </a:rPr>
                  <a:t> y )</a:t>
                </a:r>
                <a:endParaRPr lang="en-US" altLang="en-US" sz="2000">
                  <a:solidFill>
                    <a:schemeClr val="bg2"/>
                  </a:solidFill>
                  <a:latin typeface="Times" pitchFamily="1" charset="0"/>
                </a:endParaRPr>
              </a:p>
            </p:txBody>
          </p:sp>
          <p:sp>
            <p:nvSpPr>
              <p:cNvPr id="47129" name="Text Box 17"/>
              <p:cNvSpPr txBox="1">
                <a:spLocks noChangeArrowheads="1"/>
              </p:cNvSpPr>
              <p:nvPr/>
            </p:nvSpPr>
            <p:spPr bwMode="auto">
              <a:xfrm>
                <a:off x="39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8</a:t>
                </a:r>
              </a:p>
            </p:txBody>
          </p:sp>
          <p:sp>
            <p:nvSpPr>
              <p:cNvPr id="47130" name="Text Box 18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3</a:t>
                </a:r>
              </a:p>
            </p:txBody>
          </p:sp>
          <p:sp>
            <p:nvSpPr>
              <p:cNvPr id="47131" name="Text Box 19"/>
              <p:cNvSpPr txBox="1">
                <a:spLocks noChangeArrowheads="1"/>
              </p:cNvSpPr>
              <p:nvPr/>
            </p:nvSpPr>
            <p:spPr bwMode="auto">
              <a:xfrm>
                <a:off x="45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4</a:t>
                </a:r>
              </a:p>
            </p:txBody>
          </p:sp>
        </p:grpSp>
        <p:grpSp>
          <p:nvGrpSpPr>
            <p:cNvPr id="47123" name="Group 20"/>
            <p:cNvGrpSpPr>
              <a:grpSpLocks/>
            </p:cNvGrpSpPr>
            <p:nvPr/>
          </p:nvGrpSpPr>
          <p:grpSpPr bwMode="auto">
            <a:xfrm>
              <a:off x="1824" y="2688"/>
              <a:ext cx="1008" cy="288"/>
              <a:chOff x="3840" y="2976"/>
              <a:chExt cx="1008" cy="288"/>
            </a:xfrm>
          </p:grpSpPr>
          <p:sp>
            <p:nvSpPr>
              <p:cNvPr id="47124" name="Text Box 21"/>
              <p:cNvSpPr txBox="1">
                <a:spLocks noChangeArrowheads="1"/>
              </p:cNvSpPr>
              <p:nvPr/>
            </p:nvSpPr>
            <p:spPr bwMode="auto">
              <a:xfrm>
                <a:off x="3840" y="2976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</a:rPr>
                  <a:t>y  • (y  </a:t>
                </a:r>
                <a:r>
                  <a:rPr lang="en-US" altLang="en-US" sz="2000">
                    <a:solidFill>
                      <a:schemeClr val="bg2"/>
                    </a:solidFill>
                    <a:latin typeface="Times" pitchFamily="1" charset="0"/>
                    <a:sym typeface="Symbol" pitchFamily="18" charset="2"/>
                  </a:rPr>
                  <a:t> y )</a:t>
                </a:r>
                <a:endParaRPr lang="en-US" altLang="en-US" sz="2000">
                  <a:solidFill>
                    <a:schemeClr val="bg2"/>
                  </a:solidFill>
                  <a:latin typeface="Times" pitchFamily="1" charset="0"/>
                </a:endParaRPr>
              </a:p>
            </p:txBody>
          </p:sp>
          <p:sp>
            <p:nvSpPr>
              <p:cNvPr id="47125" name="Text Box 22"/>
              <p:cNvSpPr txBox="1">
                <a:spLocks noChangeArrowheads="1"/>
              </p:cNvSpPr>
              <p:nvPr/>
            </p:nvSpPr>
            <p:spPr bwMode="auto">
              <a:xfrm>
                <a:off x="39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6</a:t>
                </a:r>
              </a:p>
            </p:txBody>
          </p:sp>
          <p:sp>
            <p:nvSpPr>
              <p:cNvPr id="47126" name="Text Box 23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1</a:t>
                </a:r>
              </a:p>
            </p:txBody>
          </p:sp>
          <p:sp>
            <p:nvSpPr>
              <p:cNvPr id="47127" name="Text Box 24"/>
              <p:cNvSpPr txBox="1">
                <a:spLocks noChangeArrowheads="1"/>
              </p:cNvSpPr>
              <p:nvPr/>
            </p:nvSpPr>
            <p:spPr bwMode="auto">
              <a:xfrm>
                <a:off x="45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solidFill>
                      <a:schemeClr val="bg2"/>
                    </a:solidFill>
                    <a:latin typeface="Times" pitchFamily="1" charset="0"/>
                  </a:rPr>
                  <a:t>2</a:t>
                </a:r>
              </a:p>
            </p:txBody>
          </p:sp>
        </p:grpSp>
      </p:grpSp>
      <p:pic>
        <p:nvPicPr>
          <p:cNvPr id="47114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505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Box 1"/>
          <p:cNvSpPr txBox="1">
            <a:spLocks noChangeArrowheads="1"/>
          </p:cNvSpPr>
          <p:nvPr/>
        </p:nvSpPr>
        <p:spPr bwMode="auto">
          <a:xfrm>
            <a:off x="533400" y="1447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Conceptual task</a:t>
            </a:r>
          </a:p>
        </p:txBody>
      </p:sp>
      <p:sp>
        <p:nvSpPr>
          <p:cNvPr id="47116" name="TextBox 2"/>
          <p:cNvSpPr txBox="1">
            <a:spLocks noChangeArrowheads="1"/>
          </p:cNvSpPr>
          <p:nvPr/>
        </p:nvSpPr>
        <p:spPr bwMode="auto">
          <a:xfrm>
            <a:off x="5562600" y="16002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Image of task</a:t>
            </a:r>
          </a:p>
        </p:txBody>
      </p:sp>
    </p:spTree>
    <p:extLst>
      <p:ext uri="{BB962C8B-B14F-4D97-AF65-F5344CB8AC3E}">
        <p14:creationId xmlns:p14="http://schemas.microsoft.com/office/powerpoint/2010/main" val="251856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Composing basic visual alignments</a:t>
            </a:r>
            <a:br>
              <a:rPr lang="en-US" smtClean="0"/>
            </a:br>
            <a:r>
              <a:rPr lang="en-US" smtClean="0"/>
              <a:t>1. Parallel constrains</a:t>
            </a:r>
          </a:p>
        </p:txBody>
      </p:sp>
      <p:pic>
        <p:nvPicPr>
          <p:cNvPr id="7" name="box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" y="1828800"/>
            <a:ext cx="7861300" cy="4648200"/>
          </a:xfrm>
        </p:spPr>
      </p:pic>
    </p:spTree>
    <p:extLst>
      <p:ext uri="{BB962C8B-B14F-4D97-AF65-F5344CB8AC3E}">
        <p14:creationId xmlns:p14="http://schemas.microsoft.com/office/powerpoint/2010/main" val="245884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Composing basic visual alignments</a:t>
            </a:r>
            <a:br>
              <a:rPr lang="en-US" smtClean="0"/>
            </a:br>
            <a:r>
              <a:rPr lang="en-US" smtClean="0"/>
              <a:t> 2. Serial seqencing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6096000" cy="4648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/>
              <a:t>Many tasks divide naturally into 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Transportation / reaching</a:t>
            </a:r>
          </a:p>
          <a:p>
            <a:pPr marL="800100" lvl="1" indent="-342900">
              <a:defRPr/>
            </a:pPr>
            <a:r>
              <a:rPr lang="en-US" dirty="0" smtClean="0"/>
              <a:t>Coarse primitive for large movements</a:t>
            </a:r>
          </a:p>
          <a:p>
            <a:pPr marL="800100" lvl="1" indent="-342900">
              <a:defRPr/>
            </a:pPr>
            <a:r>
              <a:rPr lang="en-US" dirty="0" smtClean="0"/>
              <a:t>Low DOF control (e.g. of object centroid)</a:t>
            </a:r>
          </a:p>
          <a:p>
            <a:pPr marL="800100" lvl="1" indent="-342900">
              <a:defRPr/>
            </a:pPr>
            <a:r>
              <a:rPr lang="en-US" dirty="0" smtClean="0"/>
              <a:t>Robust to disturbances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dirty="0" smtClean="0"/>
              <a:t>Fine Manipulation</a:t>
            </a:r>
          </a:p>
          <a:p>
            <a:pPr marL="914400" lvl="1" indent="-457200">
              <a:defRPr/>
            </a:pPr>
            <a:r>
              <a:rPr lang="en-US" dirty="0" smtClean="0"/>
              <a:t>For high precision control of both position and orientation</a:t>
            </a:r>
          </a:p>
          <a:p>
            <a:pPr marL="914400" lvl="1" indent="-457200">
              <a:defRPr/>
            </a:pPr>
            <a:r>
              <a:rPr lang="en-US" dirty="0" smtClean="0"/>
              <a:t>6DOF control based on several object features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57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5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172200"/>
            <a:ext cx="3733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Single View Metrology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Estimating Height</a:t>
            </a:r>
          </a:p>
        </p:txBody>
      </p:sp>
      <p:pic>
        <p:nvPicPr>
          <p:cNvPr id="7172" name="Picture 4" descr="dude_ran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4038600" cy="258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6" descr="dude_ranch_lin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371600"/>
            <a:ext cx="4038600" cy="258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441325" y="4222750"/>
            <a:ext cx="8383588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/>
              <a:t>The distance  || t</a:t>
            </a:r>
            <a:r>
              <a:rPr lang="en-US" baseline="-25000"/>
              <a:t>r</a:t>
            </a:r>
            <a:r>
              <a:rPr lang="en-US"/>
              <a:t> – b</a:t>
            </a:r>
            <a:r>
              <a:rPr lang="en-US" baseline="-25000"/>
              <a:t>r</a:t>
            </a:r>
            <a:r>
              <a:rPr lang="en-US"/>
              <a:t> || is known</a:t>
            </a:r>
          </a:p>
          <a:p>
            <a:pPr>
              <a:buFontTx/>
              <a:buChar char="•"/>
            </a:pPr>
            <a:r>
              <a:rPr lang="en-US"/>
              <a:t>Used to estimate the height of the man in the scene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Serial Composition</a:t>
            </a:r>
            <a:br>
              <a:rPr lang="en-US" smtClean="0"/>
            </a:br>
            <a:r>
              <a:rPr lang="en-US" smtClean="0"/>
              <a:t>Solving whole real tasks</a:t>
            </a:r>
          </a:p>
        </p:txBody>
      </p:sp>
      <p:sp>
        <p:nvSpPr>
          <p:cNvPr id="12697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57313"/>
            <a:ext cx="3810000" cy="4648200"/>
          </a:xfrm>
        </p:spPr>
        <p:txBody>
          <a:bodyPr/>
          <a:lstStyle/>
          <a:p>
            <a:pPr marL="533400" indent="-533400">
              <a:defRPr/>
            </a:pPr>
            <a:r>
              <a:rPr lang="en-US" sz="2800" dirty="0" smtClean="0"/>
              <a:t>Linked task primitive</a:t>
            </a:r>
          </a:p>
          <a:p>
            <a:pPr marL="533400" indent="-533400">
              <a:defRPr/>
            </a:pPr>
            <a:endParaRPr lang="en-US" sz="2800" dirty="0" smtClean="0"/>
          </a:p>
          <a:p>
            <a:pPr marL="533400" indent="-533400">
              <a:defRPr/>
            </a:pPr>
            <a:endParaRPr lang="en-US" sz="2800" dirty="0" smtClean="0"/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sz="2800" dirty="0" smtClean="0"/>
              <a:t>Acceptable initial (visual) conditions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sz="2800" dirty="0" smtClean="0"/>
              <a:t>Visual or Motor constraints to be maintained</a:t>
            </a:r>
          </a:p>
          <a:p>
            <a:pPr marL="533400" indent="-533400">
              <a:buFont typeface="Wingdings" pitchFamily="2" charset="2"/>
              <a:buAutoNum type="arabicPeriod"/>
              <a:defRPr/>
            </a:pPr>
            <a:r>
              <a:rPr lang="en-US" sz="2800" dirty="0" smtClean="0"/>
              <a:t>Final desired condition</a:t>
            </a:r>
          </a:p>
          <a:p>
            <a:pPr marL="533400" indent="-533400">
              <a:defRPr/>
            </a:pPr>
            <a:r>
              <a:rPr lang="en-US" sz="2800" dirty="0" smtClean="0"/>
              <a:t>Task = </a:t>
            </a:r>
          </a:p>
        </p:txBody>
      </p:sp>
      <p:graphicFrame>
        <p:nvGraphicFramePr>
          <p:cNvPr id="50180" name="Object 1028"/>
          <p:cNvGraphicFramePr>
            <a:graphicFrameLocks noChangeAspect="1"/>
          </p:cNvGraphicFramePr>
          <p:nvPr/>
        </p:nvGraphicFramePr>
        <p:xfrm>
          <a:off x="1524000" y="1981200"/>
          <a:ext cx="441960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2" name="Equation" r:id="rId3" imgW="2657520" imgH="380880" progId="EquationMagic">
                  <p:embed/>
                </p:oleObj>
              </mc:Choice>
              <mc:Fallback>
                <p:oleObj name="Equation" r:id="rId3" imgW="2657520" imgH="380880" progId="EquationMag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81200"/>
                        <a:ext cx="4419600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1029"/>
          <p:cNvGraphicFramePr>
            <a:graphicFrameLocks noGrp="1" noChangeAspect="1"/>
          </p:cNvGraphicFramePr>
          <p:nvPr>
            <p:ph sz="half" idx="2"/>
          </p:nvPr>
        </p:nvGraphicFramePr>
        <p:xfrm>
          <a:off x="2057400" y="6096000"/>
          <a:ext cx="282098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Equation" r:id="rId5" imgW="586740" imgH="137160" progId="EquationMagic">
                  <p:embed/>
                </p:oleObj>
              </mc:Choice>
              <mc:Fallback>
                <p:oleObj name="Equation" r:id="rId5" imgW="586740" imgH="137160" progId="EquationMagic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6096000"/>
                        <a:ext cx="2820988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2" name="Shape 79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1800"/>
            <a:ext cx="480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0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688" name="Group 64"/>
          <p:cNvGraphicFramePr>
            <a:graphicFrameLocks noGrp="1"/>
          </p:cNvGraphicFramePr>
          <p:nvPr/>
        </p:nvGraphicFramePr>
        <p:xfrm>
          <a:off x="123825" y="1828800"/>
          <a:ext cx="8026400" cy="4624390"/>
        </p:xfrm>
        <a:graphic>
          <a:graphicData uri="http://schemas.openxmlformats.org/drawingml/2006/table">
            <a:tbl>
              <a:tblPr/>
              <a:tblGrid>
                <a:gridCol w="1825625"/>
                <a:gridCol w="2347913"/>
                <a:gridCol w="2103437"/>
                <a:gridCol w="1749425"/>
              </a:tblGrid>
              <a:tr h="503266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Group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Transformation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Invariants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Distortion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Projective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8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Cross ratio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Intersection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Tangency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Affine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6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Parallelism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Relative dist in 1d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Line at infinity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Metric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4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Relative distances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Angles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Dual conic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Euclidean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3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Lengths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Areas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7" name="Rectangle 38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524000"/>
          </a:xfrm>
        </p:spPr>
        <p:txBody>
          <a:bodyPr/>
          <a:lstStyle/>
          <a:p>
            <a:r>
              <a:rPr lang="en-US" smtClean="0"/>
              <a:t>Previous alignments just examples.</a:t>
            </a:r>
            <a:br>
              <a:rPr lang="en-US" smtClean="0"/>
            </a:br>
            <a:r>
              <a:rPr lang="en-US" smtClean="0"/>
              <a:t>Can use any invariants for the level of calibration available </a:t>
            </a:r>
          </a:p>
        </p:txBody>
      </p:sp>
      <p:graphicFrame>
        <p:nvGraphicFramePr>
          <p:cNvPr id="51238" name="Object 39"/>
          <p:cNvGraphicFramePr>
            <a:graphicFrameLocks noChangeAspect="1"/>
          </p:cNvGraphicFramePr>
          <p:nvPr/>
        </p:nvGraphicFramePr>
        <p:xfrm>
          <a:off x="2163763" y="4494213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4" name="Microsoft Equation 3.0" r:id="rId3" imgW="927100" imgH="457200" progId="Equation.3">
                  <p:embed/>
                </p:oleObj>
              </mc:Choice>
              <mc:Fallback>
                <p:oleObj name="Microsoft Equation 3.0" r:id="rId3" imgW="927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3" y="4494213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9" name="Object 40"/>
          <p:cNvGraphicFramePr>
            <a:graphicFrameLocks noChangeAspect="1"/>
          </p:cNvGraphicFramePr>
          <p:nvPr/>
        </p:nvGraphicFramePr>
        <p:xfrm>
          <a:off x="2190750" y="3395663"/>
          <a:ext cx="195103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5" name="Equation" r:id="rId5" imgW="927100" imgH="457200" progId="Equation.3">
                  <p:embed/>
                </p:oleObj>
              </mc:Choice>
              <mc:Fallback>
                <p:oleObj name="Equation" r:id="rId5" imgW="927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3395663"/>
                        <a:ext cx="1951038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0" name="Object 41"/>
          <p:cNvGraphicFramePr>
            <a:graphicFrameLocks noChangeAspect="1"/>
          </p:cNvGraphicFramePr>
          <p:nvPr/>
        </p:nvGraphicFramePr>
        <p:xfrm>
          <a:off x="2192338" y="5503863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6" name="Equation" r:id="rId7" imgW="927100" imgH="457200" progId="Equation.3">
                  <p:embed/>
                </p:oleObj>
              </mc:Choice>
              <mc:Fallback>
                <p:oleObj name="Equation" r:id="rId7" imgW="927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5503863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1" name="Object 42"/>
          <p:cNvGraphicFramePr>
            <a:graphicFrameLocks noChangeAspect="1"/>
          </p:cNvGraphicFramePr>
          <p:nvPr/>
        </p:nvGraphicFramePr>
        <p:xfrm>
          <a:off x="2206625" y="2320925"/>
          <a:ext cx="19240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7" name="Equation" r:id="rId9" imgW="914400" imgH="457200" progId="Equation.3">
                  <p:embed/>
                </p:oleObj>
              </mc:Choice>
              <mc:Fallback>
                <p:oleObj name="Equation" r:id="rId9" imgW="914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2320925"/>
                        <a:ext cx="192405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42" name="Group 43"/>
          <p:cNvGrpSpPr>
            <a:grpSpLocks/>
          </p:cNvGrpSpPr>
          <p:nvPr/>
        </p:nvGrpSpPr>
        <p:grpSpPr bwMode="auto">
          <a:xfrm>
            <a:off x="6057900" y="5024438"/>
            <a:ext cx="477838" cy="458787"/>
            <a:chOff x="3816" y="2907"/>
            <a:chExt cx="301" cy="289"/>
          </a:xfrm>
        </p:grpSpPr>
        <p:sp>
          <p:nvSpPr>
            <p:cNvPr id="51261" name="Rectangle 44"/>
            <p:cNvSpPr>
              <a:spLocks noChangeArrowheads="1"/>
            </p:cNvSpPr>
            <p:nvPr/>
          </p:nvSpPr>
          <p:spPr bwMode="auto">
            <a:xfrm>
              <a:off x="3970" y="3035"/>
              <a:ext cx="14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51262" name="Rectangle 45"/>
            <p:cNvSpPr>
              <a:spLocks noChangeArrowheads="1"/>
            </p:cNvSpPr>
            <p:nvPr/>
          </p:nvSpPr>
          <p:spPr bwMode="auto">
            <a:xfrm>
              <a:off x="3816" y="2907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</a:rPr>
                <a:t>C</a:t>
              </a:r>
              <a:r>
                <a:rPr lang="en-US" baseline="30000">
                  <a:solidFill>
                    <a:srgbClr val="000000"/>
                  </a:solidFill>
                </a:rPr>
                <a:t>*</a:t>
              </a:r>
            </a:p>
          </p:txBody>
        </p:sp>
      </p:grpSp>
      <p:sp>
        <p:nvSpPr>
          <p:cNvPr id="51243" name="AutoShape 46"/>
          <p:cNvSpPr>
            <a:spLocks noChangeArrowheads="1"/>
          </p:cNvSpPr>
          <p:nvPr/>
        </p:nvSpPr>
        <p:spPr bwMode="auto">
          <a:xfrm>
            <a:off x="8226425" y="3130550"/>
            <a:ext cx="203200" cy="719138"/>
          </a:xfrm>
          <a:prstGeom prst="curvedLeftArrow">
            <a:avLst>
              <a:gd name="adj1" fmla="val 32015"/>
              <a:gd name="adj2" fmla="val 141399"/>
              <a:gd name="adj3" fmla="val 33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1244" name="Text Box 47"/>
          <p:cNvSpPr txBox="1">
            <a:spLocks noChangeArrowheads="1"/>
          </p:cNvSpPr>
          <p:nvPr/>
        </p:nvSpPr>
        <p:spPr bwMode="auto">
          <a:xfrm>
            <a:off x="8413750" y="3262313"/>
            <a:ext cx="954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2 dof</a:t>
            </a:r>
          </a:p>
        </p:txBody>
      </p:sp>
      <p:sp>
        <p:nvSpPr>
          <p:cNvPr id="51245" name="Rectangle 48"/>
          <p:cNvSpPr>
            <a:spLocks noChangeArrowheads="1"/>
          </p:cNvSpPr>
          <p:nvPr/>
        </p:nvSpPr>
        <p:spPr bwMode="auto">
          <a:xfrm>
            <a:off x="8867775" y="3651250"/>
            <a:ext cx="2349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¥</a:t>
            </a:r>
            <a:endParaRPr lang="en-US"/>
          </a:p>
        </p:txBody>
      </p:sp>
      <p:sp>
        <p:nvSpPr>
          <p:cNvPr id="51246" name="Rectangle 49"/>
          <p:cNvSpPr>
            <a:spLocks noChangeArrowheads="1"/>
          </p:cNvSpPr>
          <p:nvPr/>
        </p:nvSpPr>
        <p:spPr bwMode="auto">
          <a:xfrm>
            <a:off x="8742363" y="3495675"/>
            <a:ext cx="84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</a:rPr>
              <a:t>l</a:t>
            </a:r>
            <a:endParaRPr lang="en-US"/>
          </a:p>
        </p:txBody>
      </p:sp>
      <p:sp>
        <p:nvSpPr>
          <p:cNvPr id="51247" name="AutoShape 50"/>
          <p:cNvSpPr>
            <a:spLocks noChangeArrowheads="1"/>
          </p:cNvSpPr>
          <p:nvPr/>
        </p:nvSpPr>
        <p:spPr bwMode="auto">
          <a:xfrm>
            <a:off x="8245475" y="4324350"/>
            <a:ext cx="203200" cy="719138"/>
          </a:xfrm>
          <a:prstGeom prst="curvedLeftArrow">
            <a:avLst>
              <a:gd name="adj1" fmla="val 32015"/>
              <a:gd name="adj2" fmla="val 141399"/>
              <a:gd name="adj3" fmla="val 33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1248" name="Text Box 51"/>
          <p:cNvSpPr txBox="1">
            <a:spLocks noChangeArrowheads="1"/>
          </p:cNvSpPr>
          <p:nvPr/>
        </p:nvSpPr>
        <p:spPr bwMode="auto">
          <a:xfrm>
            <a:off x="8443913" y="4487863"/>
            <a:ext cx="954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2 dof</a:t>
            </a:r>
          </a:p>
        </p:txBody>
      </p:sp>
      <p:sp>
        <p:nvSpPr>
          <p:cNvPr id="51249" name="Text Box 52"/>
          <p:cNvSpPr txBox="1">
            <a:spLocks noChangeArrowheads="1"/>
          </p:cNvSpPr>
          <p:nvPr/>
        </p:nvSpPr>
        <p:spPr bwMode="auto">
          <a:xfrm>
            <a:off x="1549400" y="3962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pic>
        <p:nvPicPr>
          <p:cNvPr id="51250" name="Picture 53" descr="fig1.6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475288"/>
            <a:ext cx="9318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1" name="Picture 54" descr="fig1.6b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3386138"/>
            <a:ext cx="13096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55" descr="fig1.6c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368550"/>
            <a:ext cx="12938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56" descr="fig1.6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15796" r="12425" b="15796"/>
          <a:stretch>
            <a:fillRect/>
          </a:stretch>
        </p:blipFill>
        <p:spPr bwMode="auto">
          <a:xfrm>
            <a:off x="6843713" y="4467225"/>
            <a:ext cx="1000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4" name="Group 57"/>
          <p:cNvGrpSpPr>
            <a:grpSpLocks/>
          </p:cNvGrpSpPr>
          <p:nvPr/>
        </p:nvGrpSpPr>
        <p:grpSpPr bwMode="auto">
          <a:xfrm>
            <a:off x="6180138" y="3990975"/>
            <a:ext cx="252412" cy="368300"/>
            <a:chOff x="5221" y="496"/>
            <a:chExt cx="159" cy="232"/>
          </a:xfrm>
        </p:grpSpPr>
        <p:sp>
          <p:nvSpPr>
            <p:cNvPr id="51259" name="Rectangle 58"/>
            <p:cNvSpPr>
              <a:spLocks noChangeArrowheads="1"/>
            </p:cNvSpPr>
            <p:nvPr/>
          </p:nvSpPr>
          <p:spPr bwMode="auto">
            <a:xfrm>
              <a:off x="5300" y="594"/>
              <a:ext cx="8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51260" name="Rectangle 59"/>
            <p:cNvSpPr>
              <a:spLocks noChangeArrowheads="1"/>
            </p:cNvSpPr>
            <p:nvPr/>
          </p:nvSpPr>
          <p:spPr bwMode="auto">
            <a:xfrm>
              <a:off x="5221" y="496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l</a:t>
              </a:r>
              <a:endParaRPr lang="en-US"/>
            </a:p>
          </p:txBody>
        </p:sp>
      </p:grpSp>
      <p:grpSp>
        <p:nvGrpSpPr>
          <p:cNvPr id="51255" name="Group 60"/>
          <p:cNvGrpSpPr>
            <a:grpSpLocks/>
          </p:cNvGrpSpPr>
          <p:nvPr/>
        </p:nvGrpSpPr>
        <p:grpSpPr bwMode="auto">
          <a:xfrm>
            <a:off x="8572500" y="4795838"/>
            <a:ext cx="371475" cy="415925"/>
            <a:chOff x="3816" y="2907"/>
            <a:chExt cx="234" cy="262"/>
          </a:xfrm>
        </p:grpSpPr>
        <p:sp>
          <p:nvSpPr>
            <p:cNvPr id="51257" name="Rectangle 61"/>
            <p:cNvSpPr>
              <a:spLocks noChangeArrowheads="1"/>
            </p:cNvSpPr>
            <p:nvPr/>
          </p:nvSpPr>
          <p:spPr bwMode="auto">
            <a:xfrm>
              <a:off x="3970" y="3035"/>
              <a:ext cx="8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Symbol" pitchFamily="18" charset="2"/>
                </a:rPr>
                <a:t>¥</a:t>
              </a:r>
              <a:endParaRPr lang="en-US"/>
            </a:p>
          </p:txBody>
        </p:sp>
        <p:sp>
          <p:nvSpPr>
            <p:cNvPr id="51258" name="Rectangle 62"/>
            <p:cNvSpPr>
              <a:spLocks noChangeArrowheads="1"/>
            </p:cNvSpPr>
            <p:nvPr/>
          </p:nvSpPr>
          <p:spPr bwMode="auto">
            <a:xfrm>
              <a:off x="3816" y="2907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</a:rPr>
                <a:t>C</a:t>
              </a:r>
              <a:r>
                <a:rPr lang="en-US" baseline="30000">
                  <a:solidFill>
                    <a:srgbClr val="000000"/>
                  </a:solidFill>
                </a:rPr>
                <a:t>*</a:t>
              </a:r>
            </a:p>
          </p:txBody>
        </p:sp>
      </p:grpSp>
      <p:pic>
        <p:nvPicPr>
          <p:cNvPr id="51256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5227638"/>
            <a:ext cx="122555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40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umRobCam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7500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Achieving visual goals:</a:t>
            </a:r>
            <a:br>
              <a:rPr lang="en-US" smtClean="0"/>
            </a:br>
            <a:r>
              <a:rPr lang="en-US" smtClean="0"/>
              <a:t>Uncalibrated Visual Servoing 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4191000"/>
            <a:ext cx="8915400" cy="26670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Solve for motion: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Move robot joints: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Read actual visual move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Update Jacobian:</a:t>
            </a:r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5257800" y="4419600"/>
          <a:ext cx="22098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2" name="Equation" r:id="rId4" imgW="2209800" imgH="352425" progId="EquationMagic">
                  <p:embed/>
                </p:oleObj>
              </mc:Choice>
              <mc:Fallback>
                <p:oleObj name="Equation" r:id="rId4" imgW="2209800" imgH="3524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19600"/>
                        <a:ext cx="22098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5257800" y="48768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3" name="Equation" r:id="rId6" imgW="2133600" imgH="314325" progId="EquationMagic">
                  <p:embed/>
                </p:oleObj>
              </mc:Choice>
              <mc:Fallback>
                <p:oleObj name="Equation" r:id="rId6" imgW="2133600" imgH="3143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8768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1600200" y="5867400"/>
          <a:ext cx="975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4" name="Equation" r:id="rId8" imgW="9753600" imgH="762000" progId="EquationMagic">
                  <p:embed/>
                </p:oleObj>
              </mc:Choice>
              <mc:Fallback>
                <p:oleObj name="Equation" r:id="rId8" imgW="9753600" imgH="7620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867400"/>
                        <a:ext cx="975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Freeform 8"/>
          <p:cNvSpPr>
            <a:spLocks/>
          </p:cNvSpPr>
          <p:nvPr/>
        </p:nvSpPr>
        <p:spPr bwMode="auto">
          <a:xfrm>
            <a:off x="533400" y="4572000"/>
            <a:ext cx="393700" cy="1524000"/>
          </a:xfrm>
          <a:custGeom>
            <a:avLst/>
            <a:gdLst>
              <a:gd name="T0" fmla="*/ 2147483647 w 248"/>
              <a:gd name="T1" fmla="*/ 2147483647 h 960"/>
              <a:gd name="T2" fmla="*/ 2147483647 w 248"/>
              <a:gd name="T3" fmla="*/ 2147483647 h 960"/>
              <a:gd name="T4" fmla="*/ 2147483647 w 248"/>
              <a:gd name="T5" fmla="*/ 0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8" h="960">
                <a:moveTo>
                  <a:pt x="200" y="960"/>
                </a:moveTo>
                <a:cubicBezTo>
                  <a:pt x="100" y="800"/>
                  <a:pt x="0" y="640"/>
                  <a:pt x="8" y="480"/>
                </a:cubicBezTo>
                <a:cubicBezTo>
                  <a:pt x="16" y="320"/>
                  <a:pt x="132" y="160"/>
                  <a:pt x="248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5065" name="WordArt 9"/>
          <p:cNvSpPr>
            <a:spLocks noChangeArrowheads="1" noChangeShapeType="1" noTextEdit="1"/>
          </p:cNvSpPr>
          <p:nvPr/>
        </p:nvSpPr>
        <p:spPr bwMode="auto">
          <a:xfrm rot="5400000">
            <a:off x="-606425" y="5102225"/>
            <a:ext cx="18605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/>
              </a:rPr>
              <a:t>repeat</a:t>
            </a: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685800" y="6096000"/>
            <a:ext cx="8001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Can we always guarantee when a task is achieved/achievable?</a:t>
            </a:r>
          </a:p>
        </p:txBody>
      </p:sp>
      <p:graphicFrame>
        <p:nvGraphicFramePr>
          <p:cNvPr id="45067" name="Object 11"/>
          <p:cNvGraphicFramePr>
            <a:graphicFrameLocks noChangeAspect="1"/>
          </p:cNvGraphicFramePr>
          <p:nvPr/>
        </p:nvGraphicFramePr>
        <p:xfrm>
          <a:off x="5943600" y="5486400"/>
          <a:ext cx="447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" name="Equation" r:id="rId10" imgW="447675" imgH="304800" progId="EquationMagic">
                  <p:embed/>
                </p:oleObj>
              </mc:Choice>
              <mc:Fallback>
                <p:oleObj name="Equation" r:id="rId10" imgW="447675" imgH="304800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486400"/>
                        <a:ext cx="447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0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Task ambiguity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181600"/>
            <a:ext cx="762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accent2"/>
                </a:solidFill>
              </a:rPr>
              <a:t>Will the scissors cut the paper in the middle?</a:t>
            </a:r>
          </a:p>
        </p:txBody>
      </p:sp>
      <p:pic>
        <p:nvPicPr>
          <p:cNvPr id="46084" name="Picture 4" descr="midp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midp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Task ambiguity</a:t>
            </a:r>
          </a:p>
        </p:txBody>
      </p:sp>
      <p:pic>
        <p:nvPicPr>
          <p:cNvPr id="47107" name="Picture 3" descr="midp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midp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midp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405438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5715000"/>
            <a:ext cx="762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accent2"/>
                </a:solidFill>
              </a:rPr>
              <a:t>Will the scissors cut the paper in the middle? </a:t>
            </a:r>
            <a:r>
              <a:rPr lang="en-US" b="1" smtClean="0">
                <a:solidFill>
                  <a:srgbClr val="FF0000"/>
                </a:solidFill>
              </a:rPr>
              <a:t>NO!</a:t>
            </a:r>
            <a:endParaRPr lang="en-US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FF"/>
                </a:solidFill>
              </a:rPr>
              <a:t>Task Ambiguity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8001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</a:t>
            </a:r>
          </a:p>
        </p:txBody>
      </p:sp>
      <p:pic>
        <p:nvPicPr>
          <p:cNvPr id="48132" name="Picture 4" descr="ptl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669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ptli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FF"/>
                </a:solidFill>
              </a:rPr>
              <a:t>Task Ambiguity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248400"/>
            <a:ext cx="8001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 </a:t>
            </a:r>
            <a:r>
              <a:rPr lang="en-US" b="1" smtClean="0">
                <a:solidFill>
                  <a:srgbClr val="FF0000"/>
                </a:solidFill>
              </a:rPr>
              <a:t>NO!</a:t>
            </a:r>
            <a:endParaRPr lang="en-US" smtClean="0">
              <a:solidFill>
                <a:srgbClr val="9900FF"/>
              </a:solidFill>
            </a:endParaRPr>
          </a:p>
        </p:txBody>
      </p:sp>
      <p:pic>
        <p:nvPicPr>
          <p:cNvPr id="49156" name="Picture 4" descr="ptlin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ptlin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ptlin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53975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FF"/>
                </a:solidFill>
              </a:rPr>
              <a:t>Task Ambiguity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784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</a:t>
            </a:r>
          </a:p>
        </p:txBody>
      </p:sp>
      <p:pic>
        <p:nvPicPr>
          <p:cNvPr id="50180" name="Picture 4" descr="ptpt2sm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886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ptpt1sm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886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FF"/>
                </a:solidFill>
              </a:rPr>
              <a:t>Task Ambiguity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096000"/>
            <a:ext cx="784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 </a:t>
            </a:r>
            <a:r>
              <a:rPr lang="en-US" b="1" smtClean="0">
                <a:solidFill>
                  <a:srgbClr val="FF0000"/>
                </a:solidFill>
              </a:rPr>
              <a:t>NO!</a:t>
            </a:r>
          </a:p>
          <a:p>
            <a:pPr eaLnBrk="1" hangingPunct="1">
              <a:buFontTx/>
              <a:buNone/>
              <a:defRPr/>
            </a:pPr>
            <a:endParaRPr lang="en-US" b="1" smtClean="0">
              <a:solidFill>
                <a:srgbClr val="FF0000"/>
              </a:solidFill>
            </a:endParaRPr>
          </a:p>
        </p:txBody>
      </p:sp>
      <p:pic>
        <p:nvPicPr>
          <p:cNvPr id="51204" name="Picture 4" descr="ptpt2sm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2286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ptpt1sm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ptp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/>
          <p:cNvSpPr>
            <a:spLocks noChangeArrowheads="1"/>
          </p:cNvSpPr>
          <p:nvPr/>
        </p:nvSpPr>
        <p:spPr bwMode="auto">
          <a:xfrm>
            <a:off x="533400" y="3581400"/>
            <a:ext cx="1676400" cy="969963"/>
          </a:xfrm>
          <a:prstGeom prst="cube">
            <a:avLst>
              <a:gd name="adj" fmla="val 791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6107113" y="3429000"/>
            <a:ext cx="1752600" cy="762000"/>
          </a:xfrm>
          <a:prstGeom prst="cube">
            <a:avLst>
              <a:gd name="adj" fmla="val 4953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5867400" y="4343400"/>
            <a:ext cx="1219200" cy="1524000"/>
            <a:chOff x="2400" y="3024"/>
            <a:chExt cx="864" cy="1056"/>
          </a:xfrm>
        </p:grpSpPr>
        <p:sp>
          <p:nvSpPr>
            <p:cNvPr id="52256" name="Line 5"/>
            <p:cNvSpPr>
              <a:spLocks noChangeShapeType="1"/>
            </p:cNvSpPr>
            <p:nvPr/>
          </p:nvSpPr>
          <p:spPr bwMode="auto">
            <a:xfrm flipV="1">
              <a:off x="2592" y="3024"/>
              <a:ext cx="67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7" name="Line 6"/>
            <p:cNvSpPr>
              <a:spLocks noChangeShapeType="1"/>
            </p:cNvSpPr>
            <p:nvPr/>
          </p:nvSpPr>
          <p:spPr bwMode="auto">
            <a:xfrm flipH="1">
              <a:off x="2400" y="3168"/>
              <a:ext cx="192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8" name="Line 7"/>
            <p:cNvSpPr>
              <a:spLocks noChangeShapeType="1"/>
            </p:cNvSpPr>
            <p:nvPr/>
          </p:nvSpPr>
          <p:spPr bwMode="auto">
            <a:xfrm>
              <a:off x="2400" y="3600"/>
              <a:ext cx="432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9" name="Line 8"/>
            <p:cNvSpPr>
              <a:spLocks noChangeShapeType="1"/>
            </p:cNvSpPr>
            <p:nvPr/>
          </p:nvSpPr>
          <p:spPr bwMode="auto">
            <a:xfrm flipV="1">
              <a:off x="2832" y="3024"/>
              <a:ext cx="432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0" name="Line 9"/>
            <p:cNvSpPr>
              <a:spLocks noChangeShapeType="1"/>
            </p:cNvSpPr>
            <p:nvPr/>
          </p:nvSpPr>
          <p:spPr bwMode="auto">
            <a:xfrm>
              <a:off x="2400" y="3600"/>
              <a:ext cx="9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1" name="Line 10"/>
            <p:cNvSpPr>
              <a:spLocks noChangeShapeType="1"/>
            </p:cNvSpPr>
            <p:nvPr/>
          </p:nvSpPr>
          <p:spPr bwMode="auto">
            <a:xfrm>
              <a:off x="2832" y="3888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2" name="Line 11"/>
            <p:cNvSpPr>
              <a:spLocks noChangeShapeType="1"/>
            </p:cNvSpPr>
            <p:nvPr/>
          </p:nvSpPr>
          <p:spPr bwMode="auto">
            <a:xfrm flipH="1">
              <a:off x="3216" y="3024"/>
              <a:ext cx="4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3" name="Line 12"/>
            <p:cNvSpPr>
              <a:spLocks noChangeShapeType="1"/>
            </p:cNvSpPr>
            <p:nvPr/>
          </p:nvSpPr>
          <p:spPr bwMode="auto">
            <a:xfrm flipH="1">
              <a:off x="2832" y="3360"/>
              <a:ext cx="384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4" name="Line 13"/>
            <p:cNvSpPr>
              <a:spLocks noChangeShapeType="1"/>
            </p:cNvSpPr>
            <p:nvPr/>
          </p:nvSpPr>
          <p:spPr bwMode="auto">
            <a:xfrm>
              <a:off x="2496" y="3840"/>
              <a:ext cx="33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29" name="Group 14"/>
          <p:cNvGrpSpPr>
            <a:grpSpLocks/>
          </p:cNvGrpSpPr>
          <p:nvPr/>
        </p:nvGrpSpPr>
        <p:grpSpPr bwMode="auto">
          <a:xfrm>
            <a:off x="6672263" y="5319713"/>
            <a:ext cx="1231900" cy="1447800"/>
            <a:chOff x="4072" y="240"/>
            <a:chExt cx="776" cy="912"/>
          </a:xfrm>
        </p:grpSpPr>
        <p:sp>
          <p:nvSpPr>
            <p:cNvPr id="52247" name="Freeform 15"/>
            <p:cNvSpPr>
              <a:spLocks/>
            </p:cNvSpPr>
            <p:nvPr/>
          </p:nvSpPr>
          <p:spPr bwMode="auto">
            <a:xfrm>
              <a:off x="4320" y="336"/>
              <a:ext cx="440" cy="672"/>
            </a:xfrm>
            <a:custGeom>
              <a:avLst/>
              <a:gdLst>
                <a:gd name="T0" fmla="*/ 432 w 440"/>
                <a:gd name="T1" fmla="*/ 0 h 672"/>
                <a:gd name="T2" fmla="*/ 432 w 440"/>
                <a:gd name="T3" fmla="*/ 144 h 672"/>
                <a:gd name="T4" fmla="*/ 384 w 440"/>
                <a:gd name="T5" fmla="*/ 288 h 672"/>
                <a:gd name="T6" fmla="*/ 288 w 440"/>
                <a:gd name="T7" fmla="*/ 384 h 672"/>
                <a:gd name="T8" fmla="*/ 192 w 440"/>
                <a:gd name="T9" fmla="*/ 528 h 672"/>
                <a:gd name="T10" fmla="*/ 0 w 440"/>
                <a:gd name="T11" fmla="*/ 672 h 6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0" h="672">
                  <a:moveTo>
                    <a:pt x="432" y="0"/>
                  </a:moveTo>
                  <a:cubicBezTo>
                    <a:pt x="436" y="48"/>
                    <a:pt x="440" y="96"/>
                    <a:pt x="432" y="144"/>
                  </a:cubicBezTo>
                  <a:cubicBezTo>
                    <a:pt x="424" y="192"/>
                    <a:pt x="407" y="248"/>
                    <a:pt x="384" y="288"/>
                  </a:cubicBezTo>
                  <a:cubicBezTo>
                    <a:pt x="360" y="327"/>
                    <a:pt x="320" y="344"/>
                    <a:pt x="288" y="384"/>
                  </a:cubicBezTo>
                  <a:cubicBezTo>
                    <a:pt x="256" y="424"/>
                    <a:pt x="240" y="480"/>
                    <a:pt x="192" y="528"/>
                  </a:cubicBezTo>
                  <a:cubicBezTo>
                    <a:pt x="144" y="576"/>
                    <a:pt x="72" y="624"/>
                    <a:pt x="0" y="672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8" name="Freeform 16"/>
            <p:cNvSpPr>
              <a:spLocks/>
            </p:cNvSpPr>
            <p:nvPr/>
          </p:nvSpPr>
          <p:spPr bwMode="auto">
            <a:xfrm>
              <a:off x="4128" y="240"/>
              <a:ext cx="624" cy="288"/>
            </a:xfrm>
            <a:custGeom>
              <a:avLst/>
              <a:gdLst>
                <a:gd name="T0" fmla="*/ 624 w 624"/>
                <a:gd name="T1" fmla="*/ 96 h 288"/>
                <a:gd name="T2" fmla="*/ 576 w 624"/>
                <a:gd name="T3" fmla="*/ 96 h 288"/>
                <a:gd name="T4" fmla="*/ 528 w 624"/>
                <a:gd name="T5" fmla="*/ 48 h 288"/>
                <a:gd name="T6" fmla="*/ 432 w 624"/>
                <a:gd name="T7" fmla="*/ 0 h 288"/>
                <a:gd name="T8" fmla="*/ 336 w 624"/>
                <a:gd name="T9" fmla="*/ 48 h 288"/>
                <a:gd name="T10" fmla="*/ 288 w 624"/>
                <a:gd name="T11" fmla="*/ 96 h 288"/>
                <a:gd name="T12" fmla="*/ 192 w 624"/>
                <a:gd name="T13" fmla="*/ 192 h 288"/>
                <a:gd name="T14" fmla="*/ 96 w 624"/>
                <a:gd name="T15" fmla="*/ 240 h 288"/>
                <a:gd name="T16" fmla="*/ 0 w 624"/>
                <a:gd name="T17" fmla="*/ 288 h 2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4" h="288">
                  <a:moveTo>
                    <a:pt x="624" y="96"/>
                  </a:moveTo>
                  <a:cubicBezTo>
                    <a:pt x="607" y="99"/>
                    <a:pt x="591" y="103"/>
                    <a:pt x="576" y="96"/>
                  </a:cubicBezTo>
                  <a:cubicBezTo>
                    <a:pt x="560" y="88"/>
                    <a:pt x="552" y="64"/>
                    <a:pt x="528" y="48"/>
                  </a:cubicBezTo>
                  <a:cubicBezTo>
                    <a:pt x="504" y="32"/>
                    <a:pt x="464" y="0"/>
                    <a:pt x="432" y="0"/>
                  </a:cubicBezTo>
                  <a:cubicBezTo>
                    <a:pt x="400" y="0"/>
                    <a:pt x="360" y="32"/>
                    <a:pt x="336" y="48"/>
                  </a:cubicBezTo>
                  <a:cubicBezTo>
                    <a:pt x="312" y="64"/>
                    <a:pt x="312" y="72"/>
                    <a:pt x="288" y="96"/>
                  </a:cubicBezTo>
                  <a:cubicBezTo>
                    <a:pt x="264" y="120"/>
                    <a:pt x="224" y="168"/>
                    <a:pt x="192" y="192"/>
                  </a:cubicBezTo>
                  <a:cubicBezTo>
                    <a:pt x="160" y="216"/>
                    <a:pt x="128" y="224"/>
                    <a:pt x="96" y="240"/>
                  </a:cubicBezTo>
                  <a:cubicBezTo>
                    <a:pt x="64" y="256"/>
                    <a:pt x="15" y="280"/>
                    <a:pt x="0" y="288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Freeform 17"/>
            <p:cNvSpPr>
              <a:spLocks/>
            </p:cNvSpPr>
            <p:nvPr/>
          </p:nvSpPr>
          <p:spPr bwMode="auto">
            <a:xfrm>
              <a:off x="4128" y="528"/>
              <a:ext cx="192" cy="480"/>
            </a:xfrm>
            <a:custGeom>
              <a:avLst/>
              <a:gdLst>
                <a:gd name="T0" fmla="*/ 0 w 192"/>
                <a:gd name="T1" fmla="*/ 0 h 480"/>
                <a:gd name="T2" fmla="*/ 192 w 192"/>
                <a:gd name="T3" fmla="*/ 480 h 48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2" h="480">
                  <a:moveTo>
                    <a:pt x="0" y="0"/>
                  </a:moveTo>
                  <a:cubicBezTo>
                    <a:pt x="0" y="0"/>
                    <a:pt x="96" y="240"/>
                    <a:pt x="192" y="48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0" name="Freeform 18"/>
            <p:cNvSpPr>
              <a:spLocks/>
            </p:cNvSpPr>
            <p:nvPr/>
          </p:nvSpPr>
          <p:spPr bwMode="auto">
            <a:xfrm>
              <a:off x="4272" y="1008"/>
              <a:ext cx="55" cy="144"/>
            </a:xfrm>
            <a:custGeom>
              <a:avLst/>
              <a:gdLst>
                <a:gd name="T0" fmla="*/ 48 w 55"/>
                <a:gd name="T1" fmla="*/ 0 h 144"/>
                <a:gd name="T2" fmla="*/ 48 w 55"/>
                <a:gd name="T3" fmla="*/ 48 h 144"/>
                <a:gd name="T4" fmla="*/ 48 w 55"/>
                <a:gd name="T5" fmla="*/ 96 h 144"/>
                <a:gd name="T6" fmla="*/ 0 w 55"/>
                <a:gd name="T7" fmla="*/ 144 h 1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144">
                  <a:moveTo>
                    <a:pt x="48" y="0"/>
                  </a:moveTo>
                  <a:cubicBezTo>
                    <a:pt x="48" y="16"/>
                    <a:pt x="48" y="32"/>
                    <a:pt x="48" y="48"/>
                  </a:cubicBezTo>
                  <a:cubicBezTo>
                    <a:pt x="48" y="64"/>
                    <a:pt x="55" y="80"/>
                    <a:pt x="48" y="96"/>
                  </a:cubicBezTo>
                  <a:cubicBezTo>
                    <a:pt x="40" y="111"/>
                    <a:pt x="8" y="136"/>
                    <a:pt x="0" y="14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1" name="Freeform 19"/>
            <p:cNvSpPr>
              <a:spLocks/>
            </p:cNvSpPr>
            <p:nvPr/>
          </p:nvSpPr>
          <p:spPr bwMode="auto">
            <a:xfrm>
              <a:off x="4072" y="624"/>
              <a:ext cx="200" cy="528"/>
            </a:xfrm>
            <a:custGeom>
              <a:avLst/>
              <a:gdLst>
                <a:gd name="T0" fmla="*/ 200 w 200"/>
                <a:gd name="T1" fmla="*/ 528 h 528"/>
                <a:gd name="T2" fmla="*/ 152 w 200"/>
                <a:gd name="T3" fmla="*/ 480 h 528"/>
                <a:gd name="T4" fmla="*/ 104 w 200"/>
                <a:gd name="T5" fmla="*/ 432 h 528"/>
                <a:gd name="T6" fmla="*/ 56 w 200"/>
                <a:gd name="T7" fmla="*/ 384 h 528"/>
                <a:gd name="T8" fmla="*/ 8 w 200"/>
                <a:gd name="T9" fmla="*/ 240 h 528"/>
                <a:gd name="T10" fmla="*/ 8 w 200"/>
                <a:gd name="T11" fmla="*/ 144 h 528"/>
                <a:gd name="T12" fmla="*/ 8 w 200"/>
                <a:gd name="T13" fmla="*/ 0 h 5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" h="528">
                  <a:moveTo>
                    <a:pt x="200" y="528"/>
                  </a:moveTo>
                  <a:cubicBezTo>
                    <a:pt x="184" y="512"/>
                    <a:pt x="168" y="496"/>
                    <a:pt x="152" y="480"/>
                  </a:cubicBezTo>
                  <a:cubicBezTo>
                    <a:pt x="136" y="464"/>
                    <a:pt x="120" y="448"/>
                    <a:pt x="104" y="432"/>
                  </a:cubicBezTo>
                  <a:cubicBezTo>
                    <a:pt x="88" y="416"/>
                    <a:pt x="72" y="416"/>
                    <a:pt x="56" y="384"/>
                  </a:cubicBezTo>
                  <a:cubicBezTo>
                    <a:pt x="40" y="352"/>
                    <a:pt x="15" y="279"/>
                    <a:pt x="8" y="240"/>
                  </a:cubicBezTo>
                  <a:cubicBezTo>
                    <a:pt x="0" y="200"/>
                    <a:pt x="8" y="184"/>
                    <a:pt x="8" y="144"/>
                  </a:cubicBezTo>
                  <a:cubicBezTo>
                    <a:pt x="8" y="104"/>
                    <a:pt x="8" y="52"/>
                    <a:pt x="8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2" name="Freeform 20"/>
            <p:cNvSpPr>
              <a:spLocks/>
            </p:cNvSpPr>
            <p:nvPr/>
          </p:nvSpPr>
          <p:spPr bwMode="auto">
            <a:xfrm>
              <a:off x="4080" y="528"/>
              <a:ext cx="56" cy="104"/>
            </a:xfrm>
            <a:custGeom>
              <a:avLst/>
              <a:gdLst>
                <a:gd name="T0" fmla="*/ 0 w 56"/>
                <a:gd name="T1" fmla="*/ 96 h 104"/>
                <a:gd name="T2" fmla="*/ 48 w 56"/>
                <a:gd name="T3" fmla="*/ 96 h 104"/>
                <a:gd name="T4" fmla="*/ 48 w 56"/>
                <a:gd name="T5" fmla="*/ 48 h 104"/>
                <a:gd name="T6" fmla="*/ 48 w 56"/>
                <a:gd name="T7" fmla="*/ 0 h 1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104">
                  <a:moveTo>
                    <a:pt x="0" y="96"/>
                  </a:moveTo>
                  <a:cubicBezTo>
                    <a:pt x="20" y="100"/>
                    <a:pt x="40" y="104"/>
                    <a:pt x="48" y="96"/>
                  </a:cubicBezTo>
                  <a:cubicBezTo>
                    <a:pt x="56" y="88"/>
                    <a:pt x="48" y="64"/>
                    <a:pt x="48" y="48"/>
                  </a:cubicBezTo>
                  <a:cubicBezTo>
                    <a:pt x="48" y="32"/>
                    <a:pt x="48" y="16"/>
                    <a:pt x="48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3" name="Freeform 21"/>
            <p:cNvSpPr>
              <a:spLocks/>
            </p:cNvSpPr>
            <p:nvPr/>
          </p:nvSpPr>
          <p:spPr bwMode="auto">
            <a:xfrm>
              <a:off x="4272" y="432"/>
              <a:ext cx="576" cy="720"/>
            </a:xfrm>
            <a:custGeom>
              <a:avLst/>
              <a:gdLst>
                <a:gd name="T0" fmla="*/ 0 w 576"/>
                <a:gd name="T1" fmla="*/ 720 h 720"/>
                <a:gd name="T2" fmla="*/ 144 w 576"/>
                <a:gd name="T3" fmla="*/ 624 h 720"/>
                <a:gd name="T4" fmla="*/ 384 w 576"/>
                <a:gd name="T5" fmla="*/ 384 h 720"/>
                <a:gd name="T6" fmla="*/ 576 w 576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720">
                  <a:moveTo>
                    <a:pt x="0" y="720"/>
                  </a:moveTo>
                  <a:cubicBezTo>
                    <a:pt x="40" y="700"/>
                    <a:pt x="80" y="680"/>
                    <a:pt x="144" y="624"/>
                  </a:cubicBezTo>
                  <a:cubicBezTo>
                    <a:pt x="208" y="568"/>
                    <a:pt x="312" y="487"/>
                    <a:pt x="384" y="384"/>
                  </a:cubicBezTo>
                  <a:cubicBezTo>
                    <a:pt x="455" y="280"/>
                    <a:pt x="544" y="63"/>
                    <a:pt x="576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4" name="Line 22"/>
            <p:cNvSpPr>
              <a:spLocks noChangeShapeType="1"/>
            </p:cNvSpPr>
            <p:nvPr/>
          </p:nvSpPr>
          <p:spPr bwMode="auto">
            <a:xfrm>
              <a:off x="4752" y="336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Line 23"/>
            <p:cNvSpPr>
              <a:spLocks noChangeShapeType="1"/>
            </p:cNvSpPr>
            <p:nvPr/>
          </p:nvSpPr>
          <p:spPr bwMode="auto">
            <a:xfrm flipV="1">
              <a:off x="4080" y="576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30" name="Text Box 24"/>
          <p:cNvSpPr txBox="1">
            <a:spLocks noChangeArrowheads="1"/>
          </p:cNvSpPr>
          <p:nvPr/>
        </p:nvSpPr>
        <p:spPr bwMode="auto">
          <a:xfrm>
            <a:off x="457200" y="1443038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" pitchFamily="18" charset="0"/>
              </a:rPr>
              <a:t>A task  </a:t>
            </a:r>
            <a:r>
              <a:rPr lang="en-US" altLang="en-US">
                <a:latin typeface="Tahoma" pitchFamily="34" charset="0"/>
              </a:rPr>
              <a:t>T</a:t>
            </a:r>
            <a:r>
              <a:rPr lang="en-US" altLang="en-US">
                <a:latin typeface="Times" pitchFamily="18" charset="0"/>
              </a:rPr>
              <a:t>(</a:t>
            </a:r>
            <a:r>
              <a:rPr lang="en-US" altLang="en-US">
                <a:latin typeface="Tahoma" pitchFamily="34" charset="0"/>
              </a:rPr>
              <a:t>f</a:t>
            </a:r>
            <a:r>
              <a:rPr lang="en-US" altLang="en-US">
                <a:latin typeface="Times" pitchFamily="18" charset="0"/>
              </a:rPr>
              <a:t>)=0 is invariant under a group </a:t>
            </a:r>
            <a:r>
              <a:rPr lang="en-US" altLang="en-US" i="1">
                <a:latin typeface="Verdana" pitchFamily="34" charset="0"/>
                <a:sym typeface="Symbol" pitchFamily="18" charset="2"/>
              </a:rPr>
              <a:t>G  </a:t>
            </a:r>
            <a:r>
              <a:rPr lang="en-US" altLang="en-US">
                <a:latin typeface="Times" pitchFamily="18" charset="0"/>
              </a:rPr>
              <a:t>of transformations, iff </a:t>
            </a:r>
          </a:p>
        </p:txBody>
      </p:sp>
      <p:sp>
        <p:nvSpPr>
          <p:cNvPr id="52231" name="AutoShape 25"/>
          <p:cNvSpPr>
            <a:spLocks noChangeArrowheads="1"/>
          </p:cNvSpPr>
          <p:nvPr/>
        </p:nvSpPr>
        <p:spPr bwMode="auto">
          <a:xfrm>
            <a:off x="5638800" y="2647950"/>
            <a:ext cx="1219200" cy="704850"/>
          </a:xfrm>
          <a:prstGeom prst="cube">
            <a:avLst>
              <a:gd name="adj" fmla="val 791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Text Box 26"/>
          <p:cNvSpPr txBox="1">
            <a:spLocks noChangeArrowheads="1"/>
          </p:cNvSpPr>
          <p:nvPr/>
        </p:nvSpPr>
        <p:spPr bwMode="auto">
          <a:xfrm>
            <a:off x="5695950" y="16240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x</a:t>
            </a:r>
          </a:p>
        </p:txBody>
      </p:sp>
      <p:sp>
        <p:nvSpPr>
          <p:cNvPr id="52233" name="Text Box 27"/>
          <p:cNvSpPr txBox="1">
            <a:spLocks noChangeArrowheads="1"/>
          </p:cNvSpPr>
          <p:nvPr/>
        </p:nvSpPr>
        <p:spPr bwMode="auto">
          <a:xfrm>
            <a:off x="1066800" y="1919288"/>
            <a:ext cx="716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Tahoma" pitchFamily="34" charset="0"/>
                <a:sym typeface="Symbol" pitchFamily="18" charset="2"/>
              </a:rPr>
              <a:t></a:t>
            </a:r>
            <a:r>
              <a:rPr lang="en-US" altLang="en-US" sz="2000">
                <a:latin typeface="Tahoma" pitchFamily="34" charset="0"/>
                <a:sym typeface="Symbol" pitchFamily="18" charset="2"/>
              </a:rPr>
              <a:t> 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</a:t>
            </a:r>
            <a:r>
              <a:rPr lang="en-US" altLang="en-US" sz="2000">
                <a:latin typeface="Tahoma" pitchFamily="34" charset="0"/>
              </a:rPr>
              <a:t> 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V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,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 </a:t>
            </a:r>
            <a:r>
              <a:rPr lang="en-US" altLang="en-US" sz="2000">
                <a:latin typeface="Times" pitchFamily="18" charset="0"/>
              </a:rPr>
              <a:t>g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  </a:t>
            </a:r>
            <a:r>
              <a:rPr lang="en-US" altLang="en-US" i="1">
                <a:latin typeface="Verdana" pitchFamily="34" charset="0"/>
                <a:sym typeface="Symbol" pitchFamily="18" charset="2"/>
              </a:rPr>
              <a:t>G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  </a:t>
            </a:r>
            <a:r>
              <a:rPr lang="en-US" altLang="en-US" sz="2000">
                <a:latin typeface="Times" pitchFamily="18" charset="0"/>
              </a:rPr>
              <a:t>with  g(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</a:t>
            </a:r>
            <a:r>
              <a:rPr lang="en-US" altLang="en-US" sz="2000">
                <a:latin typeface="Tahoma" pitchFamily="34" charset="0"/>
              </a:rPr>
              <a:t> 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V       </a:t>
            </a:r>
            <a:r>
              <a:rPr lang="en-US" altLang="en-US" sz="2000">
                <a:latin typeface="Times" pitchFamily="18" charset="0"/>
              </a:rPr>
              <a:t>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)=0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</a:t>
            </a:r>
            <a:r>
              <a:rPr lang="en-US" altLang="en-US" sz="2000">
                <a:latin typeface="Times" pitchFamily="18" charset="0"/>
              </a:rPr>
              <a:t> 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(g(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))=0</a:t>
            </a:r>
          </a:p>
        </p:txBody>
      </p:sp>
      <p:sp>
        <p:nvSpPr>
          <p:cNvPr id="52234" name="Text Box 28"/>
          <p:cNvSpPr txBox="1">
            <a:spLocks noChangeArrowheads="1"/>
          </p:cNvSpPr>
          <p:nvPr/>
        </p:nvSpPr>
        <p:spPr bwMode="auto">
          <a:xfrm>
            <a:off x="2200275" y="19002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n</a:t>
            </a:r>
          </a:p>
        </p:txBody>
      </p:sp>
      <p:sp>
        <p:nvSpPr>
          <p:cNvPr id="52235" name="Text Box 29"/>
          <p:cNvSpPr txBox="1">
            <a:spLocks noChangeArrowheads="1"/>
          </p:cNvSpPr>
          <p:nvPr/>
        </p:nvSpPr>
        <p:spPr bwMode="auto">
          <a:xfrm>
            <a:off x="3219450" y="2119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x</a:t>
            </a:r>
          </a:p>
        </p:txBody>
      </p:sp>
      <p:sp>
        <p:nvSpPr>
          <p:cNvPr id="52236" name="Text Box 30"/>
          <p:cNvSpPr txBox="1">
            <a:spLocks noChangeArrowheads="1"/>
          </p:cNvSpPr>
          <p:nvPr/>
        </p:nvSpPr>
        <p:spPr bwMode="auto">
          <a:xfrm>
            <a:off x="4933950" y="19002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n</a:t>
            </a:r>
          </a:p>
        </p:txBody>
      </p:sp>
      <p:sp>
        <p:nvSpPr>
          <p:cNvPr id="52237" name="Text Box 31"/>
          <p:cNvSpPr txBox="1">
            <a:spLocks noChangeArrowheads="1"/>
          </p:cNvSpPr>
          <p:nvPr/>
        </p:nvSpPr>
        <p:spPr bwMode="auto">
          <a:xfrm>
            <a:off x="533400" y="2971800"/>
            <a:ext cx="19812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If 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= 0 here, </a:t>
            </a:r>
          </a:p>
        </p:txBody>
      </p:sp>
      <p:sp>
        <p:nvSpPr>
          <p:cNvPr id="52238" name="Text Box 32"/>
          <p:cNvSpPr txBox="1">
            <a:spLocks noChangeArrowheads="1"/>
          </p:cNvSpPr>
          <p:nvPr/>
        </p:nvSpPr>
        <p:spPr bwMode="auto">
          <a:xfrm>
            <a:off x="3352800" y="2590800"/>
            <a:ext cx="228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must be 0 here, if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 is </a:t>
            </a:r>
            <a:r>
              <a:rPr lang="en-US" altLang="en-US" sz="2000" i="1">
                <a:latin typeface="Verdana" pitchFamily="34" charset="0"/>
                <a:sym typeface="Symbol" pitchFamily="18" charset="2"/>
              </a:rPr>
              <a:t>G 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invariant</a:t>
            </a:r>
            <a:r>
              <a:rPr lang="en-US" altLang="en-US" sz="2000">
                <a:latin typeface="Times" pitchFamily="18" charset="0"/>
              </a:rPr>
              <a:t> </a:t>
            </a:r>
          </a:p>
        </p:txBody>
      </p:sp>
      <p:sp>
        <p:nvSpPr>
          <p:cNvPr id="52239" name="Text Box 33"/>
          <p:cNvSpPr txBox="1">
            <a:spLocks noChangeArrowheads="1"/>
          </p:cNvSpPr>
          <p:nvPr/>
        </p:nvSpPr>
        <p:spPr bwMode="auto">
          <a:xfrm>
            <a:off x="3352800" y="3438525"/>
            <a:ext cx="22860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must be 0 here, if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 is </a:t>
            </a:r>
            <a:r>
              <a:rPr lang="en-US" altLang="en-US" sz="2000" i="1">
                <a:latin typeface="Verdana" pitchFamily="34" charset="0"/>
                <a:sym typeface="Symbol" pitchFamily="18" charset="2"/>
              </a:rPr>
              <a:t>G 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invariant</a:t>
            </a:r>
            <a:r>
              <a:rPr lang="en-US" altLang="en-US" sz="2000">
                <a:latin typeface="Times" pitchFamily="18" charset="0"/>
              </a:rPr>
              <a:t> </a:t>
            </a:r>
          </a:p>
        </p:txBody>
      </p:sp>
      <p:sp>
        <p:nvSpPr>
          <p:cNvPr id="52240" name="Text Box 34"/>
          <p:cNvSpPr txBox="1">
            <a:spLocks noChangeArrowheads="1"/>
          </p:cNvSpPr>
          <p:nvPr/>
        </p:nvSpPr>
        <p:spPr bwMode="auto">
          <a:xfrm>
            <a:off x="3352800" y="4581525"/>
            <a:ext cx="22860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must be 0 here, if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 is </a:t>
            </a:r>
            <a:r>
              <a:rPr lang="en-US" altLang="en-US" sz="2000" i="1">
                <a:latin typeface="Verdana" pitchFamily="34" charset="0"/>
                <a:sym typeface="Symbol" pitchFamily="18" charset="2"/>
              </a:rPr>
              <a:t>G  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invariant</a:t>
            </a:r>
            <a:r>
              <a:rPr lang="en-US" altLang="en-US" sz="2000">
                <a:latin typeface="Times" pitchFamily="18" charset="0"/>
              </a:rPr>
              <a:t> </a:t>
            </a:r>
          </a:p>
        </p:txBody>
      </p:sp>
      <p:sp>
        <p:nvSpPr>
          <p:cNvPr id="52241" name="Text Box 35"/>
          <p:cNvSpPr txBox="1">
            <a:spLocks noChangeArrowheads="1"/>
          </p:cNvSpPr>
          <p:nvPr/>
        </p:nvSpPr>
        <p:spPr bwMode="auto">
          <a:xfrm>
            <a:off x="3352800" y="5673725"/>
            <a:ext cx="22860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must be 0 here, if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 is </a:t>
            </a:r>
            <a:r>
              <a:rPr lang="en-US" altLang="en-US" sz="2000" i="1">
                <a:latin typeface="Verdana" pitchFamily="34" charset="0"/>
                <a:sym typeface="Symbol" pitchFamily="18" charset="2"/>
              </a:rPr>
              <a:t>G 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invariant</a:t>
            </a:r>
            <a:r>
              <a:rPr lang="en-US" altLang="en-US" sz="2000">
                <a:latin typeface="Times" pitchFamily="18" charset="0"/>
              </a:rPr>
              <a:t> </a:t>
            </a:r>
          </a:p>
        </p:txBody>
      </p:sp>
      <p:sp>
        <p:nvSpPr>
          <p:cNvPr id="52242" name="Text Box 36"/>
          <p:cNvSpPr txBox="1">
            <a:spLocks noChangeArrowheads="1"/>
          </p:cNvSpPr>
          <p:nvPr/>
        </p:nvSpPr>
        <p:spPr bwMode="auto">
          <a:xfrm>
            <a:off x="4181475" y="50292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proj</a:t>
            </a:r>
          </a:p>
        </p:txBody>
      </p:sp>
      <p:sp>
        <p:nvSpPr>
          <p:cNvPr id="52243" name="Text Box 37"/>
          <p:cNvSpPr txBox="1">
            <a:spLocks noChangeArrowheads="1"/>
          </p:cNvSpPr>
          <p:nvPr/>
        </p:nvSpPr>
        <p:spPr bwMode="auto">
          <a:xfrm>
            <a:off x="4200525" y="614362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inj</a:t>
            </a:r>
          </a:p>
        </p:txBody>
      </p:sp>
      <p:sp>
        <p:nvSpPr>
          <p:cNvPr id="52244" name="Text Box 38"/>
          <p:cNvSpPr txBox="1">
            <a:spLocks noChangeArrowheads="1"/>
          </p:cNvSpPr>
          <p:nvPr/>
        </p:nvSpPr>
        <p:spPr bwMode="auto">
          <a:xfrm>
            <a:off x="4171950" y="30480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sim</a:t>
            </a:r>
          </a:p>
        </p:txBody>
      </p:sp>
      <p:sp>
        <p:nvSpPr>
          <p:cNvPr id="52245" name="Text Box 39"/>
          <p:cNvSpPr txBox="1">
            <a:spLocks noChangeArrowheads="1"/>
          </p:cNvSpPr>
          <p:nvPr/>
        </p:nvSpPr>
        <p:spPr bwMode="auto">
          <a:xfrm>
            <a:off x="4200525" y="38862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aff</a:t>
            </a:r>
          </a:p>
        </p:txBody>
      </p:sp>
      <p:sp>
        <p:nvSpPr>
          <p:cNvPr id="52246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Task decidability and</a:t>
            </a:r>
            <a:br>
              <a:rPr lang="en-US" smtClean="0"/>
            </a:br>
            <a:r>
              <a:rPr lang="en-US" smtClean="0"/>
              <a:t>invariance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201738"/>
            <a:ext cx="8953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408738" y="2844800"/>
            <a:ext cx="14097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Initial Image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194425" y="3348038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3963988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283325" y="5006975"/>
            <a:ext cx="16637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Desired Image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4589463" y="1795463"/>
            <a:ext cx="1530350" cy="27940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8096250" y="4230688"/>
            <a:ext cx="819150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153400" y="3773488"/>
            <a:ext cx="8239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User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69900" y="33338"/>
            <a:ext cx="6659563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4400">
                <a:solidFill>
                  <a:srgbClr val="FFFF00"/>
                </a:solidFill>
              </a:rPr>
              <a:t>All achievable tasks...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90500" y="5730875"/>
            <a:ext cx="314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</a:rPr>
              <a:t>are ALL projectively distinguishable coordinate systems</a:t>
            </a: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032000" y="2184400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rot="13591516" flipV="1">
            <a:off x="2438400" y="172402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rot="13612348" flipV="1">
            <a:off x="2406650" y="44767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rot="13855439" flipV="1">
            <a:off x="2203450" y="42481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rot="8922656" flipV="1">
            <a:off x="4370388" y="1295400"/>
            <a:ext cx="128587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rot="13591516" flipV="1">
            <a:off x="4621213" y="24193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rot="13591516" flipV="1">
            <a:off x="4392613" y="50863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rot="16047104" flipV="1">
            <a:off x="4310063" y="575310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rot="14142259" flipV="1">
            <a:off x="4676775" y="540067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331788" y="3946525"/>
            <a:ext cx="1192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One point</a:t>
            </a:r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rot="13591516" flipV="1">
            <a:off x="4316413" y="36909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 rot="13591516" flipV="1">
            <a:off x="4519613" y="39195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 rot="13591516" flipV="1">
            <a:off x="4722813" y="41481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>
            <a:off x="4038600" y="4073525"/>
            <a:ext cx="592138" cy="6635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>
            <a:off x="4191000" y="5568950"/>
            <a:ext cx="261938" cy="271463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 flipH="1">
            <a:off x="4038600" y="5827713"/>
            <a:ext cx="393700" cy="1841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976438" y="2514600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Coincidence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1824038" y="5089525"/>
            <a:ext cx="183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Noncoincidence</a:t>
            </a:r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 rot="13591516" flipV="1">
            <a:off x="692150" y="3179763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71" name="Group 23"/>
          <p:cNvGrpSpPr>
            <a:grpSpLocks/>
          </p:cNvGrpSpPr>
          <p:nvPr/>
        </p:nvGrpSpPr>
        <p:grpSpPr bwMode="auto">
          <a:xfrm>
            <a:off x="1054100" y="3046413"/>
            <a:ext cx="381000" cy="933450"/>
            <a:chOff x="672" y="1104"/>
            <a:chExt cx="240" cy="588"/>
          </a:xfrm>
        </p:grpSpPr>
        <p:sp>
          <p:nvSpPr>
            <p:cNvPr id="53479" name="AutoShape 24"/>
            <p:cNvSpPr>
              <a:spLocks noChangeArrowheads="1"/>
            </p:cNvSpPr>
            <p:nvPr/>
          </p:nvSpPr>
          <p:spPr bwMode="auto">
            <a:xfrm>
              <a:off x="720" y="1121"/>
              <a:ext cx="1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0" name="Text Box 25"/>
            <p:cNvSpPr txBox="1">
              <a:spLocks noChangeArrowheads="1"/>
            </p:cNvSpPr>
            <p:nvPr/>
          </p:nvSpPr>
          <p:spPr bwMode="auto">
            <a:xfrm>
              <a:off x="672" y="110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81" name="Text Box 26"/>
            <p:cNvSpPr txBox="1">
              <a:spLocks noChangeArrowheads="1"/>
            </p:cNvSpPr>
            <p:nvPr/>
          </p:nvSpPr>
          <p:spPr bwMode="auto">
            <a:xfrm>
              <a:off x="672" y="123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82" name="Text Box 27"/>
            <p:cNvSpPr txBox="1">
              <a:spLocks noChangeArrowheads="1"/>
            </p:cNvSpPr>
            <p:nvPr/>
          </p:nvSpPr>
          <p:spPr bwMode="auto">
            <a:xfrm>
              <a:off x="672" y="1351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83" name="Text Box 28"/>
            <p:cNvSpPr txBox="1">
              <a:spLocks noChangeArrowheads="1"/>
            </p:cNvSpPr>
            <p:nvPr/>
          </p:nvSpPr>
          <p:spPr bwMode="auto">
            <a:xfrm>
              <a:off x="672" y="148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72" name="Group 29"/>
          <p:cNvGrpSpPr>
            <a:grpSpLocks/>
          </p:cNvGrpSpPr>
          <p:nvPr/>
        </p:nvGrpSpPr>
        <p:grpSpPr bwMode="auto">
          <a:xfrm>
            <a:off x="2895600" y="1676400"/>
            <a:ext cx="533400" cy="933450"/>
            <a:chOff x="4032" y="912"/>
            <a:chExt cx="336" cy="588"/>
          </a:xfrm>
        </p:grpSpPr>
        <p:sp>
          <p:nvSpPr>
            <p:cNvPr id="53470" name="AutoShape 30"/>
            <p:cNvSpPr>
              <a:spLocks noChangeArrowheads="1"/>
            </p:cNvSpPr>
            <p:nvPr/>
          </p:nvSpPr>
          <p:spPr bwMode="auto">
            <a:xfrm>
              <a:off x="4080" y="929"/>
              <a:ext cx="256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1" name="Text Box 31"/>
            <p:cNvSpPr txBox="1">
              <a:spLocks noChangeArrowheads="1"/>
            </p:cNvSpPr>
            <p:nvPr/>
          </p:nvSpPr>
          <p:spPr bwMode="auto">
            <a:xfrm>
              <a:off x="4032" y="912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72" name="Text Box 32"/>
            <p:cNvSpPr txBox="1">
              <a:spLocks noChangeArrowheads="1"/>
            </p:cNvSpPr>
            <p:nvPr/>
          </p:nvSpPr>
          <p:spPr bwMode="auto">
            <a:xfrm>
              <a:off x="4032" y="103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3" name="Text Box 33"/>
            <p:cNvSpPr txBox="1">
              <a:spLocks noChangeArrowheads="1"/>
            </p:cNvSpPr>
            <p:nvPr/>
          </p:nvSpPr>
          <p:spPr bwMode="auto">
            <a:xfrm>
              <a:off x="4032" y="115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4" name="Text Box 34"/>
            <p:cNvSpPr txBox="1">
              <a:spLocks noChangeArrowheads="1"/>
            </p:cNvSpPr>
            <p:nvPr/>
          </p:nvSpPr>
          <p:spPr bwMode="auto">
            <a:xfrm>
              <a:off x="4032" y="128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5" name="Text Box 35"/>
            <p:cNvSpPr txBox="1">
              <a:spLocks noChangeArrowheads="1"/>
            </p:cNvSpPr>
            <p:nvPr/>
          </p:nvSpPr>
          <p:spPr bwMode="auto">
            <a:xfrm>
              <a:off x="4128" y="912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76" name="Text Box 36"/>
            <p:cNvSpPr txBox="1">
              <a:spLocks noChangeArrowheads="1"/>
            </p:cNvSpPr>
            <p:nvPr/>
          </p:nvSpPr>
          <p:spPr bwMode="auto">
            <a:xfrm>
              <a:off x="4128" y="103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7" name="Text Box 37"/>
            <p:cNvSpPr txBox="1">
              <a:spLocks noChangeArrowheads="1"/>
            </p:cNvSpPr>
            <p:nvPr/>
          </p:nvSpPr>
          <p:spPr bwMode="auto">
            <a:xfrm>
              <a:off x="4128" y="115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8" name="Text Box 38"/>
            <p:cNvSpPr txBox="1">
              <a:spLocks noChangeArrowheads="1"/>
            </p:cNvSpPr>
            <p:nvPr/>
          </p:nvSpPr>
          <p:spPr bwMode="auto">
            <a:xfrm>
              <a:off x="4128" y="128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73" name="Group 39"/>
          <p:cNvGrpSpPr>
            <a:grpSpLocks/>
          </p:cNvGrpSpPr>
          <p:nvPr/>
        </p:nvGrpSpPr>
        <p:grpSpPr bwMode="auto">
          <a:xfrm>
            <a:off x="2895600" y="4210050"/>
            <a:ext cx="533400" cy="933450"/>
            <a:chOff x="4032" y="912"/>
            <a:chExt cx="336" cy="588"/>
          </a:xfrm>
        </p:grpSpPr>
        <p:sp>
          <p:nvSpPr>
            <p:cNvPr id="53461" name="AutoShape 40"/>
            <p:cNvSpPr>
              <a:spLocks noChangeArrowheads="1"/>
            </p:cNvSpPr>
            <p:nvPr/>
          </p:nvSpPr>
          <p:spPr bwMode="auto">
            <a:xfrm>
              <a:off x="4080" y="929"/>
              <a:ext cx="256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2" name="Text Box 41"/>
            <p:cNvSpPr txBox="1">
              <a:spLocks noChangeArrowheads="1"/>
            </p:cNvSpPr>
            <p:nvPr/>
          </p:nvSpPr>
          <p:spPr bwMode="auto">
            <a:xfrm>
              <a:off x="4032" y="912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63" name="Text Box 42"/>
            <p:cNvSpPr txBox="1">
              <a:spLocks noChangeArrowheads="1"/>
            </p:cNvSpPr>
            <p:nvPr/>
          </p:nvSpPr>
          <p:spPr bwMode="auto">
            <a:xfrm>
              <a:off x="4032" y="103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4" name="Text Box 43"/>
            <p:cNvSpPr txBox="1">
              <a:spLocks noChangeArrowheads="1"/>
            </p:cNvSpPr>
            <p:nvPr/>
          </p:nvSpPr>
          <p:spPr bwMode="auto">
            <a:xfrm>
              <a:off x="4032" y="115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5" name="Text Box 44"/>
            <p:cNvSpPr txBox="1">
              <a:spLocks noChangeArrowheads="1"/>
            </p:cNvSpPr>
            <p:nvPr/>
          </p:nvSpPr>
          <p:spPr bwMode="auto">
            <a:xfrm>
              <a:off x="4032" y="128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6" name="Text Box 45"/>
            <p:cNvSpPr txBox="1">
              <a:spLocks noChangeArrowheads="1"/>
            </p:cNvSpPr>
            <p:nvPr/>
          </p:nvSpPr>
          <p:spPr bwMode="auto">
            <a:xfrm>
              <a:off x="4128" y="912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7" name="Text Box 46"/>
            <p:cNvSpPr txBox="1">
              <a:spLocks noChangeArrowheads="1"/>
            </p:cNvSpPr>
            <p:nvPr/>
          </p:nvSpPr>
          <p:spPr bwMode="auto">
            <a:xfrm>
              <a:off x="4128" y="103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68" name="Text Box 47"/>
            <p:cNvSpPr txBox="1">
              <a:spLocks noChangeArrowheads="1"/>
            </p:cNvSpPr>
            <p:nvPr/>
          </p:nvSpPr>
          <p:spPr bwMode="auto">
            <a:xfrm>
              <a:off x="4128" y="115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9" name="Text Box 48"/>
            <p:cNvSpPr txBox="1">
              <a:spLocks noChangeArrowheads="1"/>
            </p:cNvSpPr>
            <p:nvPr/>
          </p:nvSpPr>
          <p:spPr bwMode="auto">
            <a:xfrm>
              <a:off x="4128" y="128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sp>
        <p:nvSpPr>
          <p:cNvPr id="53274" name="Line 49"/>
          <p:cNvSpPr>
            <a:spLocks noChangeShapeType="1"/>
          </p:cNvSpPr>
          <p:nvPr/>
        </p:nvSpPr>
        <p:spPr bwMode="auto">
          <a:xfrm flipV="1">
            <a:off x="4297363" y="1689100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Line 50"/>
          <p:cNvSpPr>
            <a:spLocks noChangeShapeType="1"/>
          </p:cNvSpPr>
          <p:nvPr/>
        </p:nvSpPr>
        <p:spPr bwMode="auto">
          <a:xfrm rot="13591516" flipV="1">
            <a:off x="4703763" y="122872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76" name="Group 51"/>
          <p:cNvGrpSpPr>
            <a:grpSpLocks/>
          </p:cNvGrpSpPr>
          <p:nvPr/>
        </p:nvGrpSpPr>
        <p:grpSpPr bwMode="auto">
          <a:xfrm>
            <a:off x="5202238" y="1123950"/>
            <a:ext cx="685800" cy="941388"/>
            <a:chOff x="4560" y="2143"/>
            <a:chExt cx="432" cy="593"/>
          </a:xfrm>
        </p:grpSpPr>
        <p:sp>
          <p:nvSpPr>
            <p:cNvPr id="53448" name="AutoShape 52"/>
            <p:cNvSpPr>
              <a:spLocks noChangeArrowheads="1"/>
            </p:cNvSpPr>
            <p:nvPr/>
          </p:nvSpPr>
          <p:spPr bwMode="auto">
            <a:xfrm>
              <a:off x="4608" y="2160"/>
              <a:ext cx="3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9" name="Text Box 53"/>
            <p:cNvSpPr txBox="1">
              <a:spLocks noChangeArrowheads="1"/>
            </p:cNvSpPr>
            <p:nvPr/>
          </p:nvSpPr>
          <p:spPr bwMode="auto">
            <a:xfrm>
              <a:off x="4560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50" name="Text Box 54"/>
            <p:cNvSpPr txBox="1">
              <a:spLocks noChangeArrowheads="1"/>
            </p:cNvSpPr>
            <p:nvPr/>
          </p:nvSpPr>
          <p:spPr bwMode="auto">
            <a:xfrm>
              <a:off x="4560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1" name="Text Box 55"/>
            <p:cNvSpPr txBox="1">
              <a:spLocks noChangeArrowheads="1"/>
            </p:cNvSpPr>
            <p:nvPr/>
          </p:nvSpPr>
          <p:spPr bwMode="auto">
            <a:xfrm>
              <a:off x="4560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2" name="Text Box 56"/>
            <p:cNvSpPr txBox="1">
              <a:spLocks noChangeArrowheads="1"/>
            </p:cNvSpPr>
            <p:nvPr/>
          </p:nvSpPr>
          <p:spPr bwMode="auto">
            <a:xfrm>
              <a:off x="4560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3" name="Text Box 57"/>
            <p:cNvSpPr txBox="1">
              <a:spLocks noChangeArrowheads="1"/>
            </p:cNvSpPr>
            <p:nvPr/>
          </p:nvSpPr>
          <p:spPr bwMode="auto">
            <a:xfrm>
              <a:off x="4656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54" name="Text Box 58"/>
            <p:cNvSpPr txBox="1">
              <a:spLocks noChangeArrowheads="1"/>
            </p:cNvSpPr>
            <p:nvPr/>
          </p:nvSpPr>
          <p:spPr bwMode="auto">
            <a:xfrm>
              <a:off x="4656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5" name="Text Box 59"/>
            <p:cNvSpPr txBox="1">
              <a:spLocks noChangeArrowheads="1"/>
            </p:cNvSpPr>
            <p:nvPr/>
          </p:nvSpPr>
          <p:spPr bwMode="auto">
            <a:xfrm>
              <a:off x="4656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6" name="Text Box 60"/>
            <p:cNvSpPr txBox="1">
              <a:spLocks noChangeArrowheads="1"/>
            </p:cNvSpPr>
            <p:nvPr/>
          </p:nvSpPr>
          <p:spPr bwMode="auto">
            <a:xfrm>
              <a:off x="4656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7" name="Text Box 61"/>
            <p:cNvSpPr txBox="1">
              <a:spLocks noChangeArrowheads="1"/>
            </p:cNvSpPr>
            <p:nvPr/>
          </p:nvSpPr>
          <p:spPr bwMode="auto">
            <a:xfrm>
              <a:off x="4752" y="214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58" name="Text Box 62"/>
            <p:cNvSpPr txBox="1">
              <a:spLocks noChangeArrowheads="1"/>
            </p:cNvSpPr>
            <p:nvPr/>
          </p:nvSpPr>
          <p:spPr bwMode="auto">
            <a:xfrm>
              <a:off x="4752" y="227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9" name="Text Box 63"/>
            <p:cNvSpPr txBox="1">
              <a:spLocks noChangeArrowheads="1"/>
            </p:cNvSpPr>
            <p:nvPr/>
          </p:nvSpPr>
          <p:spPr bwMode="auto">
            <a:xfrm>
              <a:off x="4752" y="239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0" name="Text Box 64"/>
            <p:cNvSpPr txBox="1">
              <a:spLocks noChangeArrowheads="1"/>
            </p:cNvSpPr>
            <p:nvPr/>
          </p:nvSpPr>
          <p:spPr bwMode="auto">
            <a:xfrm>
              <a:off x="4752" y="252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77" name="Group 65"/>
          <p:cNvGrpSpPr>
            <a:grpSpLocks/>
          </p:cNvGrpSpPr>
          <p:nvPr/>
        </p:nvGrpSpPr>
        <p:grpSpPr bwMode="auto">
          <a:xfrm>
            <a:off x="5211763" y="2438400"/>
            <a:ext cx="685800" cy="941388"/>
            <a:chOff x="4560" y="2143"/>
            <a:chExt cx="432" cy="593"/>
          </a:xfrm>
        </p:grpSpPr>
        <p:sp>
          <p:nvSpPr>
            <p:cNvPr id="53435" name="AutoShape 66"/>
            <p:cNvSpPr>
              <a:spLocks noChangeArrowheads="1"/>
            </p:cNvSpPr>
            <p:nvPr/>
          </p:nvSpPr>
          <p:spPr bwMode="auto">
            <a:xfrm>
              <a:off x="4608" y="2160"/>
              <a:ext cx="3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6" name="Text Box 67"/>
            <p:cNvSpPr txBox="1">
              <a:spLocks noChangeArrowheads="1"/>
            </p:cNvSpPr>
            <p:nvPr/>
          </p:nvSpPr>
          <p:spPr bwMode="auto">
            <a:xfrm>
              <a:off x="4560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37" name="Text Box 68"/>
            <p:cNvSpPr txBox="1">
              <a:spLocks noChangeArrowheads="1"/>
            </p:cNvSpPr>
            <p:nvPr/>
          </p:nvSpPr>
          <p:spPr bwMode="auto">
            <a:xfrm>
              <a:off x="4560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8" name="Text Box 69"/>
            <p:cNvSpPr txBox="1">
              <a:spLocks noChangeArrowheads="1"/>
            </p:cNvSpPr>
            <p:nvPr/>
          </p:nvSpPr>
          <p:spPr bwMode="auto">
            <a:xfrm>
              <a:off x="4560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9" name="Text Box 70"/>
            <p:cNvSpPr txBox="1">
              <a:spLocks noChangeArrowheads="1"/>
            </p:cNvSpPr>
            <p:nvPr/>
          </p:nvSpPr>
          <p:spPr bwMode="auto">
            <a:xfrm>
              <a:off x="4560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0" name="Text Box 71"/>
            <p:cNvSpPr txBox="1">
              <a:spLocks noChangeArrowheads="1"/>
            </p:cNvSpPr>
            <p:nvPr/>
          </p:nvSpPr>
          <p:spPr bwMode="auto">
            <a:xfrm>
              <a:off x="4656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41" name="Text Box 72"/>
            <p:cNvSpPr txBox="1">
              <a:spLocks noChangeArrowheads="1"/>
            </p:cNvSpPr>
            <p:nvPr/>
          </p:nvSpPr>
          <p:spPr bwMode="auto">
            <a:xfrm>
              <a:off x="4656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2" name="Text Box 73"/>
            <p:cNvSpPr txBox="1">
              <a:spLocks noChangeArrowheads="1"/>
            </p:cNvSpPr>
            <p:nvPr/>
          </p:nvSpPr>
          <p:spPr bwMode="auto">
            <a:xfrm>
              <a:off x="4656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3" name="Text Box 74"/>
            <p:cNvSpPr txBox="1">
              <a:spLocks noChangeArrowheads="1"/>
            </p:cNvSpPr>
            <p:nvPr/>
          </p:nvSpPr>
          <p:spPr bwMode="auto">
            <a:xfrm>
              <a:off x="4656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4" name="Text Box 75"/>
            <p:cNvSpPr txBox="1">
              <a:spLocks noChangeArrowheads="1"/>
            </p:cNvSpPr>
            <p:nvPr/>
          </p:nvSpPr>
          <p:spPr bwMode="auto">
            <a:xfrm>
              <a:off x="4752" y="214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5" name="Text Box 76"/>
            <p:cNvSpPr txBox="1">
              <a:spLocks noChangeArrowheads="1"/>
            </p:cNvSpPr>
            <p:nvPr/>
          </p:nvSpPr>
          <p:spPr bwMode="auto">
            <a:xfrm>
              <a:off x="4752" y="227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46" name="Text Box 77"/>
            <p:cNvSpPr txBox="1">
              <a:spLocks noChangeArrowheads="1"/>
            </p:cNvSpPr>
            <p:nvPr/>
          </p:nvSpPr>
          <p:spPr bwMode="auto">
            <a:xfrm>
              <a:off x="4752" y="239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7" name="Text Box 78"/>
            <p:cNvSpPr txBox="1">
              <a:spLocks noChangeArrowheads="1"/>
            </p:cNvSpPr>
            <p:nvPr/>
          </p:nvSpPr>
          <p:spPr bwMode="auto">
            <a:xfrm>
              <a:off x="4752" y="252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78" name="Group 79"/>
          <p:cNvGrpSpPr>
            <a:grpSpLocks/>
          </p:cNvGrpSpPr>
          <p:nvPr/>
        </p:nvGrpSpPr>
        <p:grpSpPr bwMode="auto">
          <a:xfrm>
            <a:off x="5211763" y="5181600"/>
            <a:ext cx="685800" cy="941388"/>
            <a:chOff x="4560" y="2143"/>
            <a:chExt cx="432" cy="593"/>
          </a:xfrm>
        </p:grpSpPr>
        <p:sp>
          <p:nvSpPr>
            <p:cNvPr id="53422" name="AutoShape 80"/>
            <p:cNvSpPr>
              <a:spLocks noChangeArrowheads="1"/>
            </p:cNvSpPr>
            <p:nvPr/>
          </p:nvSpPr>
          <p:spPr bwMode="auto">
            <a:xfrm>
              <a:off x="4608" y="2160"/>
              <a:ext cx="3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3" name="Text Box 81"/>
            <p:cNvSpPr txBox="1">
              <a:spLocks noChangeArrowheads="1"/>
            </p:cNvSpPr>
            <p:nvPr/>
          </p:nvSpPr>
          <p:spPr bwMode="auto">
            <a:xfrm>
              <a:off x="4560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24" name="Text Box 82"/>
            <p:cNvSpPr txBox="1">
              <a:spLocks noChangeArrowheads="1"/>
            </p:cNvSpPr>
            <p:nvPr/>
          </p:nvSpPr>
          <p:spPr bwMode="auto">
            <a:xfrm>
              <a:off x="4560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5" name="Text Box 83"/>
            <p:cNvSpPr txBox="1">
              <a:spLocks noChangeArrowheads="1"/>
            </p:cNvSpPr>
            <p:nvPr/>
          </p:nvSpPr>
          <p:spPr bwMode="auto">
            <a:xfrm>
              <a:off x="4560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6" name="Text Box 84"/>
            <p:cNvSpPr txBox="1">
              <a:spLocks noChangeArrowheads="1"/>
            </p:cNvSpPr>
            <p:nvPr/>
          </p:nvSpPr>
          <p:spPr bwMode="auto">
            <a:xfrm>
              <a:off x="4560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7" name="Text Box 85"/>
            <p:cNvSpPr txBox="1">
              <a:spLocks noChangeArrowheads="1"/>
            </p:cNvSpPr>
            <p:nvPr/>
          </p:nvSpPr>
          <p:spPr bwMode="auto">
            <a:xfrm>
              <a:off x="4656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8" name="Text Box 86"/>
            <p:cNvSpPr txBox="1">
              <a:spLocks noChangeArrowheads="1"/>
            </p:cNvSpPr>
            <p:nvPr/>
          </p:nvSpPr>
          <p:spPr bwMode="auto">
            <a:xfrm>
              <a:off x="4656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29" name="Text Box 87"/>
            <p:cNvSpPr txBox="1">
              <a:spLocks noChangeArrowheads="1"/>
            </p:cNvSpPr>
            <p:nvPr/>
          </p:nvSpPr>
          <p:spPr bwMode="auto">
            <a:xfrm>
              <a:off x="4656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0" name="Text Box 88"/>
            <p:cNvSpPr txBox="1">
              <a:spLocks noChangeArrowheads="1"/>
            </p:cNvSpPr>
            <p:nvPr/>
          </p:nvSpPr>
          <p:spPr bwMode="auto">
            <a:xfrm>
              <a:off x="4656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1" name="Text Box 89"/>
            <p:cNvSpPr txBox="1">
              <a:spLocks noChangeArrowheads="1"/>
            </p:cNvSpPr>
            <p:nvPr/>
          </p:nvSpPr>
          <p:spPr bwMode="auto">
            <a:xfrm>
              <a:off x="4752" y="214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2" name="Text Box 90"/>
            <p:cNvSpPr txBox="1">
              <a:spLocks noChangeArrowheads="1"/>
            </p:cNvSpPr>
            <p:nvPr/>
          </p:nvSpPr>
          <p:spPr bwMode="auto">
            <a:xfrm>
              <a:off x="4752" y="227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3" name="Text Box 91"/>
            <p:cNvSpPr txBox="1">
              <a:spLocks noChangeArrowheads="1"/>
            </p:cNvSpPr>
            <p:nvPr/>
          </p:nvSpPr>
          <p:spPr bwMode="auto">
            <a:xfrm>
              <a:off x="4752" y="239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34" name="Text Box 92"/>
            <p:cNvSpPr txBox="1">
              <a:spLocks noChangeArrowheads="1"/>
            </p:cNvSpPr>
            <p:nvPr/>
          </p:nvSpPr>
          <p:spPr bwMode="auto">
            <a:xfrm>
              <a:off x="4752" y="252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sp>
        <p:nvSpPr>
          <p:cNvPr id="53279" name="Line 93"/>
          <p:cNvSpPr>
            <a:spLocks noChangeShapeType="1"/>
          </p:cNvSpPr>
          <p:nvPr/>
        </p:nvSpPr>
        <p:spPr bwMode="auto">
          <a:xfrm flipV="1">
            <a:off x="4367213" y="3013075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0" name="Line 94"/>
          <p:cNvSpPr>
            <a:spLocks noChangeShapeType="1"/>
          </p:cNvSpPr>
          <p:nvPr/>
        </p:nvSpPr>
        <p:spPr bwMode="auto">
          <a:xfrm rot="13591516" flipV="1">
            <a:off x="4773613" y="255270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Text Box 95"/>
          <p:cNvSpPr txBox="1">
            <a:spLocks noChangeArrowheads="1"/>
          </p:cNvSpPr>
          <p:nvPr/>
        </p:nvSpPr>
        <p:spPr bwMode="auto">
          <a:xfrm>
            <a:off x="4351338" y="4708525"/>
            <a:ext cx="139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Collinearity</a:t>
            </a:r>
          </a:p>
        </p:txBody>
      </p:sp>
      <p:sp>
        <p:nvSpPr>
          <p:cNvPr id="53282" name="Text Box 96"/>
          <p:cNvSpPr txBox="1">
            <a:spLocks noChangeArrowheads="1"/>
          </p:cNvSpPr>
          <p:nvPr/>
        </p:nvSpPr>
        <p:spPr bwMode="auto">
          <a:xfrm>
            <a:off x="4092575" y="6156325"/>
            <a:ext cx="1881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General Position</a:t>
            </a:r>
          </a:p>
        </p:txBody>
      </p:sp>
      <p:sp>
        <p:nvSpPr>
          <p:cNvPr id="53283" name="Text Box 97"/>
          <p:cNvSpPr txBox="1">
            <a:spLocks noChangeArrowheads="1"/>
          </p:cNvSpPr>
          <p:nvPr/>
        </p:nvSpPr>
        <p:spPr bwMode="auto">
          <a:xfrm>
            <a:off x="4127500" y="3279775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2pt. coincidence</a:t>
            </a:r>
          </a:p>
        </p:txBody>
      </p:sp>
      <p:sp>
        <p:nvSpPr>
          <p:cNvPr id="53284" name="Text Box 98"/>
          <p:cNvSpPr txBox="1">
            <a:spLocks noChangeArrowheads="1"/>
          </p:cNvSpPr>
          <p:nvPr/>
        </p:nvSpPr>
        <p:spPr bwMode="auto">
          <a:xfrm>
            <a:off x="4127500" y="1965325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3pt. coincidence</a:t>
            </a:r>
          </a:p>
        </p:txBody>
      </p:sp>
      <p:grpSp>
        <p:nvGrpSpPr>
          <p:cNvPr id="53285" name="Group 99"/>
          <p:cNvGrpSpPr>
            <a:grpSpLocks/>
          </p:cNvGrpSpPr>
          <p:nvPr/>
        </p:nvGrpSpPr>
        <p:grpSpPr bwMode="auto">
          <a:xfrm>
            <a:off x="5211763" y="3886200"/>
            <a:ext cx="685800" cy="941388"/>
            <a:chOff x="4560" y="2143"/>
            <a:chExt cx="432" cy="593"/>
          </a:xfrm>
        </p:grpSpPr>
        <p:sp>
          <p:nvSpPr>
            <p:cNvPr id="53409" name="AutoShape 100"/>
            <p:cNvSpPr>
              <a:spLocks noChangeArrowheads="1"/>
            </p:cNvSpPr>
            <p:nvPr/>
          </p:nvSpPr>
          <p:spPr bwMode="auto">
            <a:xfrm>
              <a:off x="4608" y="2160"/>
              <a:ext cx="3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0" name="Text Box 101"/>
            <p:cNvSpPr txBox="1">
              <a:spLocks noChangeArrowheads="1"/>
            </p:cNvSpPr>
            <p:nvPr/>
          </p:nvSpPr>
          <p:spPr bwMode="auto">
            <a:xfrm>
              <a:off x="4560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11" name="Text Box 102"/>
            <p:cNvSpPr txBox="1">
              <a:spLocks noChangeArrowheads="1"/>
            </p:cNvSpPr>
            <p:nvPr/>
          </p:nvSpPr>
          <p:spPr bwMode="auto">
            <a:xfrm>
              <a:off x="4560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2" name="Text Box 103"/>
            <p:cNvSpPr txBox="1">
              <a:spLocks noChangeArrowheads="1"/>
            </p:cNvSpPr>
            <p:nvPr/>
          </p:nvSpPr>
          <p:spPr bwMode="auto">
            <a:xfrm>
              <a:off x="4560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3" name="Text Box 104"/>
            <p:cNvSpPr txBox="1">
              <a:spLocks noChangeArrowheads="1"/>
            </p:cNvSpPr>
            <p:nvPr/>
          </p:nvSpPr>
          <p:spPr bwMode="auto">
            <a:xfrm>
              <a:off x="4560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4" name="Text Box 105"/>
            <p:cNvSpPr txBox="1">
              <a:spLocks noChangeArrowheads="1"/>
            </p:cNvSpPr>
            <p:nvPr/>
          </p:nvSpPr>
          <p:spPr bwMode="auto">
            <a:xfrm>
              <a:off x="4656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5" name="Text Box 106"/>
            <p:cNvSpPr txBox="1">
              <a:spLocks noChangeArrowheads="1"/>
            </p:cNvSpPr>
            <p:nvPr/>
          </p:nvSpPr>
          <p:spPr bwMode="auto">
            <a:xfrm>
              <a:off x="4656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16" name="Text Box 107"/>
            <p:cNvSpPr txBox="1">
              <a:spLocks noChangeArrowheads="1"/>
            </p:cNvSpPr>
            <p:nvPr/>
          </p:nvSpPr>
          <p:spPr bwMode="auto">
            <a:xfrm>
              <a:off x="4656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7" name="Text Box 108"/>
            <p:cNvSpPr txBox="1">
              <a:spLocks noChangeArrowheads="1"/>
            </p:cNvSpPr>
            <p:nvPr/>
          </p:nvSpPr>
          <p:spPr bwMode="auto">
            <a:xfrm>
              <a:off x="4656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8" name="Text Box 109"/>
            <p:cNvSpPr txBox="1">
              <a:spLocks noChangeArrowheads="1"/>
            </p:cNvSpPr>
            <p:nvPr/>
          </p:nvSpPr>
          <p:spPr bwMode="auto">
            <a:xfrm>
              <a:off x="4752" y="214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19" name="Text Box 110"/>
            <p:cNvSpPr txBox="1">
              <a:spLocks noChangeArrowheads="1"/>
            </p:cNvSpPr>
            <p:nvPr/>
          </p:nvSpPr>
          <p:spPr bwMode="auto">
            <a:xfrm>
              <a:off x="4752" y="227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20" name="Text Box 111"/>
            <p:cNvSpPr txBox="1">
              <a:spLocks noChangeArrowheads="1"/>
            </p:cNvSpPr>
            <p:nvPr/>
          </p:nvSpPr>
          <p:spPr bwMode="auto">
            <a:xfrm>
              <a:off x="4752" y="239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1" name="Text Box 112"/>
            <p:cNvSpPr txBox="1">
              <a:spLocks noChangeArrowheads="1"/>
            </p:cNvSpPr>
            <p:nvPr/>
          </p:nvSpPr>
          <p:spPr bwMode="auto">
            <a:xfrm>
              <a:off x="4752" y="252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86" name="Group 113"/>
          <p:cNvGrpSpPr>
            <a:grpSpLocks/>
          </p:cNvGrpSpPr>
          <p:nvPr/>
        </p:nvGrpSpPr>
        <p:grpSpPr bwMode="auto">
          <a:xfrm>
            <a:off x="8077200" y="790575"/>
            <a:ext cx="838200" cy="941388"/>
            <a:chOff x="4608" y="703"/>
            <a:chExt cx="528" cy="593"/>
          </a:xfrm>
        </p:grpSpPr>
        <p:sp>
          <p:nvSpPr>
            <p:cNvPr id="53392" name="AutoShape 114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3" name="Text Box 115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94" name="Text Box 116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5" name="Text Box 117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6" name="Text Box 118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7" name="Text Box 119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98" name="Text Box 120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9" name="Text Box 121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0" name="Text Box 122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1" name="Text Box 123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02" name="Text Box 124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3" name="Text Box 125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4" name="Text Box 126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5" name="Text Box 127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06" name="Text Box 128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7" name="Text Box 129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8" name="Text Box 130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87" name="Group 131"/>
          <p:cNvGrpSpPr>
            <a:grpSpLocks/>
          </p:cNvGrpSpPr>
          <p:nvPr/>
        </p:nvGrpSpPr>
        <p:grpSpPr bwMode="auto">
          <a:xfrm>
            <a:off x="8077200" y="1905000"/>
            <a:ext cx="838200" cy="941388"/>
            <a:chOff x="4608" y="703"/>
            <a:chExt cx="528" cy="593"/>
          </a:xfrm>
        </p:grpSpPr>
        <p:sp>
          <p:nvSpPr>
            <p:cNvPr id="53375" name="AutoShape 132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6" name="Text Box 133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77" name="Text Box 134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8" name="Text Box 135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9" name="Text Box 136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0" name="Text Box 137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81" name="Text Box 138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2" name="Text Box 139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3" name="Text Box 140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4" name="Text Box 141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5" name="Text Box 142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86" name="Text Box 143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7" name="Text Box 144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8" name="Text Box 145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9" name="Text Box 146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90" name="Text Box 147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1" name="Text Box 148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88" name="Group 149"/>
          <p:cNvGrpSpPr>
            <a:grpSpLocks/>
          </p:cNvGrpSpPr>
          <p:nvPr/>
        </p:nvGrpSpPr>
        <p:grpSpPr bwMode="auto">
          <a:xfrm>
            <a:off x="8077200" y="3133725"/>
            <a:ext cx="838200" cy="941388"/>
            <a:chOff x="4608" y="703"/>
            <a:chExt cx="528" cy="593"/>
          </a:xfrm>
        </p:grpSpPr>
        <p:sp>
          <p:nvSpPr>
            <p:cNvPr id="53358" name="AutoShape 150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9" name="Text Box 151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60" name="Text Box 152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1" name="Text Box 153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2" name="Text Box 154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3" name="Text Box 155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4" name="Text Box 156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65" name="Text Box 157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6" name="Text Box 158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7" name="Text Box 159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68" name="Text Box 160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69" name="Text Box 161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0" name="Text Box 162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1" name="Text Box 163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  <a:sym typeface="Symbol" pitchFamily="18" charset="2"/>
                </a:rPr>
                <a:t></a:t>
              </a:r>
              <a:endParaRPr lang="en-US" altLang="en-US" sz="1600">
                <a:latin typeface="Times" pitchFamily="18" charset="0"/>
              </a:endParaRPr>
            </a:p>
          </p:txBody>
        </p:sp>
        <p:sp>
          <p:nvSpPr>
            <p:cNvPr id="53372" name="Text Box 164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73" name="Text Box 165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4" name="Text Box 166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89" name="Group 167"/>
          <p:cNvGrpSpPr>
            <a:grpSpLocks/>
          </p:cNvGrpSpPr>
          <p:nvPr/>
        </p:nvGrpSpPr>
        <p:grpSpPr bwMode="auto">
          <a:xfrm>
            <a:off x="8077200" y="4343400"/>
            <a:ext cx="838200" cy="941388"/>
            <a:chOff x="4608" y="703"/>
            <a:chExt cx="528" cy="593"/>
          </a:xfrm>
        </p:grpSpPr>
        <p:sp>
          <p:nvSpPr>
            <p:cNvPr id="53341" name="AutoShape 168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2" name="Text Box 169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43" name="Text Box 170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4" name="Text Box 171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5" name="Text Box 172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6" name="Text Box 173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7" name="Text Box 174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48" name="Text Box 175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9" name="Text Box 176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50" name="Text Box 177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51" name="Text Box 178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52" name="Text Box 179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53" name="Text Box 180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54" name="Text Box 181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55" name="Text Box 182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56" name="Text Box 183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57" name="Text Box 184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90" name="Group 185"/>
          <p:cNvGrpSpPr>
            <a:grpSpLocks/>
          </p:cNvGrpSpPr>
          <p:nvPr/>
        </p:nvGrpSpPr>
        <p:grpSpPr bwMode="auto">
          <a:xfrm>
            <a:off x="8077200" y="5545138"/>
            <a:ext cx="838200" cy="941387"/>
            <a:chOff x="4608" y="703"/>
            <a:chExt cx="528" cy="593"/>
          </a:xfrm>
        </p:grpSpPr>
        <p:sp>
          <p:nvSpPr>
            <p:cNvPr id="53324" name="AutoShape 186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5" name="Text Box 187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26" name="Text Box 188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27" name="Text Box 189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28" name="Text Box 190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29" name="Text Box 191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0" name="Text Box 192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31" name="Text Box 193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2" name="Text Box 194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3" name="Text Box 195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4" name="Text Box 196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5" name="Text Box 197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36" name="Text Box 198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7" name="Text Box 199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8" name="Text Box 200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9" name="Text Box 201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0" name="Text Box 202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</p:grpSp>
      <p:sp>
        <p:nvSpPr>
          <p:cNvPr id="53291" name="Line 203"/>
          <p:cNvSpPr>
            <a:spLocks noChangeShapeType="1"/>
          </p:cNvSpPr>
          <p:nvPr/>
        </p:nvSpPr>
        <p:spPr bwMode="auto">
          <a:xfrm rot="8922656" flipV="1">
            <a:off x="6848475" y="609600"/>
            <a:ext cx="128588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2" name="Line 204"/>
          <p:cNvSpPr>
            <a:spLocks noChangeShapeType="1"/>
          </p:cNvSpPr>
          <p:nvPr/>
        </p:nvSpPr>
        <p:spPr bwMode="auto">
          <a:xfrm flipV="1">
            <a:off x="6775450" y="1003300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3" name="Line 205"/>
          <p:cNvSpPr>
            <a:spLocks noChangeShapeType="1"/>
          </p:cNvSpPr>
          <p:nvPr/>
        </p:nvSpPr>
        <p:spPr bwMode="auto">
          <a:xfrm rot="13591516" flipV="1">
            <a:off x="7181850" y="54292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4" name="Text Box 206"/>
          <p:cNvSpPr txBox="1">
            <a:spLocks noChangeArrowheads="1"/>
          </p:cNvSpPr>
          <p:nvPr/>
        </p:nvSpPr>
        <p:spPr bwMode="auto">
          <a:xfrm>
            <a:off x="6172200" y="13843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4pt. coincidence</a:t>
            </a:r>
          </a:p>
        </p:txBody>
      </p:sp>
      <p:sp>
        <p:nvSpPr>
          <p:cNvPr id="53295" name="Line 207"/>
          <p:cNvSpPr>
            <a:spLocks noChangeShapeType="1"/>
          </p:cNvSpPr>
          <p:nvPr/>
        </p:nvSpPr>
        <p:spPr bwMode="auto">
          <a:xfrm rot="-8008484" flipH="1" flipV="1">
            <a:off x="6915150" y="1123950"/>
            <a:ext cx="333375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6" name="Line 208"/>
          <p:cNvSpPr>
            <a:spLocks noChangeShapeType="1"/>
          </p:cNvSpPr>
          <p:nvPr/>
        </p:nvSpPr>
        <p:spPr bwMode="auto">
          <a:xfrm rot="13591516" flipV="1">
            <a:off x="7105650" y="170338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7" name="Line 209"/>
          <p:cNvSpPr>
            <a:spLocks noChangeShapeType="1"/>
          </p:cNvSpPr>
          <p:nvPr/>
        </p:nvSpPr>
        <p:spPr bwMode="auto">
          <a:xfrm flipV="1">
            <a:off x="6851650" y="2297113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8" name="Line 210"/>
          <p:cNvSpPr>
            <a:spLocks noChangeShapeType="1"/>
          </p:cNvSpPr>
          <p:nvPr/>
        </p:nvSpPr>
        <p:spPr bwMode="auto">
          <a:xfrm rot="13591516" flipV="1">
            <a:off x="7258050" y="18367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9" name="Line 211"/>
          <p:cNvSpPr>
            <a:spLocks noChangeShapeType="1"/>
          </p:cNvSpPr>
          <p:nvPr/>
        </p:nvSpPr>
        <p:spPr bwMode="auto">
          <a:xfrm flipV="1">
            <a:off x="6696075" y="2170113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0" name="Text Box 212"/>
          <p:cNvSpPr txBox="1">
            <a:spLocks noChangeArrowheads="1"/>
          </p:cNvSpPr>
          <p:nvPr/>
        </p:nvSpPr>
        <p:spPr bwMode="auto">
          <a:xfrm>
            <a:off x="6096000" y="2525713"/>
            <a:ext cx="203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2 2pt. coincidence</a:t>
            </a:r>
          </a:p>
        </p:txBody>
      </p:sp>
      <p:sp>
        <p:nvSpPr>
          <p:cNvPr id="53301" name="Line 213"/>
          <p:cNvSpPr>
            <a:spLocks noChangeShapeType="1"/>
          </p:cNvSpPr>
          <p:nvPr/>
        </p:nvSpPr>
        <p:spPr bwMode="auto">
          <a:xfrm rot="13591516" flipV="1">
            <a:off x="6907213" y="28765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2" name="Line 214"/>
          <p:cNvSpPr>
            <a:spLocks noChangeShapeType="1"/>
          </p:cNvSpPr>
          <p:nvPr/>
        </p:nvSpPr>
        <p:spPr bwMode="auto">
          <a:xfrm rot="13591516" flipV="1">
            <a:off x="7037388" y="301942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3" name="Line 215"/>
          <p:cNvSpPr>
            <a:spLocks noChangeShapeType="1"/>
          </p:cNvSpPr>
          <p:nvPr/>
        </p:nvSpPr>
        <p:spPr bwMode="auto">
          <a:xfrm rot="13591516" flipV="1">
            <a:off x="7180263" y="319087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4" name="Line 216"/>
          <p:cNvSpPr>
            <a:spLocks noChangeShapeType="1"/>
          </p:cNvSpPr>
          <p:nvPr/>
        </p:nvSpPr>
        <p:spPr bwMode="auto">
          <a:xfrm>
            <a:off x="6629400" y="3259138"/>
            <a:ext cx="592138" cy="6635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5" name="Line 217"/>
          <p:cNvSpPr>
            <a:spLocks noChangeShapeType="1"/>
          </p:cNvSpPr>
          <p:nvPr/>
        </p:nvSpPr>
        <p:spPr bwMode="auto">
          <a:xfrm rot="13591516" flipV="1">
            <a:off x="7389813" y="34099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6" name="Text Box 218"/>
          <p:cNvSpPr txBox="1">
            <a:spLocks noChangeArrowheads="1"/>
          </p:cNvSpPr>
          <p:nvPr/>
        </p:nvSpPr>
        <p:spPr bwMode="auto">
          <a:xfrm>
            <a:off x="6530975" y="3836988"/>
            <a:ext cx="1376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Cross Ratio</a:t>
            </a:r>
          </a:p>
        </p:txBody>
      </p:sp>
      <p:sp>
        <p:nvSpPr>
          <p:cNvPr id="53307" name="Line 219"/>
          <p:cNvSpPr>
            <a:spLocks noChangeShapeType="1"/>
          </p:cNvSpPr>
          <p:nvPr/>
        </p:nvSpPr>
        <p:spPr bwMode="auto">
          <a:xfrm>
            <a:off x="6934200" y="5724525"/>
            <a:ext cx="0" cy="3810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8" name="Line 220"/>
          <p:cNvSpPr>
            <a:spLocks noChangeShapeType="1"/>
          </p:cNvSpPr>
          <p:nvPr/>
        </p:nvSpPr>
        <p:spPr bwMode="auto">
          <a:xfrm>
            <a:off x="6934200" y="6105525"/>
            <a:ext cx="609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9" name="Line 221"/>
          <p:cNvSpPr>
            <a:spLocks noChangeShapeType="1"/>
          </p:cNvSpPr>
          <p:nvPr/>
        </p:nvSpPr>
        <p:spPr bwMode="auto">
          <a:xfrm flipV="1">
            <a:off x="6934200" y="5876925"/>
            <a:ext cx="381000" cy="2286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0" name="Line 222"/>
          <p:cNvSpPr>
            <a:spLocks noChangeShapeType="1"/>
          </p:cNvSpPr>
          <p:nvPr/>
        </p:nvSpPr>
        <p:spPr bwMode="auto">
          <a:xfrm flipV="1">
            <a:off x="6705600" y="6105525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1" name="Line 223"/>
          <p:cNvSpPr>
            <a:spLocks noChangeShapeType="1"/>
          </p:cNvSpPr>
          <p:nvPr/>
        </p:nvSpPr>
        <p:spPr bwMode="auto">
          <a:xfrm rot="-8008484" flipH="1" flipV="1">
            <a:off x="7458075" y="6210300"/>
            <a:ext cx="333375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2" name="Line 224"/>
          <p:cNvSpPr>
            <a:spLocks noChangeShapeType="1"/>
          </p:cNvSpPr>
          <p:nvPr/>
        </p:nvSpPr>
        <p:spPr bwMode="auto">
          <a:xfrm rot="13591516" flipV="1">
            <a:off x="7496175" y="541020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3" name="Line 225"/>
          <p:cNvSpPr>
            <a:spLocks noChangeShapeType="1"/>
          </p:cNvSpPr>
          <p:nvPr/>
        </p:nvSpPr>
        <p:spPr bwMode="auto">
          <a:xfrm rot="8922656" flipH="1" flipV="1">
            <a:off x="6618288" y="5510213"/>
            <a:ext cx="263525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4" name="Text Box 226"/>
          <p:cNvSpPr txBox="1">
            <a:spLocks noChangeArrowheads="1"/>
          </p:cNvSpPr>
          <p:nvPr/>
        </p:nvSpPr>
        <p:spPr bwMode="auto">
          <a:xfrm>
            <a:off x="6357938" y="6384925"/>
            <a:ext cx="1881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General Position</a:t>
            </a:r>
          </a:p>
        </p:txBody>
      </p:sp>
      <p:sp>
        <p:nvSpPr>
          <p:cNvPr id="53315" name="Line 227"/>
          <p:cNvSpPr>
            <a:spLocks noChangeShapeType="1"/>
          </p:cNvSpPr>
          <p:nvPr/>
        </p:nvSpPr>
        <p:spPr bwMode="auto">
          <a:xfrm rot="13591516" flipV="1">
            <a:off x="7126288" y="4113213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6" name="Line 228"/>
          <p:cNvSpPr>
            <a:spLocks noChangeShapeType="1"/>
          </p:cNvSpPr>
          <p:nvPr/>
        </p:nvSpPr>
        <p:spPr bwMode="auto">
          <a:xfrm rot="16047104" flipV="1">
            <a:off x="7043738" y="478948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7" name="Line 229"/>
          <p:cNvSpPr>
            <a:spLocks noChangeShapeType="1"/>
          </p:cNvSpPr>
          <p:nvPr/>
        </p:nvSpPr>
        <p:spPr bwMode="auto">
          <a:xfrm rot="14142259" flipV="1">
            <a:off x="7410450" y="44275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8" name="Line 230"/>
          <p:cNvSpPr>
            <a:spLocks noChangeShapeType="1"/>
          </p:cNvSpPr>
          <p:nvPr/>
        </p:nvSpPr>
        <p:spPr bwMode="auto">
          <a:xfrm>
            <a:off x="6924675" y="4595813"/>
            <a:ext cx="261938" cy="271462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9" name="Line 231"/>
          <p:cNvSpPr>
            <a:spLocks noChangeShapeType="1"/>
          </p:cNvSpPr>
          <p:nvPr/>
        </p:nvSpPr>
        <p:spPr bwMode="auto">
          <a:xfrm flipH="1">
            <a:off x="6772275" y="4854575"/>
            <a:ext cx="393700" cy="1841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20" name="Line 232"/>
          <p:cNvSpPr>
            <a:spLocks noChangeShapeType="1"/>
          </p:cNvSpPr>
          <p:nvPr/>
        </p:nvSpPr>
        <p:spPr bwMode="auto">
          <a:xfrm flipV="1">
            <a:off x="6705600" y="4598988"/>
            <a:ext cx="228600" cy="2286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21" name="Line 233"/>
          <p:cNvSpPr>
            <a:spLocks noChangeShapeType="1"/>
          </p:cNvSpPr>
          <p:nvPr/>
        </p:nvSpPr>
        <p:spPr bwMode="auto">
          <a:xfrm flipH="1" flipV="1">
            <a:off x="6705600" y="4827588"/>
            <a:ext cx="76200" cy="2190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22" name="Line 234"/>
          <p:cNvSpPr>
            <a:spLocks noChangeShapeType="1"/>
          </p:cNvSpPr>
          <p:nvPr/>
        </p:nvSpPr>
        <p:spPr bwMode="auto">
          <a:xfrm rot="8922656" flipH="1" flipV="1">
            <a:off x="6402388" y="4633913"/>
            <a:ext cx="263525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23" name="Text Box 235"/>
          <p:cNvSpPr txBox="1">
            <a:spLocks noChangeArrowheads="1"/>
          </p:cNvSpPr>
          <p:nvPr/>
        </p:nvSpPr>
        <p:spPr bwMode="auto">
          <a:xfrm>
            <a:off x="6553200" y="5116513"/>
            <a:ext cx="1382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Coplanarity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438400" y="18478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pp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657600" y="2830513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col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657600" y="3135313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copl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657600" y="3516313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cr</a:t>
            </a:r>
            <a:r>
              <a:rPr lang="en-US" altLang="en-US" sz="2000" baseline="-25000">
                <a:latin typeface="Comic Sans MS" pitchFamily="66" charset="0"/>
                <a:sym typeface="Symbol" pitchFamily="18" charset="2"/>
              </a:rPr>
              <a:t>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124200" y="1884363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point-coincidence 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4521200" y="2871788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collinearity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4524375" y="32004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coplanarity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4532313" y="3552825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cross ratios (</a:t>
            </a:r>
            <a:r>
              <a:rPr lang="en-US" altLang="en-US" sz="2000">
                <a:solidFill>
                  <a:srgbClr val="009900"/>
                </a:solidFill>
                <a:latin typeface="Symbol" pitchFamily="18" charset="2"/>
              </a:rPr>
              <a:t>a</a:t>
            </a: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)</a:t>
            </a:r>
          </a:p>
        </p:txBody>
      </p:sp>
      <p:grpSp>
        <p:nvGrpSpPr>
          <p:cNvPr id="54282" name="Group 10"/>
          <p:cNvGrpSpPr>
            <a:grpSpLocks/>
          </p:cNvGrpSpPr>
          <p:nvPr/>
        </p:nvGrpSpPr>
        <p:grpSpPr bwMode="auto">
          <a:xfrm>
            <a:off x="425450" y="1676400"/>
            <a:ext cx="1525588" cy="1006475"/>
            <a:chOff x="364" y="1200"/>
            <a:chExt cx="961" cy="634"/>
          </a:xfrm>
        </p:grpSpPr>
        <p:grpSp>
          <p:nvGrpSpPr>
            <p:cNvPr id="54326" name="Group 11"/>
            <p:cNvGrpSpPr>
              <a:grpSpLocks/>
            </p:cNvGrpSpPr>
            <p:nvPr/>
          </p:nvGrpSpPr>
          <p:grpSpPr bwMode="auto">
            <a:xfrm>
              <a:off x="384" y="1200"/>
              <a:ext cx="917" cy="354"/>
              <a:chOff x="2640" y="768"/>
              <a:chExt cx="1438" cy="528"/>
            </a:xfrm>
          </p:grpSpPr>
          <p:grpSp>
            <p:nvGrpSpPr>
              <p:cNvPr id="54329" name="Group 12"/>
              <p:cNvGrpSpPr>
                <a:grpSpLocks/>
              </p:cNvGrpSpPr>
              <p:nvPr/>
            </p:nvGrpSpPr>
            <p:grpSpPr bwMode="auto">
              <a:xfrm rot="-513953">
                <a:off x="2640" y="768"/>
                <a:ext cx="263" cy="528"/>
                <a:chOff x="480" y="2592"/>
                <a:chExt cx="192" cy="288"/>
              </a:xfrm>
            </p:grpSpPr>
            <p:sp>
              <p:nvSpPr>
                <p:cNvPr id="54345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80" y="2592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6" name="Line 14"/>
                <p:cNvSpPr>
                  <a:spLocks noChangeShapeType="1"/>
                </p:cNvSpPr>
                <p:nvPr/>
              </p:nvSpPr>
              <p:spPr bwMode="auto">
                <a:xfrm>
                  <a:off x="480" y="2784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7" name="Line 15"/>
                <p:cNvSpPr>
                  <a:spLocks noChangeShapeType="1"/>
                </p:cNvSpPr>
                <p:nvPr/>
              </p:nvSpPr>
              <p:spPr bwMode="auto">
                <a:xfrm>
                  <a:off x="528" y="2592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624" y="2688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30" name="Group 17"/>
              <p:cNvGrpSpPr>
                <a:grpSpLocks/>
              </p:cNvGrpSpPr>
              <p:nvPr/>
            </p:nvGrpSpPr>
            <p:grpSpPr bwMode="auto">
              <a:xfrm rot="1518205" flipH="1">
                <a:off x="3815" y="768"/>
                <a:ext cx="263" cy="528"/>
                <a:chOff x="480" y="2592"/>
                <a:chExt cx="192" cy="288"/>
              </a:xfrm>
            </p:grpSpPr>
            <p:sp>
              <p:nvSpPr>
                <p:cNvPr id="54341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80" y="2592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2" name="Line 19"/>
                <p:cNvSpPr>
                  <a:spLocks noChangeShapeType="1"/>
                </p:cNvSpPr>
                <p:nvPr/>
              </p:nvSpPr>
              <p:spPr bwMode="auto">
                <a:xfrm>
                  <a:off x="480" y="2784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3" name="Line 20"/>
                <p:cNvSpPr>
                  <a:spLocks noChangeShapeType="1"/>
                </p:cNvSpPr>
                <p:nvPr/>
              </p:nvSpPr>
              <p:spPr bwMode="auto">
                <a:xfrm>
                  <a:off x="528" y="2592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624" y="2688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331" name="Line 22"/>
              <p:cNvSpPr>
                <a:spLocks noChangeShapeType="1"/>
              </p:cNvSpPr>
              <p:nvPr/>
            </p:nvSpPr>
            <p:spPr bwMode="auto">
              <a:xfrm flipV="1">
                <a:off x="2783" y="819"/>
                <a:ext cx="800" cy="2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2" name="Line 23"/>
              <p:cNvSpPr>
                <a:spLocks noChangeShapeType="1"/>
              </p:cNvSpPr>
              <p:nvPr/>
            </p:nvSpPr>
            <p:spPr bwMode="auto">
              <a:xfrm flipV="1">
                <a:off x="2734" y="825"/>
                <a:ext cx="55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3" name="Line 24"/>
              <p:cNvSpPr>
                <a:spLocks noChangeShapeType="1"/>
              </p:cNvSpPr>
              <p:nvPr/>
            </p:nvSpPr>
            <p:spPr bwMode="auto">
              <a:xfrm>
                <a:off x="3620" y="825"/>
                <a:ext cx="370" cy="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4" name="Line 25"/>
              <p:cNvSpPr>
                <a:spLocks noChangeShapeType="1"/>
              </p:cNvSpPr>
              <p:nvPr/>
            </p:nvSpPr>
            <p:spPr bwMode="auto">
              <a:xfrm>
                <a:off x="3281" y="821"/>
                <a:ext cx="660" cy="2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5" name="Oval 26"/>
              <p:cNvSpPr>
                <a:spLocks noChangeArrowheads="1"/>
              </p:cNvSpPr>
              <p:nvPr/>
            </p:nvSpPr>
            <p:spPr bwMode="auto">
              <a:xfrm>
                <a:off x="3527" y="768"/>
                <a:ext cx="96" cy="9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6" name="Oval 27"/>
              <p:cNvSpPr>
                <a:spLocks noChangeArrowheads="1"/>
              </p:cNvSpPr>
              <p:nvPr/>
            </p:nvSpPr>
            <p:spPr bwMode="auto">
              <a:xfrm>
                <a:off x="3239" y="768"/>
                <a:ext cx="96" cy="9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7" name="Oval 28"/>
              <p:cNvSpPr>
                <a:spLocks noChangeArrowheads="1"/>
              </p:cNvSpPr>
              <p:nvPr/>
            </p:nvSpPr>
            <p:spPr bwMode="auto">
              <a:xfrm>
                <a:off x="2711" y="960"/>
                <a:ext cx="54" cy="53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8" name="Oval 29"/>
              <p:cNvSpPr>
                <a:spLocks noChangeArrowheads="1"/>
              </p:cNvSpPr>
              <p:nvPr/>
            </p:nvSpPr>
            <p:spPr bwMode="auto">
              <a:xfrm>
                <a:off x="3959" y="971"/>
                <a:ext cx="54" cy="4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9" name="Oval 30"/>
              <p:cNvSpPr>
                <a:spLocks noChangeArrowheads="1"/>
              </p:cNvSpPr>
              <p:nvPr/>
            </p:nvSpPr>
            <p:spPr bwMode="auto">
              <a:xfrm>
                <a:off x="3911" y="1056"/>
                <a:ext cx="54" cy="4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40" name="Oval 31"/>
              <p:cNvSpPr>
                <a:spLocks noChangeArrowheads="1"/>
              </p:cNvSpPr>
              <p:nvPr/>
            </p:nvSpPr>
            <p:spPr bwMode="auto">
              <a:xfrm>
                <a:off x="2759" y="1056"/>
                <a:ext cx="54" cy="4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327" name="Rectangle 32"/>
            <p:cNvSpPr>
              <a:spLocks noChangeArrowheads="1"/>
            </p:cNvSpPr>
            <p:nvPr/>
          </p:nvSpPr>
          <p:spPr bwMode="auto">
            <a:xfrm>
              <a:off x="988" y="1521"/>
              <a:ext cx="337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>
                  <a:latin typeface="Comic Sans MS" pitchFamily="66" charset="0"/>
                </a:rPr>
                <a:t>C</a:t>
              </a:r>
              <a:r>
                <a:rPr lang="en-US" altLang="en-US" sz="2000" baseline="-25000">
                  <a:latin typeface="Comic Sans MS" pitchFamily="66" charset="0"/>
                </a:rPr>
                <a:t>inj</a:t>
              </a:r>
            </a:p>
          </p:txBody>
        </p:sp>
        <p:sp>
          <p:nvSpPr>
            <p:cNvPr id="54328" name="Text Box 33"/>
            <p:cNvSpPr txBox="1">
              <a:spLocks noChangeArrowheads="1"/>
            </p:cNvSpPr>
            <p:nvPr/>
          </p:nvSpPr>
          <p:spPr bwMode="auto">
            <a:xfrm>
              <a:off x="364" y="1546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>
                <a:latin typeface="Times" pitchFamily="18" charset="0"/>
              </a:endParaRPr>
            </a:p>
          </p:txBody>
        </p:sp>
      </p:grpSp>
      <p:grpSp>
        <p:nvGrpSpPr>
          <p:cNvPr id="54283" name="Group 34"/>
          <p:cNvGrpSpPr>
            <a:grpSpLocks/>
          </p:cNvGrpSpPr>
          <p:nvPr/>
        </p:nvGrpSpPr>
        <p:grpSpPr bwMode="auto">
          <a:xfrm>
            <a:off x="304800" y="3048000"/>
            <a:ext cx="1752600" cy="790575"/>
            <a:chOff x="225" y="2046"/>
            <a:chExt cx="1104" cy="498"/>
          </a:xfrm>
        </p:grpSpPr>
        <p:sp>
          <p:nvSpPr>
            <p:cNvPr id="54305" name="Rectangle 35"/>
            <p:cNvSpPr>
              <a:spLocks noChangeArrowheads="1"/>
            </p:cNvSpPr>
            <p:nvPr/>
          </p:nvSpPr>
          <p:spPr bwMode="auto">
            <a:xfrm>
              <a:off x="990" y="2263"/>
              <a:ext cx="33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>
                  <a:latin typeface="Comic Sans MS" pitchFamily="66" charset="0"/>
                </a:rPr>
                <a:t>C</a:t>
              </a:r>
              <a:r>
                <a:rPr lang="en-US" altLang="en-US" sz="2000" baseline="-25000">
                  <a:latin typeface="Comic Sans MS" pitchFamily="66" charset="0"/>
                </a:rPr>
                <a:t>wk</a:t>
              </a:r>
            </a:p>
          </p:txBody>
        </p:sp>
        <p:sp>
          <p:nvSpPr>
            <p:cNvPr id="54306" name="Text Box 36"/>
            <p:cNvSpPr txBox="1">
              <a:spLocks noChangeArrowheads="1"/>
            </p:cNvSpPr>
            <p:nvPr/>
          </p:nvSpPr>
          <p:spPr bwMode="auto">
            <a:xfrm>
              <a:off x="225" y="2288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 sz="1800">
                <a:latin typeface="Times" pitchFamily="18" charset="0"/>
              </a:endParaRPr>
            </a:p>
          </p:txBody>
        </p:sp>
        <p:grpSp>
          <p:nvGrpSpPr>
            <p:cNvPr id="54307" name="Group 37"/>
            <p:cNvGrpSpPr>
              <a:grpSpLocks/>
            </p:cNvGrpSpPr>
            <p:nvPr/>
          </p:nvGrpSpPr>
          <p:grpSpPr bwMode="auto">
            <a:xfrm>
              <a:off x="336" y="2046"/>
              <a:ext cx="927" cy="258"/>
              <a:chOff x="2337" y="1584"/>
              <a:chExt cx="927" cy="258"/>
            </a:xfrm>
          </p:grpSpPr>
          <p:sp>
            <p:nvSpPr>
              <p:cNvPr id="54308" name="Line 38"/>
              <p:cNvSpPr>
                <a:spLocks noChangeShapeType="1"/>
              </p:cNvSpPr>
              <p:nvPr/>
            </p:nvSpPr>
            <p:spPr bwMode="auto">
              <a:xfrm flipV="1">
                <a:off x="2344" y="1607"/>
                <a:ext cx="587" cy="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4309" name="Group 39"/>
              <p:cNvGrpSpPr>
                <a:grpSpLocks/>
              </p:cNvGrpSpPr>
              <p:nvPr/>
            </p:nvGrpSpPr>
            <p:grpSpPr bwMode="auto">
              <a:xfrm rot="-513953">
                <a:off x="2474" y="1584"/>
                <a:ext cx="128" cy="258"/>
                <a:chOff x="480" y="2592"/>
                <a:chExt cx="192" cy="288"/>
              </a:xfrm>
            </p:grpSpPr>
            <p:sp>
              <p:nvSpPr>
                <p:cNvPr id="5432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0" y="2592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3" name="Line 41"/>
                <p:cNvSpPr>
                  <a:spLocks noChangeShapeType="1"/>
                </p:cNvSpPr>
                <p:nvPr/>
              </p:nvSpPr>
              <p:spPr bwMode="auto">
                <a:xfrm>
                  <a:off x="480" y="2784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4" name="Line 42"/>
                <p:cNvSpPr>
                  <a:spLocks noChangeShapeType="1"/>
                </p:cNvSpPr>
                <p:nvPr/>
              </p:nvSpPr>
              <p:spPr bwMode="auto">
                <a:xfrm>
                  <a:off x="528" y="2592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5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624" y="2688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310" name="Oval 44"/>
              <p:cNvSpPr>
                <a:spLocks noChangeArrowheads="1"/>
              </p:cNvSpPr>
              <p:nvPr/>
            </p:nvSpPr>
            <p:spPr bwMode="auto">
              <a:xfrm>
                <a:off x="2337" y="1765"/>
                <a:ext cx="16" cy="1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4311" name="Group 45"/>
              <p:cNvGrpSpPr>
                <a:grpSpLocks/>
              </p:cNvGrpSpPr>
              <p:nvPr/>
            </p:nvGrpSpPr>
            <p:grpSpPr bwMode="auto">
              <a:xfrm rot="1518205" flipH="1">
                <a:off x="3048" y="1584"/>
                <a:ext cx="129" cy="258"/>
                <a:chOff x="480" y="2592"/>
                <a:chExt cx="192" cy="288"/>
              </a:xfrm>
            </p:grpSpPr>
            <p:sp>
              <p:nvSpPr>
                <p:cNvPr id="54318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480" y="2592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19" name="Line 47"/>
                <p:cNvSpPr>
                  <a:spLocks noChangeShapeType="1"/>
                </p:cNvSpPr>
                <p:nvPr/>
              </p:nvSpPr>
              <p:spPr bwMode="auto">
                <a:xfrm>
                  <a:off x="480" y="2784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0" name="Line 48"/>
                <p:cNvSpPr>
                  <a:spLocks noChangeShapeType="1"/>
                </p:cNvSpPr>
                <p:nvPr/>
              </p:nvSpPr>
              <p:spPr bwMode="auto">
                <a:xfrm>
                  <a:off x="528" y="2592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1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624" y="2688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312" name="Oval 50"/>
              <p:cNvSpPr>
                <a:spLocks noChangeArrowheads="1"/>
              </p:cNvSpPr>
              <p:nvPr/>
            </p:nvSpPr>
            <p:spPr bwMode="auto">
              <a:xfrm>
                <a:off x="3248" y="1743"/>
                <a:ext cx="16" cy="1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3" name="Line 51"/>
              <p:cNvSpPr>
                <a:spLocks noChangeShapeType="1"/>
              </p:cNvSpPr>
              <p:nvPr/>
            </p:nvSpPr>
            <p:spPr bwMode="auto">
              <a:xfrm flipH="1" flipV="1">
                <a:off x="2931" y="1607"/>
                <a:ext cx="328" cy="1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4" name="Oval 52"/>
              <p:cNvSpPr>
                <a:spLocks noChangeArrowheads="1"/>
              </p:cNvSpPr>
              <p:nvPr/>
            </p:nvSpPr>
            <p:spPr bwMode="auto">
              <a:xfrm>
                <a:off x="2907" y="1584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5" name="Oval 53"/>
              <p:cNvSpPr>
                <a:spLocks noChangeArrowheads="1"/>
              </p:cNvSpPr>
              <p:nvPr/>
            </p:nvSpPr>
            <p:spPr bwMode="auto">
              <a:xfrm>
                <a:off x="2517" y="1709"/>
                <a:ext cx="27" cy="2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6" name="Oval 54"/>
              <p:cNvSpPr>
                <a:spLocks noChangeArrowheads="1"/>
              </p:cNvSpPr>
              <p:nvPr/>
            </p:nvSpPr>
            <p:spPr bwMode="auto">
              <a:xfrm>
                <a:off x="3118" y="1683"/>
                <a:ext cx="27" cy="23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7" name="Line 55"/>
              <p:cNvSpPr>
                <a:spLocks noChangeShapeType="1"/>
              </p:cNvSpPr>
              <p:nvPr/>
            </p:nvSpPr>
            <p:spPr bwMode="auto">
              <a:xfrm>
                <a:off x="2616" y="1772"/>
                <a:ext cx="399" cy="0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 type="triangle" w="sm" len="med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4284" name="Text Box 56"/>
          <p:cNvSpPr txBox="1">
            <a:spLocks noChangeArrowheads="1"/>
          </p:cNvSpPr>
          <p:nvPr/>
        </p:nvSpPr>
        <p:spPr bwMode="auto">
          <a:xfrm>
            <a:off x="6121400" y="2387600"/>
            <a:ext cx="2730500" cy="5286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2"/>
                </a:solidFill>
                <a:latin typeface="Times" pitchFamily="18" charset="0"/>
              </a:rPr>
              <a:t>Task primitives</a:t>
            </a:r>
          </a:p>
        </p:txBody>
      </p:sp>
      <p:sp>
        <p:nvSpPr>
          <p:cNvPr id="54285" name="Text Box 57"/>
          <p:cNvSpPr txBox="1">
            <a:spLocks noChangeArrowheads="1"/>
          </p:cNvSpPr>
          <p:nvPr/>
        </p:nvSpPr>
        <p:spPr bwMode="auto">
          <a:xfrm>
            <a:off x="2438400" y="3135313"/>
            <a:ext cx="9906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pp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86" name="Line 58"/>
          <p:cNvSpPr>
            <a:spLocks noChangeShapeType="1"/>
          </p:cNvSpPr>
          <p:nvPr/>
        </p:nvSpPr>
        <p:spPr bwMode="auto">
          <a:xfrm>
            <a:off x="457200" y="2743200"/>
            <a:ext cx="2971800" cy="0"/>
          </a:xfrm>
          <a:prstGeom prst="line">
            <a:avLst/>
          </a:prstGeom>
          <a:noFill/>
          <a:ln w="28575">
            <a:solidFill>
              <a:srgbClr val="BCFDB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Rectangle 59"/>
          <p:cNvSpPr>
            <a:spLocks noChangeArrowheads="1"/>
          </p:cNvSpPr>
          <p:nvPr/>
        </p:nvSpPr>
        <p:spPr bwMode="auto">
          <a:xfrm>
            <a:off x="247650" y="2222500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Times" pitchFamily="18" charset="0"/>
              </a:rPr>
              <a:t>Injective</a:t>
            </a:r>
          </a:p>
        </p:txBody>
      </p:sp>
      <p:sp>
        <p:nvSpPr>
          <p:cNvPr id="54288" name="Rectangle 60"/>
          <p:cNvSpPr>
            <a:spLocks noChangeArrowheads="1"/>
          </p:cNvSpPr>
          <p:nvPr/>
        </p:nvSpPr>
        <p:spPr bwMode="auto">
          <a:xfrm>
            <a:off x="163513" y="3517900"/>
            <a:ext cx="1417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Times" pitchFamily="18" charset="0"/>
              </a:rPr>
              <a:t>Projective</a:t>
            </a:r>
          </a:p>
        </p:txBody>
      </p:sp>
      <p:sp>
        <p:nvSpPr>
          <p:cNvPr id="54289" name="Rectangle 61"/>
          <p:cNvSpPr>
            <a:spLocks noChangeArrowheads="1"/>
          </p:cNvSpPr>
          <p:nvPr/>
        </p:nvSpPr>
        <p:spPr bwMode="auto">
          <a:xfrm>
            <a:off x="508000" y="46038"/>
            <a:ext cx="8069263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4400">
                <a:solidFill>
                  <a:srgbClr val="FFFF00"/>
                </a:solidFill>
              </a:rPr>
              <a:t>Composing possible tasks</a:t>
            </a:r>
          </a:p>
        </p:txBody>
      </p:sp>
      <p:sp>
        <p:nvSpPr>
          <p:cNvPr id="54290" name="Text Box 62"/>
          <p:cNvSpPr txBox="1">
            <a:spLocks noChangeArrowheads="1"/>
          </p:cNvSpPr>
          <p:nvPr/>
        </p:nvSpPr>
        <p:spPr bwMode="auto">
          <a:xfrm>
            <a:off x="3276600" y="6032500"/>
            <a:ext cx="2730500" cy="5286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2"/>
                </a:solidFill>
                <a:latin typeface="Times" pitchFamily="18" charset="0"/>
              </a:rPr>
              <a:t>Task operators</a:t>
            </a:r>
          </a:p>
        </p:txBody>
      </p:sp>
      <p:sp>
        <p:nvSpPr>
          <p:cNvPr id="54291" name="Text Box 63"/>
          <p:cNvSpPr txBox="1">
            <a:spLocks noChangeArrowheads="1"/>
          </p:cNvSpPr>
          <p:nvPr/>
        </p:nvSpPr>
        <p:spPr bwMode="auto">
          <a:xfrm>
            <a:off x="571500" y="518318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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 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= </a:t>
            </a:r>
          </a:p>
        </p:txBody>
      </p:sp>
      <p:sp>
        <p:nvSpPr>
          <p:cNvPr id="54292" name="Text Box 64"/>
          <p:cNvSpPr txBox="1">
            <a:spLocks noChangeArrowheads="1"/>
          </p:cNvSpPr>
          <p:nvPr/>
        </p:nvSpPr>
        <p:spPr bwMode="auto">
          <a:xfrm>
            <a:off x="3257550" y="5170488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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  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=  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•T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54293" name="Text Box 65"/>
          <p:cNvSpPr txBox="1">
            <a:spLocks noChangeArrowheads="1"/>
          </p:cNvSpPr>
          <p:nvPr/>
        </p:nvSpPr>
        <p:spPr bwMode="auto">
          <a:xfrm>
            <a:off x="6070600" y="52832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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 = </a:t>
            </a:r>
          </a:p>
        </p:txBody>
      </p:sp>
      <p:sp>
        <p:nvSpPr>
          <p:cNvPr id="54294" name="AutoShape 66"/>
          <p:cNvSpPr>
            <a:spLocks/>
          </p:cNvSpPr>
          <p:nvPr/>
        </p:nvSpPr>
        <p:spPr bwMode="auto">
          <a:xfrm>
            <a:off x="6977063" y="5106988"/>
            <a:ext cx="165100" cy="762000"/>
          </a:xfrm>
          <a:prstGeom prst="leftBrace">
            <a:avLst>
              <a:gd name="adj1" fmla="val 38462"/>
              <a:gd name="adj2" fmla="val 50000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5" name="Text Box 67"/>
          <p:cNvSpPr txBox="1">
            <a:spLocks noChangeArrowheads="1"/>
          </p:cNvSpPr>
          <p:nvPr/>
        </p:nvSpPr>
        <p:spPr bwMode="auto">
          <a:xfrm>
            <a:off x="7075488" y="5105400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0   </a:t>
            </a:r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if 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 = 0 </a:t>
            </a:r>
          </a:p>
        </p:txBody>
      </p:sp>
      <p:sp>
        <p:nvSpPr>
          <p:cNvPr id="54296" name="Text Box 68"/>
          <p:cNvSpPr txBox="1">
            <a:spLocks noChangeArrowheads="1"/>
          </p:cNvSpPr>
          <p:nvPr/>
        </p:nvSpPr>
        <p:spPr bwMode="auto">
          <a:xfrm>
            <a:off x="7100888" y="5484813"/>
            <a:ext cx="1812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1   </a:t>
            </a:r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otherwise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54297" name="Line 69"/>
          <p:cNvSpPr>
            <a:spLocks noChangeShapeType="1"/>
          </p:cNvSpPr>
          <p:nvPr/>
        </p:nvSpPr>
        <p:spPr bwMode="auto">
          <a:xfrm flipH="1">
            <a:off x="8008938" y="5167313"/>
            <a:ext cx="111125" cy="2857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8" name="Text Box 70"/>
          <p:cNvSpPr txBox="1">
            <a:spLocks noChangeArrowheads="1"/>
          </p:cNvSpPr>
          <p:nvPr/>
        </p:nvSpPr>
        <p:spPr bwMode="auto">
          <a:xfrm>
            <a:off x="1917700" y="5030788"/>
            <a:ext cx="493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54299" name="Text Box 71"/>
          <p:cNvSpPr txBox="1">
            <a:spLocks noChangeArrowheads="1"/>
          </p:cNvSpPr>
          <p:nvPr/>
        </p:nvSpPr>
        <p:spPr bwMode="auto">
          <a:xfrm>
            <a:off x="1866900" y="5410200"/>
            <a:ext cx="59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54300" name="AutoShape 72"/>
          <p:cNvSpPr>
            <a:spLocks noChangeArrowheads="1"/>
          </p:cNvSpPr>
          <p:nvPr/>
        </p:nvSpPr>
        <p:spPr bwMode="auto">
          <a:xfrm>
            <a:off x="1885950" y="5019675"/>
            <a:ext cx="531813" cy="809625"/>
          </a:xfrm>
          <a:prstGeom prst="bracketPair">
            <a:avLst>
              <a:gd name="adj" fmla="val 16667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1" name="Rectangle 73"/>
          <p:cNvSpPr>
            <a:spLocks noChangeArrowheads="1"/>
          </p:cNvSpPr>
          <p:nvPr/>
        </p:nvSpPr>
        <p:spPr bwMode="auto">
          <a:xfrm>
            <a:off x="434975" y="4648200"/>
            <a:ext cx="7461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AND</a:t>
            </a:r>
          </a:p>
        </p:txBody>
      </p:sp>
      <p:sp>
        <p:nvSpPr>
          <p:cNvPr id="54302" name="Rectangle 74"/>
          <p:cNvSpPr>
            <a:spLocks noChangeArrowheads="1"/>
          </p:cNvSpPr>
          <p:nvPr/>
        </p:nvSpPr>
        <p:spPr bwMode="auto">
          <a:xfrm>
            <a:off x="3152775" y="4710113"/>
            <a:ext cx="5476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OR</a:t>
            </a:r>
          </a:p>
        </p:txBody>
      </p:sp>
      <p:sp>
        <p:nvSpPr>
          <p:cNvPr id="54303" name="Rectangle 75"/>
          <p:cNvSpPr>
            <a:spLocks noChangeArrowheads="1"/>
          </p:cNvSpPr>
          <p:nvPr/>
        </p:nvSpPr>
        <p:spPr bwMode="auto">
          <a:xfrm>
            <a:off x="6162675" y="4711700"/>
            <a:ext cx="7175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NOT</a:t>
            </a:r>
          </a:p>
        </p:txBody>
      </p:sp>
      <p:sp>
        <p:nvSpPr>
          <p:cNvPr id="54304" name="Line 76"/>
          <p:cNvSpPr>
            <a:spLocks noChangeShapeType="1"/>
          </p:cNvSpPr>
          <p:nvPr/>
        </p:nvSpPr>
        <p:spPr bwMode="auto">
          <a:xfrm>
            <a:off x="342900" y="4279900"/>
            <a:ext cx="826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676400" y="3886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Comic Sans MS" pitchFamily="66" charset="0"/>
              </a:rPr>
              <a:t>wrench: view 1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867400" y="3886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Comic Sans MS" pitchFamily="66" charset="0"/>
              </a:rPr>
              <a:t>wrench: view 2</a:t>
            </a:r>
          </a:p>
        </p:txBody>
      </p:sp>
      <p:pic>
        <p:nvPicPr>
          <p:cNvPr id="124932" name="wrenchTracking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wrench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38300"/>
            <a:ext cx="3009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4546600" y="5262563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wrench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1..8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 =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6194425" y="58134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col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5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6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6194425" y="5473700"/>
            <a:ext cx="212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col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4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7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8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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6194425" y="47117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pp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5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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6194425" y="50927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pp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3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7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</a:t>
            </a:r>
          </a:p>
        </p:txBody>
      </p:sp>
      <p:grpSp>
        <p:nvGrpSpPr>
          <p:cNvPr id="55307" name="Group 11"/>
          <p:cNvGrpSpPr>
            <a:grpSpLocks/>
          </p:cNvGrpSpPr>
          <p:nvPr/>
        </p:nvGrpSpPr>
        <p:grpSpPr bwMode="auto">
          <a:xfrm>
            <a:off x="952500" y="4343400"/>
            <a:ext cx="3079750" cy="2276475"/>
            <a:chOff x="464" y="2456"/>
            <a:chExt cx="2340" cy="1730"/>
          </a:xfrm>
        </p:grpSpPr>
        <p:pic>
          <p:nvPicPr>
            <p:cNvPr id="55309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2456"/>
              <a:ext cx="2340" cy="1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10" name="Oval 13"/>
            <p:cNvSpPr>
              <a:spLocks noChangeArrowheads="1"/>
            </p:cNvSpPr>
            <p:nvPr/>
          </p:nvSpPr>
          <p:spPr bwMode="auto">
            <a:xfrm>
              <a:off x="2011" y="3273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1" name="Oval 14"/>
            <p:cNvSpPr>
              <a:spLocks noChangeArrowheads="1"/>
            </p:cNvSpPr>
            <p:nvPr/>
          </p:nvSpPr>
          <p:spPr bwMode="auto">
            <a:xfrm>
              <a:off x="2264" y="3191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2" name="Oval 15"/>
            <p:cNvSpPr>
              <a:spLocks noChangeArrowheads="1"/>
            </p:cNvSpPr>
            <p:nvPr/>
          </p:nvSpPr>
          <p:spPr bwMode="auto">
            <a:xfrm>
              <a:off x="2360" y="3462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3" name="Oval 16"/>
            <p:cNvSpPr>
              <a:spLocks noChangeArrowheads="1"/>
            </p:cNvSpPr>
            <p:nvPr/>
          </p:nvSpPr>
          <p:spPr bwMode="auto">
            <a:xfrm>
              <a:off x="2098" y="3570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4" name="Oval 17"/>
            <p:cNvSpPr>
              <a:spLocks noChangeArrowheads="1"/>
            </p:cNvSpPr>
            <p:nvPr/>
          </p:nvSpPr>
          <p:spPr bwMode="auto">
            <a:xfrm>
              <a:off x="675" y="3412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5" name="Oval 18"/>
            <p:cNvSpPr>
              <a:spLocks noChangeArrowheads="1"/>
            </p:cNvSpPr>
            <p:nvPr/>
          </p:nvSpPr>
          <p:spPr bwMode="auto">
            <a:xfrm>
              <a:off x="861" y="3408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6" name="Oval 19"/>
            <p:cNvSpPr>
              <a:spLocks noChangeArrowheads="1"/>
            </p:cNvSpPr>
            <p:nvPr/>
          </p:nvSpPr>
          <p:spPr bwMode="auto">
            <a:xfrm>
              <a:off x="867" y="3119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Oval 20"/>
            <p:cNvSpPr>
              <a:spLocks noChangeArrowheads="1"/>
            </p:cNvSpPr>
            <p:nvPr/>
          </p:nvSpPr>
          <p:spPr bwMode="auto">
            <a:xfrm>
              <a:off x="688" y="3115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8" name="Rectangle 21"/>
            <p:cNvSpPr>
              <a:spLocks noChangeArrowheads="1"/>
            </p:cNvSpPr>
            <p:nvPr/>
          </p:nvSpPr>
          <p:spPr bwMode="auto">
            <a:xfrm>
              <a:off x="1881" y="3072"/>
              <a:ext cx="197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55319" name="Rectangle 22"/>
            <p:cNvSpPr>
              <a:spLocks noChangeArrowheads="1"/>
            </p:cNvSpPr>
            <p:nvPr/>
          </p:nvSpPr>
          <p:spPr bwMode="auto">
            <a:xfrm>
              <a:off x="2135" y="3003"/>
              <a:ext cx="21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5320" name="Rectangle 23"/>
            <p:cNvSpPr>
              <a:spLocks noChangeArrowheads="1"/>
            </p:cNvSpPr>
            <p:nvPr/>
          </p:nvSpPr>
          <p:spPr bwMode="auto">
            <a:xfrm>
              <a:off x="1958" y="3399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55321" name="Rectangle 24"/>
            <p:cNvSpPr>
              <a:spLocks noChangeArrowheads="1"/>
            </p:cNvSpPr>
            <p:nvPr/>
          </p:nvSpPr>
          <p:spPr bwMode="auto">
            <a:xfrm>
              <a:off x="2225" y="3294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4</a:t>
              </a:r>
            </a:p>
          </p:txBody>
        </p:sp>
        <p:sp>
          <p:nvSpPr>
            <p:cNvPr id="55322" name="Rectangle 25"/>
            <p:cNvSpPr>
              <a:spLocks noChangeArrowheads="1"/>
            </p:cNvSpPr>
            <p:nvPr/>
          </p:nvSpPr>
          <p:spPr bwMode="auto">
            <a:xfrm>
              <a:off x="766" y="2927"/>
              <a:ext cx="21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55323" name="Rectangle 26"/>
            <p:cNvSpPr>
              <a:spLocks noChangeArrowheads="1"/>
            </p:cNvSpPr>
            <p:nvPr/>
          </p:nvSpPr>
          <p:spPr bwMode="auto">
            <a:xfrm>
              <a:off x="558" y="2935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6</a:t>
              </a:r>
            </a:p>
          </p:txBody>
        </p:sp>
        <p:sp>
          <p:nvSpPr>
            <p:cNvPr id="55324" name="Rectangle 27"/>
            <p:cNvSpPr>
              <a:spLocks noChangeArrowheads="1"/>
            </p:cNvSpPr>
            <p:nvPr/>
          </p:nvSpPr>
          <p:spPr bwMode="auto">
            <a:xfrm>
              <a:off x="747" y="3224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7</a:t>
              </a:r>
            </a:p>
          </p:txBody>
        </p:sp>
        <p:sp>
          <p:nvSpPr>
            <p:cNvPr id="55325" name="Rectangle 28"/>
            <p:cNvSpPr>
              <a:spLocks noChangeArrowheads="1"/>
            </p:cNvSpPr>
            <p:nvPr/>
          </p:nvSpPr>
          <p:spPr bwMode="auto">
            <a:xfrm>
              <a:off x="542" y="3224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8</a:t>
              </a:r>
            </a:p>
          </p:txBody>
        </p:sp>
      </p:grpSp>
      <p:sp>
        <p:nvSpPr>
          <p:cNvPr id="55308" name="Rectangle 29"/>
          <p:cNvSpPr>
            <a:spLocks noChangeArrowheads="1"/>
          </p:cNvSpPr>
          <p:nvPr/>
        </p:nvSpPr>
        <p:spPr bwMode="auto">
          <a:xfrm>
            <a:off x="508000" y="46038"/>
            <a:ext cx="8069263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4400">
                <a:solidFill>
                  <a:srgbClr val="FFFF00"/>
                </a:solidFill>
              </a:rPr>
              <a:t>Result: Task toolkit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4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4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49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4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49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493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</a:t>
            </a:r>
            <a:br>
              <a:rPr lang="en-US" smtClean="0"/>
            </a:br>
            <a:r>
              <a:rPr lang="en-US" smtClean="0"/>
              <a:t>Pick and place type of movement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15000"/>
            <a:ext cx="8077200" cy="1143000"/>
          </a:xfrm>
        </p:spPr>
        <p:txBody>
          <a:bodyPr/>
          <a:lstStyle/>
          <a:p>
            <a:pPr marL="533400" indent="-533400" eaLnBrk="1" hangingPunct="1">
              <a:buFontTx/>
              <a:buNone/>
              <a:defRPr/>
            </a:pPr>
            <a:r>
              <a:rPr lang="en-US" sz="2800" smtClean="0"/>
              <a:t>3. Alignment???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z="2000" smtClean="0"/>
              <a:t>To match transport final to fine manipulation initial conditions</a:t>
            </a:r>
          </a:p>
        </p:txBody>
      </p:sp>
      <p:pic>
        <p:nvPicPr>
          <p:cNvPr id="129028" name="PickUp3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Insert1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" fill="hold"/>
                                        <p:tgtEl>
                                          <p:spTgt spid="129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9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90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902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902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9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9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9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More primitives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Tx/>
              <a:buNone/>
              <a:defRPr/>
            </a:pPr>
            <a:r>
              <a:rPr lang="en-US" smtClean="0"/>
              <a:t>4. Guarded move</a:t>
            </a:r>
          </a:p>
          <a:p>
            <a:pPr marL="914400" lvl="1" indent="-457200" eaLnBrk="1" hangingPunct="1">
              <a:defRPr/>
            </a:pPr>
            <a:r>
              <a:rPr lang="en-US" smtClean="0"/>
              <a:t>Move along some direction until an external contraint (e.g. contact) is satisfied.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mtClean="0"/>
              <a:t>5. Open loop movements: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When object is obscured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Or ballistic fast movements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Note can be done based on previously estimated Jacobians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Solving the puzzle…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31076" name="Puzzle3rdCam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107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/>
          </p:nvPr>
        </p:nvSpPr>
        <p:spPr>
          <a:xfrm>
            <a:off x="360363" y="1982788"/>
            <a:ext cx="8458200" cy="4951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/>
          <a:lstStyle/>
          <a:p>
            <a:pPr marL="327025" indent="-327025" algn="l" defTabSz="449263"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Visual servoing: The process of minimizing a visually-specified task by using visual feedback for motion control of a robot.</a:t>
            </a:r>
          </a:p>
          <a:p>
            <a:pPr marL="327025" indent="-327025" algn="l" defTabSz="449263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endParaRPr lang="en-CA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27025" indent="-327025" algn="l" defTabSz="449263"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</a:t>
            </a:r>
            <a:r>
              <a:rPr lang="en-CA" sz="2800" i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difficult</a:t>
            </a:r>
            <a:r>
              <a:rPr lang="en-CA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 Yes. </a:t>
            </a:r>
          </a:p>
          <a:p>
            <a:pPr marL="1477963" lvl="1" indent="-563563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Controlling 6D pose of the end-effector from 2D image features. </a:t>
            </a:r>
          </a:p>
          <a:p>
            <a:pPr marL="1477963" lvl="1" indent="-563563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Nonlinear projection, degenerate features, etc.</a:t>
            </a:r>
          </a:p>
          <a:p>
            <a:pPr marL="327025" indent="-327025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important? Of course.</a:t>
            </a:r>
          </a:p>
          <a:p>
            <a:pPr marL="1477963" lvl="1" indent="-563563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Vision is a versatile sensor. </a:t>
            </a:r>
          </a:p>
          <a:p>
            <a:pPr marL="1477963" lvl="1" indent="-563563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Many applications: industrial, health, service, space, humanoids, etc.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457200" y="409575"/>
            <a:ext cx="8361363" cy="717550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indent="0" algn="ctr" defTabSz="449263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CA" sz="4400" smtClean="0">
                <a:solidFill>
                  <a:srgbClr val="FFFF00"/>
                </a:solidFill>
                <a:effectLst/>
              </a:rPr>
              <a:t>Conclusions</a:t>
            </a: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720725" y="1927225"/>
            <a:ext cx="8008938" cy="1385888"/>
          </a:xfrm>
          <a:prstGeom prst="roundRect">
            <a:avLst>
              <a:gd name="adj" fmla="val 125"/>
            </a:avLst>
          </a:prstGeom>
          <a:solidFill>
            <a:srgbClr val="FFFFFF">
              <a:alpha val="0"/>
            </a:srgbClr>
          </a:solidFill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environments and tasks are of interest?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Not the previous examples. </a:t>
            </a:r>
          </a:p>
          <a:p>
            <a:pPr lvl="1" eaLnBrk="1" hangingPunct="1">
              <a:defRPr/>
            </a:pPr>
            <a:r>
              <a:rPr lang="en-US" sz="2000" smtClean="0"/>
              <a:t>Could be solved “structured”</a:t>
            </a:r>
          </a:p>
          <a:p>
            <a:pPr eaLnBrk="1" hangingPunct="1">
              <a:defRPr/>
            </a:pPr>
            <a:r>
              <a:rPr lang="en-US" sz="2800" smtClean="0"/>
              <a:t>Want to work in everyday unstructured</a:t>
            </a:r>
            <a:r>
              <a:rPr lang="en-US" smtClean="0"/>
              <a:t> environments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3181350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095750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in space applications 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35052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Space station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On-orbit service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Planetary Exploration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63492" name="Picture 4" descr="E:\jag\is04\CSApics\IS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3208338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E:\jag\is04\CSApics\IS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600"/>
            <a:ext cx="14557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E:\jag\is04\CSApics\MarsR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56088"/>
            <a:ext cx="3500438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Power line inspection</a:t>
            </a:r>
          </a:p>
        </p:txBody>
      </p:sp>
      <p:graphicFrame>
        <p:nvGraphicFramePr>
          <p:cNvPr id="64515" name="Object 4"/>
          <p:cNvGraphicFramePr>
            <a:graphicFrameLocks noChangeAspect="1"/>
          </p:cNvGraphicFramePr>
          <p:nvPr/>
        </p:nvGraphicFramePr>
        <p:xfrm>
          <a:off x="3733800" y="1752600"/>
          <a:ext cx="2438400" cy="193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7" name="Photo Editor Photo" r:id="rId3" imgW="1905266" imgH="1514686" progId="MSPhotoEd.3">
                  <p:embed/>
                </p:oleObj>
              </mc:Choice>
              <mc:Fallback>
                <p:oleObj name="Photo Editor Photo" r:id="rId3" imgW="1905266" imgH="15146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752600"/>
                        <a:ext cx="2438400" cy="193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5"/>
          <p:cNvGraphicFramePr>
            <a:graphicFrameLocks noChangeAspect="1"/>
          </p:cNvGraphicFramePr>
          <p:nvPr/>
        </p:nvGraphicFramePr>
        <p:xfrm>
          <a:off x="6400800" y="1708150"/>
          <a:ext cx="2511425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8" name="Photo Editor Photo" r:id="rId5" imgW="5238095" imgH="2400635" progId="MSPhotoEd.3">
                  <p:embed/>
                </p:oleObj>
              </mc:Choice>
              <mc:Fallback>
                <p:oleObj name="Photo Editor Photo" r:id="rId5" imgW="5238095" imgH="2400635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708150"/>
                        <a:ext cx="2511425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6"/>
          <p:cNvGraphicFramePr>
            <a:graphicFrameLocks noChangeAspect="1"/>
          </p:cNvGraphicFramePr>
          <p:nvPr/>
        </p:nvGraphicFramePr>
        <p:xfrm>
          <a:off x="4943475" y="2895600"/>
          <a:ext cx="42005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9" name="Photo Editor Photo" r:id="rId7" imgW="4200000" imgH="3123810" progId="MSPhotoEd.3">
                  <p:embed/>
                </p:oleObj>
              </mc:Choice>
              <mc:Fallback>
                <p:oleObj name="Photo Editor Photo" r:id="rId7" imgW="4200000" imgH="312381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2895600"/>
                        <a:ext cx="42005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5257800" y="61722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Model landscape: Edmonton railroad society</a:t>
            </a:r>
          </a:p>
        </p:txBody>
      </p:sp>
      <p:sp>
        <p:nvSpPr>
          <p:cNvPr id="64519" name="Rectangle 8"/>
          <p:cNvSpPr>
            <a:spLocks noChangeArrowheads="1"/>
          </p:cNvSpPr>
          <p:nvPr/>
        </p:nvSpPr>
        <p:spPr bwMode="auto">
          <a:xfrm>
            <a:off x="6553200" y="2286000"/>
            <a:ext cx="228600" cy="3048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0" name="Rectangle 9"/>
          <p:cNvSpPr>
            <a:spLocks noChangeArrowheads="1"/>
          </p:cNvSpPr>
          <p:nvPr/>
        </p:nvSpPr>
        <p:spPr bwMode="auto">
          <a:xfrm>
            <a:off x="6589713" y="2606675"/>
            <a:ext cx="153987" cy="11747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4521" name="Line 10"/>
          <p:cNvSpPr>
            <a:spLocks noChangeShapeType="1"/>
          </p:cNvSpPr>
          <p:nvPr/>
        </p:nvSpPr>
        <p:spPr bwMode="auto">
          <a:xfrm>
            <a:off x="6019800" y="2286000"/>
            <a:ext cx="533400" cy="152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4522" name="Picture 11" descr="C:\Documents and Settings\Steven\My Documents\CRV04\wearingHM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00600"/>
            <a:ext cx="1447800" cy="1420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23" name="Object 12"/>
          <p:cNvGraphicFramePr>
            <a:graphicFrameLocks noChangeAspect="1"/>
          </p:cNvGraphicFramePr>
          <p:nvPr/>
        </p:nvGraphicFramePr>
        <p:xfrm>
          <a:off x="2971800" y="4114800"/>
          <a:ext cx="1846263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0" name="Photo Editor Photo" r:id="rId10" imgW="2104762" imgH="2866667" progId="MSPhotoEd.3">
                  <p:embed/>
                </p:oleObj>
              </mc:Choice>
              <mc:Fallback>
                <p:oleObj name="Photo Editor Photo" r:id="rId10" imgW="2104762" imgH="2866667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114800"/>
                        <a:ext cx="1846263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4" name="Line 13"/>
          <p:cNvSpPr>
            <a:spLocks noChangeShapeType="1"/>
          </p:cNvSpPr>
          <p:nvPr/>
        </p:nvSpPr>
        <p:spPr bwMode="auto">
          <a:xfrm>
            <a:off x="4191000" y="4953000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5" name="Line 14"/>
          <p:cNvSpPr>
            <a:spLocks noChangeShapeType="1"/>
          </p:cNvSpPr>
          <p:nvPr/>
        </p:nvSpPr>
        <p:spPr bwMode="auto">
          <a:xfrm>
            <a:off x="4114800" y="5029200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6" name="Line 15"/>
          <p:cNvSpPr>
            <a:spLocks noChangeShapeType="1"/>
          </p:cNvSpPr>
          <p:nvPr/>
        </p:nvSpPr>
        <p:spPr bwMode="auto">
          <a:xfrm>
            <a:off x="4035425" y="5160963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64527" name="Group 16"/>
          <p:cNvGrpSpPr>
            <a:grpSpLocks/>
          </p:cNvGrpSpPr>
          <p:nvPr/>
        </p:nvGrpSpPr>
        <p:grpSpPr bwMode="auto">
          <a:xfrm>
            <a:off x="3749675" y="4862513"/>
            <a:ext cx="401638" cy="266700"/>
            <a:chOff x="4954" y="1383"/>
            <a:chExt cx="253" cy="168"/>
          </a:xfrm>
        </p:grpSpPr>
        <p:sp>
          <p:nvSpPr>
            <p:cNvPr id="64530" name="Oval 17"/>
            <p:cNvSpPr>
              <a:spLocks noChangeArrowheads="1"/>
            </p:cNvSpPr>
            <p:nvPr/>
          </p:nvSpPr>
          <p:spPr bwMode="auto">
            <a:xfrm>
              <a:off x="5111" y="1383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531" name="Oval 18"/>
            <p:cNvSpPr>
              <a:spLocks noChangeArrowheads="1"/>
            </p:cNvSpPr>
            <p:nvPr/>
          </p:nvSpPr>
          <p:spPr bwMode="auto">
            <a:xfrm>
              <a:off x="5034" y="1444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532" name="Oval 19"/>
            <p:cNvSpPr>
              <a:spLocks noChangeArrowheads="1"/>
            </p:cNvSpPr>
            <p:nvPr/>
          </p:nvSpPr>
          <p:spPr bwMode="auto">
            <a:xfrm>
              <a:off x="4954" y="1503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4528" name="Line 20"/>
          <p:cNvSpPr>
            <a:spLocks noChangeShapeType="1"/>
          </p:cNvSpPr>
          <p:nvPr/>
        </p:nvSpPr>
        <p:spPr bwMode="auto">
          <a:xfrm flipH="1">
            <a:off x="3581400" y="4953000"/>
            <a:ext cx="152400" cy="1676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3733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 electric UAV carrying camera flown over the model</a:t>
            </a:r>
            <a:r>
              <a:rPr lang="en-US" smtClean="0"/>
              <a:t> </a:t>
            </a:r>
          </a:p>
          <a:p>
            <a:pPr eaLnBrk="1" hangingPunct="1">
              <a:defRPr/>
            </a:pPr>
            <a:r>
              <a:rPr lang="en-US" sz="2800" smtClean="0"/>
              <a:t>Simulation: Robot arm holds camera  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800225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201738"/>
            <a:ext cx="8953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6516688" y="11874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6300788" y="129540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6875463" y="136842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669607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6" name="Group 20"/>
          <p:cNvGrpSpPr>
            <a:grpSpLocks/>
          </p:cNvGrpSpPr>
          <p:nvPr/>
        </p:nvGrpSpPr>
        <p:grpSpPr bwMode="auto">
          <a:xfrm>
            <a:off x="6929438" y="1439863"/>
            <a:ext cx="542925" cy="992187"/>
            <a:chOff x="4365" y="907"/>
            <a:chExt cx="342" cy="625"/>
          </a:xfrm>
        </p:grpSpPr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>
              <a:off x="4365" y="907"/>
              <a:ext cx="113" cy="113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>
              <a:off x="4479" y="1020"/>
              <a:ext cx="113" cy="170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flipH="1" flipV="1">
              <a:off x="4646" y="1301"/>
              <a:ext cx="63" cy="233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 flipH="1" flipV="1">
              <a:off x="4589" y="1188"/>
              <a:ext cx="63" cy="119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Steven\My Documents\CRV04\wearingHM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029200"/>
            <a:ext cx="1447800" cy="1420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in Power Line Inspection  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5813" lvl="1" indent="-381000" eaLnBrk="1" hangingPunct="1">
              <a:buFontTx/>
              <a:buNone/>
              <a:defRPr/>
            </a:pPr>
            <a:endParaRPr lang="en-US" smtClean="0"/>
          </a:p>
          <a:p>
            <a:pPr marL="785813" lvl="1" indent="-381000" eaLnBrk="1" hangingPunct="1">
              <a:buFontTx/>
              <a:buNone/>
              <a:defRPr/>
            </a:pPr>
            <a:endParaRPr lang="en-US" smtClean="0"/>
          </a:p>
        </p:txBody>
      </p:sp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7086600" y="1447800"/>
          <a:ext cx="1846263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6" name="Photo Editor Photo" r:id="rId5" imgW="2104762" imgH="2866667" progId="MSPhotoEd.3">
                  <p:embed/>
                </p:oleObj>
              </mc:Choice>
              <mc:Fallback>
                <p:oleObj name="Photo Editor Photo" r:id="rId5" imgW="2104762" imgH="286666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447800"/>
                        <a:ext cx="1846263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8305800" y="2286000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8229600" y="2362200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8150225" y="2493963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65545" name="Group 9"/>
          <p:cNvGrpSpPr>
            <a:grpSpLocks/>
          </p:cNvGrpSpPr>
          <p:nvPr/>
        </p:nvGrpSpPr>
        <p:grpSpPr bwMode="auto">
          <a:xfrm>
            <a:off x="7864475" y="2195513"/>
            <a:ext cx="401638" cy="266700"/>
            <a:chOff x="4954" y="1383"/>
            <a:chExt cx="253" cy="168"/>
          </a:xfrm>
        </p:grpSpPr>
        <p:sp>
          <p:nvSpPr>
            <p:cNvPr id="65547" name="Oval 10"/>
            <p:cNvSpPr>
              <a:spLocks noChangeArrowheads="1"/>
            </p:cNvSpPr>
            <p:nvPr/>
          </p:nvSpPr>
          <p:spPr bwMode="auto">
            <a:xfrm>
              <a:off x="5111" y="1383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548" name="Oval 11"/>
            <p:cNvSpPr>
              <a:spLocks noChangeArrowheads="1"/>
            </p:cNvSpPr>
            <p:nvPr/>
          </p:nvSpPr>
          <p:spPr bwMode="auto">
            <a:xfrm>
              <a:off x="5034" y="1444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549" name="Oval 12"/>
            <p:cNvSpPr>
              <a:spLocks noChangeArrowheads="1"/>
            </p:cNvSpPr>
            <p:nvPr/>
          </p:nvSpPr>
          <p:spPr bwMode="auto">
            <a:xfrm>
              <a:off x="4954" y="1503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5546" name="Line 13"/>
          <p:cNvSpPr>
            <a:spLocks noChangeShapeType="1"/>
          </p:cNvSpPr>
          <p:nvPr/>
        </p:nvSpPr>
        <p:spPr bwMode="auto">
          <a:xfrm flipH="1">
            <a:off x="7696200" y="2286000"/>
            <a:ext cx="152400" cy="1676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9775" cy="7143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Some References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363" y="936625"/>
            <a:ext cx="8456612" cy="53546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/>
          <a:lstStyle/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M. Spong, S. Hutchinson, M. Vidyasagar. Robot Modeling and Control. Chapter 12: Vision-Based Control. John Wiley &amp; Sons: USA, 2006. </a:t>
            </a:r>
            <a:r>
              <a:rPr lang="en-CA" sz="1800" smtClean="0">
                <a:solidFill>
                  <a:srgbClr val="FF0000"/>
                </a:solidFill>
              </a:rPr>
              <a:t>(Text)</a:t>
            </a:r>
            <a:r>
              <a:rPr lang="en-CA" sz="1800" smtClean="0"/>
              <a:t> 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S. Hutchinson, G. Hager, P. Corke, "A tutorial on visual servo control," IEEE Trans. on Robotics and Automation, October 1996, vol. 12, no 5, p. 651-670. </a:t>
            </a:r>
            <a:r>
              <a:rPr lang="en-CA" sz="1800" smtClean="0">
                <a:solidFill>
                  <a:srgbClr val="FF0000"/>
                </a:solidFill>
              </a:rPr>
              <a:t>(Tutorial)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 F. Chaumette, S. Hutchinson, "Visual Servo Control, Part I: Basic Approaches," and "Part II: Advanced Approaches," IEEE Robotics and Automation Magazine 13(4):82-90, December 2006 and 14(1):109-118, March 2007. </a:t>
            </a:r>
            <a:r>
              <a:rPr lang="en-CA" sz="1800" smtClean="0">
                <a:solidFill>
                  <a:srgbClr val="FF0000"/>
                </a:solidFill>
              </a:rPr>
              <a:t>(Tutorial)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B. Espiau, F. Chaumette, P. Rives, "A new approach to visual servoing in robotics," IEEE Trans. on Robotics and Automation, June 1992, vol. 8, no. 6, p. 313-326. </a:t>
            </a:r>
            <a:r>
              <a:rPr lang="en-CA" sz="1800" smtClean="0">
                <a:solidFill>
                  <a:srgbClr val="FF0000"/>
                </a:solidFill>
              </a:rPr>
              <a:t>(Image-based)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W. J. Wilson, C. C. Williams Hulls, G. S. Bell, "Relative End-Effector Control Using Cartesian Position Based Visual Servoing", IEEE Transactions on Robotics and Automation, Vol. 12, No. 5, October 1996, pp.684-696. </a:t>
            </a:r>
            <a:r>
              <a:rPr lang="en-CA" sz="1800" smtClean="0">
                <a:solidFill>
                  <a:srgbClr val="FF0000"/>
                </a:solidFill>
              </a:rPr>
              <a:t>(Position-based)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E. Malis, F. Chaumette, S. Boudet, "2 1/2 D visual servoing," IEEE Trans. on Robotics and Automation, April 1999, vol. 15, no. 2, p. 238-250. </a:t>
            </a:r>
            <a:r>
              <a:rPr lang="en-CA" sz="1800" smtClean="0">
                <a:solidFill>
                  <a:srgbClr val="FF0000"/>
                </a:solidFill>
              </a:rPr>
              <a:t>(Hybrid)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M. Jägersand, O. Fuentes, R. Nelson, "Experimental Evaluation of Uncalibrated Visual Servoing for Precision Manipulation," Proc. IEEE Intl. Conference on Robotics and Automation (ICRA), pp. 2874-2880, 20-25 Apr. 1997. </a:t>
            </a:r>
            <a:r>
              <a:rPr lang="en-CA" sz="1800" smtClean="0">
                <a:solidFill>
                  <a:srgbClr val="FF0000"/>
                </a:solidFill>
              </a:rPr>
              <a:t>(Uncalibrated, model-free)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F. Chaumette, "Potential problems of stability and convergence in image-based and position-based visual servoing," The Confluence of Vision and Control, LNCS Series, No 237, Springer-Verlag, 1998, p. 66-78.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6840538" y="129540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6624638" y="14033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70199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6804025" y="17287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7559675" y="1511300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72358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7343775" y="20526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6983413" y="19796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ligneLake">
  <a:themeElements>
    <a:clrScheme name="MaligneLak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MaligneLak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ligneLak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igneLak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Settings\User\My Documents\CompVis\498\MaligneLake.pot</Template>
  <TotalTime>1853</TotalTime>
  <Words>2358</Words>
  <Application>Microsoft Office PowerPoint</Application>
  <PresentationFormat>On-screen Show (4:3)</PresentationFormat>
  <Paragraphs>654</Paragraphs>
  <Slides>71</Slides>
  <Notes>22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MaligneLake</vt:lpstr>
      <vt:lpstr>Photo Editor Photo</vt:lpstr>
      <vt:lpstr>Equation</vt:lpstr>
      <vt:lpstr>Microsoft Equation 3.0</vt:lpstr>
      <vt:lpstr>Using 2D projective geometry to control of robot motion from video “visual servoing”</vt:lpstr>
      <vt:lpstr>What is vision?</vt:lpstr>
      <vt:lpstr>Uses of partial information from  2D-3D camera geometry</vt:lpstr>
      <vt:lpstr>Geometric Cues</vt:lpstr>
      <vt:lpstr>Estimating Height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u,v Image-Space Error</vt:lpstr>
      <vt:lpstr>Conventional Robotics: Motion command in base coord</vt:lpstr>
      <vt:lpstr>Problem: Lots of coordinate frames to calibrate</vt:lpstr>
      <vt:lpstr>Image Formation is Nonlinear</vt:lpstr>
      <vt:lpstr>Camera Motion to Feature Motion</vt:lpstr>
      <vt:lpstr>Camera Motion to Feature Motion</vt:lpstr>
      <vt:lpstr>Problem: Lots of coordinate frames to calibrate</vt:lpstr>
      <vt:lpstr>Other (easier) solution: Image-based motion control</vt:lpstr>
      <vt:lpstr>Other (easier) solution: Image-based motion control</vt:lpstr>
      <vt:lpstr>Simplest case: 2D planar world and aligned camera</vt:lpstr>
      <vt:lpstr>My first robotics problem</vt:lpstr>
      <vt:lpstr>Vision-Based Control</vt:lpstr>
      <vt:lpstr>Vision-Based Control</vt:lpstr>
      <vt:lpstr>Vision-Based Control</vt:lpstr>
      <vt:lpstr>Vision-Based Control</vt:lpstr>
      <vt:lpstr>Vision-Based Control</vt:lpstr>
      <vt:lpstr>Image-based Visual Servoing</vt:lpstr>
      <vt:lpstr>Find J Method 1:  Test movements along basis</vt:lpstr>
      <vt:lpstr>Find J Method 2: Secant Constraints</vt:lpstr>
      <vt:lpstr>Find J Method 3: Recursive Secant Constraints</vt:lpstr>
      <vt:lpstr> Achieving visual goals: Uncalibrated Visual Servoing </vt:lpstr>
      <vt:lpstr> Achieving visual goals: Uncalibrated Visual Servoing </vt:lpstr>
      <vt:lpstr>What we need for VS</vt:lpstr>
      <vt:lpstr>Visually guided  motion control </vt:lpstr>
      <vt:lpstr>How to specify a visual task?</vt:lpstr>
      <vt:lpstr>Task and Image Specifications</vt:lpstr>
      <vt:lpstr>Visual specifications</vt:lpstr>
      <vt:lpstr>Visual specifications 2</vt:lpstr>
      <vt:lpstr>Parallel Composition example</vt:lpstr>
      <vt:lpstr>How to define a visual task?</vt:lpstr>
      <vt:lpstr>5.4. Visual specifications</vt:lpstr>
      <vt:lpstr>Visually defined alignment: basic</vt:lpstr>
      <vt:lpstr>Some more visual alignments</vt:lpstr>
      <vt:lpstr>Now: Language for visual alignments What else do we need?</vt:lpstr>
      <vt:lpstr>ViTa: Visual Task spec. for Manip. Mona Gridseth, Martin Jagersand ICRA’16</vt:lpstr>
      <vt:lpstr>Composing basic visual alignments 1. Parallel</vt:lpstr>
      <vt:lpstr>Composing basic visual alignments 1. Parallel constrains</vt:lpstr>
      <vt:lpstr>Composing basic visual alignments  2. Serial seqencing</vt:lpstr>
      <vt:lpstr>Serial Composition Solving whole real tasks</vt:lpstr>
      <vt:lpstr>Previous alignments just examples. Can use any invariants for the level of calibration available </vt:lpstr>
      <vt:lpstr> Achieving visual goals: Uncalibrated Visual Servoing </vt:lpstr>
      <vt:lpstr>Task ambiguity</vt:lpstr>
      <vt:lpstr>Task ambiguity</vt:lpstr>
      <vt:lpstr>Task Ambiguity</vt:lpstr>
      <vt:lpstr>Task Ambiguity</vt:lpstr>
      <vt:lpstr>Task Ambiguity</vt:lpstr>
      <vt:lpstr>Task Ambiguity</vt:lpstr>
      <vt:lpstr>Task decidability and invariance</vt:lpstr>
      <vt:lpstr>PowerPoint Presentation</vt:lpstr>
      <vt:lpstr>PowerPoint Presentation</vt:lpstr>
      <vt:lpstr>PowerPoint Presentation</vt:lpstr>
      <vt:lpstr>Example:  Pick and place type of movement</vt:lpstr>
      <vt:lpstr>More primitives</vt:lpstr>
      <vt:lpstr>Solving the puzzle…</vt:lpstr>
      <vt:lpstr>Conclusions</vt:lpstr>
      <vt:lpstr>What environments and tasks are of interest?</vt:lpstr>
      <vt:lpstr>Use in space applications  </vt:lpstr>
      <vt:lpstr>Power line inspection</vt:lpstr>
      <vt:lpstr>Use in Power Line Inspection  </vt:lpstr>
      <vt:lpstr>Some References</vt:lpstr>
    </vt:vector>
  </TitlesOfParts>
  <Company>The University of 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</dc:creator>
  <cp:lastModifiedBy>jag</cp:lastModifiedBy>
  <cp:revision>39</cp:revision>
  <cp:lastPrinted>2020-02-04T22:38:02Z</cp:lastPrinted>
  <dcterms:created xsi:type="dcterms:W3CDTF">2012-03-29T18:44:49Z</dcterms:created>
  <dcterms:modified xsi:type="dcterms:W3CDTF">2020-02-04T22:40:19Z</dcterms:modified>
</cp:coreProperties>
</file>