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33" r:id="rId2"/>
    <p:sldId id="345" r:id="rId3"/>
    <p:sldId id="342" r:id="rId4"/>
    <p:sldId id="344" r:id="rId5"/>
    <p:sldId id="343" r:id="rId6"/>
    <p:sldId id="341" r:id="rId7"/>
    <p:sldId id="339" r:id="rId8"/>
    <p:sldId id="340" r:id="rId9"/>
    <p:sldId id="346" r:id="rId10"/>
    <p:sldId id="334" r:id="rId11"/>
    <p:sldId id="256" r:id="rId12"/>
    <p:sldId id="319" r:id="rId13"/>
    <p:sldId id="322" r:id="rId14"/>
    <p:sldId id="336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7E3C"/>
    <a:srgbClr val="1E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6"/>
    <p:restoredTop sz="94593"/>
  </p:normalViewPr>
  <p:slideViewPr>
    <p:cSldViewPr snapToGrid="0" snapToObjects="1">
      <p:cViewPr varScale="1">
        <p:scale>
          <a:sx n="117" d="100"/>
          <a:sy n="117" d="100"/>
        </p:scale>
        <p:origin x="1240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07315-C5AE-404B-8F07-E4A7037E4104}" type="datetimeFigureOut">
              <a:rPr lang="en-US" smtClean="0"/>
              <a:t>11/27/19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68567-F62F-804C-97F0-3B15AF4BE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837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07315-C5AE-404B-8F07-E4A7037E4104}" type="datetimeFigureOut">
              <a:rPr lang="en-US" smtClean="0"/>
              <a:t>11/27/19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68567-F62F-804C-97F0-3B15AF4BE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697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07315-C5AE-404B-8F07-E4A7037E4104}" type="datetimeFigureOut">
              <a:rPr lang="en-US" smtClean="0"/>
              <a:t>11/27/19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68567-F62F-804C-97F0-3B15AF4BE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316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07315-C5AE-404B-8F07-E4A7037E4104}" type="datetimeFigureOut">
              <a:rPr lang="en-US" smtClean="0"/>
              <a:t>11/27/19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68567-F62F-804C-97F0-3B15AF4BE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350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07315-C5AE-404B-8F07-E4A7037E4104}" type="datetimeFigureOut">
              <a:rPr lang="en-US" smtClean="0"/>
              <a:t>11/27/19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68567-F62F-804C-97F0-3B15AF4BE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276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07315-C5AE-404B-8F07-E4A7037E4104}" type="datetimeFigureOut">
              <a:rPr lang="en-US" smtClean="0"/>
              <a:t>11/27/19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68567-F62F-804C-97F0-3B15AF4BE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085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07315-C5AE-404B-8F07-E4A7037E4104}" type="datetimeFigureOut">
              <a:rPr lang="en-US" smtClean="0"/>
              <a:t>11/27/19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68567-F62F-804C-97F0-3B15AF4BE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850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07315-C5AE-404B-8F07-E4A7037E4104}" type="datetimeFigureOut">
              <a:rPr lang="en-US" smtClean="0"/>
              <a:t>11/27/19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68567-F62F-804C-97F0-3B15AF4BE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309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07315-C5AE-404B-8F07-E4A7037E4104}" type="datetimeFigureOut">
              <a:rPr lang="en-US" smtClean="0"/>
              <a:t>11/27/19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68567-F62F-804C-97F0-3B15AF4BE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70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07315-C5AE-404B-8F07-E4A7037E4104}" type="datetimeFigureOut">
              <a:rPr lang="en-US" smtClean="0"/>
              <a:t>11/27/19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68567-F62F-804C-97F0-3B15AF4BE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68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07315-C5AE-404B-8F07-E4A7037E4104}" type="datetimeFigureOut">
              <a:rPr lang="en-US" smtClean="0"/>
              <a:t>11/27/19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68567-F62F-804C-97F0-3B15AF4BE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494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107315-C5AE-404B-8F07-E4A7037E4104}" type="datetimeFigureOut">
              <a:rPr lang="en-US" smtClean="0"/>
              <a:t>11/27/19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168567-F62F-804C-97F0-3B15AF4BE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724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cobotsguide.com/cobots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rive.google.com/file/d/0BwDbsWx22TKyV3kzSHJ6cEY4ZmM/view?usp=sharin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time_continue=70&amp;v=g0TaYhjpOfo" TargetMode="External"/><Relationship Id="rId2" Type="http://schemas.openxmlformats.org/officeDocument/2006/relationships/hyperlink" Target="https://www.youtube.com/watch?v=FRkYOFR7yPA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ZOoLvFtR4AA&amp;feature=youtu.be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handbookofrobotics.org/view-chapter/videodetails/64" TargetMode="External"/><Relationship Id="rId2" Type="http://schemas.openxmlformats.org/officeDocument/2006/relationships/hyperlink" Target="https://drive.google.com/file/d/1jE1yPNVsLY0po7zQaLoen-Gd2hyNmmZO/view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br5PM9r91Fg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vimeo.com/103778067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time_continue=29&amp;v=jwSbzNHGflM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New Trends in Robotics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Collaborative robots (Co-bots)</a:t>
            </a:r>
            <a:endParaRPr lang="en-US" sz="2400" dirty="0"/>
          </a:p>
          <a:p>
            <a:pPr lvl="1"/>
            <a:r>
              <a:rPr lang="en-US" sz="2000" dirty="0"/>
              <a:t>Safe human-robot-interaction (HRI) </a:t>
            </a:r>
          </a:p>
          <a:p>
            <a:pPr lvl="1"/>
            <a:r>
              <a:rPr lang="en-US" sz="2000" dirty="0"/>
              <a:t>Light-weight robots (force controlled) </a:t>
            </a:r>
          </a:p>
          <a:p>
            <a:pPr lvl="1"/>
            <a:r>
              <a:rPr lang="en-US" sz="2000" dirty="0"/>
              <a:t>Examples are WAM, KUKA </a:t>
            </a:r>
            <a:r>
              <a:rPr lang="en-US" sz="2000" dirty="0" err="1"/>
              <a:t>iiwa</a:t>
            </a:r>
            <a:r>
              <a:rPr lang="en-US" sz="2000" dirty="0"/>
              <a:t>, </a:t>
            </a:r>
            <a:r>
              <a:rPr lang="en-US" sz="2000" dirty="0" err="1"/>
              <a:t>Franka</a:t>
            </a:r>
            <a:r>
              <a:rPr lang="en-US" sz="2000" dirty="0"/>
              <a:t>, </a:t>
            </a:r>
            <a:r>
              <a:rPr lang="is-IS" sz="2000" dirty="0"/>
              <a:t>and many more </a:t>
            </a:r>
          </a:p>
          <a:p>
            <a:pPr marL="0" indent="0" algn="ctr">
              <a:buNone/>
            </a:pPr>
            <a:r>
              <a:rPr lang="en-US" sz="2000" dirty="0">
                <a:hlinkClick r:id="rId2"/>
              </a:rPr>
              <a:t>https://</a:t>
            </a:r>
            <a:r>
              <a:rPr lang="en-US" sz="2000" dirty="0" err="1">
                <a:hlinkClick r:id="rId2"/>
              </a:rPr>
              <a:t>cobotsguide.com</a:t>
            </a:r>
            <a:r>
              <a:rPr lang="en-US" sz="2000" dirty="0">
                <a:hlinkClick r:id="rId2"/>
              </a:rPr>
              <a:t>/</a:t>
            </a:r>
            <a:r>
              <a:rPr lang="en-US" sz="2000" dirty="0" err="1">
                <a:hlinkClick r:id="rId2"/>
              </a:rPr>
              <a:t>cobots</a:t>
            </a:r>
            <a:r>
              <a:rPr lang="en-US" sz="2000" dirty="0">
                <a:hlinkClick r:id="rId2"/>
              </a:rPr>
              <a:t>/</a:t>
            </a:r>
            <a:endParaRPr lang="en-US" sz="2000" dirty="0"/>
          </a:p>
        </p:txBody>
      </p:sp>
      <p:pic>
        <p:nvPicPr>
          <p:cNvPr id="4" name="Picture 3" descr="Screen Shot 2016-03-23 at 12.42.5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582" y="3948441"/>
            <a:ext cx="2506154" cy="2160000"/>
          </a:xfrm>
          <a:prstGeom prst="rect">
            <a:avLst/>
          </a:prstGeom>
        </p:spPr>
      </p:pic>
      <p:pic>
        <p:nvPicPr>
          <p:cNvPr id="5" name="Picture 4" descr="Screen Shot 2016-03-23 at 12.42.2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852" y="3948441"/>
            <a:ext cx="2186235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0908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 Actuators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Even if you have active torque control (closed-loop), we have to handle </a:t>
            </a:r>
            <a:r>
              <a:rPr lang="en-US" sz="2800" dirty="0">
                <a:solidFill>
                  <a:schemeClr val="accent2"/>
                </a:solidFill>
              </a:rPr>
              <a:t>impact (open-loop)</a:t>
            </a:r>
          </a:p>
          <a:p>
            <a:r>
              <a:rPr lang="en-US" sz="2800" dirty="0"/>
              <a:t>Variable Stiffness Actuators (VSA) -&gt; </a:t>
            </a:r>
          </a:p>
          <a:p>
            <a:r>
              <a:rPr lang="en-US" sz="2800" dirty="0"/>
              <a:t>Inherent (passive) compliance -&gt; </a:t>
            </a:r>
            <a:r>
              <a:rPr lang="en-US" sz="2800" dirty="0">
                <a:solidFill>
                  <a:schemeClr val="tx2"/>
                </a:solidFill>
              </a:rPr>
              <a:t>optimal control</a:t>
            </a:r>
          </a:p>
          <a:p>
            <a:endParaRPr lang="en-US" dirty="0"/>
          </a:p>
          <a:p>
            <a:endParaRPr lang="en-US" dirty="0">
              <a:solidFill>
                <a:schemeClr val="accent2"/>
              </a:solidFill>
            </a:endParaRPr>
          </a:p>
          <a:p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4" name="ETH Do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74134" y="3619861"/>
            <a:ext cx="3600000" cy="286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11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en-US" b="1" dirty="0"/>
            </a:br>
            <a:r>
              <a:rPr lang="en-US" b="1" dirty="0"/>
              <a:t>Compliance Control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424C6A6-F54E-D74E-BC65-88FADF2CFD6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7892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Compliance Control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8399" r="-1839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669652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6422" r="-1642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245824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Contact with environment </a:t>
            </a:r>
          </a:p>
        </p:txBody>
      </p:sp>
      <p:pic>
        <p:nvPicPr>
          <p:cNvPr id="5" name="Picture 4" descr="Screen Shot 2016-03-10 at 2.46.1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465" y="2510629"/>
            <a:ext cx="2959234" cy="30211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300" y="2941701"/>
            <a:ext cx="3364064" cy="2159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F85999-9E85-7F46-BEB6-17D01F3FECF3}"/>
              </a:ext>
            </a:extLst>
          </p:cNvPr>
          <p:cNvSpPr txBox="1"/>
          <p:nvPr/>
        </p:nvSpPr>
        <p:spPr>
          <a:xfrm>
            <a:off x="3657600" y="5941497"/>
            <a:ext cx="1318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IROS demo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3609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55FC2-E649-EC47-8533-BECECE031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Robots are going to be everywhere!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8001DE-0990-CF49-8D84-EE57BE4BBF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b="1" dirty="0"/>
              <a:t>Self-Driving Cars</a:t>
            </a:r>
          </a:p>
          <a:p>
            <a:pPr lvl="1"/>
            <a:r>
              <a:rPr lang="en-CA" sz="2000" b="1" dirty="0"/>
              <a:t>ELA, Edmonton’s electric autonomous vehicle </a:t>
            </a:r>
          </a:p>
          <a:p>
            <a:pPr lvl="2"/>
            <a:r>
              <a:rPr lang="en-CA" sz="1600" dirty="0"/>
              <a:t>Old </a:t>
            </a:r>
            <a:r>
              <a:rPr lang="en-CA" sz="1600" dirty="0" err="1"/>
              <a:t>Strathcona</a:t>
            </a:r>
            <a:r>
              <a:rPr lang="en-CA" sz="1600" dirty="0"/>
              <a:t> from October 22 to November 4</a:t>
            </a:r>
            <a:endParaRPr lang="en-CA" sz="1200" b="1" dirty="0"/>
          </a:p>
          <a:p>
            <a:pPr lvl="1"/>
            <a:r>
              <a:rPr lang="en-CA" sz="2000" b="1" dirty="0"/>
              <a:t>Autonomous trucks </a:t>
            </a:r>
          </a:p>
          <a:p>
            <a:pPr lvl="1"/>
            <a:r>
              <a:rPr lang="en-CA" sz="2000" b="1" dirty="0"/>
              <a:t>Autonomous mining trucks</a:t>
            </a:r>
          </a:p>
          <a:p>
            <a:pPr lvl="1"/>
            <a:r>
              <a:rPr lang="en-CA" sz="2000" b="1" dirty="0"/>
              <a:t>UAVs, military UAVs </a:t>
            </a:r>
          </a:p>
          <a:p>
            <a:endParaRPr lang="en-CA" b="1" dirty="0"/>
          </a:p>
          <a:p>
            <a:endParaRPr lang="en-CA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D3EE89-B248-E94F-B9AB-92F9D1DC49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12" r="20839"/>
          <a:stretch/>
        </p:blipFill>
        <p:spPr>
          <a:xfrm>
            <a:off x="6476158" y="1600200"/>
            <a:ext cx="2040520" cy="20201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99A1B1-0E33-9842-A775-091DC36237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02"/>
          <a:stretch/>
        </p:blipFill>
        <p:spPr>
          <a:xfrm>
            <a:off x="6473350" y="4892120"/>
            <a:ext cx="2043328" cy="17420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DE2EF9-EB92-8043-94E0-3E9BAD4780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3350" y="3567222"/>
            <a:ext cx="2043328" cy="132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955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75302-5483-A44A-A7D3-0C9999C02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b="1" dirty="0"/>
              <a:t>Search and Rescue Robots</a:t>
            </a:r>
            <a:br>
              <a:rPr lang="en-US" dirty="0"/>
            </a:br>
            <a:r>
              <a:rPr lang="en-US" dirty="0"/>
              <a:t>DARPA Robotics Challenge 2015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11A542-1DB6-B245-8761-E79D7DF72E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sz="2800" dirty="0">
                <a:solidFill>
                  <a:schemeClr val="tx2"/>
                </a:solidFill>
              </a:rPr>
              <a:t>Goal:</a:t>
            </a:r>
            <a:r>
              <a:rPr lang="en-CA" sz="2800" dirty="0"/>
              <a:t> develop </a:t>
            </a:r>
            <a:r>
              <a:rPr lang="en-CA" sz="2800" b="1" dirty="0"/>
              <a:t>semi-autonomous</a:t>
            </a:r>
            <a:r>
              <a:rPr lang="en-CA" sz="2800" dirty="0"/>
              <a:t> ground robots that could do </a:t>
            </a:r>
            <a:r>
              <a:rPr lang="en-CA" sz="2800" b="1" dirty="0"/>
              <a:t>”complex tasks in dangerous, degraded, human-engineered environments”</a:t>
            </a:r>
            <a:r>
              <a:rPr lang="en-CA" sz="2800" dirty="0"/>
              <a:t>.</a:t>
            </a:r>
          </a:p>
          <a:p>
            <a:pPr marL="0" indent="0">
              <a:buNone/>
            </a:pPr>
            <a:endParaRPr lang="en-US" sz="2800" dirty="0">
              <a:hlinkClick r:id="rId2"/>
            </a:endParaRPr>
          </a:p>
          <a:p>
            <a:pPr marL="0" indent="0">
              <a:buNone/>
            </a:pPr>
            <a:endParaRPr lang="en-US" sz="2800" dirty="0">
              <a:solidFill>
                <a:schemeClr val="tx2"/>
              </a:solidFill>
              <a:hlinkClick r:id="rId2"/>
            </a:endParaRPr>
          </a:p>
          <a:p>
            <a:pPr marL="0" indent="0" algn="ctr">
              <a:buNone/>
            </a:pPr>
            <a:r>
              <a:rPr lang="en-US" sz="2000" dirty="0">
                <a:solidFill>
                  <a:schemeClr val="tx2"/>
                </a:solidFill>
                <a:hlinkClick r:id="rId2"/>
              </a:rPr>
              <a:t>https://www.youtube.com/watch?v=FRkYOFR7yPA</a:t>
            </a:r>
            <a:endParaRPr lang="en-US" sz="2000" dirty="0">
              <a:solidFill>
                <a:schemeClr val="tx2"/>
              </a:solidFill>
            </a:endParaRPr>
          </a:p>
          <a:p>
            <a:pPr algn="ctr"/>
            <a:endParaRPr lang="en-US" sz="2000" dirty="0">
              <a:solidFill>
                <a:schemeClr val="tx2"/>
              </a:solidFill>
            </a:endParaRPr>
          </a:p>
          <a:p>
            <a:pPr marL="0" indent="0" algn="ctr">
              <a:buNone/>
            </a:pPr>
            <a:r>
              <a:rPr lang="en-CA" sz="2000" dirty="0">
                <a:solidFill>
                  <a:schemeClr val="tx2"/>
                </a:solidFill>
                <a:hlinkClick r:id="rId3"/>
              </a:rPr>
              <a:t>A Compilation of Robots Falling Down at the DARPA Robotics Challenge</a:t>
            </a:r>
            <a:endParaRPr lang="en-CA" sz="20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957873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CD49A-B8EA-3348-AB4D-722B08169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Medical Robotics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1A3D3E-3CCF-7841-9023-AFF52363C6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Robotic Hair Restoration can improve millions of Lives </a:t>
            </a:r>
          </a:p>
          <a:p>
            <a:pPr marL="0" indent="0">
              <a:buNone/>
            </a:pPr>
            <a:endParaRPr lang="en-CA" dirty="0"/>
          </a:p>
          <a:p>
            <a:pPr marL="0" indent="0" algn="ctr">
              <a:buNone/>
            </a:pPr>
            <a:r>
              <a:rPr lang="en-CA" dirty="0">
                <a:hlinkClick r:id="rId2"/>
              </a:rPr>
              <a:t>video</a:t>
            </a:r>
            <a:r>
              <a:rPr lang="en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247334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CD49A-B8EA-3348-AB4D-722B08169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Assistive Robotics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1A3D3E-3CCF-7841-9023-AFF52363C6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Assistive Arm and Hand Manipulation: How does current research intersect with actual healthcare needs?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video</a:t>
            </a:r>
            <a:r>
              <a:rPr lang="en-US" dirty="0"/>
              <a:t> 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2000" dirty="0">
                <a:hlinkClick r:id="rId3"/>
              </a:rPr>
              <a:t>http://</a:t>
            </a:r>
            <a:r>
              <a:rPr lang="en-US" sz="2000" dirty="0" err="1">
                <a:hlinkClick r:id="rId3"/>
              </a:rPr>
              <a:t>handbookofrobotics.org</a:t>
            </a:r>
            <a:r>
              <a:rPr lang="en-US" sz="2000" dirty="0">
                <a:hlinkClick r:id="rId3"/>
              </a:rPr>
              <a:t>/view-chapter/</a:t>
            </a:r>
            <a:r>
              <a:rPr lang="en-US" sz="2000" dirty="0" err="1">
                <a:hlinkClick r:id="rId3"/>
              </a:rPr>
              <a:t>videodetails</a:t>
            </a:r>
            <a:r>
              <a:rPr lang="en-US" sz="2000" dirty="0">
                <a:hlinkClick r:id="rId3"/>
              </a:rPr>
              <a:t>/64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497785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83FAB-8C5A-0D4B-B2BE-DF2803036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Learning from Demonstrations (</a:t>
            </a:r>
            <a:r>
              <a:rPr lang="en-US" dirty="0" err="1"/>
              <a:t>LfD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5F4F41-858C-A54C-A1D8-76E3CAC3E0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>
                <a:hlinkClick r:id="rId2"/>
              </a:rPr>
              <a:t>Teaching a Robot to Roll Pizza Dough: A Learning from Demonstration Approach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55189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Reinforcement Learning Based Control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6BC2867-338B-A148-B3CC-243742EE1B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>
                <a:latin typeface="+mj-lt"/>
                <a:ea typeface="+mj-ea"/>
                <a:cs typeface="+mj-cs"/>
                <a:hlinkClick r:id="rId2"/>
              </a:rPr>
              <a:t>Policy refinement after demonstration with RL</a:t>
            </a:r>
            <a:endParaRPr lang="en-CA" sz="2400" dirty="0">
              <a:solidFill>
                <a:srgbClr val="424242"/>
              </a:solidFill>
              <a:latin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4732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0A1E0-C27E-7942-B192-7B3A07F87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Reinforcement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54A7E8-FA60-E24E-9BA3-DE3F2441B7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b="1" dirty="0">
                <a:hlinkClick r:id="rId2"/>
              </a:rPr>
              <a:t>AI-driven robot hand spent a hundred years teaching itself to rotate a cube</a:t>
            </a:r>
            <a:endParaRPr lang="en-CA" b="1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3706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0184E-E516-C341-81F2-D775B8CCC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Service &amp; Social Robotics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9DB2F49-DCDC-234F-88D9-FFEBFA51A7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10223" y="3791913"/>
            <a:ext cx="4119484" cy="251409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6EFD86-B2A6-AF46-994F-F9B8BC8BE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370" y="1328978"/>
            <a:ext cx="4465128" cy="286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1885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4240</TotalTime>
  <Words>261</Words>
  <Application>Microsoft Macintosh PowerPoint</Application>
  <PresentationFormat>On-screen Show (4:3)</PresentationFormat>
  <Paragraphs>47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Times New Roman</vt:lpstr>
      <vt:lpstr>Office Theme</vt:lpstr>
      <vt:lpstr>New Trends in Robotics </vt:lpstr>
      <vt:lpstr>Robots are going to be everywhere!</vt:lpstr>
      <vt:lpstr>Search and Rescue Robots DARPA Robotics Challenge 2015 </vt:lpstr>
      <vt:lpstr>Medical Robotics</vt:lpstr>
      <vt:lpstr>Assistive Robotics </vt:lpstr>
      <vt:lpstr>Learning from Demonstrations (LfD)</vt:lpstr>
      <vt:lpstr>Reinforcement Learning Based Control </vt:lpstr>
      <vt:lpstr>Deep Reinforcement Learning</vt:lpstr>
      <vt:lpstr>Service &amp; Social Robotics </vt:lpstr>
      <vt:lpstr>Soft Actuators </vt:lpstr>
      <vt:lpstr> Compliance Control</vt:lpstr>
      <vt:lpstr>Compliance Control</vt:lpstr>
      <vt:lpstr>PowerPoint Presentation</vt:lpstr>
      <vt:lpstr>Applications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CMPUT 412 Robotics:  Dynamics and Control</dc:title>
  <dc:creator>DM</dc:creator>
  <cp:lastModifiedBy>Masood Dehghan</cp:lastModifiedBy>
  <cp:revision>161</cp:revision>
  <cp:lastPrinted>2018-11-06T07:03:35Z</cp:lastPrinted>
  <dcterms:created xsi:type="dcterms:W3CDTF">2016-03-10T19:58:08Z</dcterms:created>
  <dcterms:modified xsi:type="dcterms:W3CDTF">2019-11-27T18:22:26Z</dcterms:modified>
</cp:coreProperties>
</file>