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66" r:id="rId2"/>
    <p:sldId id="258" r:id="rId3"/>
    <p:sldId id="259" r:id="rId4"/>
    <p:sldId id="267" r:id="rId5"/>
    <p:sldId id="268" r:id="rId6"/>
    <p:sldId id="269" r:id="rId7"/>
    <p:sldId id="270" r:id="rId8"/>
    <p:sldId id="271" r:id="rId9"/>
    <p:sldId id="276" r:id="rId10"/>
    <p:sldId id="277" r:id="rId11"/>
    <p:sldId id="278" r:id="rId12"/>
    <p:sldId id="279" r:id="rId13"/>
    <p:sldId id="280" r:id="rId14"/>
    <p:sldId id="274" r:id="rId15"/>
    <p:sldId id="281" r:id="rId16"/>
    <p:sldId id="27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61"/>
    <p:restoredTop sz="94613"/>
  </p:normalViewPr>
  <p:slideViewPr>
    <p:cSldViewPr snapToGrid="0" snapToObjects="1">
      <p:cViewPr varScale="1">
        <p:scale>
          <a:sx n="124" d="100"/>
          <a:sy n="124" d="100"/>
        </p:scale>
        <p:origin x="11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A12C8-0253-3644-B1EA-3911098D4FF0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D5A99-6E52-6649-B5AA-2C9EEA465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43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AE8EC-531C-DC40-BBC3-BBFECE1FFB96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5931-65E5-9C4A-911E-FF5C8F98A5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AE8EC-531C-DC40-BBC3-BBFECE1FFB96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5931-65E5-9C4A-911E-FF5C8F98A5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AE8EC-531C-DC40-BBC3-BBFECE1FFB96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5931-65E5-9C4A-911E-FF5C8F98A5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AE8EC-531C-DC40-BBC3-BBFECE1FFB96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5931-65E5-9C4A-911E-FF5C8F98A5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AE8EC-531C-DC40-BBC3-BBFECE1FFB96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5931-65E5-9C4A-911E-FF5C8F98A5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AE8EC-531C-DC40-BBC3-BBFECE1FFB96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5931-65E5-9C4A-911E-FF5C8F98A5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AE8EC-531C-DC40-BBC3-BBFECE1FFB96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5931-65E5-9C4A-911E-FF5C8F98A5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AE8EC-531C-DC40-BBC3-BBFECE1FFB96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5931-65E5-9C4A-911E-FF5C8F98A5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AE8EC-531C-DC40-BBC3-BBFECE1FFB96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5931-65E5-9C4A-911E-FF5C8F98A5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AE8EC-531C-DC40-BBC3-BBFECE1FFB96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5931-65E5-9C4A-911E-FF5C8F98A5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AE8EC-531C-DC40-BBC3-BBFECE1FFB96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5931-65E5-9C4A-911E-FF5C8F98A5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AE8EC-531C-DC40-BBC3-BBFECE1FFB96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A5931-65E5-9C4A-911E-FF5C8F98A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4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768" y="1426464"/>
            <a:ext cx="6400800" cy="419404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7081" y="1581150"/>
            <a:ext cx="3805919" cy="3695701"/>
          </a:xfrm>
        </p:spPr>
        <p:txBody>
          <a:bodyPr anchor="ctr">
            <a:normAutofit/>
          </a:bodyPr>
          <a:lstStyle/>
          <a:p>
            <a:pPr algn="l"/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CMPUT 312 </a:t>
            </a:r>
            <a:b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Intro Robotics &amp; Mechatronics: </a:t>
            </a:r>
            <a:br>
              <a:rPr lang="en-US" sz="3525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3525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Trajectory Planning</a:t>
            </a:r>
            <a:b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Control</a:t>
            </a:r>
            <a:endParaRPr lang="en-US" sz="3525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1301" y="301942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cxnSp>
        <p:nvCxnSpPr>
          <p:cNvPr id="7" name="Straight Connector 6"/>
          <p:cNvCxnSpPr/>
          <p:nvPr/>
        </p:nvCxnSpPr>
        <p:spPr>
          <a:xfrm>
            <a:off x="3401568" y="1962912"/>
            <a:ext cx="0" cy="3048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AB1A95F6-F86F-0F47-9082-CF3DCA7F253B}"/>
              </a:ext>
            </a:extLst>
          </p:cNvPr>
          <p:cNvSpPr/>
          <p:nvPr/>
        </p:nvSpPr>
        <p:spPr>
          <a:xfrm>
            <a:off x="1718582" y="5127057"/>
            <a:ext cx="61411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>
                <a:solidFill>
                  <a:srgbClr val="1E477C"/>
                </a:solidFill>
                <a:latin typeface="Calibri" panose="020F0502020204030204" pitchFamily="34" charset="0"/>
              </a:rPr>
              <a:t>Slides from Prof. A. De Luca - lecture notes (Robotics 1) 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590559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35309"/>
          </a:xfrm>
        </p:spPr>
        <p:txBody>
          <a:bodyPr/>
          <a:lstStyle/>
          <a:p>
            <a:r>
              <a:rPr lang="en-US" b="1" dirty="0"/>
              <a:t>practical solution &gt;&gt; spline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41491"/>
            <a:ext cx="7886700" cy="2806838"/>
          </a:xfrm>
        </p:spPr>
      </p:pic>
      <p:sp>
        <p:nvSpPr>
          <p:cNvPr id="5" name="Rectangle 4"/>
          <p:cNvSpPr/>
          <p:nvPr/>
        </p:nvSpPr>
        <p:spPr>
          <a:xfrm>
            <a:off x="716692" y="1360311"/>
            <a:ext cx="71545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Problem: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interpolate N knots, with continuity up to the second derivative 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70" y="4685325"/>
            <a:ext cx="6685005" cy="7749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77" y="5460293"/>
            <a:ext cx="6412498" cy="137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01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Algorithmic Implementation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4" y="1450492"/>
            <a:ext cx="8417772" cy="519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65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6" y="3903188"/>
            <a:ext cx="8595360" cy="263500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471168" y="169998"/>
            <a:ext cx="5945632" cy="3560330"/>
            <a:chOff x="1471168" y="169998"/>
            <a:chExt cx="5945632" cy="356033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82" t="52664" r="11187"/>
            <a:stretch/>
          </p:blipFill>
          <p:spPr>
            <a:xfrm>
              <a:off x="1950720" y="169998"/>
              <a:ext cx="5291328" cy="223239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974592" y="1487424"/>
              <a:ext cx="621792" cy="1341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966" y="1640777"/>
              <a:ext cx="3027834" cy="192107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168" y="1640777"/>
              <a:ext cx="2804160" cy="20895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2603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6" y="1568769"/>
            <a:ext cx="8487294" cy="4856415"/>
          </a:xfrm>
        </p:spPr>
      </p:pic>
    </p:spTree>
    <p:extLst>
      <p:ext uri="{BB962C8B-B14F-4D97-AF65-F5344CB8AC3E}">
        <p14:creationId xmlns:p14="http://schemas.microsoft.com/office/powerpoint/2010/main" val="2098970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3" y="365126"/>
            <a:ext cx="8290574" cy="6036544"/>
          </a:xfrm>
        </p:spPr>
      </p:pic>
    </p:spTree>
    <p:extLst>
      <p:ext uri="{BB962C8B-B14F-4D97-AF65-F5344CB8AC3E}">
        <p14:creationId xmlns:p14="http://schemas.microsoft.com/office/powerpoint/2010/main" val="1996378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Obstacle Avoidance </a:t>
            </a:r>
          </a:p>
        </p:txBody>
      </p:sp>
      <p:pic>
        <p:nvPicPr>
          <p:cNvPr id="4" name="RRT path planning with the Kuka LWR ar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63392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Learning from demonstration </a:t>
            </a:r>
          </a:p>
        </p:txBody>
      </p:sp>
      <p:pic>
        <p:nvPicPr>
          <p:cNvPr id="4" name="Robot Learning from Demonstration From Mimicking to Emulati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82696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87" y="522514"/>
            <a:ext cx="7095928" cy="411611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86" y="5104564"/>
            <a:ext cx="6524682" cy="139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11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From Task to Trajectory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70" y="1690689"/>
            <a:ext cx="7602660" cy="4484480"/>
          </a:xfrm>
        </p:spPr>
      </p:pic>
    </p:spTree>
    <p:extLst>
      <p:ext uri="{BB962C8B-B14F-4D97-AF65-F5344CB8AC3E}">
        <p14:creationId xmlns:p14="http://schemas.microsoft.com/office/powerpoint/2010/main" val="565049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Example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678" y="365126"/>
            <a:ext cx="4839298" cy="273433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21" y="3289463"/>
            <a:ext cx="8466593" cy="314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7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Cartesian vs. Joint Trajectory planning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13" y="1458000"/>
            <a:ext cx="7876619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04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Difficulties in Cartesian Space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51" y="2078610"/>
            <a:ext cx="3447610" cy="217430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43" y="2125266"/>
            <a:ext cx="3597657" cy="21276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329" y="4687490"/>
            <a:ext cx="3322627" cy="201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12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Trajectory Planning in </a:t>
            </a:r>
            <a:r>
              <a:rPr lang="en-US" b="1" dirty="0">
                <a:solidFill>
                  <a:srgbClr val="FFC000"/>
                </a:solidFill>
              </a:rPr>
              <a:t>any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space: 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58" y="1500689"/>
            <a:ext cx="7301977" cy="5130646"/>
          </a:xfrm>
        </p:spPr>
      </p:pic>
    </p:spTree>
    <p:extLst>
      <p:ext uri="{BB962C8B-B14F-4D97-AF65-F5344CB8AC3E}">
        <p14:creationId xmlns:p14="http://schemas.microsoft.com/office/powerpoint/2010/main" val="1859924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7"/>
          <a:stretch/>
        </p:blipFill>
        <p:spPr>
          <a:xfrm>
            <a:off x="2319072" y="563306"/>
            <a:ext cx="4703160" cy="317035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5"/>
          <a:stretch/>
        </p:blipFill>
        <p:spPr>
          <a:xfrm>
            <a:off x="204318" y="4051290"/>
            <a:ext cx="3940962" cy="268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9"/>
          <a:stretch/>
        </p:blipFill>
        <p:spPr>
          <a:xfrm>
            <a:off x="4555746" y="4051290"/>
            <a:ext cx="4156887" cy="280671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8650" y="718694"/>
            <a:ext cx="2882646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Cubic Polynomial</a:t>
            </a:r>
          </a:p>
        </p:txBody>
      </p:sp>
    </p:spTree>
    <p:extLst>
      <p:ext uri="{BB962C8B-B14F-4D97-AF65-F5344CB8AC3E}">
        <p14:creationId xmlns:p14="http://schemas.microsoft.com/office/powerpoint/2010/main" val="534121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8803"/>
            <a:ext cx="78867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3</a:t>
            </a:r>
            <a:r>
              <a:rPr lang="en-US" sz="2400" baseline="30000" dirty="0"/>
              <a:t>rd</a:t>
            </a:r>
            <a:r>
              <a:rPr lang="en-US" sz="2400" dirty="0"/>
              <a:t> order &gt;&gt; still non-zero accelerations</a:t>
            </a:r>
          </a:p>
          <a:p>
            <a:r>
              <a:rPr lang="en-US" sz="2400" dirty="0"/>
              <a:t>use higher order polynomials (</a:t>
            </a:r>
            <a:r>
              <a:rPr lang="en-US" sz="2400" b="1" dirty="0"/>
              <a:t>5</a:t>
            </a:r>
            <a:r>
              <a:rPr lang="en-US" sz="2400" b="1" baseline="30000" dirty="0"/>
              <a:t>th</a:t>
            </a:r>
            <a:r>
              <a:rPr lang="en-US" sz="2400" dirty="0"/>
              <a:t>  , 7</a:t>
            </a:r>
            <a:r>
              <a:rPr lang="en-US" sz="2400" baseline="30000" dirty="0"/>
              <a:t>th</a:t>
            </a:r>
            <a:r>
              <a:rPr lang="en-US" sz="2400" dirty="0"/>
              <a:t> , </a:t>
            </a:r>
            <a:r>
              <a:rPr lang="mr-IN" sz="2400" dirty="0"/>
              <a:t>…</a:t>
            </a:r>
            <a:r>
              <a:rPr lang="en-US" sz="2400" dirty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61986"/>
            <a:ext cx="7344918" cy="40293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8650" y="5682491"/>
            <a:ext cx="81962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higher order polynomials  &gt;&gt; computationally more expensive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hard to handle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way-points.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oscillations arise out of the interpolation points (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wandering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105599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244</TotalTime>
  <Words>119</Words>
  <Application>Microsoft Macintosh PowerPoint</Application>
  <PresentationFormat>On-screen Show (4:3)</PresentationFormat>
  <Paragraphs>19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CMPUT 312  Intro Robotics &amp; Mechatronics:   Trajectory Planning  Control</vt:lpstr>
      <vt:lpstr>PowerPoint Presentation</vt:lpstr>
      <vt:lpstr>From Task to Trajectory</vt:lpstr>
      <vt:lpstr>Example</vt:lpstr>
      <vt:lpstr>Cartesian vs. Joint Trajectory planning</vt:lpstr>
      <vt:lpstr>Difficulties in Cartesian Space </vt:lpstr>
      <vt:lpstr>Trajectory Planning in any space:  </vt:lpstr>
      <vt:lpstr>Cubic Polynomial</vt:lpstr>
      <vt:lpstr>PowerPoint Presentation</vt:lpstr>
      <vt:lpstr>practical solution &gt;&gt; spline</vt:lpstr>
      <vt:lpstr>Algorithmic Implementation </vt:lpstr>
      <vt:lpstr>PowerPoint Presentation</vt:lpstr>
      <vt:lpstr>Example</vt:lpstr>
      <vt:lpstr>PowerPoint Presentation</vt:lpstr>
      <vt:lpstr>Obstacle Avoidance </vt:lpstr>
      <vt:lpstr>Learning from demonstration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CMPUT 399  Intro Robotics &amp; Mechatronics:  Trajectory Planning Motor selection </dc:title>
  <dc:creator>Masood Dehghan</dc:creator>
  <cp:lastModifiedBy>Masood Dehghan</cp:lastModifiedBy>
  <cp:revision>45</cp:revision>
  <dcterms:created xsi:type="dcterms:W3CDTF">2017-11-09T16:53:31Z</dcterms:created>
  <dcterms:modified xsi:type="dcterms:W3CDTF">2019-11-27T18:44:37Z</dcterms:modified>
</cp:coreProperties>
</file>