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4" r:id="rId1"/>
  </p:sldMasterIdLst>
  <p:notesMasterIdLst>
    <p:notesMasterId r:id="rId65"/>
  </p:notesMasterIdLst>
  <p:sldIdLst>
    <p:sldId id="256" r:id="rId2"/>
    <p:sldId id="331" r:id="rId3"/>
    <p:sldId id="330" r:id="rId4"/>
    <p:sldId id="328" r:id="rId5"/>
    <p:sldId id="32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304" r:id="rId14"/>
    <p:sldId id="305" r:id="rId15"/>
    <p:sldId id="264" r:id="rId16"/>
    <p:sldId id="265" r:id="rId17"/>
    <p:sldId id="266" r:id="rId18"/>
    <p:sldId id="306" r:id="rId19"/>
    <p:sldId id="307" r:id="rId20"/>
    <p:sldId id="320" r:id="rId21"/>
    <p:sldId id="332" r:id="rId22"/>
    <p:sldId id="334" r:id="rId23"/>
    <p:sldId id="314" r:id="rId24"/>
    <p:sldId id="315" r:id="rId25"/>
    <p:sldId id="316" r:id="rId26"/>
    <p:sldId id="317" r:id="rId27"/>
    <p:sldId id="318" r:id="rId28"/>
    <p:sldId id="308" r:id="rId29"/>
    <p:sldId id="309" r:id="rId30"/>
    <p:sldId id="310" r:id="rId31"/>
    <p:sldId id="311" r:id="rId32"/>
    <p:sldId id="325" r:id="rId33"/>
    <p:sldId id="333" r:id="rId34"/>
    <p:sldId id="281" r:id="rId35"/>
    <p:sldId id="282" r:id="rId36"/>
    <p:sldId id="283" r:id="rId37"/>
    <p:sldId id="284" r:id="rId38"/>
    <p:sldId id="285" r:id="rId39"/>
    <p:sldId id="286" r:id="rId40"/>
    <p:sldId id="327" r:id="rId41"/>
    <p:sldId id="32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276" r:id="rId59"/>
    <p:sldId id="321" r:id="rId60"/>
    <p:sldId id="322" r:id="rId61"/>
    <p:sldId id="324" r:id="rId62"/>
    <p:sldId id="323" r:id="rId63"/>
    <p:sldId id="312" r:id="rId6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66"/>
    <a:srgbClr val="000099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52" autoAdjust="0"/>
    <p:restoredTop sz="90963" autoAdjust="0"/>
  </p:normalViewPr>
  <p:slideViewPr>
    <p:cSldViewPr>
      <p:cViewPr varScale="1">
        <p:scale>
          <a:sx n="53" d="100"/>
          <a:sy n="53" d="100"/>
        </p:scale>
        <p:origin x="-102" y="-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58.wmf"/><Relationship Id="rId1" Type="http://schemas.openxmlformats.org/officeDocument/2006/relationships/image" Target="../media/image67.wmf"/><Relationship Id="rId4" Type="http://schemas.openxmlformats.org/officeDocument/2006/relationships/image" Target="../media/image68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image" Target="../media/image116.png"/><Relationship Id="rId4" Type="http://schemas.openxmlformats.org/officeDocument/2006/relationships/image" Target="../media/image119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9.png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image" Target="../media/image18.emf"/><Relationship Id="rId7" Type="http://schemas.openxmlformats.org/officeDocument/2006/relationships/image" Target="../media/image22.wmf"/><Relationship Id="rId2" Type="http://schemas.openxmlformats.org/officeDocument/2006/relationships/image" Target="../media/image17.emf"/><Relationship Id="rId1" Type="http://schemas.openxmlformats.org/officeDocument/2006/relationships/image" Target="../media/image16.emf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4" Type="http://schemas.openxmlformats.org/officeDocument/2006/relationships/image" Target="../media/image62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58.wmf"/><Relationship Id="rId1" Type="http://schemas.openxmlformats.org/officeDocument/2006/relationships/image" Target="../media/image67.wmf"/><Relationship Id="rId4" Type="http://schemas.openxmlformats.org/officeDocument/2006/relationships/image" Target="../media/image6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wmf"/><Relationship Id="rId1" Type="http://schemas.openxmlformats.org/officeDocument/2006/relationships/image" Target="../media/image81.wmf"/><Relationship Id="rId4" Type="http://schemas.openxmlformats.org/officeDocument/2006/relationships/image" Target="../media/image84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89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4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CBE087-B4A1-4B9D-A746-F4E2207F2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6633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F001A87-27E1-48CA-9DA4-133584A521AB}" type="slidenum">
              <a:rPr lang="en-US" sz="1200" smtClean="0"/>
              <a:pPr/>
              <a:t>6</a:t>
            </a:fld>
            <a:endParaRPr lang="en-US" sz="1200" smtClean="0"/>
          </a:p>
        </p:txBody>
      </p:sp>
      <p:sp>
        <p:nvSpPr>
          <p:cNvPr id="6861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68612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03444C1-7B98-42B9-922E-D72DC50B1D1C}" type="slidenum">
              <a:rPr lang="en-US" sz="1200" smtClean="0"/>
              <a:pPr/>
              <a:t>17</a:t>
            </a:fld>
            <a:endParaRPr lang="en-US" sz="1200" smtClean="0"/>
          </a:p>
        </p:txBody>
      </p:sp>
      <p:sp>
        <p:nvSpPr>
          <p:cNvPr id="7782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56125" cy="34131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7828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mtClean="0"/>
              <a:t>Needs a-priori f and Z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72C619-78F1-428B-B599-B139C667806C}" type="slidenum">
              <a:rPr lang="en-US" sz="1200" smtClean="0"/>
              <a:pPr/>
              <a:t>19</a:t>
            </a:fld>
            <a:endParaRPr lang="en-US" sz="1200" smtClean="0"/>
          </a:p>
        </p:txBody>
      </p:sp>
      <p:sp>
        <p:nvSpPr>
          <p:cNvPr id="7885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Use notes: Motivation from motion estimation.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A4090C4-AFAD-4E10-89DC-75005C8998B4}" type="slidenum">
              <a:rPr lang="en-US" sz="1200" smtClean="0"/>
              <a:pPr/>
              <a:t>23</a:t>
            </a:fld>
            <a:endParaRPr lang="en-US" sz="1200" smtClean="0"/>
          </a:p>
        </p:txBody>
      </p:sp>
      <p:sp>
        <p:nvSpPr>
          <p:cNvPr id="7987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9876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65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F68E4B-2DC8-4E85-88DA-C0818A73262E}" type="slidenum">
              <a:rPr lang="en-US" sz="1200" smtClean="0"/>
              <a:pPr/>
              <a:t>24</a:t>
            </a:fld>
            <a:endParaRPr lang="en-US" sz="1200" smtClean="0"/>
          </a:p>
        </p:txBody>
      </p:sp>
      <p:sp>
        <p:nvSpPr>
          <p:cNvPr id="8089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0900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65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AE5EDA-9C68-4F3A-ADD8-A5EB4A1AB3F5}" type="slidenum">
              <a:rPr lang="en-US" sz="1200" smtClean="0"/>
              <a:pPr/>
              <a:t>25</a:t>
            </a:fld>
            <a:endParaRPr lang="en-US" sz="1200" smtClean="0"/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1924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65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F068C03-7739-4CB6-818E-BA37DF623B16}" type="slidenum">
              <a:rPr lang="en-US" sz="1200" smtClean="0"/>
              <a:pPr/>
              <a:t>26</a:t>
            </a:fld>
            <a:endParaRPr lang="en-US" sz="1200" smtClean="0"/>
          </a:p>
        </p:txBody>
      </p:sp>
      <p:sp>
        <p:nvSpPr>
          <p:cNvPr id="8294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2948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65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CEA9D3-3C1F-4827-9BA7-DED8BCD64368}" type="slidenum">
              <a:rPr lang="en-US" sz="1200" smtClean="0"/>
              <a:pPr/>
              <a:t>27</a:t>
            </a:fld>
            <a:endParaRPr lang="en-US" sz="1200" smtClean="0"/>
          </a:p>
        </p:txBody>
      </p:sp>
      <p:sp>
        <p:nvSpPr>
          <p:cNvPr id="8397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3972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6500" cy="41036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D6A889-91B6-4D0B-95CB-74DEBB0AE352}" type="slidenum">
              <a:rPr lang="en-US" sz="1200" smtClean="0"/>
              <a:pPr/>
              <a:t>50</a:t>
            </a:fld>
            <a:endParaRPr lang="en-US" sz="1200" smtClean="0"/>
          </a:p>
        </p:txBody>
      </p:sp>
      <p:sp>
        <p:nvSpPr>
          <p:cNvPr id="84995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4996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D94C05C-04A7-4B44-8C52-CCF06A4A8527}" type="slidenum">
              <a:rPr lang="en-US" sz="1200" smtClean="0"/>
              <a:pPr/>
              <a:t>51</a:t>
            </a:fld>
            <a:endParaRPr lang="en-US" sz="1200" smtClean="0"/>
          </a:p>
        </p:txBody>
      </p:sp>
      <p:sp>
        <p:nvSpPr>
          <p:cNvPr id="86019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ChangeArrowheads="1"/>
          </p:cNvSpPr>
          <p:nvPr>
            <p:ph type="body" idx="1"/>
          </p:nvPr>
        </p:nvSpPr>
        <p:spPr>
          <a:xfrm>
            <a:off x="914400" y="4343400"/>
            <a:ext cx="5029200" cy="46291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33258C-E89C-4A32-9C84-13688F85549A}" type="slidenum">
              <a:rPr lang="en-US" sz="1200" smtClean="0"/>
              <a:pPr/>
              <a:t>52</a:t>
            </a:fld>
            <a:endParaRPr lang="en-US" sz="1200" smtClean="0"/>
          </a:p>
        </p:txBody>
      </p:sp>
      <p:sp>
        <p:nvSpPr>
          <p:cNvPr id="87043" name="Rectangle 2"/>
          <p:cNvSpPr>
            <a:spLocks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7044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7" tIns="45713" rIns="91427" bIns="45713"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FA7215-DC30-453E-BA2B-EEF2B1F7D644}" type="slidenum">
              <a:rPr lang="en-US" sz="1200" smtClean="0"/>
              <a:pPr/>
              <a:t>7</a:t>
            </a:fld>
            <a:endParaRPr lang="en-US" sz="1200" smtClean="0"/>
          </a:p>
        </p:txBody>
      </p:sp>
      <p:sp>
        <p:nvSpPr>
          <p:cNvPr id="6963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69636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89BD33-9951-4D77-87D7-02FBF6A19F7E}" type="slidenum">
              <a:rPr lang="en-US" sz="1200" smtClean="0"/>
              <a:pPr/>
              <a:t>58</a:t>
            </a:fld>
            <a:endParaRPr lang="en-US" sz="1200" smtClean="0"/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88068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15D0AC-D47A-4D29-8708-AB5C96AFC2DC}" type="slidenum">
              <a:rPr lang="en-US" sz="1200" smtClean="0"/>
              <a:pPr/>
              <a:t>62</a:t>
            </a:fld>
            <a:endParaRPr lang="en-US" sz="1200" smtClean="0"/>
          </a:p>
        </p:txBody>
      </p:sp>
      <p:sp>
        <p:nvSpPr>
          <p:cNvPr id="89091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89092" name="Rectangle 3"/>
          <p:cNvSpPr>
            <a:spLocks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93" tIns="43247" rIns="86493" bIns="43247"/>
          <a:lstStyle/>
          <a:p>
            <a:pPr eaLnBrk="1" hangingPunct="1"/>
            <a:r>
              <a:rPr lang="en-US" smtClean="0"/>
              <a:t>spanish (project colobri U madrid), wales: Jones, </a:t>
            </a:r>
          </a:p>
          <a:p>
            <a:pPr eaLnBrk="1" hangingPunct="1"/>
            <a:r>
              <a:rPr lang="en-US" sz="900" smtClean="0"/>
              <a:t>Photosynth some power poles.</a:t>
            </a:r>
          </a:p>
          <a:p>
            <a:pPr eaLnBrk="1" hangingPunct="1"/>
            <a:r>
              <a:rPr lang="en-US" sz="900" smtClean="0"/>
              <a:t>Q: How close must illustrating examples be?</a:t>
            </a:r>
          </a:p>
          <a:p>
            <a:pPr eaLnBrk="1" hangingPunct="1"/>
            <a:r>
              <a:rPr lang="en-US" sz="900" smtClean="0"/>
              <a:t>Only power lines? Or other CV capture?</a:t>
            </a:r>
          </a:p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5E98E5-C9D2-4FE9-BE0F-116DBD824088}" type="slidenum">
              <a:rPr lang="en-US" sz="1200" smtClean="0"/>
              <a:pPr/>
              <a:t>63</a:t>
            </a:fld>
            <a:endParaRPr lang="en-US" sz="1200" smtClean="0"/>
          </a:p>
        </p:txBody>
      </p:sp>
      <p:sp>
        <p:nvSpPr>
          <p:cNvPr id="9011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90116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4B9E06-8071-4616-B089-48A1B485CC64}" type="slidenum">
              <a:rPr lang="en-US" sz="1200" smtClean="0"/>
              <a:pPr/>
              <a:t>8</a:t>
            </a:fld>
            <a:endParaRPr lang="en-US" sz="1200" smtClean="0"/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0660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65A5D0-8CD8-4A34-820F-E8A6207CF601}" type="slidenum">
              <a:rPr lang="en-US" sz="1200" smtClean="0"/>
              <a:pPr/>
              <a:t>9</a:t>
            </a:fld>
            <a:endParaRPr lang="en-US" sz="1200" smtClean="0"/>
          </a:p>
        </p:txBody>
      </p:sp>
      <p:sp>
        <p:nvSpPr>
          <p:cNvPr id="7168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1684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9D71E9-D083-46A8-9BA8-8985DF2F48D0}" type="slidenum">
              <a:rPr lang="en-US" sz="1200" smtClean="0"/>
              <a:pPr/>
              <a:t>10</a:t>
            </a:fld>
            <a:endParaRPr lang="en-US" sz="1200" smtClean="0"/>
          </a:p>
        </p:txBody>
      </p:sp>
      <p:sp>
        <p:nvSpPr>
          <p:cNvPr id="7270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2708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260CD3B-0469-45BA-B9DE-FF5B9858F8C4}" type="slidenum">
              <a:rPr lang="en-US" sz="1200" smtClean="0"/>
              <a:pPr/>
              <a:t>11</a:t>
            </a:fld>
            <a:endParaRPr lang="en-US" sz="1200" smtClean="0"/>
          </a:p>
        </p:txBody>
      </p:sp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3732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47015D-4892-41A1-A955-B944CB097E99}" type="slidenum">
              <a:rPr lang="en-US" sz="1200" smtClean="0"/>
              <a:pPr/>
              <a:t>12</a:t>
            </a:fld>
            <a:endParaRPr lang="en-US" sz="1200" smtClean="0"/>
          </a:p>
        </p:txBody>
      </p:sp>
      <p:sp>
        <p:nvSpPr>
          <p:cNvPr id="747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4756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smtClean="0"/>
              <a:t>Error vectors in image space -&gt; composed total error vector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235C6B8-728F-47F8-8920-CAAE4B136AC3}" type="slidenum">
              <a:rPr lang="en-US" sz="1200" smtClean="0"/>
              <a:pPr/>
              <a:t>15</a:t>
            </a:fld>
            <a:endParaRPr lang="en-US" sz="1200" smtClean="0"/>
          </a:p>
        </p:txBody>
      </p:sp>
      <p:sp>
        <p:nvSpPr>
          <p:cNvPr id="7577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56125" cy="34131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5780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67CA5B-5AC6-410D-ABD0-9223B44B2B5F}" type="slidenum">
              <a:rPr lang="en-US" sz="1200" smtClean="0"/>
              <a:pPr/>
              <a:t>16</a:t>
            </a:fld>
            <a:endParaRPr lang="en-US" sz="1200" smtClean="0"/>
          </a:p>
        </p:txBody>
      </p:sp>
      <p:sp>
        <p:nvSpPr>
          <p:cNvPr id="7680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56125" cy="34131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sp>
        <p:nvSpPr>
          <p:cNvPr id="76804" name="Rectangle 3"/>
          <p:cNvSpPr>
            <a:spLocks noChangeArrowheads="1"/>
          </p:cNvSpPr>
          <p:nvPr>
            <p:ph type="body"/>
          </p:nvPr>
        </p:nvSpPr>
        <p:spPr>
          <a:xfrm>
            <a:off x="914400" y="4343400"/>
            <a:ext cx="5010150" cy="409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9" descr="C:\My Documents\IBRtut\titleFirt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4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457200"/>
            <a:ext cx="8686800" cy="1905000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275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971800"/>
            <a:ext cx="3048000" cy="3276600"/>
          </a:xfrm>
        </p:spPr>
        <p:txBody>
          <a:bodyPr lIns="92075" tIns="46038" rIns="92075" bIns="46038"/>
          <a:lstStyle>
            <a:lvl1pPr marL="0" indent="117475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04E4B57-A925-4454-807F-FF31235B8B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481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370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-76200"/>
            <a:ext cx="22860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-76200"/>
            <a:ext cx="67056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588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144000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45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81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906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8800"/>
            <a:ext cx="42672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844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2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0944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362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113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1" descr="C:\My Documents\IBRtut\title2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1440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0" y="-76200"/>
            <a:ext cx="914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254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828800"/>
            <a:ext cx="86868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4400">
          <a:solidFill>
            <a:srgbClr val="FFFF00"/>
          </a:solidFill>
          <a:latin typeface="Times New Roman" pitchFamily="18" charset="0"/>
        </a:defRPr>
      </a:lvl9pPr>
    </p:titleStyle>
    <p:bodyStyle>
      <a:lvl1pPr marL="290513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•"/>
        <a:defRPr sz="3200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628650" indent="-2238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77900" indent="-174625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311275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57350" indent="-173038" algn="l" rtl="0" eaLnBrk="0" fontAlgn="base" hangingPunct="0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1145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717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0289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86150" indent="-173038" algn="l" rtl="0" fontAlgn="base">
        <a:spcBef>
          <a:spcPct val="20000"/>
        </a:spcBef>
        <a:spcAft>
          <a:spcPct val="0"/>
        </a:spcAft>
        <a:buClr>
          <a:srgbClr val="000066"/>
        </a:buClr>
        <a:buChar char="–"/>
        <a:defRPr sz="24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jag\VIDEOS\BulbMeRobot.mp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9.emf"/><Relationship Id="rId18" Type="http://schemas.openxmlformats.org/officeDocument/2006/relationships/oleObject" Target="../embeddings/oleObject8.bin"/><Relationship Id="rId3" Type="http://schemas.openxmlformats.org/officeDocument/2006/relationships/notesSlide" Target="../notesSlides/notesSlide7.xml"/><Relationship Id="rId21" Type="http://schemas.openxmlformats.org/officeDocument/2006/relationships/image" Target="../media/image23.wmf"/><Relationship Id="rId7" Type="http://schemas.openxmlformats.org/officeDocument/2006/relationships/image" Target="../media/image16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1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7.bin"/><Relationship Id="rId20" Type="http://schemas.openxmlformats.org/officeDocument/2006/relationships/oleObject" Target="../embeddings/oleObject9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8.emf"/><Relationship Id="rId5" Type="http://schemas.openxmlformats.org/officeDocument/2006/relationships/image" Target="../media/image10.png"/><Relationship Id="rId15" Type="http://schemas.openxmlformats.org/officeDocument/2006/relationships/image" Target="../media/image20.wmf"/><Relationship Id="rId10" Type="http://schemas.openxmlformats.org/officeDocument/2006/relationships/oleObject" Target="../embeddings/oleObject4.bin"/><Relationship Id="rId19" Type="http://schemas.openxmlformats.org/officeDocument/2006/relationships/image" Target="../media/image22.wmf"/><Relationship Id="rId4" Type="http://schemas.openxmlformats.org/officeDocument/2006/relationships/image" Target="../media/image24.jpeg"/><Relationship Id="rId9" Type="http://schemas.openxmlformats.org/officeDocument/2006/relationships/image" Target="../media/image17.emf"/><Relationship Id="rId1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2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11" Type="http://schemas.openxmlformats.org/officeDocument/2006/relationships/image" Target="../media/image36.jpeg"/><Relationship Id="rId5" Type="http://schemas.openxmlformats.org/officeDocument/2006/relationships/image" Target="../media/image28.jpeg"/><Relationship Id="rId10" Type="http://schemas.openxmlformats.org/officeDocument/2006/relationships/image" Target="../media/image35.jpeg"/><Relationship Id="rId4" Type="http://schemas.openxmlformats.org/officeDocument/2006/relationships/image" Target="../media/image33.jpeg"/><Relationship Id="rId9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Lab1.ex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13" Type="http://schemas.openxmlformats.org/officeDocument/2006/relationships/image" Target="../media/image58.wmf"/><Relationship Id="rId3" Type="http://schemas.openxmlformats.org/officeDocument/2006/relationships/image" Target="../media/image41.png"/><Relationship Id="rId7" Type="http://schemas.openxmlformats.org/officeDocument/2006/relationships/image" Target="../media/image55.wmf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1.bin"/><Relationship Id="rId11" Type="http://schemas.openxmlformats.org/officeDocument/2006/relationships/image" Target="../media/image57.wmf"/><Relationship Id="rId5" Type="http://schemas.openxmlformats.org/officeDocument/2006/relationships/image" Target="../media/image54.wmf"/><Relationship Id="rId10" Type="http://schemas.openxmlformats.org/officeDocument/2006/relationships/oleObject" Target="../embeddings/oleObject13.bin"/><Relationship Id="rId4" Type="http://schemas.openxmlformats.org/officeDocument/2006/relationships/oleObject" Target="../embeddings/oleObject10.bin"/><Relationship Id="rId9" Type="http://schemas.openxmlformats.org/officeDocument/2006/relationships/image" Target="../media/image56.w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18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6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64.w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41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66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13" Type="http://schemas.openxmlformats.org/officeDocument/2006/relationships/oleObject" Target="../embeddings/oleObject33.bin"/><Relationship Id="rId3" Type="http://schemas.openxmlformats.org/officeDocument/2006/relationships/image" Target="../media/image85.jpeg"/><Relationship Id="rId7" Type="http://schemas.openxmlformats.org/officeDocument/2006/relationships/oleObject" Target="../embeddings/oleObject29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1.wmf"/><Relationship Id="rId11" Type="http://schemas.openxmlformats.org/officeDocument/2006/relationships/oleObject" Target="../embeddings/oleObject31.bin"/><Relationship Id="rId5" Type="http://schemas.openxmlformats.org/officeDocument/2006/relationships/oleObject" Target="../embeddings/oleObject28.bin"/><Relationship Id="rId10" Type="http://schemas.openxmlformats.org/officeDocument/2006/relationships/image" Target="../media/image83.wmf"/><Relationship Id="rId4" Type="http://schemas.openxmlformats.org/officeDocument/2006/relationships/image" Target="../media/image86.jpeg"/><Relationship Id="rId9" Type="http://schemas.openxmlformats.org/officeDocument/2006/relationships/oleObject" Target="../embeddings/oleObject30.bin"/><Relationship Id="rId14" Type="http://schemas.openxmlformats.org/officeDocument/2006/relationships/image" Target="../media/image84.w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75.jpeg"/><Relationship Id="rId7" Type="http://schemas.openxmlformats.org/officeDocument/2006/relationships/image" Target="../media/image8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90.wmf"/><Relationship Id="rId5" Type="http://schemas.openxmlformats.org/officeDocument/2006/relationships/image" Target="../media/image87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89.w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0.bin"/><Relationship Id="rId3" Type="http://schemas.openxmlformats.org/officeDocument/2006/relationships/image" Target="../media/image41.png"/><Relationship Id="rId7" Type="http://schemas.openxmlformats.org/officeDocument/2006/relationships/image" Target="../media/image5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9.bin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41.bin"/><Relationship Id="rId4" Type="http://schemas.openxmlformats.org/officeDocument/2006/relationships/oleObject" Target="../embeddings/oleObject38.bin"/><Relationship Id="rId9" Type="http://schemas.openxmlformats.org/officeDocument/2006/relationships/image" Target="../media/image6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jpeg"/><Relationship Id="rId2" Type="http://schemas.openxmlformats.org/officeDocument/2006/relationships/video" Target="file:///C:\Zach\movies\Thesis\wrench.avi" TargetMode="External"/><Relationship Id="rId1" Type="http://schemas.openxmlformats.org/officeDocument/2006/relationships/video" Target="file:///C:\Zach\movies\Thesis\wrenchTracking.mpg" TargetMode="Externa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notesSlide" Target="../notesSlides/notesSlide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07.wmf"/><Relationship Id="rId5" Type="http://schemas.openxmlformats.org/officeDocument/2006/relationships/oleObject" Target="../embeddings/oleObject43.bin"/><Relationship Id="rId4" Type="http://schemas.openxmlformats.org/officeDocument/2006/relationships/image" Target="../media/image106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jag\videos\UR%20rob\Insert1.mpg" TargetMode="External"/><Relationship Id="rId1" Type="http://schemas.openxmlformats.org/officeDocument/2006/relationships/video" Target="file:///C:\jag\videos\UR%20rob\PickUp3.mpg" TargetMode="Externa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jag\videos\UR%20rob\Puzzle3rdCam.mpg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oleObject" Target="../embeddings/oleObject44.bin"/><Relationship Id="rId7" Type="http://schemas.openxmlformats.org/officeDocument/2006/relationships/oleObject" Target="../embeddings/oleObject4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7.png"/><Relationship Id="rId11" Type="http://schemas.openxmlformats.org/officeDocument/2006/relationships/image" Target="../media/image119.png"/><Relationship Id="rId5" Type="http://schemas.openxmlformats.org/officeDocument/2006/relationships/oleObject" Target="../embeddings/oleObject45.bin"/><Relationship Id="rId10" Type="http://schemas.openxmlformats.org/officeDocument/2006/relationships/oleObject" Target="../embeddings/oleObject47.bin"/><Relationship Id="rId4" Type="http://schemas.openxmlformats.org/officeDocument/2006/relationships/image" Target="../media/image116.png"/><Relationship Id="rId9" Type="http://schemas.openxmlformats.org/officeDocument/2006/relationships/image" Target="../media/image120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9.png"/><Relationship Id="rId5" Type="http://schemas.openxmlformats.org/officeDocument/2006/relationships/oleObject" Target="../embeddings/oleObject48.bin"/><Relationship Id="rId4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Robot Vision</a:t>
            </a:r>
            <a:br>
              <a:rPr lang="en-US" smtClean="0"/>
            </a:br>
            <a:r>
              <a:rPr lang="en-US" smtClean="0"/>
              <a:t>Control of robot motion from video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962400"/>
            <a:ext cx="3048000" cy="32766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M. Jagersand</a:t>
            </a:r>
          </a:p>
        </p:txBody>
      </p:sp>
      <p:pic>
        <p:nvPicPr>
          <p:cNvPr id="59396" name="BulbMeRobo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32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34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939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9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9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39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5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6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7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8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2301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2" name="AutoShape 14"/>
          <p:cNvSpPr>
            <a:spLocks noChangeArrowheads="1"/>
          </p:cNvSpPr>
          <p:nvPr/>
        </p:nvSpPr>
        <p:spPr bwMode="auto">
          <a:xfrm>
            <a:off x="7812088" y="190817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3" name="AutoShape 15"/>
          <p:cNvSpPr>
            <a:spLocks noChangeArrowheads="1"/>
          </p:cNvSpPr>
          <p:nvPr/>
        </p:nvSpPr>
        <p:spPr bwMode="auto">
          <a:xfrm>
            <a:off x="7596188" y="17287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4" name="AutoShape 16"/>
          <p:cNvSpPr>
            <a:spLocks noChangeArrowheads="1"/>
          </p:cNvSpPr>
          <p:nvPr/>
        </p:nvSpPr>
        <p:spPr bwMode="auto">
          <a:xfrm>
            <a:off x="7380288" y="230346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AutoShape 17"/>
          <p:cNvSpPr>
            <a:spLocks noChangeArrowheads="1"/>
          </p:cNvSpPr>
          <p:nvPr/>
        </p:nvSpPr>
        <p:spPr bwMode="auto">
          <a:xfrm>
            <a:off x="7164388" y="21605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800225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7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Oval 8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Oval 9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10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Oval 11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3325" name="Text Box 13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3326" name="AutoShape 14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7812088" y="190817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AutoShape 16"/>
          <p:cNvSpPr>
            <a:spLocks noChangeArrowheads="1"/>
          </p:cNvSpPr>
          <p:nvPr/>
        </p:nvSpPr>
        <p:spPr bwMode="auto">
          <a:xfrm>
            <a:off x="7596188" y="17287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7380288" y="230346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AutoShape 18"/>
          <p:cNvSpPr>
            <a:spLocks noChangeArrowheads="1"/>
          </p:cNvSpPr>
          <p:nvPr/>
        </p:nvSpPr>
        <p:spPr bwMode="auto">
          <a:xfrm>
            <a:off x="7164388" y="2160588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669607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AutoShape 20"/>
          <p:cNvSpPr>
            <a:spLocks noChangeArrowheads="1"/>
          </p:cNvSpPr>
          <p:nvPr/>
        </p:nvSpPr>
        <p:spPr bwMode="auto">
          <a:xfrm>
            <a:off x="6804025" y="17287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AutoShape 21"/>
          <p:cNvSpPr>
            <a:spLocks noChangeArrowheads="1"/>
          </p:cNvSpPr>
          <p:nvPr/>
        </p:nvSpPr>
        <p:spPr bwMode="auto">
          <a:xfrm>
            <a:off x="6983413" y="19796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AutoShape 22"/>
          <p:cNvSpPr>
            <a:spLocks noChangeArrowheads="1"/>
          </p:cNvSpPr>
          <p:nvPr/>
        </p:nvSpPr>
        <p:spPr bwMode="auto">
          <a:xfrm>
            <a:off x="6911975" y="18367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AutoShape 23"/>
          <p:cNvSpPr>
            <a:spLocks noChangeArrowheads="1"/>
          </p:cNvSpPr>
          <p:nvPr/>
        </p:nvSpPr>
        <p:spPr bwMode="auto">
          <a:xfrm>
            <a:off x="6875463" y="136842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AutoShape 24"/>
          <p:cNvSpPr>
            <a:spLocks noChangeArrowheads="1"/>
          </p:cNvSpPr>
          <p:nvPr/>
        </p:nvSpPr>
        <p:spPr bwMode="auto">
          <a:xfrm>
            <a:off x="70199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7" name="AutoShape 25"/>
          <p:cNvSpPr>
            <a:spLocks noChangeArrowheads="1"/>
          </p:cNvSpPr>
          <p:nvPr/>
        </p:nvSpPr>
        <p:spPr bwMode="auto">
          <a:xfrm>
            <a:off x="7199313" y="17637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38" name="AutoShape 26"/>
          <p:cNvSpPr>
            <a:spLocks noChangeArrowheads="1"/>
          </p:cNvSpPr>
          <p:nvPr/>
        </p:nvSpPr>
        <p:spPr bwMode="auto">
          <a:xfrm>
            <a:off x="7343775" y="20526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3339" name="Group 27"/>
          <p:cNvGrpSpPr>
            <a:grpSpLocks/>
          </p:cNvGrpSpPr>
          <p:nvPr/>
        </p:nvGrpSpPr>
        <p:grpSpPr bwMode="auto">
          <a:xfrm>
            <a:off x="6929438" y="1439863"/>
            <a:ext cx="542925" cy="992187"/>
            <a:chOff x="4365" y="907"/>
            <a:chExt cx="342" cy="625"/>
          </a:xfrm>
        </p:grpSpPr>
        <p:sp>
          <p:nvSpPr>
            <p:cNvPr id="13343" name="Line 28"/>
            <p:cNvSpPr>
              <a:spLocks noChangeShapeType="1"/>
            </p:cNvSpPr>
            <p:nvPr/>
          </p:nvSpPr>
          <p:spPr bwMode="auto">
            <a:xfrm>
              <a:off x="4365" y="907"/>
              <a:ext cx="113" cy="113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Line 29"/>
            <p:cNvSpPr>
              <a:spLocks noChangeShapeType="1"/>
            </p:cNvSpPr>
            <p:nvPr/>
          </p:nvSpPr>
          <p:spPr bwMode="auto">
            <a:xfrm>
              <a:off x="4479" y="1020"/>
              <a:ext cx="113" cy="170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5" name="Line 30"/>
            <p:cNvSpPr>
              <a:spLocks noChangeShapeType="1"/>
            </p:cNvSpPr>
            <p:nvPr/>
          </p:nvSpPr>
          <p:spPr bwMode="auto">
            <a:xfrm flipH="1" flipV="1">
              <a:off x="4646" y="1301"/>
              <a:ext cx="63" cy="233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31"/>
            <p:cNvSpPr>
              <a:spLocks noChangeShapeType="1"/>
            </p:cNvSpPr>
            <p:nvPr/>
          </p:nvSpPr>
          <p:spPr bwMode="auto">
            <a:xfrm flipH="1" flipV="1">
              <a:off x="4589" y="1188"/>
              <a:ext cx="63" cy="119"/>
            </a:xfrm>
            <a:prstGeom prst="line">
              <a:avLst/>
            </a:prstGeom>
            <a:noFill/>
            <a:ln w="36000">
              <a:solidFill>
                <a:srgbClr val="00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340" name="Group 32"/>
          <p:cNvGrpSpPr>
            <a:grpSpLocks/>
          </p:cNvGrpSpPr>
          <p:nvPr/>
        </p:nvGrpSpPr>
        <p:grpSpPr bwMode="auto">
          <a:xfrm>
            <a:off x="6750050" y="1619250"/>
            <a:ext cx="447675" cy="628650"/>
            <a:chOff x="4252" y="1020"/>
            <a:chExt cx="282" cy="396"/>
          </a:xfrm>
        </p:grpSpPr>
        <p:sp>
          <p:nvSpPr>
            <p:cNvPr id="13341" name="Line 33"/>
            <p:cNvSpPr>
              <a:spLocks noChangeShapeType="1"/>
            </p:cNvSpPr>
            <p:nvPr/>
          </p:nvSpPr>
          <p:spPr bwMode="auto">
            <a:xfrm>
              <a:off x="4252" y="1020"/>
              <a:ext cx="170" cy="227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2" name="Line 34"/>
            <p:cNvSpPr>
              <a:spLocks noChangeShapeType="1"/>
            </p:cNvSpPr>
            <p:nvPr/>
          </p:nvSpPr>
          <p:spPr bwMode="auto">
            <a:xfrm>
              <a:off x="4422" y="1247"/>
              <a:ext cx="113" cy="170"/>
            </a:xfrm>
            <a:prstGeom prst="line">
              <a:avLst/>
            </a:prstGeom>
            <a:noFill/>
            <a:ln w="36000">
              <a:solidFill>
                <a:srgbClr val="0047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7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u,v Image-Space Error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2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3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4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7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4349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0" name="AutoShape 14"/>
          <p:cNvSpPr>
            <a:spLocks noChangeArrowheads="1"/>
          </p:cNvSpPr>
          <p:nvPr/>
        </p:nvSpPr>
        <p:spPr bwMode="auto">
          <a:xfrm>
            <a:off x="7235825" y="1368425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1" name="AutoShape 15"/>
          <p:cNvSpPr>
            <a:spLocks noChangeArrowheads="1"/>
          </p:cNvSpPr>
          <p:nvPr/>
        </p:nvSpPr>
        <p:spPr bwMode="auto">
          <a:xfrm>
            <a:off x="6948488" y="14033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2" name="AutoShape 16"/>
          <p:cNvSpPr>
            <a:spLocks noChangeArrowheads="1"/>
          </p:cNvSpPr>
          <p:nvPr/>
        </p:nvSpPr>
        <p:spPr bwMode="auto">
          <a:xfrm>
            <a:off x="6911975" y="1800225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AutoShape 17"/>
          <p:cNvSpPr>
            <a:spLocks noChangeArrowheads="1"/>
          </p:cNvSpPr>
          <p:nvPr/>
        </p:nvSpPr>
        <p:spPr bwMode="auto">
          <a:xfrm>
            <a:off x="7199313" y="17637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54" name="Object 18"/>
          <p:cNvGraphicFramePr>
            <a:graphicFrameLocks noChangeAspect="1"/>
          </p:cNvGraphicFramePr>
          <p:nvPr/>
        </p:nvGraphicFramePr>
        <p:xfrm>
          <a:off x="9234488" y="3281363"/>
          <a:ext cx="357187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5" r:id="rId6" imgW="192600" imgH="195120" progId="">
                  <p:embed/>
                </p:oleObj>
              </mc:Choice>
              <mc:Fallback>
                <p:oleObj r:id="rId6" imgW="192600" imgH="195120" progId="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34488" y="3281363"/>
                        <a:ext cx="357187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5" name="Object 19"/>
          <p:cNvGraphicFramePr>
            <a:graphicFrameLocks noChangeAspect="1"/>
          </p:cNvGraphicFramePr>
          <p:nvPr/>
        </p:nvGraphicFramePr>
        <p:xfrm>
          <a:off x="9144000" y="3048000"/>
          <a:ext cx="565150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r:id="rId8" imgW="321120" imgH="173520" progId="">
                  <p:embed/>
                </p:oleObj>
              </mc:Choice>
              <mc:Fallback>
                <p:oleObj r:id="rId8" imgW="321120" imgH="173520" progId="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3048000"/>
                        <a:ext cx="565150" cy="306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6" name="Object 21"/>
          <p:cNvGraphicFramePr>
            <a:graphicFrameLocks noChangeAspect="1"/>
          </p:cNvGraphicFramePr>
          <p:nvPr/>
        </p:nvGraphicFramePr>
        <p:xfrm>
          <a:off x="9132888" y="4281488"/>
          <a:ext cx="1738312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7" r:id="rId10" imgW="940680" imgH="195120" progId="">
                  <p:embed/>
                </p:oleObj>
              </mc:Choice>
              <mc:Fallback>
                <p:oleObj r:id="rId10" imgW="940680" imgH="195120" progId="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2888" y="4281488"/>
                        <a:ext cx="1738312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57" name="Object 22"/>
          <p:cNvGraphicFramePr>
            <a:graphicFrameLocks noChangeAspect="1"/>
          </p:cNvGraphicFramePr>
          <p:nvPr/>
        </p:nvGraphicFramePr>
        <p:xfrm>
          <a:off x="9144000" y="5181600"/>
          <a:ext cx="2360613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8" r:id="rId12" imgW="1277280" imgH="195120" progId="">
                  <p:embed/>
                </p:oleObj>
              </mc:Choice>
              <mc:Fallback>
                <p:oleObj r:id="rId12" imgW="1277280" imgH="195120" progId="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0" y="5181600"/>
                        <a:ext cx="2360613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58" name="Oval 23"/>
          <p:cNvSpPr>
            <a:spLocks noChangeArrowheads="1"/>
          </p:cNvSpPr>
          <p:nvPr/>
        </p:nvSpPr>
        <p:spPr bwMode="auto">
          <a:xfrm>
            <a:off x="4589463" y="5526088"/>
            <a:ext cx="161925" cy="7143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9" name="Oval 24"/>
          <p:cNvSpPr>
            <a:spLocks noChangeArrowheads="1"/>
          </p:cNvSpPr>
          <p:nvPr/>
        </p:nvSpPr>
        <p:spPr bwMode="auto">
          <a:xfrm>
            <a:off x="4770438" y="5597525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0" name="Oval 25"/>
          <p:cNvSpPr>
            <a:spLocks noChangeArrowheads="1"/>
          </p:cNvSpPr>
          <p:nvPr/>
        </p:nvSpPr>
        <p:spPr bwMode="auto">
          <a:xfrm>
            <a:off x="4913313" y="5454650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1" name="Oval 26"/>
          <p:cNvSpPr>
            <a:spLocks noChangeArrowheads="1"/>
          </p:cNvSpPr>
          <p:nvPr/>
        </p:nvSpPr>
        <p:spPr bwMode="auto">
          <a:xfrm>
            <a:off x="5129213" y="5489575"/>
            <a:ext cx="161925" cy="7143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362" name="Object 27"/>
          <p:cNvGraphicFramePr>
            <a:graphicFrameLocks noChangeAspect="1"/>
          </p:cNvGraphicFramePr>
          <p:nvPr/>
        </p:nvGraphicFramePr>
        <p:xfrm>
          <a:off x="6772275" y="3505200"/>
          <a:ext cx="1958975" cy="366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9" name="Equation" r:id="rId14" imgW="1828800" imgH="342900" progId="EquationMagic">
                  <p:embed/>
                </p:oleObj>
              </mc:Choice>
              <mc:Fallback>
                <p:oleObj name="Equation" r:id="rId14" imgW="1828800" imgH="342900" progId="EquationMagic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75" y="3505200"/>
                        <a:ext cx="1958975" cy="366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3" name="Object 28"/>
          <p:cNvGraphicFramePr>
            <a:graphicFrameLocks noChangeAspect="1"/>
          </p:cNvGraphicFramePr>
          <p:nvPr/>
        </p:nvGraphicFramePr>
        <p:xfrm>
          <a:off x="6781800" y="4876800"/>
          <a:ext cx="2057400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0" name="Equation" r:id="rId16" imgW="2619375" imgH="771525" progId="EquationMagic">
                  <p:embed/>
                </p:oleObj>
              </mc:Choice>
              <mc:Fallback>
                <p:oleObj name="Equation" r:id="rId16" imgW="2619375" imgH="771525" progId="EquationMagic">
                  <p:embed/>
                  <p:pic>
                    <p:nvPicPr>
                      <p:cNvPr id="0" name="Object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876800"/>
                        <a:ext cx="2057400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64" name="Object 29"/>
          <p:cNvGraphicFramePr>
            <a:graphicFrameLocks noChangeAspect="1"/>
          </p:cNvGraphicFramePr>
          <p:nvPr/>
        </p:nvGraphicFramePr>
        <p:xfrm>
          <a:off x="6781800" y="4240213"/>
          <a:ext cx="1935163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1" name="Equation" r:id="rId18" imgW="1828800" imgH="356135" progId="EquationMagic">
                  <p:embed/>
                </p:oleObj>
              </mc:Choice>
              <mc:Fallback>
                <p:oleObj name="Equation" r:id="rId18" imgW="1828800" imgH="356135" progId="EquationMagic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0" y="4240213"/>
                        <a:ext cx="1935163" cy="40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65" name="AutoShape 31"/>
          <p:cNvSpPr>
            <a:spLocks noChangeArrowheads="1"/>
          </p:cNvSpPr>
          <p:nvPr/>
        </p:nvSpPr>
        <p:spPr bwMode="auto">
          <a:xfrm>
            <a:off x="8382000" y="35671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6" name="Oval 33"/>
          <p:cNvSpPr>
            <a:spLocks noChangeArrowheads="1"/>
          </p:cNvSpPr>
          <p:nvPr/>
        </p:nvSpPr>
        <p:spPr bwMode="auto">
          <a:xfrm>
            <a:off x="7620000" y="35671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67" name="Text Box 34"/>
          <p:cNvSpPr txBox="1">
            <a:spLocks noChangeArrowheads="1"/>
          </p:cNvSpPr>
          <p:nvPr/>
        </p:nvSpPr>
        <p:spPr bwMode="auto">
          <a:xfrm>
            <a:off x="6400800" y="38862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One point</a:t>
            </a:r>
          </a:p>
        </p:txBody>
      </p:sp>
      <p:sp>
        <p:nvSpPr>
          <p:cNvPr id="14368" name="Text Box 35"/>
          <p:cNvSpPr txBox="1">
            <a:spLocks noChangeArrowheads="1"/>
          </p:cNvSpPr>
          <p:nvPr/>
        </p:nvSpPr>
        <p:spPr bwMode="auto">
          <a:xfrm>
            <a:off x="6477000" y="4572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Pixel coord</a:t>
            </a:r>
          </a:p>
        </p:txBody>
      </p:sp>
      <p:graphicFrame>
        <p:nvGraphicFramePr>
          <p:cNvPr id="14369" name="Object 36"/>
          <p:cNvGraphicFramePr>
            <a:graphicFrameLocks noChangeAspect="1"/>
          </p:cNvGraphicFramePr>
          <p:nvPr/>
        </p:nvGraphicFramePr>
        <p:xfrm>
          <a:off x="6696075" y="5929313"/>
          <a:ext cx="2447925" cy="928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2" name="Equation" r:id="rId20" imgW="3057525" imgH="1162050" progId="EquationMagic">
                  <p:embed/>
                </p:oleObj>
              </mc:Choice>
              <mc:Fallback>
                <p:oleObj name="Equation" r:id="rId20" imgW="3057525" imgH="1162050" progId="EquationMagic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6075" y="5929313"/>
                        <a:ext cx="2447925" cy="928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70" name="Text Box 37"/>
          <p:cNvSpPr txBox="1">
            <a:spLocks noChangeArrowheads="1"/>
          </p:cNvSpPr>
          <p:nvPr/>
        </p:nvSpPr>
        <p:spPr bwMode="auto">
          <a:xfrm>
            <a:off x="6400800" y="5562600"/>
            <a:ext cx="2057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Many points</a:t>
            </a:r>
          </a:p>
        </p:txBody>
      </p:sp>
      <p:sp>
        <p:nvSpPr>
          <p:cNvPr id="14371" name="Line 38"/>
          <p:cNvSpPr>
            <a:spLocks noChangeShapeType="1"/>
          </p:cNvSpPr>
          <p:nvPr/>
        </p:nvSpPr>
        <p:spPr bwMode="auto">
          <a:xfrm flipV="1">
            <a:off x="6248400" y="20574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72" name="Line 39"/>
          <p:cNvSpPr>
            <a:spLocks noChangeShapeType="1"/>
          </p:cNvSpPr>
          <p:nvPr/>
        </p:nvSpPr>
        <p:spPr bwMode="auto">
          <a:xfrm>
            <a:off x="6248400" y="28194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373" name="Text Box 40"/>
          <p:cNvSpPr txBox="1">
            <a:spLocks noChangeArrowheads="1"/>
          </p:cNvSpPr>
          <p:nvPr/>
        </p:nvSpPr>
        <p:spPr bwMode="auto">
          <a:xfrm>
            <a:off x="7086600" y="2514600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u</a:t>
            </a:r>
          </a:p>
        </p:txBody>
      </p:sp>
      <p:sp>
        <p:nvSpPr>
          <p:cNvPr id="14374" name="Text Box 41"/>
          <p:cNvSpPr txBox="1">
            <a:spLocks noChangeArrowheads="1"/>
          </p:cNvSpPr>
          <p:nvPr/>
        </p:nvSpPr>
        <p:spPr bwMode="auto">
          <a:xfrm>
            <a:off x="6096000" y="1676400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v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Conventional Robotics: Motion command in base coord</a:t>
            </a:r>
          </a:p>
        </p:txBody>
      </p:sp>
      <p:sp>
        <p:nvSpPr>
          <p:cNvPr id="13312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5257800"/>
            <a:ext cx="8077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We focus on the geometric transforms</a:t>
            </a:r>
          </a:p>
        </p:txBody>
      </p:sp>
      <p:pic>
        <p:nvPicPr>
          <p:cNvPr id="15364" name="Picture 1028" descr="jointCont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514600"/>
            <a:ext cx="716280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5" name="Text Box 1029"/>
          <p:cNvSpPr txBox="1">
            <a:spLocks noChangeArrowheads="1"/>
          </p:cNvSpPr>
          <p:nvPr/>
        </p:nvSpPr>
        <p:spPr bwMode="auto">
          <a:xfrm>
            <a:off x="4724400" y="2819400"/>
            <a:ext cx="17526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>
                <a:solidFill>
                  <a:schemeClr val="accent2"/>
                </a:solidFill>
              </a:rPr>
              <a:t>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133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Problem: Lots of coordinate frames to calibrate</a:t>
            </a:r>
          </a:p>
        </p:txBody>
      </p:sp>
      <p:sp>
        <p:nvSpPr>
          <p:cNvPr id="134147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Camera</a:t>
            </a:r>
          </a:p>
          <a:p>
            <a:pPr lvl="1" eaLnBrk="1" hangingPunct="1">
              <a:defRPr/>
            </a:pPr>
            <a:r>
              <a:rPr lang="en-US" sz="2000" smtClean="0"/>
              <a:t>Center of projection</a:t>
            </a:r>
          </a:p>
          <a:p>
            <a:pPr lvl="1" eaLnBrk="1" hangingPunct="1">
              <a:defRPr/>
            </a:pPr>
            <a:r>
              <a:rPr lang="en-US" sz="2000" smtClean="0"/>
              <a:t>Different models</a:t>
            </a:r>
          </a:p>
          <a:p>
            <a:pPr lvl="1" eaLnBrk="1" hangingPunct="1">
              <a:defRPr/>
            </a:pPr>
            <a:endParaRPr lang="en-US" sz="2000" smtClean="0"/>
          </a:p>
        </p:txBody>
      </p:sp>
      <p:sp>
        <p:nvSpPr>
          <p:cNvPr id="134148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8288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Robot</a:t>
            </a:r>
          </a:p>
          <a:p>
            <a:pPr lvl="1" eaLnBrk="1" hangingPunct="1">
              <a:defRPr/>
            </a:pPr>
            <a:r>
              <a:rPr lang="en-US" sz="2000" smtClean="0"/>
              <a:t>Base frame</a:t>
            </a:r>
          </a:p>
          <a:p>
            <a:pPr lvl="1" eaLnBrk="1" hangingPunct="1">
              <a:defRPr/>
            </a:pPr>
            <a:r>
              <a:rPr lang="en-US" sz="2000" smtClean="0"/>
              <a:t>End-effector frame</a:t>
            </a:r>
          </a:p>
          <a:p>
            <a:pPr lvl="1" eaLnBrk="1" hangingPunct="1">
              <a:defRPr/>
            </a:pPr>
            <a:r>
              <a:rPr lang="en-US" sz="2000" smtClean="0"/>
              <a:t>Object</a:t>
            </a:r>
          </a:p>
          <a:p>
            <a:pPr lvl="1" eaLnBrk="1" hangingPunct="1">
              <a:buFontTx/>
              <a:buNone/>
              <a:defRPr/>
            </a:pPr>
            <a:endParaRPr lang="en-US" sz="2000" i="1" smtClean="0"/>
          </a:p>
        </p:txBody>
      </p:sp>
      <p:pic>
        <p:nvPicPr>
          <p:cNvPr id="16389" name="Picture 1029" descr="HEfr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49371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1030" descr="alexaCamM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429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51838" cy="615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Image Formation is Nonlinear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260475"/>
            <a:ext cx="9810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AutoShape 4"/>
          <p:cNvSpPr>
            <a:spLocks noChangeArrowheads="1"/>
          </p:cNvSpPr>
          <p:nvPr/>
        </p:nvSpPr>
        <p:spPr bwMode="auto">
          <a:xfrm rot="16200000" flipV="1">
            <a:off x="2509044" y="1421607"/>
            <a:ext cx="2249487" cy="1562100"/>
          </a:xfrm>
          <a:prstGeom prst="parallelogram">
            <a:avLst>
              <a:gd name="adj" fmla="val 45681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51075"/>
            <a:ext cx="63341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4" name="Line 6"/>
          <p:cNvSpPr>
            <a:spLocks noChangeShapeType="1"/>
          </p:cNvSpPr>
          <p:nvPr/>
        </p:nvSpPr>
        <p:spPr bwMode="auto">
          <a:xfrm>
            <a:off x="3654425" y="2251075"/>
            <a:ext cx="3870325" cy="539750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5" name="Line 7"/>
          <p:cNvSpPr>
            <a:spLocks noChangeShapeType="1"/>
          </p:cNvSpPr>
          <p:nvPr/>
        </p:nvSpPr>
        <p:spPr bwMode="auto">
          <a:xfrm>
            <a:off x="1709738" y="1998663"/>
            <a:ext cx="1133475" cy="16192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7416" name="Group 8"/>
          <p:cNvGrpSpPr>
            <a:grpSpLocks/>
          </p:cNvGrpSpPr>
          <p:nvPr/>
        </p:nvGrpSpPr>
        <p:grpSpPr bwMode="auto">
          <a:xfrm>
            <a:off x="3074988" y="1836738"/>
            <a:ext cx="4232275" cy="989012"/>
            <a:chOff x="1937" y="1157"/>
            <a:chExt cx="2666" cy="623"/>
          </a:xfrm>
        </p:grpSpPr>
        <p:sp>
          <p:nvSpPr>
            <p:cNvPr id="17423" name="Line 9"/>
            <p:cNvSpPr>
              <a:spLocks noChangeShapeType="1"/>
            </p:cNvSpPr>
            <p:nvPr/>
          </p:nvSpPr>
          <p:spPr bwMode="auto">
            <a:xfrm flipH="1">
              <a:off x="1936" y="1191"/>
              <a:ext cx="2614" cy="567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424" name="Oval 10"/>
            <p:cNvSpPr>
              <a:spLocks noChangeArrowheads="1"/>
            </p:cNvSpPr>
            <p:nvPr/>
          </p:nvSpPr>
          <p:spPr bwMode="auto">
            <a:xfrm>
              <a:off x="1939" y="1724"/>
              <a:ext cx="57" cy="57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5" name="Oval 11"/>
            <p:cNvSpPr>
              <a:spLocks noChangeArrowheads="1"/>
            </p:cNvSpPr>
            <p:nvPr/>
          </p:nvSpPr>
          <p:spPr bwMode="auto">
            <a:xfrm>
              <a:off x="4547" y="1157"/>
              <a:ext cx="57" cy="57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17" name="Line 12"/>
          <p:cNvSpPr>
            <a:spLocks noChangeShapeType="1"/>
          </p:cNvSpPr>
          <p:nvPr/>
        </p:nvSpPr>
        <p:spPr bwMode="auto">
          <a:xfrm flipV="1">
            <a:off x="4859338" y="1795463"/>
            <a:ext cx="1587" cy="63976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8" name="Line 13"/>
          <p:cNvSpPr>
            <a:spLocks noChangeShapeType="1"/>
          </p:cNvSpPr>
          <p:nvPr/>
        </p:nvSpPr>
        <p:spPr bwMode="auto">
          <a:xfrm>
            <a:off x="4859338" y="2430463"/>
            <a:ext cx="539750" cy="9048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19" name="Line 14"/>
          <p:cNvSpPr>
            <a:spLocks noChangeShapeType="1"/>
          </p:cNvSpPr>
          <p:nvPr/>
        </p:nvSpPr>
        <p:spPr bwMode="auto">
          <a:xfrm flipH="1">
            <a:off x="4405313" y="2430463"/>
            <a:ext cx="458787" cy="26987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20" name="Text Box 15"/>
          <p:cNvSpPr txBox="1">
            <a:spLocks noChangeArrowheads="1"/>
          </p:cNvSpPr>
          <p:nvPr/>
        </p:nvSpPr>
        <p:spPr bwMode="auto">
          <a:xfrm>
            <a:off x="4733925" y="1206500"/>
            <a:ext cx="10556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Camera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frame</a:t>
            </a:r>
          </a:p>
        </p:txBody>
      </p:sp>
      <p:pic>
        <p:nvPicPr>
          <p:cNvPr id="17421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20950"/>
            <a:ext cx="781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22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79838"/>
            <a:ext cx="885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149600"/>
            <a:ext cx="5397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213" y="2843213"/>
            <a:ext cx="5397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00" y="1260475"/>
            <a:ext cx="9810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AutoShape 5"/>
          <p:cNvSpPr>
            <a:spLocks noChangeArrowheads="1"/>
          </p:cNvSpPr>
          <p:nvPr/>
        </p:nvSpPr>
        <p:spPr bwMode="auto">
          <a:xfrm rot="16200000" flipV="1">
            <a:off x="2509044" y="1421607"/>
            <a:ext cx="2249487" cy="1562100"/>
          </a:xfrm>
          <a:prstGeom prst="parallelogram">
            <a:avLst>
              <a:gd name="adj" fmla="val 45681"/>
            </a:avLst>
          </a:prstGeom>
          <a:solidFill>
            <a:srgbClr val="FFFF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51838" cy="615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Camera Motion to Feature Motion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49488"/>
            <a:ext cx="633412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3654425" y="2249488"/>
            <a:ext cx="3870325" cy="539750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1709738" y="1998663"/>
            <a:ext cx="1133475" cy="161925"/>
          </a:xfrm>
          <a:prstGeom prst="line">
            <a:avLst/>
          </a:prstGeom>
          <a:noFill/>
          <a:ln w="9360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442" name="Group 10"/>
          <p:cNvGrpSpPr>
            <a:grpSpLocks/>
          </p:cNvGrpSpPr>
          <p:nvPr/>
        </p:nvGrpSpPr>
        <p:grpSpPr bwMode="auto">
          <a:xfrm>
            <a:off x="3074988" y="1836738"/>
            <a:ext cx="4232275" cy="987425"/>
            <a:chOff x="1937" y="1157"/>
            <a:chExt cx="2666" cy="622"/>
          </a:xfrm>
        </p:grpSpPr>
        <p:sp>
          <p:nvSpPr>
            <p:cNvPr id="18460" name="Line 11"/>
            <p:cNvSpPr>
              <a:spLocks noChangeShapeType="1"/>
            </p:cNvSpPr>
            <p:nvPr/>
          </p:nvSpPr>
          <p:spPr bwMode="auto">
            <a:xfrm flipH="1">
              <a:off x="1936" y="1191"/>
              <a:ext cx="2614" cy="567"/>
            </a:xfrm>
            <a:prstGeom prst="line">
              <a:avLst/>
            </a:prstGeom>
            <a:noFill/>
            <a:ln w="9360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461" name="Oval 12"/>
            <p:cNvSpPr>
              <a:spLocks noChangeArrowheads="1"/>
            </p:cNvSpPr>
            <p:nvPr/>
          </p:nvSpPr>
          <p:spPr bwMode="auto">
            <a:xfrm>
              <a:off x="1939" y="1723"/>
              <a:ext cx="57" cy="57"/>
            </a:xfrm>
            <a:prstGeom prst="ellipse">
              <a:avLst/>
            </a:prstGeom>
            <a:solidFill>
              <a:srgbClr val="0000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2" name="Oval 13"/>
            <p:cNvSpPr>
              <a:spLocks noChangeArrowheads="1"/>
            </p:cNvSpPr>
            <p:nvPr/>
          </p:nvSpPr>
          <p:spPr bwMode="auto">
            <a:xfrm>
              <a:off x="4547" y="1157"/>
              <a:ext cx="57" cy="57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3" name="Line 14"/>
          <p:cNvSpPr>
            <a:spLocks noChangeShapeType="1"/>
          </p:cNvSpPr>
          <p:nvPr/>
        </p:nvSpPr>
        <p:spPr bwMode="auto">
          <a:xfrm flipV="1">
            <a:off x="4859338" y="1795463"/>
            <a:ext cx="1587" cy="639762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4" name="Line 15"/>
          <p:cNvSpPr>
            <a:spLocks noChangeShapeType="1"/>
          </p:cNvSpPr>
          <p:nvPr/>
        </p:nvSpPr>
        <p:spPr bwMode="auto">
          <a:xfrm>
            <a:off x="4859338" y="2430463"/>
            <a:ext cx="539750" cy="90487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5" name="Line 16"/>
          <p:cNvSpPr>
            <a:spLocks noChangeShapeType="1"/>
          </p:cNvSpPr>
          <p:nvPr/>
        </p:nvSpPr>
        <p:spPr bwMode="auto">
          <a:xfrm flipH="1">
            <a:off x="4405313" y="2430463"/>
            <a:ext cx="458787" cy="269875"/>
          </a:xfrm>
          <a:prstGeom prst="line">
            <a:avLst/>
          </a:prstGeom>
          <a:noFill/>
          <a:ln w="936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6" name="Text Box 17"/>
          <p:cNvSpPr txBox="1">
            <a:spLocks noChangeArrowheads="1"/>
          </p:cNvSpPr>
          <p:nvPr/>
        </p:nvSpPr>
        <p:spPr bwMode="auto">
          <a:xfrm>
            <a:off x="4733925" y="1206500"/>
            <a:ext cx="1055688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Camera </a:t>
            </a:r>
          </a:p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FF0000"/>
                </a:solidFill>
                <a:latin typeface="Arial" charset="0"/>
                <a:ea typeface="MS PGothic" pitchFamily="34" charset="-128"/>
              </a:rPr>
              <a:t>frame</a:t>
            </a:r>
          </a:p>
        </p:txBody>
      </p:sp>
      <p:sp>
        <p:nvSpPr>
          <p:cNvPr id="18447" name="Line 18"/>
          <p:cNvSpPr>
            <a:spLocks noChangeShapeType="1"/>
          </p:cNvSpPr>
          <p:nvPr/>
        </p:nvSpPr>
        <p:spPr bwMode="auto">
          <a:xfrm>
            <a:off x="4859338" y="2430463"/>
            <a:ext cx="630237" cy="539750"/>
          </a:xfrm>
          <a:prstGeom prst="line">
            <a:avLst/>
          </a:prstGeom>
          <a:noFill/>
          <a:ln w="9360">
            <a:solidFill>
              <a:srgbClr val="808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49" name="Line 20"/>
          <p:cNvSpPr>
            <a:spLocks noChangeShapeType="1"/>
          </p:cNvSpPr>
          <p:nvPr/>
        </p:nvSpPr>
        <p:spPr bwMode="auto">
          <a:xfrm flipH="1">
            <a:off x="4405313" y="2430463"/>
            <a:ext cx="458787" cy="809625"/>
          </a:xfrm>
          <a:prstGeom prst="line">
            <a:avLst/>
          </a:prstGeom>
          <a:noFill/>
          <a:ln w="936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450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519363"/>
            <a:ext cx="781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1" name="Picture 2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779838"/>
            <a:ext cx="8858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52" name="AutoShape 23"/>
          <p:cNvSpPr>
            <a:spLocks noChangeArrowheads="1"/>
          </p:cNvSpPr>
          <p:nvPr/>
        </p:nvSpPr>
        <p:spPr bwMode="auto">
          <a:xfrm>
            <a:off x="3168650" y="4140200"/>
            <a:ext cx="1079500" cy="360363"/>
          </a:xfrm>
          <a:prstGeom prst="rightArrow">
            <a:avLst>
              <a:gd name="adj1" fmla="val 50000"/>
              <a:gd name="adj2" fmla="val 7489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8453" name="Picture 2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3730625"/>
            <a:ext cx="303847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4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5416550"/>
            <a:ext cx="180975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5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5129213"/>
            <a:ext cx="2362200" cy="105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5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5148263"/>
            <a:ext cx="981075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57" name="AutoShape 28"/>
          <p:cNvSpPr>
            <a:spLocks noChangeArrowheads="1"/>
          </p:cNvSpPr>
          <p:nvPr/>
        </p:nvSpPr>
        <p:spPr bwMode="auto">
          <a:xfrm>
            <a:off x="1944688" y="5400675"/>
            <a:ext cx="1079500" cy="360363"/>
          </a:xfrm>
          <a:prstGeom prst="rightArrow">
            <a:avLst>
              <a:gd name="adj1" fmla="val 50000"/>
              <a:gd name="adj2" fmla="val 74890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8" name="AutoShape 29"/>
          <p:cNvSpPr>
            <a:spLocks/>
          </p:cNvSpPr>
          <p:nvPr/>
        </p:nvSpPr>
        <p:spPr bwMode="auto">
          <a:xfrm>
            <a:off x="4572000" y="3851275"/>
            <a:ext cx="179388" cy="990600"/>
          </a:xfrm>
          <a:prstGeom prst="leftBrace">
            <a:avLst>
              <a:gd name="adj1" fmla="val 4601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9" name="AutoShape 30"/>
          <p:cNvSpPr>
            <a:spLocks/>
          </p:cNvSpPr>
          <p:nvPr/>
        </p:nvSpPr>
        <p:spPr bwMode="auto">
          <a:xfrm>
            <a:off x="5148263" y="5129213"/>
            <a:ext cx="179387" cy="1079500"/>
          </a:xfrm>
          <a:prstGeom prst="leftBrace">
            <a:avLst>
              <a:gd name="adj1" fmla="val 5014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51838" cy="615950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Camera Motion to Feature Motion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481263"/>
            <a:ext cx="52578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00" y="3833813"/>
            <a:ext cx="51149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187450"/>
            <a:ext cx="4876800" cy="120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2" name="AutoShape 6"/>
          <p:cNvSpPr>
            <a:spLocks/>
          </p:cNvSpPr>
          <p:nvPr/>
        </p:nvSpPr>
        <p:spPr bwMode="auto">
          <a:xfrm rot="-5460000">
            <a:off x="4505325" y="3376613"/>
            <a:ext cx="269875" cy="3676650"/>
          </a:xfrm>
          <a:prstGeom prst="leftBrace">
            <a:avLst>
              <a:gd name="adj1" fmla="val 113529"/>
              <a:gd name="adj2" fmla="val 50000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AutoShape 7"/>
          <p:cNvSpPr>
            <a:spLocks/>
          </p:cNvSpPr>
          <p:nvPr/>
        </p:nvSpPr>
        <p:spPr bwMode="auto">
          <a:xfrm>
            <a:off x="1890713" y="1260475"/>
            <a:ext cx="179387" cy="1079500"/>
          </a:xfrm>
          <a:prstGeom prst="leftBrace">
            <a:avLst>
              <a:gd name="adj1" fmla="val 5014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AutoShape 8"/>
          <p:cNvSpPr>
            <a:spLocks/>
          </p:cNvSpPr>
          <p:nvPr/>
        </p:nvSpPr>
        <p:spPr bwMode="auto">
          <a:xfrm>
            <a:off x="1890713" y="2592388"/>
            <a:ext cx="179387" cy="1079500"/>
          </a:xfrm>
          <a:prstGeom prst="leftBrace">
            <a:avLst>
              <a:gd name="adj1" fmla="val 50148"/>
              <a:gd name="adj2" fmla="val 50000"/>
            </a:avLst>
          </a:prstGeom>
          <a:noFill/>
          <a:ln w="36000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741988"/>
            <a:ext cx="10763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2268538" y="5327650"/>
            <a:ext cx="4465637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Interaction matrix is a Jacobian.</a:t>
            </a:r>
          </a:p>
        </p:txBody>
      </p:sp>
      <p:grpSp>
        <p:nvGrpSpPr>
          <p:cNvPr id="19467" name="Group 11"/>
          <p:cNvGrpSpPr>
            <a:grpSpLocks/>
          </p:cNvGrpSpPr>
          <p:nvPr/>
        </p:nvGrpSpPr>
        <p:grpSpPr bwMode="auto">
          <a:xfrm>
            <a:off x="7145338" y="3870325"/>
            <a:ext cx="2020887" cy="2517775"/>
            <a:chOff x="4501" y="2438"/>
            <a:chExt cx="1273" cy="1586"/>
          </a:xfrm>
        </p:grpSpPr>
        <p:sp>
          <p:nvSpPr>
            <p:cNvPr id="19468" name="AutoShape 12"/>
            <p:cNvSpPr>
              <a:spLocks noChangeArrowheads="1"/>
            </p:cNvSpPr>
            <p:nvPr/>
          </p:nvSpPr>
          <p:spPr bwMode="auto">
            <a:xfrm>
              <a:off x="4501" y="2438"/>
              <a:ext cx="1225" cy="1587"/>
            </a:xfrm>
            <a:prstGeom prst="wedgeRoundRectCallout">
              <a:avLst>
                <a:gd name="adj1" fmla="val -114301"/>
                <a:gd name="adj2" fmla="val 42954"/>
                <a:gd name="adj3" fmla="val 16667"/>
              </a:avLst>
            </a:pr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>
              <a:off x="4513" y="2540"/>
              <a:ext cx="1262" cy="1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This derivation is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for one point.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Q. How to extend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to more points?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endParaRP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Q. How many </a:t>
              </a:r>
            </a:p>
            <a:p>
              <a:pPr eaLnBrk="1" hangingPunct="1"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CA" sz="1800">
                  <a:solidFill>
                    <a:srgbClr val="003300"/>
                  </a:solidFill>
                  <a:latin typeface="Arial" charset="0"/>
                  <a:ea typeface="MS PGothic" pitchFamily="34" charset="-128"/>
                </a:rPr>
                <a:t>points needed?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0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676525"/>
            <a:ext cx="5114925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3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Problem: Lots of coordinate frames to calibrate</a:t>
            </a:r>
          </a:p>
        </p:txBody>
      </p:sp>
      <p:sp>
        <p:nvSpPr>
          <p:cNvPr id="135171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Camera</a:t>
            </a:r>
          </a:p>
          <a:p>
            <a:pPr lvl="1" eaLnBrk="1" hangingPunct="1">
              <a:defRPr/>
            </a:pPr>
            <a:r>
              <a:rPr lang="en-US" sz="2000" smtClean="0"/>
              <a:t>Center of projection</a:t>
            </a:r>
          </a:p>
          <a:p>
            <a:pPr lvl="1" eaLnBrk="1" hangingPunct="1">
              <a:defRPr/>
            </a:pPr>
            <a:r>
              <a:rPr lang="en-US" sz="2000" smtClean="0"/>
              <a:t>Different models</a:t>
            </a:r>
          </a:p>
          <a:p>
            <a:pPr lvl="1" eaLnBrk="1" hangingPunct="1">
              <a:defRPr/>
            </a:pPr>
            <a:endParaRPr lang="en-US" sz="2000" smtClean="0"/>
          </a:p>
        </p:txBody>
      </p:sp>
      <p:sp>
        <p:nvSpPr>
          <p:cNvPr id="135172" name="Rectangle 1028"/>
          <p:cNvSpPr>
            <a:spLocks noGrp="1" noChangeArrowheads="1"/>
          </p:cNvSpPr>
          <p:nvPr>
            <p:ph type="body" sz="half" idx="2"/>
          </p:nvPr>
        </p:nvSpPr>
        <p:spPr>
          <a:xfrm>
            <a:off x="4654550" y="1600200"/>
            <a:ext cx="4260850" cy="464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Robot</a:t>
            </a:r>
          </a:p>
          <a:p>
            <a:pPr lvl="1" eaLnBrk="1" hangingPunct="1">
              <a:defRPr/>
            </a:pPr>
            <a:r>
              <a:rPr lang="en-US" sz="2000" smtClean="0"/>
              <a:t>Base frame</a:t>
            </a:r>
          </a:p>
          <a:p>
            <a:pPr lvl="1" eaLnBrk="1" hangingPunct="1">
              <a:defRPr/>
            </a:pPr>
            <a:r>
              <a:rPr lang="en-US" sz="2000" smtClean="0"/>
              <a:t>End-effector frame</a:t>
            </a:r>
          </a:p>
          <a:p>
            <a:pPr lvl="1" eaLnBrk="1" hangingPunct="1">
              <a:defRPr/>
            </a:pPr>
            <a:r>
              <a:rPr lang="en-US" sz="2000" smtClean="0"/>
              <a:t>Object</a:t>
            </a:r>
          </a:p>
          <a:p>
            <a:pPr lvl="1" eaLnBrk="1" hangingPunct="1">
              <a:buFontTx/>
              <a:buNone/>
              <a:defRPr/>
            </a:pPr>
            <a:endParaRPr lang="en-US" sz="2000" i="1" smtClean="0"/>
          </a:p>
        </p:txBody>
      </p:sp>
      <p:pic>
        <p:nvPicPr>
          <p:cNvPr id="20486" name="Picture 1029" descr="HEfram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493712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030" descr="alexaCamM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1400"/>
            <a:ext cx="3429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Oval 1031"/>
          <p:cNvSpPr>
            <a:spLocks noChangeArrowheads="1"/>
          </p:cNvSpPr>
          <p:nvPr/>
        </p:nvSpPr>
        <p:spPr bwMode="auto">
          <a:xfrm rot="1605227">
            <a:off x="5913438" y="4337050"/>
            <a:ext cx="2438400" cy="695325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0489" name="AutoShape 1034"/>
          <p:cNvSpPr>
            <a:spLocks/>
          </p:cNvSpPr>
          <p:nvPr/>
        </p:nvSpPr>
        <p:spPr bwMode="auto">
          <a:xfrm rot="-5460000">
            <a:off x="5940425" y="2141538"/>
            <a:ext cx="269875" cy="3676650"/>
          </a:xfrm>
          <a:prstGeom prst="leftBrace">
            <a:avLst>
              <a:gd name="adj1" fmla="val 113529"/>
              <a:gd name="adj2" fmla="val 50000"/>
            </a:avLst>
          </a:prstGeom>
          <a:noFill/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90" name="Text Box 1035"/>
          <p:cNvSpPr txBox="1">
            <a:spLocks noChangeArrowheads="1"/>
          </p:cNvSpPr>
          <p:nvPr/>
        </p:nvSpPr>
        <p:spPr bwMode="auto">
          <a:xfrm>
            <a:off x="5334000" y="60198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990000"/>
                </a:solidFill>
              </a:rPr>
              <a:t>Only covered one transform!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(easier) solution:</a:t>
            </a:r>
            <a:br>
              <a:rPr lang="en-US" smtClean="0"/>
            </a:br>
            <a:r>
              <a:rPr lang="en-US" smtClean="0"/>
              <a:t>Image-based motion control</a:t>
            </a:r>
          </a:p>
        </p:txBody>
      </p:sp>
      <p:sp>
        <p:nvSpPr>
          <p:cNvPr id="13619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838200" y="5867400"/>
            <a:ext cx="8077200" cy="83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Motor-Visual function: </a:t>
            </a:r>
            <a:r>
              <a:rPr lang="en-US" smtClean="0">
                <a:solidFill>
                  <a:srgbClr val="000000"/>
                </a:solidFill>
              </a:rPr>
              <a:t>y=f(x)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21508" name="Picture 1028" descr="C:\My Documents\HandEye\thesisfigs\HumRobCamSetu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438400"/>
            <a:ext cx="86074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Rectangle 1029"/>
          <p:cNvSpPr>
            <a:spLocks noChangeArrowheads="1"/>
          </p:cNvSpPr>
          <p:nvPr/>
        </p:nvSpPr>
        <p:spPr bwMode="auto">
          <a:xfrm>
            <a:off x="6553200" y="5715000"/>
            <a:ext cx="2411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Achieving 3d tasks</a:t>
            </a:r>
          </a:p>
          <a:p>
            <a:pPr algn="ctr"/>
            <a:r>
              <a:rPr lang="en-US" sz="2000">
                <a:latin typeface="Comic Sans MS" pitchFamily="66" charset="0"/>
              </a:rPr>
              <a:t>via</a:t>
            </a:r>
          </a:p>
          <a:p>
            <a:pPr algn="ctr"/>
            <a:r>
              <a:rPr lang="en-US" sz="2000">
                <a:latin typeface="Comic Sans MS" pitchFamily="66" charset="0"/>
              </a:rPr>
              <a:t>2d image control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vision?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57600"/>
            <a:ext cx="8686800" cy="2971800"/>
          </a:xfrm>
        </p:spPr>
        <p:txBody>
          <a:bodyPr/>
          <a:lstStyle/>
          <a:p>
            <a:pPr marL="117475" indent="0">
              <a:buFontTx/>
              <a:buNone/>
              <a:defRPr/>
            </a:pPr>
            <a:r>
              <a:rPr lang="en-US" dirty="0" smtClean="0"/>
              <a:t>Two main categories</a:t>
            </a:r>
          </a:p>
          <a:p>
            <a:pPr>
              <a:defRPr/>
            </a:pPr>
            <a:r>
              <a:rPr lang="en-US" dirty="0" smtClean="0"/>
              <a:t>Object recognition: Use cues in 2D image </a:t>
            </a:r>
          </a:p>
          <a:p>
            <a:pPr>
              <a:defRPr/>
            </a:pPr>
            <a:r>
              <a:rPr lang="en-US" dirty="0" smtClean="0"/>
              <a:t>Spatial vision: Understand and invert the 3D to 2D imaging process: Two subcategories:</a:t>
            </a:r>
          </a:p>
          <a:p>
            <a:pPr lvl="1">
              <a:defRPr/>
            </a:pPr>
            <a:r>
              <a:rPr lang="en-US" dirty="0" smtClean="0"/>
              <a:t>Full 3D scene reconstruction</a:t>
            </a:r>
          </a:p>
          <a:p>
            <a:pPr lvl="1">
              <a:defRPr/>
            </a:pPr>
            <a:r>
              <a:rPr lang="en-US" dirty="0" smtClean="0"/>
              <a:t>Use of partial 3D information, implicitly or explicitly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100" name="Picture 4" descr="C:\My Documents\ImageProcCou\HumanVis\DorsalVentralPath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225" y="990600"/>
            <a:ext cx="6550025" cy="381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(easier) solution:</a:t>
            </a:r>
            <a:br>
              <a:rPr lang="en-US" smtClean="0"/>
            </a:br>
            <a:r>
              <a:rPr lang="en-US" smtClean="0"/>
              <a:t>Image-based motion control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867400"/>
            <a:ext cx="8077200" cy="838200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Motor-Visual function: </a:t>
            </a:r>
            <a:r>
              <a:rPr lang="en-US" smtClean="0">
                <a:solidFill>
                  <a:srgbClr val="000000"/>
                </a:solidFill>
              </a:rPr>
              <a:t>y=f(x)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22532" name="Picture 4" descr="C:\My Documents\HandEye\thesisfigs\HumRobCamSetu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438400"/>
            <a:ext cx="8607425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553200" y="5715000"/>
            <a:ext cx="241141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Comic Sans MS" pitchFamily="66" charset="0"/>
              </a:rPr>
              <a:t>Achieving 3d tasks</a:t>
            </a:r>
          </a:p>
          <a:p>
            <a:pPr algn="ctr"/>
            <a:r>
              <a:rPr lang="en-US" sz="2000">
                <a:latin typeface="Comic Sans MS" pitchFamily="66" charset="0"/>
              </a:rPr>
              <a:t>via</a:t>
            </a:r>
          </a:p>
          <a:p>
            <a:pPr algn="ctr"/>
            <a:r>
              <a:rPr lang="en-US" sz="2000">
                <a:latin typeface="Comic Sans MS" pitchFamily="66" charset="0"/>
              </a:rPr>
              <a:t>2d image control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914400" y="1433513"/>
            <a:ext cx="7086600" cy="1309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/>
              <a:t>Note: What follows will work for one or two (or 3..n) cameras. Either fixed or on the robot.</a:t>
            </a:r>
            <a:r>
              <a:rPr lang="en-US"/>
              <a:t> </a:t>
            </a:r>
          </a:p>
          <a:p>
            <a:pPr>
              <a:spcBef>
                <a:spcPct val="50000"/>
              </a:spcBef>
            </a:pPr>
            <a:r>
              <a:rPr lang="en-US" b="1"/>
              <a:t>Here we will use two cam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524000"/>
          </a:xfrm>
        </p:spPr>
        <p:txBody>
          <a:bodyPr/>
          <a:lstStyle/>
          <a:p>
            <a:r>
              <a:rPr lang="en-US" smtClean="0"/>
              <a:t>Simplest case: 2D planar world and aligned camera</a:t>
            </a:r>
          </a:p>
        </p:txBody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  <a:defRPr/>
            </a:pPr>
            <a:r>
              <a:rPr lang="en-US" sz="2800" dirty="0" smtClean="0"/>
              <a:t>This method is commonly used in industry machine vision</a:t>
            </a:r>
            <a:endParaRPr lang="en-US" sz="2800" dirty="0"/>
          </a:p>
          <a:p>
            <a:pPr lvl="1">
              <a:buFontTx/>
              <a:buNone/>
              <a:defRPr/>
            </a:pPr>
            <a:r>
              <a:rPr lang="en-US" sz="2000" dirty="0"/>
              <a:t>Usually </a:t>
            </a:r>
            <a:r>
              <a:rPr lang="en-US" sz="2000" b="1" dirty="0"/>
              <a:t>overhead camera pointing straight down on a work table</a:t>
            </a:r>
          </a:p>
          <a:p>
            <a:pPr lvl="1">
              <a:buFontTx/>
              <a:buNone/>
              <a:defRPr/>
            </a:pPr>
            <a:r>
              <a:rPr lang="en-US" sz="2000" dirty="0"/>
              <a:t>Adjust cam position so pixel </a:t>
            </a:r>
            <a:r>
              <a:rPr lang="en-US" sz="2000" dirty="0">
                <a:solidFill>
                  <a:srgbClr val="990000"/>
                </a:solidFill>
              </a:rPr>
              <a:t>[</a:t>
            </a:r>
            <a:r>
              <a:rPr lang="en-US" sz="2000" dirty="0" err="1">
                <a:solidFill>
                  <a:srgbClr val="990000"/>
                </a:solidFill>
              </a:rPr>
              <a:t>u,v</a:t>
            </a:r>
            <a:r>
              <a:rPr lang="en-US" sz="2000" dirty="0">
                <a:solidFill>
                  <a:srgbClr val="990000"/>
                </a:solidFill>
              </a:rPr>
              <a:t>] = s</a:t>
            </a:r>
            <a:r>
              <a:rPr lang="en-US" sz="2000" dirty="0">
                <a:solidFill>
                  <a:srgbClr val="00FF00"/>
                </a:solidFill>
              </a:rPr>
              <a:t>[X,Y].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990000"/>
                </a:solidFill>
              </a:rPr>
              <a:t>s </a:t>
            </a:r>
            <a:r>
              <a:rPr lang="en-US" sz="2000" dirty="0"/>
              <a:t>= </a:t>
            </a:r>
            <a:r>
              <a:rPr lang="en-US" sz="2000" dirty="0" err="1"/>
              <a:t>scalefactor</a:t>
            </a:r>
            <a:r>
              <a:rPr lang="en-US" sz="2000" dirty="0"/>
              <a:t> (pix/mm)</a:t>
            </a:r>
          </a:p>
          <a:p>
            <a:pPr lvl="1">
              <a:buFontTx/>
              <a:buNone/>
              <a:defRPr/>
            </a:pPr>
            <a:r>
              <a:rPr lang="en-US" dirty="0"/>
              <a:t>Pixel coordinates are scaled world </a:t>
            </a:r>
            <a:r>
              <a:rPr lang="en-US" dirty="0" err="1"/>
              <a:t>coord</a:t>
            </a:r>
            <a:endParaRPr lang="en-US" dirty="0"/>
          </a:p>
          <a:p>
            <a:pPr>
              <a:defRPr/>
            </a:pPr>
            <a:endParaRPr lang="en-US" dirty="0"/>
          </a:p>
        </p:txBody>
      </p:sp>
      <p:pic>
        <p:nvPicPr>
          <p:cNvPr id="23556" name="Picture 8" descr="Parts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3581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7" name="Group 5"/>
          <p:cNvGrpSpPr>
            <a:grpSpLocks/>
          </p:cNvGrpSpPr>
          <p:nvPr/>
        </p:nvGrpSpPr>
        <p:grpSpPr bwMode="auto">
          <a:xfrm>
            <a:off x="76200" y="3886200"/>
            <a:ext cx="1508125" cy="1433513"/>
            <a:chOff x="3360" y="2736"/>
            <a:chExt cx="950" cy="903"/>
          </a:xfrm>
        </p:grpSpPr>
        <p:sp>
          <p:nvSpPr>
            <p:cNvPr id="23571" name="Line 6"/>
            <p:cNvSpPr>
              <a:spLocks noChangeShapeType="1"/>
            </p:cNvSpPr>
            <p:nvPr/>
          </p:nvSpPr>
          <p:spPr bwMode="auto">
            <a:xfrm>
              <a:off x="3504" y="2832"/>
              <a:ext cx="0" cy="5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7879" name="Rectangle 7"/>
            <p:cNvSpPr>
              <a:spLocks noChangeArrowheads="1"/>
            </p:cNvSpPr>
            <p:nvPr/>
          </p:nvSpPr>
          <p:spPr bwMode="auto">
            <a:xfrm>
              <a:off x="3360" y="3312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X</a:t>
              </a:r>
            </a:p>
          </p:txBody>
        </p:sp>
        <p:sp>
          <p:nvSpPr>
            <p:cNvPr id="23573" name="Line 8"/>
            <p:cNvSpPr>
              <a:spLocks noChangeShapeType="1"/>
            </p:cNvSpPr>
            <p:nvPr/>
          </p:nvSpPr>
          <p:spPr bwMode="auto">
            <a:xfrm>
              <a:off x="3504" y="2832"/>
              <a:ext cx="57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7881" name="Rectangle 9"/>
            <p:cNvSpPr>
              <a:spLocks noChangeArrowheads="1"/>
            </p:cNvSpPr>
            <p:nvPr/>
          </p:nvSpPr>
          <p:spPr bwMode="auto">
            <a:xfrm>
              <a:off x="4032" y="273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</a:t>
              </a:r>
            </a:p>
          </p:txBody>
        </p:sp>
      </p:grpSp>
      <p:pic>
        <p:nvPicPr>
          <p:cNvPr id="23558" name="Picture 8" descr="Parts Binar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70400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9" name="Group 11"/>
          <p:cNvGrpSpPr>
            <a:grpSpLocks/>
          </p:cNvGrpSpPr>
          <p:nvPr/>
        </p:nvGrpSpPr>
        <p:grpSpPr bwMode="auto">
          <a:xfrm>
            <a:off x="6019800" y="4318000"/>
            <a:ext cx="895350" cy="1281113"/>
            <a:chOff x="3792" y="1584"/>
            <a:chExt cx="564" cy="807"/>
          </a:xfrm>
        </p:grpSpPr>
        <p:sp>
          <p:nvSpPr>
            <p:cNvPr id="23567" name="Line 12"/>
            <p:cNvSpPr>
              <a:spLocks noChangeShapeType="1"/>
            </p:cNvSpPr>
            <p:nvPr/>
          </p:nvSpPr>
          <p:spPr bwMode="auto">
            <a:xfrm>
              <a:off x="3888" y="1776"/>
              <a:ext cx="0" cy="384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568" name="Line 13"/>
            <p:cNvSpPr>
              <a:spLocks noChangeShapeType="1"/>
            </p:cNvSpPr>
            <p:nvPr/>
          </p:nvSpPr>
          <p:spPr bwMode="auto">
            <a:xfrm>
              <a:off x="3888" y="1776"/>
              <a:ext cx="288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07886" name="Rectangle 14"/>
            <p:cNvSpPr>
              <a:spLocks noChangeArrowheads="1"/>
            </p:cNvSpPr>
            <p:nvPr/>
          </p:nvSpPr>
          <p:spPr bwMode="auto">
            <a:xfrm>
              <a:off x="3792" y="206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</a:t>
              </a:r>
            </a:p>
          </p:txBody>
        </p:sp>
        <p:sp>
          <p:nvSpPr>
            <p:cNvPr id="207887" name="Rectangle 15"/>
            <p:cNvSpPr>
              <a:spLocks noChangeArrowheads="1"/>
            </p:cNvSpPr>
            <p:nvPr/>
          </p:nvSpPr>
          <p:spPr bwMode="auto">
            <a:xfrm>
              <a:off x="4128" y="158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</a:p>
          </p:txBody>
        </p:sp>
      </p:grpSp>
      <p:grpSp>
        <p:nvGrpSpPr>
          <p:cNvPr id="23560" name="Group 20"/>
          <p:cNvGrpSpPr>
            <a:grpSpLocks/>
          </p:cNvGrpSpPr>
          <p:nvPr/>
        </p:nvGrpSpPr>
        <p:grpSpPr bwMode="auto">
          <a:xfrm rot="5400000" flipH="1">
            <a:off x="4762500" y="4787900"/>
            <a:ext cx="304800" cy="838200"/>
            <a:chOff x="4464" y="1872"/>
            <a:chExt cx="192" cy="528"/>
          </a:xfrm>
        </p:grpSpPr>
        <p:sp>
          <p:nvSpPr>
            <p:cNvPr id="23564" name="Rectangle 16"/>
            <p:cNvSpPr>
              <a:spLocks noChangeArrowheads="1"/>
            </p:cNvSpPr>
            <p:nvPr/>
          </p:nvSpPr>
          <p:spPr bwMode="auto">
            <a:xfrm>
              <a:off x="4464" y="2016"/>
              <a:ext cx="192" cy="240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565" name="Rectangle 17"/>
            <p:cNvSpPr>
              <a:spLocks noChangeArrowheads="1"/>
            </p:cNvSpPr>
            <p:nvPr/>
          </p:nvSpPr>
          <p:spPr bwMode="auto">
            <a:xfrm>
              <a:off x="4512" y="2256"/>
              <a:ext cx="96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bg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3566" name="Line 18"/>
            <p:cNvSpPr>
              <a:spLocks noChangeShapeType="1"/>
            </p:cNvSpPr>
            <p:nvPr/>
          </p:nvSpPr>
          <p:spPr bwMode="auto">
            <a:xfrm flipV="1">
              <a:off x="4560" y="1872"/>
              <a:ext cx="0" cy="144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3561" name="Text Box 19"/>
          <p:cNvSpPr txBox="1">
            <a:spLocks noChangeArrowheads="1"/>
          </p:cNvSpPr>
          <p:nvPr/>
        </p:nvSpPr>
        <p:spPr bwMode="auto">
          <a:xfrm>
            <a:off x="4343400" y="54864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Camera</a:t>
            </a:r>
          </a:p>
        </p:txBody>
      </p:sp>
      <p:sp>
        <p:nvSpPr>
          <p:cNvPr id="23562" name="Text Box 21"/>
          <p:cNvSpPr txBox="1">
            <a:spLocks noChangeArrowheads="1"/>
          </p:cNvSpPr>
          <p:nvPr/>
        </p:nvSpPr>
        <p:spPr bwMode="auto">
          <a:xfrm>
            <a:off x="914400" y="640080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Robot scene</a:t>
            </a:r>
          </a:p>
        </p:txBody>
      </p:sp>
      <p:sp>
        <p:nvSpPr>
          <p:cNvPr id="23563" name="Text Box 22"/>
          <p:cNvSpPr txBox="1">
            <a:spLocks noChangeArrowheads="1"/>
          </p:cNvSpPr>
          <p:nvPr/>
        </p:nvSpPr>
        <p:spPr bwMode="auto">
          <a:xfrm>
            <a:off x="5943600" y="60960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Thresholded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1295400" y="274638"/>
            <a:ext cx="52562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My first robotics problem</a:t>
            </a:r>
          </a:p>
        </p:txBody>
      </p:sp>
      <p:sp>
        <p:nvSpPr>
          <p:cNvPr id="24580" name="AutoShape 2" descr="Image result for chessboard"/>
          <p:cNvSpPr>
            <a:spLocks noChangeAspect="1" noChangeArrowheads="1"/>
          </p:cNvSpPr>
          <p:nvPr/>
        </p:nvSpPr>
        <p:spPr bwMode="auto">
          <a:xfrm>
            <a:off x="168275" y="-1825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1" name="AutoShape 6" descr="Image result for chessboard"/>
          <p:cNvSpPr>
            <a:spLocks noChangeAspect="1" noChangeArrowheads="1"/>
          </p:cNvSpPr>
          <p:nvPr/>
        </p:nvSpPr>
        <p:spPr bwMode="auto">
          <a:xfrm>
            <a:off x="320675" y="-301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AutoShape 8" descr="Image result for chessboard"/>
          <p:cNvSpPr>
            <a:spLocks noGrp="1" noChangeAspect="1" noChangeArrowheads="1"/>
          </p:cNvSpPr>
          <p:nvPr>
            <p:ph idx="1"/>
          </p:nvPr>
        </p:nvSpPr>
        <p:spPr>
          <a:xfrm>
            <a:off x="228600" y="5791200"/>
            <a:ext cx="8686800" cy="685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24583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05200"/>
            <a:ext cx="5710238" cy="315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6775" y="1041400"/>
            <a:ext cx="5256213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3" name="Oval 3"/>
          <p:cNvSpPr>
            <a:spLocks noChangeArrowheads="1"/>
          </p:cNvSpPr>
          <p:nvPr/>
        </p:nvSpPr>
        <p:spPr bwMode="auto">
          <a:xfrm>
            <a:off x="6877050" y="2339975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4" name="Oval 14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561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16" name="Text Box 16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sp>
        <p:nvSpPr>
          <p:cNvPr id="25617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618" name="Oval 18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Oval 3"/>
          <p:cNvSpPr>
            <a:spLocks noChangeArrowheads="1"/>
          </p:cNvSpPr>
          <p:nvPr/>
        </p:nvSpPr>
        <p:spPr bwMode="auto">
          <a:xfrm>
            <a:off x="6985000" y="270033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13668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2" name="Freeform 8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pic>
        <p:nvPicPr>
          <p:cNvPr id="266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36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8" name="Freeform 14"/>
          <p:cNvSpPr>
            <a:spLocks noChangeArrowheads="1"/>
          </p:cNvSpPr>
          <p:nvPr/>
        </p:nvSpPr>
        <p:spPr bwMode="auto">
          <a:xfrm rot="840000">
            <a:off x="7343775" y="1025525"/>
            <a:ext cx="449263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6639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6641" name="Picture 1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42" name="Rectangle 18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3" name="Rectangle 19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4" name="Oval 20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5" name="Oval 21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46" name="Oval 22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1" name="Oval 3"/>
          <p:cNvSpPr>
            <a:spLocks noChangeArrowheads="1"/>
          </p:cNvSpPr>
          <p:nvPr/>
        </p:nvSpPr>
        <p:spPr bwMode="auto">
          <a:xfrm>
            <a:off x="6875463" y="32750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Freeform 7"/>
          <p:cNvSpPr>
            <a:spLocks noChangeArrowheads="1"/>
          </p:cNvSpPr>
          <p:nvPr/>
        </p:nvSpPr>
        <p:spPr bwMode="auto">
          <a:xfrm>
            <a:off x="1447800" y="1179513"/>
            <a:ext cx="163513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pic>
        <p:nvPicPr>
          <p:cNvPr id="2765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Oval 12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2" name="Freeform 14"/>
          <p:cNvSpPr>
            <a:spLocks noChangeArrowheads="1"/>
          </p:cNvSpPr>
          <p:nvPr/>
        </p:nvSpPr>
        <p:spPr bwMode="auto">
          <a:xfrm rot="1620000">
            <a:off x="7813675" y="1290638"/>
            <a:ext cx="449263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Freeform 15"/>
          <p:cNvSpPr>
            <a:spLocks noChangeArrowheads="1"/>
          </p:cNvSpPr>
          <p:nvPr/>
        </p:nvSpPr>
        <p:spPr bwMode="auto">
          <a:xfrm rot="840000">
            <a:off x="7343775" y="1025525"/>
            <a:ext cx="449263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4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3525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766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67" name="Rectangle 19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8" name="Rectangle 20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9" name="Oval 21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0" name="Oval 22"/>
          <p:cNvSpPr>
            <a:spLocks noChangeArrowheads="1"/>
          </p:cNvSpPr>
          <p:nvPr/>
        </p:nvSpPr>
        <p:spPr bwMode="auto">
          <a:xfrm>
            <a:off x="13668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1" name="Freeform 23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2" name="Oval 24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3" name="Oval 25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74" name="Oval 26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5" name="Oval 3"/>
          <p:cNvSpPr>
            <a:spLocks noChangeArrowheads="1"/>
          </p:cNvSpPr>
          <p:nvPr/>
        </p:nvSpPr>
        <p:spPr bwMode="auto">
          <a:xfrm>
            <a:off x="6767513" y="3889375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1511300" y="161925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Freeform 7"/>
          <p:cNvSpPr>
            <a:spLocks noChangeArrowheads="1"/>
          </p:cNvSpPr>
          <p:nvPr/>
        </p:nvSpPr>
        <p:spPr bwMode="auto">
          <a:xfrm>
            <a:off x="1600200" y="139541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pic>
        <p:nvPicPr>
          <p:cNvPr id="286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2150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3" name="Oval 11"/>
          <p:cNvSpPr>
            <a:spLocks noChangeArrowheads="1"/>
          </p:cNvSpPr>
          <p:nvPr/>
        </p:nvSpPr>
        <p:spPr bwMode="auto">
          <a:xfrm>
            <a:off x="8207375" y="16557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4" name="Freeform 12"/>
          <p:cNvSpPr>
            <a:spLocks noChangeArrowheads="1"/>
          </p:cNvSpPr>
          <p:nvPr/>
        </p:nvSpPr>
        <p:spPr bwMode="auto">
          <a:xfrm rot="19980000" flipH="1">
            <a:off x="8221663" y="1492250"/>
            <a:ext cx="136525" cy="330200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8685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6" name="Text Box 14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8687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8" name="Rectangle 16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9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0" name="Oval 18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1" name="Freeform 19"/>
          <p:cNvSpPr>
            <a:spLocks noChangeArrowheads="1"/>
          </p:cNvSpPr>
          <p:nvPr/>
        </p:nvSpPr>
        <p:spPr bwMode="auto">
          <a:xfrm>
            <a:off x="1447800" y="1179513"/>
            <a:ext cx="163513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2" name="Oval 20"/>
          <p:cNvSpPr>
            <a:spLocks noChangeArrowheads="1"/>
          </p:cNvSpPr>
          <p:nvPr/>
        </p:nvSpPr>
        <p:spPr bwMode="auto">
          <a:xfrm>
            <a:off x="1223963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3" name="Oval 21"/>
          <p:cNvSpPr>
            <a:spLocks noChangeArrowheads="1"/>
          </p:cNvSpPr>
          <p:nvPr/>
        </p:nvSpPr>
        <p:spPr bwMode="auto">
          <a:xfrm>
            <a:off x="1368425" y="10795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4" name="Freeform 22"/>
          <p:cNvSpPr>
            <a:spLocks noChangeArrowheads="1"/>
          </p:cNvSpPr>
          <p:nvPr/>
        </p:nvSpPr>
        <p:spPr bwMode="auto">
          <a:xfrm>
            <a:off x="1306513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5" name="Oval 23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6" name="Oval 24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7" name="Oval 25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8" name="Oval 26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99" name="Freeform 27"/>
          <p:cNvSpPr>
            <a:spLocks noChangeArrowheads="1"/>
          </p:cNvSpPr>
          <p:nvPr/>
        </p:nvSpPr>
        <p:spPr bwMode="auto">
          <a:xfrm rot="1620000">
            <a:off x="7815263" y="1290638"/>
            <a:ext cx="449262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0" name="Freeform 28"/>
          <p:cNvSpPr>
            <a:spLocks noChangeArrowheads="1"/>
          </p:cNvSpPr>
          <p:nvPr/>
        </p:nvSpPr>
        <p:spPr bwMode="auto">
          <a:xfrm rot="840000">
            <a:off x="7345363" y="1025525"/>
            <a:ext cx="449262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1" name="Oval 29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02" name="Oval 30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024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3" r="18202"/>
          <a:stretch>
            <a:fillRect/>
          </a:stretch>
        </p:blipFill>
        <p:spPr bwMode="auto">
          <a:xfrm>
            <a:off x="2138363" y="1039813"/>
            <a:ext cx="5256212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263" r="1820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t="21725" r="18202" b="21725"/>
          <a:stretch>
            <a:fillRect/>
          </a:stretch>
        </p:blipFill>
        <p:spPr bwMode="auto">
          <a:xfrm>
            <a:off x="603250" y="2014538"/>
            <a:ext cx="1089025" cy="54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t="21725" r="18202" b="2172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5383213" y="4911725"/>
            <a:ext cx="1006475" cy="66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1549400" y="194468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31775" y="2603500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1</a:t>
            </a: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5956300" y="47752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8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362950" cy="627062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</a:t>
            </a:r>
          </a:p>
        </p:txBody>
      </p:sp>
      <p:sp>
        <p:nvSpPr>
          <p:cNvPr id="29705" name="Freeform 9"/>
          <p:cNvSpPr>
            <a:spLocks noChangeArrowheads="1"/>
          </p:cNvSpPr>
          <p:nvPr/>
        </p:nvSpPr>
        <p:spPr bwMode="auto">
          <a:xfrm>
            <a:off x="1600200" y="171926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>
            <a:off x="8099425" y="18716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Freeform 11"/>
          <p:cNvSpPr>
            <a:spLocks noChangeArrowheads="1"/>
          </p:cNvSpPr>
          <p:nvPr/>
        </p:nvSpPr>
        <p:spPr bwMode="auto">
          <a:xfrm rot="19980000" flipH="1">
            <a:off x="8067675" y="1754188"/>
            <a:ext cx="293688" cy="290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08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4" r="12204"/>
          <a:stretch>
            <a:fillRect/>
          </a:stretch>
        </p:blipFill>
        <p:spPr bwMode="auto">
          <a:xfrm>
            <a:off x="7721600" y="1963738"/>
            <a:ext cx="722313" cy="5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2204" r="1220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2" r="12135" b="5429"/>
          <a:stretch>
            <a:fillRect/>
          </a:stretch>
        </p:blipFill>
        <p:spPr bwMode="auto">
          <a:xfrm>
            <a:off x="7885113" y="3032125"/>
            <a:ext cx="1079500" cy="81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202" r="12135" b="542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7681913" y="2568575"/>
            <a:ext cx="12827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Image 2</a:t>
            </a:r>
          </a:p>
        </p:txBody>
      </p:sp>
      <p:pic>
        <p:nvPicPr>
          <p:cNvPr id="2971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" t="10860" r="14801" b="16290"/>
          <a:stretch>
            <a:fillRect/>
          </a:stretch>
        </p:blipFill>
        <p:spPr bwMode="auto">
          <a:xfrm>
            <a:off x="323850" y="3024188"/>
            <a:ext cx="900113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461" t="10860" r="14801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12" name="Rectangle 16"/>
          <p:cNvSpPr>
            <a:spLocks noChangeArrowheads="1"/>
          </p:cNvSpPr>
          <p:nvPr/>
        </p:nvSpPr>
        <p:spPr bwMode="auto">
          <a:xfrm>
            <a:off x="7110413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3" name="Rectangle 17"/>
          <p:cNvSpPr>
            <a:spLocks noChangeArrowheads="1"/>
          </p:cNvSpPr>
          <p:nvPr/>
        </p:nvSpPr>
        <p:spPr bwMode="auto">
          <a:xfrm>
            <a:off x="306388" y="860425"/>
            <a:ext cx="1816100" cy="1731963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4" name="Oval 18"/>
          <p:cNvSpPr>
            <a:spLocks noChangeArrowheads="1"/>
          </p:cNvSpPr>
          <p:nvPr/>
        </p:nvSpPr>
        <p:spPr bwMode="auto">
          <a:xfrm>
            <a:off x="1511300" y="161925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5" name="Freeform 19"/>
          <p:cNvSpPr>
            <a:spLocks noChangeArrowheads="1"/>
          </p:cNvSpPr>
          <p:nvPr/>
        </p:nvSpPr>
        <p:spPr bwMode="auto">
          <a:xfrm>
            <a:off x="1600200" y="1395413"/>
            <a:ext cx="33338" cy="282575"/>
          </a:xfrm>
          <a:custGeom>
            <a:avLst/>
            <a:gdLst>
              <a:gd name="T0" fmla="*/ 0 w 91"/>
              <a:gd name="T1" fmla="*/ 0 h 783"/>
              <a:gd name="T2" fmla="*/ 2147483647 w 91"/>
              <a:gd name="T3" fmla="*/ 2147483647 h 783"/>
              <a:gd name="T4" fmla="*/ 2147483647 w 91"/>
              <a:gd name="T5" fmla="*/ 2147483647 h 783"/>
              <a:gd name="T6" fmla="*/ 0 w 91"/>
              <a:gd name="T7" fmla="*/ 2147483647 h 7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91" h="783">
                <a:moveTo>
                  <a:pt x="0" y="0"/>
                </a:moveTo>
                <a:lnTo>
                  <a:pt x="90" y="301"/>
                </a:lnTo>
                <a:lnTo>
                  <a:pt x="90" y="632"/>
                </a:lnTo>
                <a:lnTo>
                  <a:pt x="0" y="782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Oval 20"/>
          <p:cNvSpPr>
            <a:spLocks noChangeArrowheads="1"/>
          </p:cNvSpPr>
          <p:nvPr/>
        </p:nvSpPr>
        <p:spPr bwMode="auto">
          <a:xfrm>
            <a:off x="1511300" y="1295400"/>
            <a:ext cx="179388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7" name="Freeform 21"/>
          <p:cNvSpPr>
            <a:spLocks noChangeArrowheads="1"/>
          </p:cNvSpPr>
          <p:nvPr/>
        </p:nvSpPr>
        <p:spPr bwMode="auto">
          <a:xfrm>
            <a:off x="1449388" y="1179513"/>
            <a:ext cx="163512" cy="173037"/>
          </a:xfrm>
          <a:custGeom>
            <a:avLst/>
            <a:gdLst>
              <a:gd name="T0" fmla="*/ 0 w 452"/>
              <a:gd name="T1" fmla="*/ 0 h 482"/>
              <a:gd name="T2" fmla="*/ 2147483647 w 452"/>
              <a:gd name="T3" fmla="*/ 2147483647 h 482"/>
              <a:gd name="T4" fmla="*/ 2147483647 w 452"/>
              <a:gd name="T5" fmla="*/ 2147483647 h 482"/>
              <a:gd name="T6" fmla="*/ 2147483647 w 452"/>
              <a:gd name="T7" fmla="*/ 2147483647 h 48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52" h="482">
                <a:moveTo>
                  <a:pt x="0" y="0"/>
                </a:moveTo>
                <a:lnTo>
                  <a:pt x="30" y="331"/>
                </a:lnTo>
                <a:lnTo>
                  <a:pt x="331" y="421"/>
                </a:lnTo>
                <a:lnTo>
                  <a:pt x="451" y="48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8" name="Oval 22"/>
          <p:cNvSpPr>
            <a:spLocks noChangeArrowheads="1"/>
          </p:cNvSpPr>
          <p:nvPr/>
        </p:nvSpPr>
        <p:spPr bwMode="auto">
          <a:xfrm>
            <a:off x="1225550" y="90011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9" name="Oval 23"/>
          <p:cNvSpPr>
            <a:spLocks noChangeArrowheads="1"/>
          </p:cNvSpPr>
          <p:nvPr/>
        </p:nvSpPr>
        <p:spPr bwMode="auto">
          <a:xfrm>
            <a:off x="1368425" y="1081088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0" name="Freeform 24"/>
          <p:cNvSpPr>
            <a:spLocks noChangeArrowheads="1"/>
          </p:cNvSpPr>
          <p:nvPr/>
        </p:nvSpPr>
        <p:spPr bwMode="auto">
          <a:xfrm>
            <a:off x="1308100" y="995363"/>
            <a:ext cx="152400" cy="163512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1" name="Oval 25"/>
          <p:cNvSpPr>
            <a:spLocks noChangeArrowheads="1"/>
          </p:cNvSpPr>
          <p:nvPr/>
        </p:nvSpPr>
        <p:spPr bwMode="auto">
          <a:xfrm>
            <a:off x="5956300" y="4846638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2" name="Oval 26"/>
          <p:cNvSpPr>
            <a:spLocks noChangeArrowheads="1"/>
          </p:cNvSpPr>
          <p:nvPr/>
        </p:nvSpPr>
        <p:spPr bwMode="auto">
          <a:xfrm>
            <a:off x="8207375" y="1655763"/>
            <a:ext cx="179388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3" name="Freeform 27"/>
          <p:cNvSpPr>
            <a:spLocks noChangeArrowheads="1"/>
          </p:cNvSpPr>
          <p:nvPr/>
        </p:nvSpPr>
        <p:spPr bwMode="auto">
          <a:xfrm rot="19980000" flipH="1">
            <a:off x="8221663" y="1492250"/>
            <a:ext cx="136525" cy="330200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4" name="Oval 28"/>
          <p:cNvSpPr>
            <a:spLocks noChangeArrowheads="1"/>
          </p:cNvSpPr>
          <p:nvPr/>
        </p:nvSpPr>
        <p:spPr bwMode="auto">
          <a:xfrm>
            <a:off x="8135938" y="13319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5" name="Oval 29"/>
          <p:cNvSpPr>
            <a:spLocks noChangeArrowheads="1"/>
          </p:cNvSpPr>
          <p:nvPr/>
        </p:nvSpPr>
        <p:spPr bwMode="auto">
          <a:xfrm>
            <a:off x="7704138" y="1079500"/>
            <a:ext cx="179387" cy="179388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6" name="Oval 30"/>
          <p:cNvSpPr>
            <a:spLocks noChangeArrowheads="1"/>
          </p:cNvSpPr>
          <p:nvPr/>
        </p:nvSpPr>
        <p:spPr bwMode="auto">
          <a:xfrm>
            <a:off x="7272338" y="900113"/>
            <a:ext cx="179387" cy="179387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7" name="Freeform 31"/>
          <p:cNvSpPr>
            <a:spLocks noChangeArrowheads="1"/>
          </p:cNvSpPr>
          <p:nvPr/>
        </p:nvSpPr>
        <p:spPr bwMode="auto">
          <a:xfrm rot="1620000">
            <a:off x="7815263" y="1290638"/>
            <a:ext cx="449262" cy="90487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8" name="Freeform 32"/>
          <p:cNvSpPr>
            <a:spLocks noChangeArrowheads="1"/>
          </p:cNvSpPr>
          <p:nvPr/>
        </p:nvSpPr>
        <p:spPr bwMode="auto">
          <a:xfrm rot="840000">
            <a:off x="7345363" y="1025525"/>
            <a:ext cx="449262" cy="174625"/>
          </a:xfrm>
          <a:custGeom>
            <a:avLst/>
            <a:gdLst>
              <a:gd name="T0" fmla="*/ 0 w 422"/>
              <a:gd name="T1" fmla="*/ 0 h 452"/>
              <a:gd name="T2" fmla="*/ 2147483647 w 422"/>
              <a:gd name="T3" fmla="*/ 2147483647 h 452"/>
              <a:gd name="T4" fmla="*/ 2147483647 w 422"/>
              <a:gd name="T5" fmla="*/ 2147483647 h 452"/>
              <a:gd name="T6" fmla="*/ 2147483647 w 422"/>
              <a:gd name="T7" fmla="*/ 2147483647 h 45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22" h="452">
                <a:moveTo>
                  <a:pt x="0" y="0"/>
                </a:moveTo>
                <a:lnTo>
                  <a:pt x="301" y="120"/>
                </a:lnTo>
                <a:lnTo>
                  <a:pt x="391" y="421"/>
                </a:lnTo>
                <a:lnTo>
                  <a:pt x="421" y="451"/>
                </a:lnTo>
              </a:path>
            </a:pathLst>
          </a:custGeom>
          <a:noFill/>
          <a:ln w="36000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29" name="Oval 33"/>
          <p:cNvSpPr>
            <a:spLocks noChangeArrowheads="1"/>
          </p:cNvSpPr>
          <p:nvPr/>
        </p:nvSpPr>
        <p:spPr bwMode="auto">
          <a:xfrm>
            <a:off x="1511300" y="1979613"/>
            <a:ext cx="179388" cy="179387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30" name="Oval 34"/>
          <p:cNvSpPr>
            <a:spLocks noChangeArrowheads="1"/>
          </p:cNvSpPr>
          <p:nvPr/>
        </p:nvSpPr>
        <p:spPr bwMode="auto">
          <a:xfrm>
            <a:off x="8101013" y="1927225"/>
            <a:ext cx="179387" cy="179388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My Documents\HandEye\thesisfigs\HumRobCamSetu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837113"/>
            <a:ext cx="5105400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Image-based Visual Servoing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Observed features: </a:t>
            </a:r>
          </a:p>
          <a:p>
            <a:pPr eaLnBrk="1" hangingPunct="1">
              <a:defRPr/>
            </a:pPr>
            <a:r>
              <a:rPr lang="en-US" smtClean="0"/>
              <a:t>Motor joint angles:</a:t>
            </a:r>
          </a:p>
          <a:p>
            <a:pPr eaLnBrk="1" hangingPunct="1">
              <a:defRPr/>
            </a:pPr>
            <a:r>
              <a:rPr lang="en-US" smtClean="0"/>
              <a:t>Local linear model: </a:t>
            </a:r>
          </a:p>
          <a:p>
            <a:pPr eaLnBrk="1" hangingPunct="1">
              <a:defRPr/>
            </a:pPr>
            <a:r>
              <a:rPr lang="en-US" smtClean="0"/>
              <a:t>Visual servoing steps:     1 Solve:</a:t>
            </a:r>
          </a:p>
          <a:p>
            <a:pPr eaLnBrk="1" hangingPunct="1">
              <a:buFontTx/>
              <a:buNone/>
              <a:defRPr/>
            </a:pPr>
            <a:r>
              <a:rPr lang="en-US" smtClean="0"/>
              <a:t>					       2 Update:</a:t>
            </a:r>
          </a:p>
        </p:txBody>
      </p:sp>
      <p:graphicFrame>
        <p:nvGraphicFramePr>
          <p:cNvPr id="30725" name="Object 5"/>
          <p:cNvGraphicFramePr>
            <a:graphicFrameLocks noChangeAspect="1"/>
          </p:cNvGraphicFramePr>
          <p:nvPr/>
        </p:nvGraphicFramePr>
        <p:xfrm>
          <a:off x="4572000" y="2057400"/>
          <a:ext cx="3181350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Equation" r:id="rId4" imgW="3181350" imgH="400050" progId="EquationMagic">
                  <p:embed/>
                </p:oleObj>
              </mc:Choice>
              <mc:Fallback>
                <p:oleObj name="Equation" r:id="rId4" imgW="3181350" imgH="40005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57400"/>
                        <a:ext cx="3181350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6" name="Object 6"/>
          <p:cNvGraphicFramePr>
            <a:graphicFrameLocks noChangeAspect="1"/>
          </p:cNvGraphicFramePr>
          <p:nvPr/>
        </p:nvGraphicFramePr>
        <p:xfrm>
          <a:off x="4581525" y="2562225"/>
          <a:ext cx="286702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1" name="Equation" r:id="rId6" imgW="2867025" imgH="400050" progId="EquationMagic">
                  <p:embed/>
                </p:oleObj>
              </mc:Choice>
              <mc:Fallback>
                <p:oleObj name="Equation" r:id="rId6" imgW="2867025" imgH="40005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2562225"/>
                        <a:ext cx="2867025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7" name="Object 7"/>
          <p:cNvGraphicFramePr>
            <a:graphicFrameLocks noChangeAspect="1"/>
          </p:cNvGraphicFramePr>
          <p:nvPr/>
        </p:nvGraphicFramePr>
        <p:xfrm>
          <a:off x="4572000" y="3200400"/>
          <a:ext cx="15049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Equation" r:id="rId8" imgW="1504950" imgH="304800" progId="EquationMagic">
                  <p:embed/>
                </p:oleObj>
              </mc:Choice>
              <mc:Fallback>
                <p:oleObj name="Equation" r:id="rId8" imgW="1504950" imgH="3048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200400"/>
                        <a:ext cx="15049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8" name="Object 8"/>
          <p:cNvGraphicFramePr>
            <a:graphicFrameLocks noChangeAspect="1"/>
          </p:cNvGraphicFramePr>
          <p:nvPr/>
        </p:nvGraphicFramePr>
        <p:xfrm>
          <a:off x="6934200" y="4038600"/>
          <a:ext cx="2038350" cy="333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3" name="Equation" r:id="rId10" imgW="2038350" imgH="333375" progId="EquationMagic">
                  <p:embed/>
                </p:oleObj>
              </mc:Choice>
              <mc:Fallback>
                <p:oleObj name="Equation" r:id="rId10" imgW="2038350" imgH="33337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4038600"/>
                        <a:ext cx="2038350" cy="333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9" name="Object 9"/>
          <p:cNvGraphicFramePr>
            <a:graphicFrameLocks noChangeAspect="1"/>
          </p:cNvGraphicFramePr>
          <p:nvPr/>
        </p:nvGraphicFramePr>
        <p:xfrm>
          <a:off x="6858000" y="4495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4" name="Equation" r:id="rId12" imgW="2133600" imgH="314325" progId="EquationMagic">
                  <p:embed/>
                </p:oleObj>
              </mc:Choice>
              <mc:Fallback>
                <p:oleObj name="Equation" r:id="rId12" imgW="2133600" imgH="314325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4495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J Method 1: </a:t>
            </a:r>
            <a:br>
              <a:rPr lang="en-US" smtClean="0"/>
            </a:br>
            <a:r>
              <a:rPr lang="en-US" smtClean="0"/>
              <a:t>Test movements along basis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Remember: </a:t>
            </a:r>
            <a:r>
              <a:rPr lang="en-US" dirty="0" smtClean="0">
                <a:solidFill>
                  <a:srgbClr val="000000"/>
                </a:solidFill>
              </a:rPr>
              <a:t>J </a:t>
            </a:r>
            <a:r>
              <a:rPr lang="en-US" dirty="0" smtClean="0"/>
              <a:t>is unknown </a:t>
            </a:r>
            <a:r>
              <a:rPr lang="en-US" dirty="0" smtClean="0">
                <a:solidFill>
                  <a:srgbClr val="000000"/>
                </a:solidFill>
              </a:rPr>
              <a:t>m </a:t>
            </a:r>
            <a:r>
              <a:rPr lang="en-US" dirty="0" smtClean="0"/>
              <a:t>by </a:t>
            </a:r>
            <a:r>
              <a:rPr lang="en-US" dirty="0" smtClean="0">
                <a:solidFill>
                  <a:srgbClr val="000000"/>
                </a:solidFill>
              </a:rPr>
              <a:t>n </a:t>
            </a:r>
            <a:r>
              <a:rPr lang="en-US" dirty="0" smtClean="0"/>
              <a:t>matrix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/>
              <a:t>M</a:t>
            </a:r>
            <a:r>
              <a:rPr lang="en-US" dirty="0" smtClean="0"/>
              <a:t>otor moves (scale these): </a:t>
            </a:r>
          </a:p>
          <a:p>
            <a:pPr eaLnBrk="1" hangingPunct="1">
              <a:defRPr/>
            </a:pPr>
            <a:r>
              <a:rPr lang="en-US" dirty="0" smtClean="0"/>
              <a:t>Suitable </a:t>
            </a:r>
          </a:p>
          <a:p>
            <a:pPr eaLnBrk="1" hangingPunct="1">
              <a:defRPr/>
            </a:pPr>
            <a:r>
              <a:rPr lang="en-US" dirty="0" smtClean="0"/>
              <a:t>Finite difference:</a:t>
            </a:r>
          </a:p>
          <a:p>
            <a:pPr eaLnBrk="1" hangingPunct="1">
              <a:defRPr/>
            </a:pPr>
            <a:endParaRPr lang="en-US" i="1" dirty="0" smtClean="0"/>
          </a:p>
        </p:txBody>
      </p:sp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1828800" y="2895600"/>
          <a:ext cx="29051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2" name="Equation" r:id="rId3" imgW="2905125" imgH="1295400" progId="EquationMagic">
                  <p:embed/>
                </p:oleObj>
              </mc:Choice>
              <mc:Fallback>
                <p:oleObj name="Equation" r:id="rId3" imgW="2905125" imgH="129540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2895600"/>
                        <a:ext cx="290512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5105400" y="3581400"/>
          <a:ext cx="2628900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3" name="Equation" r:id="rId5" imgW="2628900" imgH="1457325" progId="EquationMagic">
                  <p:embed/>
                </p:oleObj>
              </mc:Choice>
              <mc:Fallback>
                <p:oleObj name="Equation" r:id="rId5" imgW="2628900" imgH="14573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3581400"/>
                        <a:ext cx="2628900" cy="1457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/>
          <p:cNvGraphicFramePr>
            <a:graphicFrameLocks noChangeAspect="1"/>
          </p:cNvGraphicFramePr>
          <p:nvPr/>
        </p:nvGraphicFramePr>
        <p:xfrm>
          <a:off x="2486025" y="5562600"/>
          <a:ext cx="568642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4" name="Equation" r:id="rId7" imgW="5686425" imgH="1123950" progId="EquationMagic">
                  <p:embed/>
                </p:oleObj>
              </mc:Choice>
              <mc:Fallback>
                <p:oleObj name="Equation" r:id="rId7" imgW="5686425" imgH="112395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86025" y="5562600"/>
                        <a:ext cx="568642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1"/>
          <p:cNvGraphicFramePr>
            <a:graphicFrameLocks noChangeAspect="1"/>
          </p:cNvGraphicFramePr>
          <p:nvPr/>
        </p:nvGraphicFramePr>
        <p:xfrm>
          <a:off x="2057400" y="4953000"/>
          <a:ext cx="28194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Equation" r:id="rId9" imgW="2819400" imgH="342900" progId="EquationMagic">
                  <p:embed/>
                </p:oleObj>
              </mc:Choice>
              <mc:Fallback>
                <p:oleObj name="Equation" r:id="rId9" imgW="2819400" imgH="342900" progId="EquationMagic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4953000"/>
                        <a:ext cx="28194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Uses of partial information from </a:t>
            </a:r>
            <a:br>
              <a:rPr lang="en-US" smtClean="0"/>
            </a:br>
            <a:r>
              <a:rPr lang="en-US" smtClean="0"/>
              <a:t>2D-3D camera geometry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Single view measurements</a:t>
            </a:r>
          </a:p>
          <a:p>
            <a:pPr>
              <a:defRPr/>
            </a:pPr>
            <a:r>
              <a:rPr lang="en-US" dirty="0" smtClean="0"/>
              <a:t>Visual constraints: verify alignments, detect impossible configurations (</a:t>
            </a:r>
            <a:r>
              <a:rPr lang="en-US" dirty="0" err="1" smtClean="0"/>
              <a:t>Esher</a:t>
            </a:r>
            <a:r>
              <a:rPr lang="en-US" dirty="0" smtClean="0"/>
              <a:t> paintings)</a:t>
            </a:r>
          </a:p>
          <a:p>
            <a:pPr>
              <a:defRPr/>
            </a:pPr>
            <a:r>
              <a:rPr lang="en-US" dirty="0" smtClean="0"/>
              <a:t>Visual </a:t>
            </a:r>
            <a:r>
              <a:rPr lang="en-US" dirty="0" err="1" smtClean="0"/>
              <a:t>servoing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Visual tracking</a:t>
            </a:r>
          </a:p>
          <a:p>
            <a:pPr>
              <a:defRPr/>
            </a:pPr>
            <a:r>
              <a:rPr lang="en-US" dirty="0" smtClean="0"/>
              <a:t>… many more</a:t>
            </a:r>
            <a:endParaRPr lang="en-US" dirty="0"/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657600"/>
            <a:ext cx="3276600" cy="326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J Method 2:</a:t>
            </a:r>
            <a:br>
              <a:rPr lang="en-US" smtClean="0"/>
            </a:br>
            <a:r>
              <a:rPr lang="en-US" smtClean="0"/>
              <a:t>Secant Constraints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Constraint along a line:</a:t>
            </a:r>
          </a:p>
          <a:p>
            <a:pPr eaLnBrk="1" hangingPunct="1">
              <a:defRPr/>
            </a:pPr>
            <a:r>
              <a:rPr lang="en-US" smtClean="0"/>
              <a:t>Defines </a:t>
            </a:r>
            <a:r>
              <a:rPr lang="en-US" smtClean="0">
                <a:solidFill>
                  <a:srgbClr val="000000"/>
                </a:solidFill>
              </a:rPr>
              <a:t>m </a:t>
            </a:r>
            <a:r>
              <a:rPr lang="en-US" smtClean="0"/>
              <a:t>equations </a:t>
            </a:r>
          </a:p>
          <a:p>
            <a:pPr eaLnBrk="1" hangingPunct="1">
              <a:defRPr/>
            </a:pPr>
            <a:r>
              <a:rPr lang="en-US" smtClean="0"/>
              <a:t>Collect </a:t>
            </a:r>
            <a:r>
              <a:rPr lang="en-US" smtClean="0">
                <a:solidFill>
                  <a:srgbClr val="000000"/>
                </a:solidFill>
              </a:rPr>
              <a:t>n </a:t>
            </a:r>
            <a:r>
              <a:rPr lang="en-US" smtClean="0"/>
              <a:t>arbitrary, but different measures</a:t>
            </a:r>
            <a:r>
              <a:rPr lang="en-US" smtClean="0">
                <a:solidFill>
                  <a:srgbClr val="000000"/>
                </a:solidFill>
              </a:rPr>
              <a:t> y</a:t>
            </a:r>
            <a:r>
              <a:rPr lang="en-US" smtClean="0"/>
              <a:t> </a:t>
            </a:r>
          </a:p>
          <a:p>
            <a:pPr eaLnBrk="1" hangingPunct="1">
              <a:defRPr/>
            </a:pPr>
            <a:r>
              <a:rPr lang="en-US" smtClean="0"/>
              <a:t>Solve for </a:t>
            </a:r>
            <a:r>
              <a:rPr lang="en-US" smtClean="0">
                <a:solidFill>
                  <a:srgbClr val="000000"/>
                </a:solidFill>
              </a:rPr>
              <a:t>J</a:t>
            </a:r>
            <a:endParaRPr lang="en-US" smtClean="0"/>
          </a:p>
          <a:p>
            <a:pPr eaLnBrk="1" hangingPunct="1">
              <a:defRPr/>
            </a:pPr>
            <a:endParaRPr lang="en-US" smtClean="0"/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5334000" y="2438400"/>
          <a:ext cx="1905000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Equation" r:id="rId3" imgW="1504950" imgH="304800" progId="EquationMagic">
                  <p:embed/>
                </p:oleObj>
              </mc:Choice>
              <mc:Fallback>
                <p:oleObj name="Equation" r:id="rId3" imgW="1504950" imgH="30480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438400"/>
                        <a:ext cx="1905000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3" name="Object 5"/>
          <p:cNvGraphicFramePr>
            <a:graphicFrameLocks noChangeAspect="1"/>
          </p:cNvGraphicFramePr>
          <p:nvPr/>
        </p:nvGraphicFramePr>
        <p:xfrm>
          <a:off x="1624013" y="4648200"/>
          <a:ext cx="6524625" cy="148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5" name="Equation" r:id="rId5" imgW="6524625" imgH="1485900" progId="EquationMagic">
                  <p:embed/>
                </p:oleObj>
              </mc:Choice>
              <mc:Fallback>
                <p:oleObj name="Equation" r:id="rId5" imgW="6524625" imgH="1485900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4013" y="4648200"/>
                        <a:ext cx="6524625" cy="148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Find J Method 3:</a:t>
            </a:r>
            <a:br>
              <a:rPr lang="en-US" smtClean="0"/>
            </a:br>
            <a:r>
              <a:rPr lang="en-US" smtClean="0"/>
              <a:t>Recursive Secant Constraints</a:t>
            </a: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 eaLnBrk="1" hangingPunct="1">
              <a:defRPr/>
            </a:pPr>
            <a:r>
              <a:rPr lang="en-US" smtClean="0"/>
              <a:t>Based on initial </a:t>
            </a:r>
            <a:r>
              <a:rPr lang="en-US" smtClean="0">
                <a:solidFill>
                  <a:srgbClr val="000000"/>
                </a:solidFill>
              </a:rPr>
              <a:t>J </a:t>
            </a:r>
            <a:r>
              <a:rPr lang="en-US" smtClean="0"/>
              <a:t>and one measure pair</a:t>
            </a:r>
          </a:p>
          <a:p>
            <a:pPr marL="342900" indent="-342900" eaLnBrk="1" hangingPunct="1">
              <a:defRPr/>
            </a:pPr>
            <a:r>
              <a:rPr lang="en-US" smtClean="0"/>
              <a:t>Adjust </a:t>
            </a:r>
            <a:r>
              <a:rPr lang="en-US" smtClean="0">
                <a:solidFill>
                  <a:srgbClr val="000000"/>
                </a:solidFill>
              </a:rPr>
              <a:t>J </a:t>
            </a:r>
            <a:r>
              <a:rPr lang="en-US" smtClean="0"/>
              <a:t>s.t. </a:t>
            </a:r>
          </a:p>
          <a:p>
            <a:pPr marL="342900" indent="-342900" eaLnBrk="1" hangingPunct="1">
              <a:defRPr/>
            </a:pPr>
            <a:r>
              <a:rPr lang="en-US" smtClean="0"/>
              <a:t>Rank 1 update:</a:t>
            </a:r>
          </a:p>
          <a:p>
            <a:pPr marL="342900" indent="-342900" eaLnBrk="1" hangingPunct="1">
              <a:defRPr/>
            </a:pPr>
            <a:endParaRPr lang="en-US" smtClean="0"/>
          </a:p>
          <a:p>
            <a:pPr marL="342900" indent="-342900" eaLnBrk="1" hangingPunct="1">
              <a:defRPr/>
            </a:pPr>
            <a:endParaRPr lang="en-US" smtClean="0"/>
          </a:p>
          <a:p>
            <a:pPr marL="342900" indent="-342900" eaLnBrk="1" hangingPunct="1">
              <a:defRPr/>
            </a:pPr>
            <a:r>
              <a:rPr lang="en-US" smtClean="0"/>
              <a:t>Consider rotated coordinates: </a:t>
            </a:r>
          </a:p>
          <a:p>
            <a:pPr marL="742950" lvl="1" indent="-285750" eaLnBrk="1" hangingPunct="1">
              <a:defRPr/>
            </a:pPr>
            <a:r>
              <a:rPr lang="en-US" smtClean="0"/>
              <a:t>Update same as finite difference for </a:t>
            </a:r>
            <a:r>
              <a:rPr lang="en-US" smtClean="0">
                <a:solidFill>
                  <a:srgbClr val="000000"/>
                </a:solidFill>
              </a:rPr>
              <a:t>n</a:t>
            </a:r>
            <a:r>
              <a:rPr lang="en-US" smtClean="0"/>
              <a:t> orthogonal moves</a:t>
            </a:r>
          </a:p>
        </p:txBody>
      </p:sp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7696200" y="2514600"/>
          <a:ext cx="104775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Equation" r:id="rId3" imgW="1047750" imgH="304800" progId="EquationMagic">
                  <p:embed/>
                </p:oleObj>
              </mc:Choice>
              <mc:Fallback>
                <p:oleObj name="Equation" r:id="rId3" imgW="1047750" imgH="304800" progId="EquationMagic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2514600"/>
                        <a:ext cx="104775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5"/>
          <p:cNvGraphicFramePr>
            <a:graphicFrameLocks noChangeAspect="1"/>
          </p:cNvGraphicFramePr>
          <p:nvPr/>
        </p:nvGraphicFramePr>
        <p:xfrm>
          <a:off x="3962400" y="2971800"/>
          <a:ext cx="2398713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4" name="Equation" r:id="rId5" imgW="1895475" imgH="314325" progId="EquationMagic">
                  <p:embed/>
                </p:oleObj>
              </mc:Choice>
              <mc:Fallback>
                <p:oleObj name="Equation" r:id="rId5" imgW="1895475" imgH="3143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2971800"/>
                        <a:ext cx="2398713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8" name="Object 6"/>
          <p:cNvGraphicFramePr>
            <a:graphicFrameLocks noChangeAspect="1"/>
          </p:cNvGraphicFramePr>
          <p:nvPr/>
        </p:nvGraphicFramePr>
        <p:xfrm>
          <a:off x="-304800" y="38862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5" name="Equation" r:id="rId7" imgW="9753600" imgH="762000" progId="EquationMagic">
                  <p:embed/>
                </p:oleObj>
              </mc:Choice>
              <mc:Fallback>
                <p:oleObj name="Equation" r:id="rId7" imgW="9753600" imgH="7620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4800" y="38862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Line 7"/>
          <p:cNvSpPr>
            <a:spLocks noChangeShapeType="1"/>
          </p:cNvSpPr>
          <p:nvPr/>
        </p:nvSpPr>
        <p:spPr bwMode="auto">
          <a:xfrm flipV="1">
            <a:off x="68580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0" name="Line 8"/>
          <p:cNvSpPr>
            <a:spLocks noChangeShapeType="1"/>
          </p:cNvSpPr>
          <p:nvPr/>
        </p:nvSpPr>
        <p:spPr bwMode="auto">
          <a:xfrm>
            <a:off x="6858000" y="518160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1" name="Line 9"/>
          <p:cNvSpPr>
            <a:spLocks noChangeShapeType="1"/>
          </p:cNvSpPr>
          <p:nvPr/>
        </p:nvSpPr>
        <p:spPr bwMode="auto">
          <a:xfrm flipV="1">
            <a:off x="6858000" y="4419600"/>
            <a:ext cx="381000" cy="7620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802" name="Line 10"/>
          <p:cNvSpPr>
            <a:spLocks noChangeShapeType="1"/>
          </p:cNvSpPr>
          <p:nvPr/>
        </p:nvSpPr>
        <p:spPr bwMode="auto">
          <a:xfrm>
            <a:off x="6858000" y="5181600"/>
            <a:ext cx="609600" cy="228600"/>
          </a:xfrm>
          <a:prstGeom prst="line">
            <a:avLst/>
          </a:prstGeom>
          <a:noFill/>
          <a:ln w="9525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Achieving visual goals:</a:t>
            </a:r>
            <a:br>
              <a:rPr lang="en-US" smtClean="0"/>
            </a:br>
            <a:r>
              <a:rPr lang="en-US" smtClean="0"/>
              <a:t>Uncalibrated Visual Servoing </a:t>
            </a:r>
          </a:p>
        </p:txBody>
      </p:sp>
      <p:sp>
        <p:nvSpPr>
          <p:cNvPr id="1658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191000"/>
            <a:ext cx="8915400" cy="26670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Solve for motion: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Move robot joints: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Read actual visual move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Update Jacobian:</a:t>
            </a:r>
          </a:p>
        </p:txBody>
      </p:sp>
      <p:graphicFrame>
        <p:nvGraphicFramePr>
          <p:cNvPr id="34821" name="Object 5"/>
          <p:cNvGraphicFramePr>
            <a:graphicFrameLocks noChangeAspect="1"/>
          </p:cNvGraphicFramePr>
          <p:nvPr/>
        </p:nvGraphicFramePr>
        <p:xfrm>
          <a:off x="5257800" y="44196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8" name="Equation" r:id="rId4" imgW="2209800" imgH="352425" progId="EquationMagic">
                  <p:embed/>
                </p:oleObj>
              </mc:Choice>
              <mc:Fallback>
                <p:oleObj name="Equation" r:id="rId4" imgW="2209800" imgH="3524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2" name="Object 6"/>
          <p:cNvGraphicFramePr>
            <a:graphicFrameLocks noChangeAspect="1"/>
          </p:cNvGraphicFramePr>
          <p:nvPr/>
        </p:nvGraphicFramePr>
        <p:xfrm>
          <a:off x="5257800" y="4876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876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23" name="Object 7"/>
          <p:cNvGraphicFramePr>
            <a:graphicFrameLocks noChangeAspect="1"/>
          </p:cNvGraphicFramePr>
          <p:nvPr/>
        </p:nvGraphicFramePr>
        <p:xfrm>
          <a:off x="1600200" y="58674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0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8674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4" name="Freeform 8"/>
          <p:cNvSpPr>
            <a:spLocks/>
          </p:cNvSpPr>
          <p:nvPr/>
        </p:nvSpPr>
        <p:spPr bwMode="auto">
          <a:xfrm>
            <a:off x="533400" y="45720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825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51022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sp>
        <p:nvSpPr>
          <p:cNvPr id="165898" name="Text Box 10"/>
          <p:cNvSpPr txBox="1">
            <a:spLocks noChangeArrowheads="1"/>
          </p:cNvSpPr>
          <p:nvPr/>
        </p:nvSpPr>
        <p:spPr bwMode="auto">
          <a:xfrm>
            <a:off x="685800" y="6096000"/>
            <a:ext cx="8001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Can we always guarantee when a task is achieved/achievable?</a:t>
            </a:r>
          </a:p>
        </p:txBody>
      </p:sp>
      <p:graphicFrame>
        <p:nvGraphicFramePr>
          <p:cNvPr id="34827" name="Object 11"/>
          <p:cNvGraphicFramePr>
            <a:graphicFrameLocks noChangeAspect="1"/>
          </p:cNvGraphicFramePr>
          <p:nvPr/>
        </p:nvGraphicFramePr>
        <p:xfrm>
          <a:off x="5943600" y="54864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1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4864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5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98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we need for VS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5181600" cy="4648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Camera(s) Place for visibility and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Tracking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err="1" smtClean="0"/>
              <a:t>Markerless</a:t>
            </a:r>
            <a:r>
              <a:rPr lang="en-US" sz="1600" dirty="0" smtClean="0"/>
              <a:t> algorithms - MTF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Put LED on robot end-effector</a:t>
            </a:r>
            <a:endParaRPr lang="en-US" sz="1000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smtClean="0"/>
              <a:t>Lower brightness so LED </a:t>
            </a:r>
            <a:r>
              <a:rPr lang="en-US" sz="1800" dirty="0" err="1" smtClean="0"/>
              <a:t>brighterest</a:t>
            </a:r>
            <a:endParaRPr lang="en-US" sz="1800" dirty="0" smtClean="0"/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 Robot: Anywhere within reach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sz="2400" dirty="0" smtClean="0"/>
              <a:t>Control command access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Joint </a:t>
            </a:r>
            <a:r>
              <a:rPr lang="en-US" sz="1600" dirty="0" err="1" smtClean="0"/>
              <a:t>posiiton</a:t>
            </a:r>
            <a:r>
              <a:rPr lang="en-US" sz="1600" dirty="0" smtClean="0"/>
              <a:t> move 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Joint velocity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1600" dirty="0" smtClean="0"/>
              <a:t>Cartesian </a:t>
            </a:r>
            <a:endParaRPr lang="en-US" sz="200" dirty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600" dirty="0" smtClean="0"/>
              <a:t>Issues with angle representation: Euler, </a:t>
            </a:r>
            <a:r>
              <a:rPr lang="en-US" sz="1600" dirty="0" err="1" smtClean="0"/>
              <a:t>quatern</a:t>
            </a:r>
            <a:r>
              <a:rPr lang="en-US" sz="1600" dirty="0" smtClean="0"/>
              <a:t>, </a:t>
            </a:r>
            <a:r>
              <a:rPr lang="en-US" sz="1600" dirty="0" err="1" smtClean="0"/>
              <a:t>exp</a:t>
            </a:r>
            <a:endParaRPr lang="en-US" sz="1600" dirty="0" smtClean="0"/>
          </a:p>
        </p:txBody>
      </p:sp>
      <p:pic>
        <p:nvPicPr>
          <p:cNvPr id="35844" name="Picture 5" descr="2DOF Robot Arm  sampl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43400"/>
            <a:ext cx="2868613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7086600" y="3200400"/>
            <a:ext cx="304800" cy="3810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6" name="Rectangle 7"/>
          <p:cNvSpPr>
            <a:spLocks noChangeArrowheads="1"/>
          </p:cNvSpPr>
          <p:nvPr/>
        </p:nvSpPr>
        <p:spPr bwMode="auto">
          <a:xfrm>
            <a:off x="7162800" y="3581400"/>
            <a:ext cx="152400" cy="228600"/>
          </a:xfrm>
          <a:prstGeom prst="rect">
            <a:avLst/>
          </a:prstGeom>
          <a:solidFill>
            <a:schemeClr val="bg2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35847" name="Picture 8" descr="2DOF Robot Arm  sample image"/>
          <p:cNvPicPr>
            <a:picLocks noChangeAspect="1" noChangeArrowheads="1"/>
          </p:cNvPicPr>
          <p:nvPr/>
        </p:nvPicPr>
        <p:blipFill>
          <a:blip r:embed="rId3">
            <a:lum bright="-56000" contrast="-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563813" cy="1914525"/>
          </a:xfrm>
          <a:prstGeom prst="rect">
            <a:avLst/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</p:spPr>
      </p:pic>
      <p:sp>
        <p:nvSpPr>
          <p:cNvPr id="35848" name="Oval 9"/>
          <p:cNvSpPr>
            <a:spLocks noChangeArrowheads="1"/>
          </p:cNvSpPr>
          <p:nvPr/>
        </p:nvSpPr>
        <p:spPr bwMode="auto">
          <a:xfrm>
            <a:off x="8229600" y="5181600"/>
            <a:ext cx="152400" cy="152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49" name="Oval 10"/>
          <p:cNvSpPr>
            <a:spLocks noChangeArrowheads="1"/>
          </p:cNvSpPr>
          <p:nvPr/>
        </p:nvSpPr>
        <p:spPr bwMode="auto">
          <a:xfrm>
            <a:off x="8305800" y="1828800"/>
            <a:ext cx="152400" cy="152400"/>
          </a:xfrm>
          <a:prstGeom prst="ellipse">
            <a:avLst/>
          </a:prstGeom>
          <a:solidFill>
            <a:srgbClr val="00FF00"/>
          </a:solidFill>
          <a:ln w="1270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7239000" y="2971800"/>
            <a:ext cx="0" cy="228600"/>
          </a:xfrm>
          <a:prstGeom prst="line">
            <a:avLst/>
          </a:prstGeom>
          <a:noFill/>
          <a:ln w="12700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5851" name="Text Box 12"/>
          <p:cNvSpPr txBox="1">
            <a:spLocks noChangeArrowheads="1"/>
          </p:cNvSpPr>
          <p:nvPr/>
        </p:nvSpPr>
        <p:spPr bwMode="auto">
          <a:xfrm>
            <a:off x="8137525" y="4613275"/>
            <a:ext cx="7762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00FF00"/>
                </a:solidFill>
              </a:rPr>
              <a:t>LED</a:t>
            </a:r>
          </a:p>
        </p:txBody>
      </p:sp>
      <p:sp>
        <p:nvSpPr>
          <p:cNvPr id="35852" name="Text Box 13"/>
          <p:cNvSpPr txBox="1">
            <a:spLocks noChangeArrowheads="1"/>
          </p:cNvSpPr>
          <p:nvPr/>
        </p:nvSpPr>
        <p:spPr bwMode="auto">
          <a:xfrm>
            <a:off x="7467600" y="3276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Camera</a:t>
            </a:r>
          </a:p>
        </p:txBody>
      </p:sp>
      <p:grpSp>
        <p:nvGrpSpPr>
          <p:cNvPr id="35853" name="Group 14"/>
          <p:cNvGrpSpPr>
            <a:grpSpLocks/>
          </p:cNvGrpSpPr>
          <p:nvPr/>
        </p:nvGrpSpPr>
        <p:grpSpPr bwMode="auto">
          <a:xfrm>
            <a:off x="5486400" y="4191000"/>
            <a:ext cx="1508125" cy="1433513"/>
            <a:chOff x="3360" y="2736"/>
            <a:chExt cx="950" cy="903"/>
          </a:xfrm>
        </p:grpSpPr>
        <p:sp>
          <p:nvSpPr>
            <p:cNvPr id="35859" name="Line 15"/>
            <p:cNvSpPr>
              <a:spLocks noChangeShapeType="1"/>
            </p:cNvSpPr>
            <p:nvPr/>
          </p:nvSpPr>
          <p:spPr bwMode="auto">
            <a:xfrm>
              <a:off x="3504" y="2832"/>
              <a:ext cx="0" cy="576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4032" name="Rectangle 16"/>
            <p:cNvSpPr>
              <a:spLocks noChangeArrowheads="1"/>
            </p:cNvSpPr>
            <p:nvPr/>
          </p:nvSpPr>
          <p:spPr bwMode="auto">
            <a:xfrm>
              <a:off x="3360" y="3312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X</a:t>
              </a:r>
            </a:p>
          </p:txBody>
        </p:sp>
        <p:sp>
          <p:nvSpPr>
            <p:cNvPr id="35861" name="Line 17"/>
            <p:cNvSpPr>
              <a:spLocks noChangeShapeType="1"/>
            </p:cNvSpPr>
            <p:nvPr/>
          </p:nvSpPr>
          <p:spPr bwMode="auto">
            <a:xfrm>
              <a:off x="3504" y="2832"/>
              <a:ext cx="576" cy="0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4034" name="Rectangle 18"/>
            <p:cNvSpPr>
              <a:spLocks noChangeArrowheads="1"/>
            </p:cNvSpPr>
            <p:nvPr/>
          </p:nvSpPr>
          <p:spPr bwMode="auto">
            <a:xfrm>
              <a:off x="4032" y="2736"/>
              <a:ext cx="27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Y</a:t>
              </a:r>
            </a:p>
          </p:txBody>
        </p:sp>
      </p:grpSp>
      <p:grpSp>
        <p:nvGrpSpPr>
          <p:cNvPr id="35854" name="Group 24"/>
          <p:cNvGrpSpPr>
            <a:grpSpLocks/>
          </p:cNvGrpSpPr>
          <p:nvPr/>
        </p:nvGrpSpPr>
        <p:grpSpPr bwMode="auto">
          <a:xfrm>
            <a:off x="5867400" y="762000"/>
            <a:ext cx="895350" cy="1281113"/>
            <a:chOff x="3792" y="1584"/>
            <a:chExt cx="564" cy="807"/>
          </a:xfrm>
        </p:grpSpPr>
        <p:sp>
          <p:nvSpPr>
            <p:cNvPr id="35855" name="Line 25"/>
            <p:cNvSpPr>
              <a:spLocks noChangeShapeType="1"/>
            </p:cNvSpPr>
            <p:nvPr/>
          </p:nvSpPr>
          <p:spPr bwMode="auto">
            <a:xfrm>
              <a:off x="3888" y="1776"/>
              <a:ext cx="0" cy="384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856" name="Line 26"/>
            <p:cNvSpPr>
              <a:spLocks noChangeShapeType="1"/>
            </p:cNvSpPr>
            <p:nvPr/>
          </p:nvSpPr>
          <p:spPr bwMode="auto">
            <a:xfrm>
              <a:off x="3888" y="1776"/>
              <a:ext cx="288" cy="0"/>
            </a:xfrm>
            <a:prstGeom prst="line">
              <a:avLst/>
            </a:prstGeom>
            <a:noFill/>
            <a:ln w="38100">
              <a:solidFill>
                <a:srgbClr val="99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14043" name="Rectangle 27"/>
            <p:cNvSpPr>
              <a:spLocks noChangeArrowheads="1"/>
            </p:cNvSpPr>
            <p:nvPr/>
          </p:nvSpPr>
          <p:spPr bwMode="auto">
            <a:xfrm>
              <a:off x="3792" y="206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</a:t>
              </a:r>
            </a:p>
          </p:txBody>
        </p:sp>
        <p:sp>
          <p:nvSpPr>
            <p:cNvPr id="214044" name="Rectangle 28"/>
            <p:cNvSpPr>
              <a:spLocks noChangeArrowheads="1"/>
            </p:cNvSpPr>
            <p:nvPr/>
          </p:nvSpPr>
          <p:spPr bwMode="auto">
            <a:xfrm>
              <a:off x="4128" y="1584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>
                  <a:solidFill>
                    <a:srgbClr val="99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Visually guided </a:t>
            </a:r>
            <a:br>
              <a:rPr lang="en-US" smtClean="0"/>
            </a:br>
            <a:r>
              <a:rPr lang="en-US" smtClean="0"/>
              <a:t>motion control 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7075" indent="-609600" eaLnBrk="1" hangingPunct="1">
              <a:buFontTx/>
              <a:buNone/>
              <a:defRPr/>
            </a:pPr>
            <a:r>
              <a:rPr lang="en-US" smtClean="0"/>
              <a:t>Issues: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What tasks can be performed?</a:t>
            </a:r>
          </a:p>
          <a:p>
            <a:pPr marL="862013" lvl="1" indent="-457200" eaLnBrk="1" hangingPunct="1">
              <a:defRPr/>
            </a:pPr>
            <a:r>
              <a:rPr lang="en-US" smtClean="0"/>
              <a:t>Camera models, geometry, visual encodings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How to do vision guided movement?</a:t>
            </a:r>
          </a:p>
          <a:p>
            <a:pPr marL="862013" lvl="1" indent="-457200" eaLnBrk="1" hangingPunct="1">
              <a:defRPr/>
            </a:pPr>
            <a:r>
              <a:rPr lang="en-US" smtClean="0"/>
              <a:t>H-E transform estimation, feedback, feedforward motion control</a:t>
            </a:r>
          </a:p>
          <a:p>
            <a:pPr marL="727075" indent="-609600" eaLnBrk="1" hangingPunct="1">
              <a:buFontTx/>
              <a:buAutoNum type="arabicPeriod"/>
              <a:defRPr/>
            </a:pPr>
            <a:r>
              <a:rPr lang="en-US" smtClean="0"/>
              <a:t>How to plan, decompose and perform whole tasks?</a:t>
            </a:r>
          </a:p>
          <a:p>
            <a:pPr marL="727075" indent="-609600" eaLnBrk="1" hangingPunct="1"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specify a visual task?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smtClean="0"/>
              <a:t> 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26670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38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800600"/>
            <a:ext cx="2667000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Task and Image</a:t>
            </a:r>
            <a:br>
              <a:rPr lang="en-US" smtClean="0"/>
            </a:br>
            <a:r>
              <a:rPr lang="en-US" smtClean="0"/>
              <a:t>Specifications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z="2400" smtClean="0"/>
              <a:t>Task function  </a:t>
            </a:r>
            <a:r>
              <a:rPr lang="en-US" sz="2400" smtClean="0">
                <a:solidFill>
                  <a:schemeClr val="bg2"/>
                </a:solidFill>
              </a:rPr>
              <a:t>T(x) = 0</a:t>
            </a:r>
            <a:r>
              <a:rPr lang="en-US" sz="2400" smtClean="0"/>
              <a:t>    Image encoding </a:t>
            </a:r>
            <a:r>
              <a:rPr lang="en-US" sz="2400" smtClean="0">
                <a:solidFill>
                  <a:schemeClr val="bg2"/>
                </a:solidFill>
              </a:rPr>
              <a:t>E(y) =0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3369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336925"/>
            <a:ext cx="22098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 Box 6"/>
          <p:cNvSpPr txBox="1">
            <a:spLocks noChangeArrowheads="1"/>
          </p:cNvSpPr>
          <p:nvPr/>
        </p:nvSpPr>
        <p:spPr bwMode="auto">
          <a:xfrm>
            <a:off x="784225" y="5073650"/>
            <a:ext cx="1349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task space error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819400" y="615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image space error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4800600" y="61563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image space satisfied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7086600" y="5089525"/>
            <a:ext cx="1600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task space satisfied</a:t>
            </a:r>
          </a:p>
        </p:txBody>
      </p:sp>
      <p:pic>
        <p:nvPicPr>
          <p:cNvPr id="38922" name="Picture 10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4987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3" name="Picture 11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3275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4" name="Picture 12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987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5" name="Picture 13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27525"/>
            <a:ext cx="1600200" cy="1600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 specifications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 to Point task “error”: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648200"/>
            <a:ext cx="28194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5908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7620000" y="32004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49" name="Equation" r:id="rId5" imgW="333375" imgH="304800" progId="EquationMagic">
                  <p:embed/>
                </p:oleObj>
              </mc:Choice>
              <mc:Fallback>
                <p:oleObj name="Equation" r:id="rId5" imgW="333375" imgH="3048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0" y="32004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3" name="Object 7"/>
          <p:cNvGraphicFramePr>
            <a:graphicFrameLocks noChangeAspect="1"/>
          </p:cNvGraphicFramePr>
          <p:nvPr/>
        </p:nvGraphicFramePr>
        <p:xfrm>
          <a:off x="2397125" y="3105150"/>
          <a:ext cx="2470150" cy="493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0" name="Equation" r:id="rId7" imgW="1809750" imgH="361950" progId="EquationMagic">
                  <p:embed/>
                </p:oleObj>
              </mc:Choice>
              <mc:Fallback>
                <p:oleObj name="Equation" r:id="rId7" imgW="1809750" imgH="36195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25" y="3105150"/>
                        <a:ext cx="2470150" cy="493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4" name="Object 8"/>
          <p:cNvGraphicFramePr>
            <a:graphicFrameLocks noChangeAspect="1"/>
          </p:cNvGraphicFramePr>
          <p:nvPr/>
        </p:nvGraphicFramePr>
        <p:xfrm>
          <a:off x="6553200" y="35052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1" name="Equation" r:id="rId9" imgW="333375" imgH="257175" progId="EquationMagic">
                  <p:embed/>
                </p:oleObj>
              </mc:Choice>
              <mc:Fallback>
                <p:oleObj name="Equation" r:id="rId9" imgW="333375" imgH="257175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5052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5" name="Object 9"/>
          <p:cNvGraphicFramePr>
            <a:graphicFrameLocks noChangeAspect="1"/>
          </p:cNvGraphicFramePr>
          <p:nvPr/>
        </p:nvGraphicFramePr>
        <p:xfrm>
          <a:off x="6172200" y="4800600"/>
          <a:ext cx="609600" cy="55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Equation" r:id="rId11" imgW="333375" imgH="304800" progId="EquationMagic">
                  <p:embed/>
                </p:oleObj>
              </mc:Choice>
              <mc:Fallback>
                <p:oleObj name="Equation" r:id="rId11" imgW="333375" imgH="304800" progId="EquationMagic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4800600"/>
                        <a:ext cx="609600" cy="55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6" name="Object 10"/>
          <p:cNvGraphicFramePr>
            <a:graphicFrameLocks noChangeAspect="1"/>
          </p:cNvGraphicFramePr>
          <p:nvPr/>
        </p:nvGraphicFramePr>
        <p:xfrm>
          <a:off x="8153400" y="6172200"/>
          <a:ext cx="5334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3" name="Equation" r:id="rId12" imgW="333375" imgH="257175" progId="EquationMagic">
                  <p:embed/>
                </p:oleObj>
              </mc:Choice>
              <mc:Fallback>
                <p:oleObj name="Equation" r:id="rId12" imgW="333375" imgH="257175" progId="EquationMagic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53400" y="6172200"/>
                        <a:ext cx="533400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7" name="Object 11"/>
          <p:cNvGraphicFramePr>
            <a:graphicFrameLocks noChangeAspect="1"/>
          </p:cNvGraphicFramePr>
          <p:nvPr/>
        </p:nvGraphicFramePr>
        <p:xfrm>
          <a:off x="1447800" y="4572000"/>
          <a:ext cx="4238625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4" name="Equation" r:id="rId13" imgW="3073940" imgH="1186774" progId="EquationMagic">
                  <p:embed/>
                </p:oleObj>
              </mc:Choice>
              <mc:Fallback>
                <p:oleObj name="Equation" r:id="rId13" imgW="3073940" imgH="1186774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572000"/>
                        <a:ext cx="4238625" cy="158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2438400" y="62484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Why 16 elements?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 specifications 2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/>
              <a:t>Point to Line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r>
              <a:rPr lang="en-US" smtClean="0"/>
              <a:t>Line:</a:t>
            </a:r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657600"/>
            <a:ext cx="2819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5" name="Object 5"/>
          <p:cNvGraphicFramePr>
            <a:graphicFrameLocks noChangeAspect="1"/>
          </p:cNvGraphicFramePr>
          <p:nvPr/>
        </p:nvGraphicFramePr>
        <p:xfrm>
          <a:off x="1676400" y="3124200"/>
          <a:ext cx="3429000" cy="207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1" name="Equation" r:id="rId4" imgW="2914650" imgH="1762125" progId="EquationMagic">
                  <p:embed/>
                </p:oleObj>
              </mc:Choice>
              <mc:Fallback>
                <p:oleObj name="Equation" r:id="rId4" imgW="2914650" imgH="17621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0" y="3124200"/>
                        <a:ext cx="3429000" cy="2073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6" name="Object 6"/>
          <p:cNvGraphicFramePr>
            <a:graphicFrameLocks noChangeAspect="1"/>
          </p:cNvGraphicFramePr>
          <p:nvPr/>
        </p:nvGraphicFramePr>
        <p:xfrm>
          <a:off x="6172200" y="2819400"/>
          <a:ext cx="139065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2" name="Equation" r:id="rId6" imgW="1390650" imgH="762000" progId="EquationMagic">
                  <p:embed/>
                </p:oleObj>
              </mc:Choice>
              <mc:Fallback>
                <p:oleObj name="Equation" r:id="rId6" imgW="1390650" imgH="762000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2819400"/>
                        <a:ext cx="139065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7" name="Object 7"/>
          <p:cNvGraphicFramePr>
            <a:graphicFrameLocks noChangeAspect="1"/>
          </p:cNvGraphicFramePr>
          <p:nvPr/>
        </p:nvGraphicFramePr>
        <p:xfrm>
          <a:off x="5715000" y="5486400"/>
          <a:ext cx="723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3" name="Equation" r:id="rId8" imgW="723900" imgH="762000" progId="EquationMagic">
                  <p:embed/>
                </p:oleObj>
              </mc:Choice>
              <mc:Fallback>
                <p:oleObj name="Equation" r:id="rId8" imgW="7239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5486400"/>
                        <a:ext cx="7239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8"/>
          <p:cNvGraphicFramePr>
            <a:graphicFrameLocks noChangeAspect="1"/>
          </p:cNvGraphicFramePr>
          <p:nvPr/>
        </p:nvGraphicFramePr>
        <p:xfrm>
          <a:off x="8229600" y="3962400"/>
          <a:ext cx="7239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4" name="Equation" r:id="rId10" imgW="723900" imgH="762000" progId="EquationMagic">
                  <p:embed/>
                </p:oleObj>
              </mc:Choice>
              <mc:Fallback>
                <p:oleObj name="Equation" r:id="rId10" imgW="723900" imgH="762000" progId="EquationMagic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29600" y="3962400"/>
                        <a:ext cx="7239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9" name="Line 9"/>
          <p:cNvSpPr>
            <a:spLocks noChangeShapeType="1"/>
          </p:cNvSpPr>
          <p:nvPr/>
        </p:nvSpPr>
        <p:spPr bwMode="auto">
          <a:xfrm>
            <a:off x="6400800" y="3429000"/>
            <a:ext cx="76200" cy="7620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970" name="Text Box 10"/>
          <p:cNvSpPr txBox="1">
            <a:spLocks noChangeArrowheads="1"/>
          </p:cNvSpPr>
          <p:nvPr/>
        </p:nvSpPr>
        <p:spPr bwMode="auto">
          <a:xfrm>
            <a:off x="990600" y="5791200"/>
            <a:ext cx="388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/>
              <a:t>Note: </a:t>
            </a:r>
            <a:r>
              <a:rPr lang="en-US">
                <a:solidFill>
                  <a:srgbClr val="000000"/>
                </a:solidFill>
              </a:rPr>
              <a:t>y </a:t>
            </a:r>
            <a:r>
              <a:rPr lang="en-US"/>
              <a:t>homogeneous coord.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Parallel</a:t>
            </a:r>
            <a:br>
              <a:rPr lang="en-US" smtClean="0"/>
            </a:br>
            <a:r>
              <a:rPr lang="en-US" smtClean="0"/>
              <a:t>Composition example</a:t>
            </a:r>
          </a:p>
        </p:txBody>
      </p:sp>
      <p:grpSp>
        <p:nvGrpSpPr>
          <p:cNvPr id="41987" name="Group 3"/>
          <p:cNvGrpSpPr>
            <a:grpSpLocks/>
          </p:cNvGrpSpPr>
          <p:nvPr/>
        </p:nvGrpSpPr>
        <p:grpSpPr bwMode="auto">
          <a:xfrm>
            <a:off x="2362200" y="4800600"/>
            <a:ext cx="3429000" cy="1371600"/>
            <a:chOff x="720" y="2304"/>
            <a:chExt cx="2160" cy="864"/>
          </a:xfrm>
        </p:grpSpPr>
        <p:sp>
          <p:nvSpPr>
            <p:cNvPr id="41990" name="Text Box 4"/>
            <p:cNvSpPr txBox="1">
              <a:spLocks noChangeArrowheads="1"/>
            </p:cNvSpPr>
            <p:nvPr/>
          </p:nvSpPr>
          <p:spPr bwMode="auto">
            <a:xfrm>
              <a:off x="720" y="2592"/>
              <a:ext cx="21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>
                  <a:latin typeface="Tahoma" pitchFamily="34" charset="0"/>
                </a:rPr>
                <a:t>E       </a:t>
              </a:r>
              <a:r>
                <a:rPr lang="en-US" altLang="en-US">
                  <a:latin typeface="Times" pitchFamily="18" charset="0"/>
                </a:rPr>
                <a:t>(</a:t>
              </a:r>
              <a:r>
                <a:rPr lang="en-US" altLang="en-US">
                  <a:latin typeface="Tahoma" pitchFamily="34" charset="0"/>
                </a:rPr>
                <a:t>y</a:t>
              </a:r>
              <a:r>
                <a:rPr lang="en-US" altLang="en-US" sz="1000">
                  <a:latin typeface="Times" pitchFamily="18" charset="0"/>
                </a:rPr>
                <a:t> </a:t>
              </a:r>
              <a:r>
                <a:rPr lang="en-US" altLang="en-US">
                  <a:latin typeface="Times" pitchFamily="18" charset="0"/>
                </a:rPr>
                <a:t>) =</a:t>
              </a:r>
            </a:p>
          </p:txBody>
        </p:sp>
        <p:sp>
          <p:nvSpPr>
            <p:cNvPr id="41991" name="Text Box 5"/>
            <p:cNvSpPr txBox="1">
              <a:spLocks noChangeArrowheads="1"/>
            </p:cNvSpPr>
            <p:nvPr/>
          </p:nvSpPr>
          <p:spPr bwMode="auto">
            <a:xfrm>
              <a:off x="840" y="2712"/>
              <a:ext cx="48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" pitchFamily="18" charset="0"/>
                </a:rPr>
                <a:t>wrench</a:t>
              </a:r>
            </a:p>
          </p:txBody>
        </p:sp>
        <p:sp>
          <p:nvSpPr>
            <p:cNvPr id="41992" name="AutoShape 6"/>
            <p:cNvSpPr>
              <a:spLocks noChangeArrowheads="1"/>
            </p:cNvSpPr>
            <p:nvPr/>
          </p:nvSpPr>
          <p:spPr bwMode="auto">
            <a:xfrm>
              <a:off x="1776" y="2352"/>
              <a:ext cx="1008" cy="768"/>
            </a:xfrm>
            <a:prstGeom prst="bracketPair">
              <a:avLst>
                <a:gd name="adj" fmla="val 8662"/>
              </a:avLst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993" name="Group 7"/>
            <p:cNvGrpSpPr>
              <a:grpSpLocks/>
            </p:cNvGrpSpPr>
            <p:nvPr/>
          </p:nvGrpSpPr>
          <p:grpSpPr bwMode="auto">
            <a:xfrm>
              <a:off x="2016" y="2496"/>
              <a:ext cx="528" cy="282"/>
              <a:chOff x="3744" y="2736"/>
              <a:chExt cx="528" cy="282"/>
            </a:xfrm>
          </p:grpSpPr>
          <p:sp>
            <p:nvSpPr>
              <p:cNvPr id="42008" name="Text Box 8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- y</a:t>
                </a:r>
              </a:p>
            </p:txBody>
          </p:sp>
          <p:sp>
            <p:nvSpPr>
              <p:cNvPr id="42009" name="Text Box 9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4</a:t>
                </a:r>
              </a:p>
            </p:txBody>
          </p:sp>
          <p:sp>
            <p:nvSpPr>
              <p:cNvPr id="42010" name="Text Box 10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7</a:t>
                </a:r>
              </a:p>
            </p:txBody>
          </p:sp>
        </p:grpSp>
        <p:grpSp>
          <p:nvGrpSpPr>
            <p:cNvPr id="41994" name="Group 11"/>
            <p:cNvGrpSpPr>
              <a:grpSpLocks/>
            </p:cNvGrpSpPr>
            <p:nvPr/>
          </p:nvGrpSpPr>
          <p:grpSpPr bwMode="auto">
            <a:xfrm>
              <a:off x="2016" y="2304"/>
              <a:ext cx="528" cy="282"/>
              <a:chOff x="3744" y="2736"/>
              <a:chExt cx="528" cy="282"/>
            </a:xfrm>
          </p:grpSpPr>
          <p:sp>
            <p:nvSpPr>
              <p:cNvPr id="42005" name="Text Box 12"/>
              <p:cNvSpPr txBox="1">
                <a:spLocks noChangeArrowheads="1"/>
              </p:cNvSpPr>
              <p:nvPr/>
            </p:nvSpPr>
            <p:spPr bwMode="auto">
              <a:xfrm>
                <a:off x="3744" y="2736"/>
                <a:ext cx="52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- y</a:t>
                </a:r>
              </a:p>
            </p:txBody>
          </p:sp>
          <p:sp>
            <p:nvSpPr>
              <p:cNvPr id="42006" name="Text Box 13"/>
              <p:cNvSpPr txBox="1">
                <a:spLocks noChangeArrowheads="1"/>
              </p:cNvSpPr>
              <p:nvPr/>
            </p:nvSpPr>
            <p:spPr bwMode="auto">
              <a:xfrm>
                <a:off x="3810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2</a:t>
                </a:r>
              </a:p>
            </p:txBody>
          </p:sp>
          <p:sp>
            <p:nvSpPr>
              <p:cNvPr id="42007" name="Text Box 14"/>
              <p:cNvSpPr txBox="1">
                <a:spLocks noChangeArrowheads="1"/>
              </p:cNvSpPr>
              <p:nvPr/>
            </p:nvSpPr>
            <p:spPr bwMode="auto">
              <a:xfrm>
                <a:off x="4062" y="282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5</a:t>
                </a:r>
              </a:p>
            </p:txBody>
          </p:sp>
        </p:grpSp>
        <p:grpSp>
          <p:nvGrpSpPr>
            <p:cNvPr id="41995" name="Group 15"/>
            <p:cNvGrpSpPr>
              <a:grpSpLocks/>
            </p:cNvGrpSpPr>
            <p:nvPr/>
          </p:nvGrpSpPr>
          <p:grpSpPr bwMode="auto">
            <a:xfrm>
              <a:off x="1824" y="2880"/>
              <a:ext cx="1008" cy="288"/>
              <a:chOff x="3840" y="2976"/>
              <a:chExt cx="1008" cy="288"/>
            </a:xfrm>
          </p:grpSpPr>
          <p:sp>
            <p:nvSpPr>
              <p:cNvPr id="42001" name="Text Box 16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• (y  </a:t>
                </a:r>
                <a:r>
                  <a:rPr lang="en-US" altLang="en-US" sz="2000">
                    <a:latin typeface="Times" pitchFamily="18" charset="0"/>
                    <a:sym typeface="Symbol" pitchFamily="18" charset="2"/>
                  </a:rPr>
                  <a:t> y )</a:t>
                </a:r>
                <a:endParaRPr lang="en-US" altLang="en-US" sz="2000">
                  <a:latin typeface="Times" pitchFamily="18" charset="0"/>
                </a:endParaRPr>
              </a:p>
            </p:txBody>
          </p:sp>
          <p:sp>
            <p:nvSpPr>
              <p:cNvPr id="42002" name="Text Box 17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8</a:t>
                </a:r>
              </a:p>
            </p:txBody>
          </p:sp>
          <p:sp>
            <p:nvSpPr>
              <p:cNvPr id="42003" name="Text Box 18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3</a:t>
                </a:r>
              </a:p>
            </p:txBody>
          </p:sp>
          <p:sp>
            <p:nvSpPr>
              <p:cNvPr id="42004" name="Text Box 19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4</a:t>
                </a:r>
              </a:p>
            </p:txBody>
          </p:sp>
        </p:grpSp>
        <p:grpSp>
          <p:nvGrpSpPr>
            <p:cNvPr id="41996" name="Group 20"/>
            <p:cNvGrpSpPr>
              <a:grpSpLocks/>
            </p:cNvGrpSpPr>
            <p:nvPr/>
          </p:nvGrpSpPr>
          <p:grpSpPr bwMode="auto">
            <a:xfrm>
              <a:off x="1824" y="2688"/>
              <a:ext cx="1008" cy="288"/>
              <a:chOff x="3840" y="2976"/>
              <a:chExt cx="1008" cy="288"/>
            </a:xfrm>
          </p:grpSpPr>
          <p:sp>
            <p:nvSpPr>
              <p:cNvPr id="41997" name="Text Box 21"/>
              <p:cNvSpPr txBox="1">
                <a:spLocks noChangeArrowheads="1"/>
              </p:cNvSpPr>
              <p:nvPr/>
            </p:nvSpPr>
            <p:spPr bwMode="auto">
              <a:xfrm>
                <a:off x="3840" y="2976"/>
                <a:ext cx="100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>
                    <a:latin typeface="Times" pitchFamily="18" charset="0"/>
                  </a:rPr>
                  <a:t>y  • (y  </a:t>
                </a:r>
                <a:r>
                  <a:rPr lang="en-US" altLang="en-US" sz="2000">
                    <a:latin typeface="Times" pitchFamily="18" charset="0"/>
                    <a:sym typeface="Symbol" pitchFamily="18" charset="2"/>
                  </a:rPr>
                  <a:t> y )</a:t>
                </a:r>
                <a:endParaRPr lang="en-US" altLang="en-US" sz="2000">
                  <a:latin typeface="Times" pitchFamily="18" charset="0"/>
                </a:endParaRPr>
              </a:p>
            </p:txBody>
          </p:sp>
          <p:sp>
            <p:nvSpPr>
              <p:cNvPr id="41998" name="Text Box 22"/>
              <p:cNvSpPr txBox="1">
                <a:spLocks noChangeArrowheads="1"/>
              </p:cNvSpPr>
              <p:nvPr/>
            </p:nvSpPr>
            <p:spPr bwMode="auto">
              <a:xfrm>
                <a:off x="39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6</a:t>
                </a:r>
              </a:p>
            </p:txBody>
          </p:sp>
          <p:sp>
            <p:nvSpPr>
              <p:cNvPr id="41999" name="Text Box 23"/>
              <p:cNvSpPr txBox="1">
                <a:spLocks noChangeArrowheads="1"/>
              </p:cNvSpPr>
              <p:nvPr/>
            </p:nvSpPr>
            <p:spPr bwMode="auto">
              <a:xfrm>
                <a:off x="4224" y="3072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1</a:t>
                </a:r>
              </a:p>
            </p:txBody>
          </p:sp>
          <p:sp>
            <p:nvSpPr>
              <p:cNvPr id="42000" name="Text Box 24"/>
              <p:cNvSpPr txBox="1">
                <a:spLocks noChangeArrowheads="1"/>
              </p:cNvSpPr>
              <p:nvPr/>
            </p:nvSpPr>
            <p:spPr bwMode="auto">
              <a:xfrm>
                <a:off x="4506" y="3066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1400">
                    <a:latin typeface="Times" pitchFamily="18" charset="0"/>
                  </a:rPr>
                  <a:t>2</a:t>
                </a:r>
              </a:p>
            </p:txBody>
          </p:sp>
        </p:grpSp>
      </p:grpSp>
      <p:pic>
        <p:nvPicPr>
          <p:cNvPr id="41988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14600"/>
            <a:ext cx="3505200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26"/>
          <p:cNvSpPr txBox="1">
            <a:spLocks noChangeArrowheads="1"/>
          </p:cNvSpPr>
          <p:nvPr/>
        </p:nvSpPr>
        <p:spPr bwMode="auto">
          <a:xfrm>
            <a:off x="6019800" y="6324600"/>
            <a:ext cx="1828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latin typeface="Times" pitchFamily="18" charset="0"/>
              </a:rPr>
              <a:t>(plus e.p. checks)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oter Placeholder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4267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</a:t>
            </a:r>
          </a:p>
        </p:txBody>
      </p:sp>
      <p:graphicFrame>
        <p:nvGraphicFramePr>
          <p:cNvPr id="6147" name="Object 2"/>
          <p:cNvGraphicFramePr>
            <a:graphicFrameLocks noChangeAspect="1"/>
          </p:cNvGraphicFramePr>
          <p:nvPr/>
        </p:nvGraphicFramePr>
        <p:xfrm>
          <a:off x="1701800" y="22860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Photo Editor Photo" r:id="rId3" imgW="9752381" imgH="7314286" progId="MSPhotoEd.3">
                  <p:embed/>
                </p:oleObj>
              </mc:Choice>
              <mc:Fallback>
                <p:oleObj name="Photo Editor Photo" r:id="rId3" imgW="9752381" imgH="7314286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01800" y="22860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0035" name="Line 3"/>
          <p:cNvSpPr>
            <a:spLocks noChangeShapeType="1"/>
          </p:cNvSpPr>
          <p:nvPr/>
        </p:nvSpPr>
        <p:spPr bwMode="auto">
          <a:xfrm flipH="1">
            <a:off x="34925" y="28956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6" name="Line 4"/>
          <p:cNvSpPr>
            <a:spLocks noChangeShapeType="1"/>
          </p:cNvSpPr>
          <p:nvPr/>
        </p:nvSpPr>
        <p:spPr bwMode="auto">
          <a:xfrm flipH="1" flipV="1">
            <a:off x="34925" y="41910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7" name="Line 5"/>
          <p:cNvSpPr>
            <a:spLocks noChangeShapeType="1"/>
          </p:cNvSpPr>
          <p:nvPr/>
        </p:nvSpPr>
        <p:spPr bwMode="auto">
          <a:xfrm flipH="1">
            <a:off x="34925" y="38100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8" name="Line 6"/>
          <p:cNvSpPr>
            <a:spLocks noChangeShapeType="1"/>
          </p:cNvSpPr>
          <p:nvPr/>
        </p:nvSpPr>
        <p:spPr bwMode="auto">
          <a:xfrm>
            <a:off x="34925" y="41910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39" name="Line 7"/>
          <p:cNvSpPr>
            <a:spLocks noChangeShapeType="1"/>
          </p:cNvSpPr>
          <p:nvPr/>
        </p:nvSpPr>
        <p:spPr bwMode="auto">
          <a:xfrm flipV="1">
            <a:off x="34925" y="39624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0" name="Line 8"/>
          <p:cNvSpPr>
            <a:spLocks noChangeShapeType="1"/>
          </p:cNvSpPr>
          <p:nvPr/>
        </p:nvSpPr>
        <p:spPr bwMode="auto">
          <a:xfrm flipV="1">
            <a:off x="4759325" y="4343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1" name="Line 9"/>
          <p:cNvSpPr>
            <a:spLocks noChangeShapeType="1"/>
          </p:cNvSpPr>
          <p:nvPr/>
        </p:nvSpPr>
        <p:spPr bwMode="auto">
          <a:xfrm>
            <a:off x="4759325" y="32766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2" name="Line 10"/>
          <p:cNvSpPr>
            <a:spLocks noChangeShapeType="1"/>
          </p:cNvSpPr>
          <p:nvPr/>
        </p:nvSpPr>
        <p:spPr bwMode="auto">
          <a:xfrm>
            <a:off x="4759325" y="40386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3" name="Line 11"/>
          <p:cNvSpPr>
            <a:spLocks noChangeShapeType="1"/>
          </p:cNvSpPr>
          <p:nvPr/>
        </p:nvSpPr>
        <p:spPr bwMode="auto">
          <a:xfrm flipV="1">
            <a:off x="4759325" y="42672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44" name="Line 12"/>
          <p:cNvSpPr>
            <a:spLocks noChangeShapeType="1"/>
          </p:cNvSpPr>
          <p:nvPr/>
        </p:nvSpPr>
        <p:spPr bwMode="auto">
          <a:xfrm>
            <a:off x="4759325" y="37338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45" name="Group 13"/>
          <p:cNvGrpSpPr>
            <a:grpSpLocks/>
          </p:cNvGrpSpPr>
          <p:nvPr/>
        </p:nvGrpSpPr>
        <p:grpSpPr bwMode="auto">
          <a:xfrm>
            <a:off x="7016750" y="4648200"/>
            <a:ext cx="1857375" cy="1279525"/>
            <a:chOff x="4446" y="3120"/>
            <a:chExt cx="1170" cy="806"/>
          </a:xfrm>
        </p:grpSpPr>
        <p:sp>
          <p:nvSpPr>
            <p:cNvPr id="6178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6179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0048" name="Line 16"/>
          <p:cNvSpPr>
            <a:spLocks noChangeShapeType="1"/>
          </p:cNvSpPr>
          <p:nvPr/>
        </p:nvSpPr>
        <p:spPr bwMode="auto">
          <a:xfrm>
            <a:off x="-41275" y="41910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49" name="Group 17"/>
          <p:cNvGrpSpPr>
            <a:grpSpLocks/>
          </p:cNvGrpSpPr>
          <p:nvPr/>
        </p:nvGrpSpPr>
        <p:grpSpPr bwMode="auto">
          <a:xfrm>
            <a:off x="-41275" y="2438400"/>
            <a:ext cx="1828800" cy="1600200"/>
            <a:chOff x="0" y="1728"/>
            <a:chExt cx="1152" cy="1008"/>
          </a:xfrm>
        </p:grpSpPr>
        <p:sp>
          <p:nvSpPr>
            <p:cNvPr id="6176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6177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00052" name="Group 20"/>
          <p:cNvGrpSpPr>
            <a:grpSpLocks/>
          </p:cNvGrpSpPr>
          <p:nvPr/>
        </p:nvGrpSpPr>
        <p:grpSpPr bwMode="auto">
          <a:xfrm>
            <a:off x="-69850" y="4146550"/>
            <a:ext cx="1692275" cy="1644650"/>
            <a:chOff x="-18" y="2804"/>
            <a:chExt cx="1066" cy="1036"/>
          </a:xfrm>
        </p:grpSpPr>
        <p:sp>
          <p:nvSpPr>
            <p:cNvPr id="6173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6175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00056" name="Line 24"/>
          <p:cNvSpPr>
            <a:spLocks noChangeShapeType="1"/>
          </p:cNvSpPr>
          <p:nvPr/>
        </p:nvSpPr>
        <p:spPr bwMode="auto">
          <a:xfrm flipV="1">
            <a:off x="2397125" y="16764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7" name="Line 25"/>
          <p:cNvSpPr>
            <a:spLocks noChangeShapeType="1"/>
          </p:cNvSpPr>
          <p:nvPr/>
        </p:nvSpPr>
        <p:spPr bwMode="auto">
          <a:xfrm flipV="1">
            <a:off x="2763838" y="16764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8" name="Line 26"/>
          <p:cNvSpPr>
            <a:spLocks noChangeShapeType="1"/>
          </p:cNvSpPr>
          <p:nvPr/>
        </p:nvSpPr>
        <p:spPr bwMode="auto">
          <a:xfrm flipV="1">
            <a:off x="3284538" y="16764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59" name="Line 27"/>
          <p:cNvSpPr>
            <a:spLocks noChangeShapeType="1"/>
          </p:cNvSpPr>
          <p:nvPr/>
        </p:nvSpPr>
        <p:spPr bwMode="auto">
          <a:xfrm flipV="1">
            <a:off x="4073525" y="16764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0" name="Line 28"/>
          <p:cNvSpPr>
            <a:spLocks noChangeShapeType="1"/>
          </p:cNvSpPr>
          <p:nvPr/>
        </p:nvSpPr>
        <p:spPr bwMode="auto">
          <a:xfrm flipV="1">
            <a:off x="4683125" y="16764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1" name="Line 29"/>
          <p:cNvSpPr>
            <a:spLocks noChangeShapeType="1"/>
          </p:cNvSpPr>
          <p:nvPr/>
        </p:nvSpPr>
        <p:spPr bwMode="auto">
          <a:xfrm flipV="1">
            <a:off x="5902325" y="16764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0062" name="Line 30"/>
          <p:cNvSpPr>
            <a:spLocks noChangeShapeType="1"/>
          </p:cNvSpPr>
          <p:nvPr/>
        </p:nvSpPr>
        <p:spPr bwMode="auto">
          <a:xfrm flipV="1">
            <a:off x="5140325" y="16764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grpSp>
        <p:nvGrpSpPr>
          <p:cNvPr id="300063" name="Group 31"/>
          <p:cNvGrpSpPr>
            <a:grpSpLocks/>
          </p:cNvGrpSpPr>
          <p:nvPr/>
        </p:nvGrpSpPr>
        <p:grpSpPr bwMode="auto">
          <a:xfrm>
            <a:off x="6130925" y="1371600"/>
            <a:ext cx="3013075" cy="1187450"/>
            <a:chOff x="4011" y="1248"/>
            <a:chExt cx="1898" cy="748"/>
          </a:xfrm>
        </p:grpSpPr>
        <p:sp>
          <p:nvSpPr>
            <p:cNvPr id="6171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 eaLnBrk="1" hangingPunct="1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6172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6170" name="Rectangle 34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9600" cy="1139825"/>
          </a:xfrm>
          <a:noFill/>
        </p:spPr>
        <p:txBody>
          <a:bodyPr/>
          <a:lstStyle/>
          <a:p>
            <a:r>
              <a:rPr lang="en-US" smtClean="0"/>
              <a:t>Geometric Cues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0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0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0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0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00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0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0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00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0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0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0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00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0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00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0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00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00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0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5" grpId="0" animBg="1"/>
      <p:bldP spid="300036" grpId="0" animBg="1"/>
      <p:bldP spid="300037" grpId="0" animBg="1"/>
      <p:bldP spid="300038" grpId="0" animBg="1"/>
      <p:bldP spid="300039" grpId="0" animBg="1"/>
      <p:bldP spid="300040" grpId="0" animBg="1"/>
      <p:bldP spid="300041" grpId="0" animBg="1"/>
      <p:bldP spid="300042" grpId="0" animBg="1"/>
      <p:bldP spid="300043" grpId="0" animBg="1"/>
      <p:bldP spid="300044" grpId="0" animBg="1"/>
      <p:bldP spid="300048" grpId="0" animBg="1"/>
      <p:bldP spid="300056" grpId="0" animBg="1"/>
      <p:bldP spid="300057" grpId="0" animBg="1"/>
      <p:bldP spid="300058" grpId="0" animBg="1"/>
      <p:bldP spid="300059" grpId="0" animBg="1"/>
      <p:bldP spid="300060" grpId="0" animBg="1"/>
      <p:bldP spid="300061" grpId="0" animBg="1"/>
      <p:bldP spid="30006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5.4. Visual specifications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35814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dirty="0" smtClean="0"/>
              <a:t>Image commands = Geometric constraints in image space</a:t>
            </a:r>
          </a:p>
          <a:p>
            <a:pPr eaLnBrk="1" hangingPunct="1">
              <a:buFontTx/>
              <a:buNone/>
              <a:defRPr/>
            </a:pPr>
            <a:endParaRPr lang="en-US" sz="2400" dirty="0" smtClean="0"/>
          </a:p>
          <a:p>
            <a:pPr eaLnBrk="1" hangingPunct="1">
              <a:defRPr/>
            </a:pPr>
            <a:r>
              <a:rPr lang="en-US" sz="2400" dirty="0" smtClean="0"/>
              <a:t>HRI: User points/clicks on features in an image</a:t>
            </a:r>
          </a:p>
          <a:p>
            <a:pPr eaLnBrk="1" hangingPunct="1">
              <a:defRPr/>
            </a:pPr>
            <a:r>
              <a:rPr lang="en-US" sz="2400" dirty="0" smtClean="0"/>
              <a:t>Robot controller drives visual error to zero</a:t>
            </a:r>
            <a:endParaRPr lang="en-US" sz="2400" dirty="0"/>
          </a:p>
          <a:p>
            <a:pPr eaLnBrk="1" hangingPunct="1">
              <a:defRPr/>
            </a:pPr>
            <a:endParaRPr lang="en-US" dirty="0" smtClean="0"/>
          </a:p>
        </p:txBody>
      </p:sp>
      <p:pic>
        <p:nvPicPr>
          <p:cNvPr id="43012" name="Image 4" descr="linetopointInterfa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00200"/>
            <a:ext cx="523716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Visual Specifications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  <a:defRPr/>
            </a:pPr>
            <a:r>
              <a:rPr lang="en-US" smtClean="0"/>
              <a:t>Additional examples:</a:t>
            </a:r>
          </a:p>
          <a:p>
            <a:pPr eaLnBrk="1" hangingPunct="1">
              <a:defRPr/>
            </a:pPr>
            <a:r>
              <a:rPr lang="en-US" smtClean="0"/>
              <a:t>Point to conic</a:t>
            </a:r>
          </a:p>
          <a:p>
            <a:pPr lvl="1" eaLnBrk="1" hangingPunct="1">
              <a:buFontTx/>
              <a:buNone/>
              <a:defRPr/>
            </a:pPr>
            <a:r>
              <a:rPr lang="en-US" smtClean="0"/>
              <a:t>Identify conic </a:t>
            </a:r>
            <a:r>
              <a:rPr lang="en-US" smtClean="0">
                <a:solidFill>
                  <a:schemeClr val="bg2"/>
                </a:solidFill>
              </a:rPr>
              <a:t>C</a:t>
            </a:r>
            <a:r>
              <a:rPr lang="en-US" smtClean="0"/>
              <a:t> from 5 pts on rim</a:t>
            </a:r>
          </a:p>
          <a:p>
            <a:pPr lvl="1" eaLnBrk="1" hangingPunct="1">
              <a:buFontTx/>
              <a:buNone/>
              <a:defRPr/>
            </a:pPr>
            <a:r>
              <a:rPr lang="en-US" smtClean="0"/>
              <a:t>Error function </a:t>
            </a:r>
            <a:r>
              <a:rPr lang="en-US" smtClean="0">
                <a:solidFill>
                  <a:schemeClr val="bg2"/>
                </a:solidFill>
              </a:rPr>
              <a:t>yCy’</a:t>
            </a:r>
          </a:p>
          <a:p>
            <a:pPr eaLnBrk="1" hangingPunct="1">
              <a:defRPr/>
            </a:pPr>
            <a:r>
              <a:rPr lang="en-US" smtClean="0"/>
              <a:t>Point(s) to plane</a:t>
            </a:r>
          </a:p>
          <a:p>
            <a:pPr eaLnBrk="1" hangingPunct="1">
              <a:defRPr/>
            </a:pPr>
            <a:r>
              <a:rPr lang="en-US" smtClean="0"/>
              <a:t>Plane to plane</a:t>
            </a:r>
          </a:p>
          <a:p>
            <a:pPr eaLnBrk="1" hangingPunct="1">
              <a:defRPr/>
            </a:pPr>
            <a:r>
              <a:rPr lang="en-US" smtClean="0"/>
              <a:t>Etc.</a:t>
            </a:r>
          </a:p>
        </p:txBody>
      </p:sp>
      <p:grpSp>
        <p:nvGrpSpPr>
          <p:cNvPr id="44036" name="Groupe 4"/>
          <p:cNvGrpSpPr>
            <a:grpSpLocks/>
          </p:cNvGrpSpPr>
          <p:nvPr/>
        </p:nvGrpSpPr>
        <p:grpSpPr bwMode="auto">
          <a:xfrm>
            <a:off x="4292600" y="3721100"/>
            <a:ext cx="4040188" cy="2970213"/>
            <a:chOff x="1424608" y="908720"/>
            <a:chExt cx="7056784" cy="5256584"/>
          </a:xfrm>
        </p:grpSpPr>
        <p:pic>
          <p:nvPicPr>
            <p:cNvPr id="44037" name="Image 5" descr="box_and_hand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79" t="27760" r="9280" b="10921"/>
            <a:stretch>
              <a:fillRect/>
            </a:stretch>
          </p:blipFill>
          <p:spPr bwMode="auto">
            <a:xfrm>
              <a:off x="1424608" y="908720"/>
              <a:ext cx="7056784" cy="5256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Ellipse 6"/>
            <p:cNvSpPr>
              <a:spLocks noChangeArrowheads="1"/>
            </p:cNvSpPr>
            <p:nvPr/>
          </p:nvSpPr>
          <p:spPr bwMode="auto">
            <a:xfrm>
              <a:off x="4592960" y="1988840"/>
              <a:ext cx="216024" cy="216024"/>
            </a:xfrm>
            <a:prstGeom prst="ellipse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57263"/>
              <a:endParaRPr lang="en-CA" sz="2500"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44039" name="Ellipse 7"/>
            <p:cNvSpPr>
              <a:spLocks noChangeArrowheads="1"/>
            </p:cNvSpPr>
            <p:nvPr/>
          </p:nvSpPr>
          <p:spPr bwMode="auto">
            <a:xfrm>
              <a:off x="7473280" y="4437112"/>
              <a:ext cx="216024" cy="216024"/>
            </a:xfrm>
            <a:prstGeom prst="ellipse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57263"/>
              <a:endParaRPr lang="en-CA" sz="2500"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44040" name="Ellipse 8"/>
            <p:cNvSpPr>
              <a:spLocks noChangeArrowheads="1"/>
            </p:cNvSpPr>
            <p:nvPr/>
          </p:nvSpPr>
          <p:spPr bwMode="auto">
            <a:xfrm>
              <a:off x="7905328" y="4509120"/>
              <a:ext cx="216024" cy="216024"/>
            </a:xfrm>
            <a:prstGeom prst="ellipse">
              <a:avLst/>
            </a:prstGeom>
            <a:solidFill>
              <a:srgbClr val="00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957263"/>
              <a:endParaRPr lang="en-CA" sz="2500">
                <a:latin typeface="Arial" charset="0"/>
                <a:ea typeface="MS PGothic" pitchFamily="34" charset="-128"/>
              </a:endParaRPr>
            </a:p>
          </p:txBody>
        </p:sp>
        <p:sp>
          <p:nvSpPr>
            <p:cNvPr id="44041" name="Ellipse 9"/>
            <p:cNvSpPr>
              <a:spLocks noChangeArrowheads="1"/>
            </p:cNvSpPr>
            <p:nvPr/>
          </p:nvSpPr>
          <p:spPr bwMode="auto">
            <a:xfrm rot="258131">
              <a:off x="4661222" y="4440553"/>
              <a:ext cx="1180622" cy="745413"/>
            </a:xfrm>
            <a:prstGeom prst="ellipse">
              <a:avLst/>
            </a:prstGeom>
            <a:noFill/>
            <a:ln w="44450" algn="ctr">
              <a:solidFill>
                <a:srgbClr val="00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57263"/>
              <a:endParaRPr lang="en-CA" sz="2500">
                <a:latin typeface="Arial" charset="0"/>
                <a:ea typeface="MS PGothic" pitchFamily="34" charset="-128"/>
              </a:endParaRPr>
            </a:p>
          </p:txBody>
        </p:sp>
        <p:cxnSp>
          <p:nvCxnSpPr>
            <p:cNvPr id="44042" name="Connecteur droit 10"/>
            <p:cNvCxnSpPr>
              <a:cxnSpLocks noChangeShapeType="1"/>
            </p:cNvCxnSpPr>
            <p:nvPr/>
          </p:nvCxnSpPr>
          <p:spPr bwMode="auto">
            <a:xfrm>
              <a:off x="4686672" y="2204864"/>
              <a:ext cx="50304" cy="2736304"/>
            </a:xfrm>
            <a:prstGeom prst="line">
              <a:avLst/>
            </a:prstGeom>
            <a:noFill/>
            <a:ln w="44450" algn="ctr">
              <a:solidFill>
                <a:srgbClr val="00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3" name="Connecteur droit 11"/>
            <p:cNvCxnSpPr>
              <a:cxnSpLocks noChangeShapeType="1"/>
              <a:stCxn id="44039" idx="2"/>
            </p:cNvCxnSpPr>
            <p:nvPr/>
          </p:nvCxnSpPr>
          <p:spPr bwMode="auto">
            <a:xfrm flipH="1" flipV="1">
              <a:off x="5265410" y="4447138"/>
              <a:ext cx="2207870" cy="97986"/>
            </a:xfrm>
            <a:prstGeom prst="line">
              <a:avLst/>
            </a:prstGeom>
            <a:noFill/>
            <a:ln w="44450" algn="ctr">
              <a:solidFill>
                <a:srgbClr val="00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4" name="Connecteur droit 12"/>
            <p:cNvCxnSpPr>
              <a:cxnSpLocks noChangeShapeType="1"/>
              <a:stCxn id="44040" idx="2"/>
            </p:cNvCxnSpPr>
            <p:nvPr/>
          </p:nvCxnSpPr>
          <p:spPr bwMode="auto">
            <a:xfrm flipH="1">
              <a:off x="5745088" y="4617132"/>
              <a:ext cx="2160240" cy="396044"/>
            </a:xfrm>
            <a:prstGeom prst="line">
              <a:avLst/>
            </a:prstGeom>
            <a:noFill/>
            <a:ln w="44450" algn="ctr">
              <a:solidFill>
                <a:srgbClr val="00FF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umRobCamSet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6750050" cy="267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 Achieving visual goals:</a:t>
            </a:r>
            <a:br>
              <a:rPr lang="en-US" smtClean="0"/>
            </a:br>
            <a:r>
              <a:rPr lang="en-US" smtClean="0"/>
              <a:t>Uncalibrated Visual Servoing </a:t>
            </a:r>
          </a:p>
        </p:txBody>
      </p:sp>
      <p:sp>
        <p:nvSpPr>
          <p:cNvPr id="11264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38200" y="4191000"/>
            <a:ext cx="8915400" cy="2667000"/>
          </a:xfrm>
        </p:spPr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Solve for motion: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Move robot joints: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Read actual visual move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Update Jacobian:</a:t>
            </a:r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5257800" y="4419600"/>
          <a:ext cx="2209800" cy="35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8" name="Equation" r:id="rId4" imgW="2209800" imgH="352425" progId="EquationMagic">
                  <p:embed/>
                </p:oleObj>
              </mc:Choice>
              <mc:Fallback>
                <p:oleObj name="Equation" r:id="rId4" imgW="2209800" imgH="352425" progId="EquationMagic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419600"/>
                        <a:ext cx="2209800" cy="35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5257800" y="4876800"/>
          <a:ext cx="2133600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69" name="Equation" r:id="rId6" imgW="2133600" imgH="314325" progId="EquationMagic">
                  <p:embed/>
                </p:oleObj>
              </mc:Choice>
              <mc:Fallback>
                <p:oleObj name="Equation" r:id="rId6" imgW="2133600" imgH="314325" progId="EquationMagic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876800"/>
                        <a:ext cx="2133600" cy="31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063" name="Object 7"/>
          <p:cNvGraphicFramePr>
            <a:graphicFrameLocks noChangeAspect="1"/>
          </p:cNvGraphicFramePr>
          <p:nvPr/>
        </p:nvGraphicFramePr>
        <p:xfrm>
          <a:off x="1600200" y="5867400"/>
          <a:ext cx="97536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0" name="Equation" r:id="rId8" imgW="9753600" imgH="762000" progId="EquationMagic">
                  <p:embed/>
                </p:oleObj>
              </mc:Choice>
              <mc:Fallback>
                <p:oleObj name="Equation" r:id="rId8" imgW="9753600" imgH="762000" progId="EquationMagic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5867400"/>
                        <a:ext cx="97536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64" name="Freeform 8"/>
          <p:cNvSpPr>
            <a:spLocks/>
          </p:cNvSpPr>
          <p:nvPr/>
        </p:nvSpPr>
        <p:spPr bwMode="auto">
          <a:xfrm>
            <a:off x="533400" y="4572000"/>
            <a:ext cx="393700" cy="1524000"/>
          </a:xfrm>
          <a:custGeom>
            <a:avLst/>
            <a:gdLst>
              <a:gd name="T0" fmla="*/ 2147483647 w 248"/>
              <a:gd name="T1" fmla="*/ 2147483647 h 960"/>
              <a:gd name="T2" fmla="*/ 2147483647 w 248"/>
              <a:gd name="T3" fmla="*/ 2147483647 h 960"/>
              <a:gd name="T4" fmla="*/ 2147483647 w 248"/>
              <a:gd name="T5" fmla="*/ 0 h 96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8" h="960">
                <a:moveTo>
                  <a:pt x="200" y="960"/>
                </a:moveTo>
                <a:cubicBezTo>
                  <a:pt x="100" y="800"/>
                  <a:pt x="0" y="640"/>
                  <a:pt x="8" y="480"/>
                </a:cubicBezTo>
                <a:cubicBezTo>
                  <a:pt x="16" y="320"/>
                  <a:pt x="132" y="160"/>
                  <a:pt x="248" y="0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5065" name="WordArt 9"/>
          <p:cNvSpPr>
            <a:spLocks noChangeArrowheads="1" noChangeShapeType="1" noTextEdit="1"/>
          </p:cNvSpPr>
          <p:nvPr/>
        </p:nvSpPr>
        <p:spPr bwMode="auto">
          <a:xfrm rot="5400000">
            <a:off x="-606425" y="5102225"/>
            <a:ext cx="1860550" cy="6477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wordArtVert" wrap="none" fromWordArt="1">
            <a:prstTxWarp prst="textWave4">
              <a:avLst>
                <a:gd name="adj1" fmla="val 13005"/>
                <a:gd name="adj2" fmla="val 0"/>
              </a:avLst>
            </a:prstTxWarp>
          </a:bodyPr>
          <a:lstStyle/>
          <a:p>
            <a:pPr algn="ctr" fontAlgn="auto"/>
            <a:r>
              <a:rPr lang="en-US" sz="3600" kern="10">
                <a:gradFill rotWithShape="1">
                  <a:gsLst>
                    <a:gs pos="0">
                      <a:srgbClr val="FFFF00"/>
                    </a:gs>
                    <a:gs pos="100000">
                      <a:schemeClr val="accent2"/>
                    </a:gs>
                  </a:gsLst>
                  <a:lin ang="0" scaled="1"/>
                </a:gradFill>
                <a:effectLst>
                  <a:outerShdw dist="99190" dir="7788334" algn="ctr" rotWithShape="0">
                    <a:srgbClr val="000080"/>
                  </a:outerShdw>
                </a:effectLst>
                <a:latin typeface="Arial Black"/>
              </a:rPr>
              <a:t>repeat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/>
        </p:nvSpPr>
        <p:spPr bwMode="auto">
          <a:xfrm>
            <a:off x="685800" y="6096000"/>
            <a:ext cx="8001000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Can we always guarantee when a task is achieved/achievable?</a:t>
            </a:r>
          </a:p>
        </p:txBody>
      </p:sp>
      <p:graphicFrame>
        <p:nvGraphicFramePr>
          <p:cNvPr id="45067" name="Object 11"/>
          <p:cNvGraphicFramePr>
            <a:graphicFrameLocks noChangeAspect="1"/>
          </p:cNvGraphicFramePr>
          <p:nvPr/>
        </p:nvGraphicFramePr>
        <p:xfrm>
          <a:off x="5943600" y="5486400"/>
          <a:ext cx="447675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Equation" r:id="rId10" imgW="447675" imgH="304800" progId="EquationMagic">
                  <p:embed/>
                </p:oleObj>
              </mc:Choice>
              <mc:Fallback>
                <p:oleObj name="Equation" r:id="rId10" imgW="447675" imgH="304800" progId="EquationMagic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486400"/>
                        <a:ext cx="447675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0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Task ambiguity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5181600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accent2"/>
                </a:solidFill>
              </a:rPr>
              <a:t>Will the scissors cut the paper in the middle?</a:t>
            </a:r>
          </a:p>
        </p:txBody>
      </p:sp>
      <p:pic>
        <p:nvPicPr>
          <p:cNvPr id="46084" name="Picture 4" descr="midp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133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midp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05740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accent2"/>
                </a:solidFill>
              </a:rPr>
              <a:t>Task ambiguity</a:t>
            </a:r>
          </a:p>
        </p:txBody>
      </p:sp>
      <p:pic>
        <p:nvPicPr>
          <p:cNvPr id="47107" name="Picture 3" descr="midp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1000"/>
            <a:ext cx="20574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4" descr="midp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3400"/>
            <a:ext cx="19812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midp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057400"/>
            <a:ext cx="5405438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609600" y="5715000"/>
            <a:ext cx="7620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accent2"/>
                </a:solidFill>
              </a:rPr>
              <a:t>Will the scissors cut the paper in the middle?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  <a:endParaRPr lang="en-US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</a:t>
            </a:r>
          </a:p>
        </p:txBody>
      </p:sp>
      <p:pic>
        <p:nvPicPr>
          <p:cNvPr id="48132" name="Picture 4" descr="ptlin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8669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5" descr="ptlin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6248400"/>
            <a:ext cx="8001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  <a:endParaRPr lang="en-US" smtClean="0">
              <a:solidFill>
                <a:srgbClr val="9900FF"/>
              </a:solidFill>
            </a:endParaRPr>
          </a:p>
        </p:txBody>
      </p:sp>
      <p:pic>
        <p:nvPicPr>
          <p:cNvPr id="49156" name="Picture 4" descr="ptl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10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5" descr="ptline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2362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6" descr="ptlin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3600"/>
            <a:ext cx="5397500" cy="404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3880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</a:t>
            </a:r>
          </a:p>
        </p:txBody>
      </p:sp>
      <p:pic>
        <p:nvPicPr>
          <p:cNvPr id="50180" name="Picture 4" descr="ptpt2s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3886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5" descr="ptpt1s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886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rgbClr val="9900FF"/>
                </a:solidFill>
              </a:rPr>
              <a:t>Task Ambiguity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6096000"/>
            <a:ext cx="78486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900FF"/>
                </a:solidFill>
              </a:rPr>
              <a:t>Is the probe contacting the wire? </a:t>
            </a:r>
            <a:r>
              <a:rPr lang="en-US" b="1" smtClean="0">
                <a:solidFill>
                  <a:srgbClr val="FF0000"/>
                </a:solidFill>
              </a:rPr>
              <a:t>NO!</a:t>
            </a:r>
          </a:p>
          <a:p>
            <a:pPr eaLnBrk="1" hangingPunct="1">
              <a:buFontTx/>
              <a:buNone/>
              <a:defRPr/>
            </a:pPr>
            <a:endParaRPr lang="en-US" b="1" smtClean="0">
              <a:solidFill>
                <a:srgbClr val="FF0000"/>
              </a:solidFill>
            </a:endParaRPr>
          </a:p>
        </p:txBody>
      </p:sp>
      <p:pic>
        <p:nvPicPr>
          <p:cNvPr id="51204" name="Picture 4" descr="ptpt2sm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"/>
            <a:ext cx="2286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5" descr="ptpt1sm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6" descr="ptp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812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/>
          <p:cNvSpPr>
            <a:spLocks noChangeArrowheads="1"/>
          </p:cNvSpPr>
          <p:nvPr/>
        </p:nvSpPr>
        <p:spPr bwMode="auto">
          <a:xfrm>
            <a:off x="533400" y="3581400"/>
            <a:ext cx="1676400" cy="969963"/>
          </a:xfrm>
          <a:prstGeom prst="cube">
            <a:avLst>
              <a:gd name="adj" fmla="val 7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7" name="AutoShape 3"/>
          <p:cNvSpPr>
            <a:spLocks noChangeArrowheads="1"/>
          </p:cNvSpPr>
          <p:nvPr/>
        </p:nvSpPr>
        <p:spPr bwMode="auto">
          <a:xfrm>
            <a:off x="6107113" y="3429000"/>
            <a:ext cx="1752600" cy="762000"/>
          </a:xfrm>
          <a:prstGeom prst="cube">
            <a:avLst>
              <a:gd name="adj" fmla="val 4953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228" name="Group 4"/>
          <p:cNvGrpSpPr>
            <a:grpSpLocks/>
          </p:cNvGrpSpPr>
          <p:nvPr/>
        </p:nvGrpSpPr>
        <p:grpSpPr bwMode="auto">
          <a:xfrm>
            <a:off x="5867400" y="4343400"/>
            <a:ext cx="1219200" cy="1524000"/>
            <a:chOff x="2400" y="3024"/>
            <a:chExt cx="864" cy="1056"/>
          </a:xfrm>
        </p:grpSpPr>
        <p:sp>
          <p:nvSpPr>
            <p:cNvPr id="52256" name="Line 5"/>
            <p:cNvSpPr>
              <a:spLocks noChangeShapeType="1"/>
            </p:cNvSpPr>
            <p:nvPr/>
          </p:nvSpPr>
          <p:spPr bwMode="auto">
            <a:xfrm flipV="1">
              <a:off x="2592" y="3024"/>
              <a:ext cx="672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7" name="Line 6"/>
            <p:cNvSpPr>
              <a:spLocks noChangeShapeType="1"/>
            </p:cNvSpPr>
            <p:nvPr/>
          </p:nvSpPr>
          <p:spPr bwMode="auto">
            <a:xfrm flipH="1">
              <a:off x="2400" y="3168"/>
              <a:ext cx="192" cy="4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8" name="Line 7"/>
            <p:cNvSpPr>
              <a:spLocks noChangeShapeType="1"/>
            </p:cNvSpPr>
            <p:nvPr/>
          </p:nvSpPr>
          <p:spPr bwMode="auto">
            <a:xfrm>
              <a:off x="2400" y="3600"/>
              <a:ext cx="432" cy="2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9" name="Line 8"/>
            <p:cNvSpPr>
              <a:spLocks noChangeShapeType="1"/>
            </p:cNvSpPr>
            <p:nvPr/>
          </p:nvSpPr>
          <p:spPr bwMode="auto">
            <a:xfrm flipV="1">
              <a:off x="2832" y="3024"/>
              <a:ext cx="432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0" name="Line 9"/>
            <p:cNvSpPr>
              <a:spLocks noChangeShapeType="1"/>
            </p:cNvSpPr>
            <p:nvPr/>
          </p:nvSpPr>
          <p:spPr bwMode="auto">
            <a:xfrm>
              <a:off x="2400" y="3600"/>
              <a:ext cx="9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1" name="Line 10"/>
            <p:cNvSpPr>
              <a:spLocks noChangeShapeType="1"/>
            </p:cNvSpPr>
            <p:nvPr/>
          </p:nvSpPr>
          <p:spPr bwMode="auto">
            <a:xfrm>
              <a:off x="2832" y="3888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2" name="Line 11"/>
            <p:cNvSpPr>
              <a:spLocks noChangeShapeType="1"/>
            </p:cNvSpPr>
            <p:nvPr/>
          </p:nvSpPr>
          <p:spPr bwMode="auto">
            <a:xfrm flipH="1">
              <a:off x="3216" y="3024"/>
              <a:ext cx="4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3" name="Line 12"/>
            <p:cNvSpPr>
              <a:spLocks noChangeShapeType="1"/>
            </p:cNvSpPr>
            <p:nvPr/>
          </p:nvSpPr>
          <p:spPr bwMode="auto">
            <a:xfrm flipH="1">
              <a:off x="2832" y="3360"/>
              <a:ext cx="384" cy="72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64" name="Line 13"/>
            <p:cNvSpPr>
              <a:spLocks noChangeShapeType="1"/>
            </p:cNvSpPr>
            <p:nvPr/>
          </p:nvSpPr>
          <p:spPr bwMode="auto">
            <a:xfrm>
              <a:off x="2496" y="3840"/>
              <a:ext cx="336" cy="2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29" name="Group 14"/>
          <p:cNvGrpSpPr>
            <a:grpSpLocks/>
          </p:cNvGrpSpPr>
          <p:nvPr/>
        </p:nvGrpSpPr>
        <p:grpSpPr bwMode="auto">
          <a:xfrm>
            <a:off x="6672263" y="5319713"/>
            <a:ext cx="1231900" cy="1447800"/>
            <a:chOff x="4072" y="240"/>
            <a:chExt cx="776" cy="912"/>
          </a:xfrm>
        </p:grpSpPr>
        <p:sp>
          <p:nvSpPr>
            <p:cNvPr id="52247" name="Freeform 15"/>
            <p:cNvSpPr>
              <a:spLocks/>
            </p:cNvSpPr>
            <p:nvPr/>
          </p:nvSpPr>
          <p:spPr bwMode="auto">
            <a:xfrm>
              <a:off x="4320" y="336"/>
              <a:ext cx="440" cy="672"/>
            </a:xfrm>
            <a:custGeom>
              <a:avLst/>
              <a:gdLst>
                <a:gd name="T0" fmla="*/ 432 w 440"/>
                <a:gd name="T1" fmla="*/ 0 h 672"/>
                <a:gd name="T2" fmla="*/ 432 w 440"/>
                <a:gd name="T3" fmla="*/ 144 h 672"/>
                <a:gd name="T4" fmla="*/ 384 w 440"/>
                <a:gd name="T5" fmla="*/ 288 h 672"/>
                <a:gd name="T6" fmla="*/ 288 w 440"/>
                <a:gd name="T7" fmla="*/ 384 h 672"/>
                <a:gd name="T8" fmla="*/ 192 w 440"/>
                <a:gd name="T9" fmla="*/ 528 h 672"/>
                <a:gd name="T10" fmla="*/ 0 w 440"/>
                <a:gd name="T11" fmla="*/ 672 h 6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40" h="672">
                  <a:moveTo>
                    <a:pt x="432" y="0"/>
                  </a:moveTo>
                  <a:cubicBezTo>
                    <a:pt x="436" y="48"/>
                    <a:pt x="440" y="96"/>
                    <a:pt x="432" y="144"/>
                  </a:cubicBezTo>
                  <a:cubicBezTo>
                    <a:pt x="424" y="192"/>
                    <a:pt x="407" y="248"/>
                    <a:pt x="384" y="288"/>
                  </a:cubicBezTo>
                  <a:cubicBezTo>
                    <a:pt x="360" y="327"/>
                    <a:pt x="320" y="344"/>
                    <a:pt x="288" y="384"/>
                  </a:cubicBezTo>
                  <a:cubicBezTo>
                    <a:pt x="256" y="424"/>
                    <a:pt x="240" y="480"/>
                    <a:pt x="192" y="528"/>
                  </a:cubicBezTo>
                  <a:cubicBezTo>
                    <a:pt x="144" y="576"/>
                    <a:pt x="72" y="624"/>
                    <a:pt x="0" y="672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8" name="Freeform 16"/>
            <p:cNvSpPr>
              <a:spLocks/>
            </p:cNvSpPr>
            <p:nvPr/>
          </p:nvSpPr>
          <p:spPr bwMode="auto">
            <a:xfrm>
              <a:off x="4128" y="240"/>
              <a:ext cx="624" cy="288"/>
            </a:xfrm>
            <a:custGeom>
              <a:avLst/>
              <a:gdLst>
                <a:gd name="T0" fmla="*/ 624 w 624"/>
                <a:gd name="T1" fmla="*/ 96 h 288"/>
                <a:gd name="T2" fmla="*/ 576 w 624"/>
                <a:gd name="T3" fmla="*/ 96 h 288"/>
                <a:gd name="T4" fmla="*/ 528 w 624"/>
                <a:gd name="T5" fmla="*/ 48 h 288"/>
                <a:gd name="T6" fmla="*/ 432 w 624"/>
                <a:gd name="T7" fmla="*/ 0 h 288"/>
                <a:gd name="T8" fmla="*/ 336 w 624"/>
                <a:gd name="T9" fmla="*/ 48 h 288"/>
                <a:gd name="T10" fmla="*/ 288 w 624"/>
                <a:gd name="T11" fmla="*/ 96 h 288"/>
                <a:gd name="T12" fmla="*/ 192 w 624"/>
                <a:gd name="T13" fmla="*/ 192 h 288"/>
                <a:gd name="T14" fmla="*/ 96 w 624"/>
                <a:gd name="T15" fmla="*/ 240 h 288"/>
                <a:gd name="T16" fmla="*/ 0 w 624"/>
                <a:gd name="T17" fmla="*/ 288 h 28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24" h="288">
                  <a:moveTo>
                    <a:pt x="624" y="96"/>
                  </a:moveTo>
                  <a:cubicBezTo>
                    <a:pt x="607" y="99"/>
                    <a:pt x="591" y="103"/>
                    <a:pt x="576" y="96"/>
                  </a:cubicBezTo>
                  <a:cubicBezTo>
                    <a:pt x="560" y="88"/>
                    <a:pt x="552" y="64"/>
                    <a:pt x="528" y="48"/>
                  </a:cubicBezTo>
                  <a:cubicBezTo>
                    <a:pt x="504" y="32"/>
                    <a:pt x="464" y="0"/>
                    <a:pt x="432" y="0"/>
                  </a:cubicBezTo>
                  <a:cubicBezTo>
                    <a:pt x="400" y="0"/>
                    <a:pt x="360" y="32"/>
                    <a:pt x="336" y="48"/>
                  </a:cubicBezTo>
                  <a:cubicBezTo>
                    <a:pt x="312" y="64"/>
                    <a:pt x="312" y="72"/>
                    <a:pt x="288" y="96"/>
                  </a:cubicBezTo>
                  <a:cubicBezTo>
                    <a:pt x="264" y="120"/>
                    <a:pt x="224" y="168"/>
                    <a:pt x="192" y="192"/>
                  </a:cubicBezTo>
                  <a:cubicBezTo>
                    <a:pt x="160" y="216"/>
                    <a:pt x="128" y="224"/>
                    <a:pt x="96" y="240"/>
                  </a:cubicBezTo>
                  <a:cubicBezTo>
                    <a:pt x="64" y="256"/>
                    <a:pt x="15" y="280"/>
                    <a:pt x="0" y="288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Freeform 17"/>
            <p:cNvSpPr>
              <a:spLocks/>
            </p:cNvSpPr>
            <p:nvPr/>
          </p:nvSpPr>
          <p:spPr bwMode="auto">
            <a:xfrm>
              <a:off x="4128" y="528"/>
              <a:ext cx="192" cy="480"/>
            </a:xfrm>
            <a:custGeom>
              <a:avLst/>
              <a:gdLst>
                <a:gd name="T0" fmla="*/ 0 w 192"/>
                <a:gd name="T1" fmla="*/ 0 h 480"/>
                <a:gd name="T2" fmla="*/ 192 w 192"/>
                <a:gd name="T3" fmla="*/ 480 h 48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92" h="480">
                  <a:moveTo>
                    <a:pt x="0" y="0"/>
                  </a:moveTo>
                  <a:cubicBezTo>
                    <a:pt x="0" y="0"/>
                    <a:pt x="96" y="240"/>
                    <a:pt x="192" y="48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0" name="Freeform 18"/>
            <p:cNvSpPr>
              <a:spLocks/>
            </p:cNvSpPr>
            <p:nvPr/>
          </p:nvSpPr>
          <p:spPr bwMode="auto">
            <a:xfrm>
              <a:off x="4272" y="1008"/>
              <a:ext cx="55" cy="144"/>
            </a:xfrm>
            <a:custGeom>
              <a:avLst/>
              <a:gdLst>
                <a:gd name="T0" fmla="*/ 48 w 55"/>
                <a:gd name="T1" fmla="*/ 0 h 144"/>
                <a:gd name="T2" fmla="*/ 48 w 55"/>
                <a:gd name="T3" fmla="*/ 48 h 144"/>
                <a:gd name="T4" fmla="*/ 48 w 55"/>
                <a:gd name="T5" fmla="*/ 96 h 144"/>
                <a:gd name="T6" fmla="*/ 0 w 55"/>
                <a:gd name="T7" fmla="*/ 144 h 14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5" h="144">
                  <a:moveTo>
                    <a:pt x="48" y="0"/>
                  </a:moveTo>
                  <a:cubicBezTo>
                    <a:pt x="48" y="16"/>
                    <a:pt x="48" y="32"/>
                    <a:pt x="48" y="48"/>
                  </a:cubicBezTo>
                  <a:cubicBezTo>
                    <a:pt x="48" y="64"/>
                    <a:pt x="55" y="80"/>
                    <a:pt x="48" y="96"/>
                  </a:cubicBezTo>
                  <a:cubicBezTo>
                    <a:pt x="40" y="111"/>
                    <a:pt x="8" y="136"/>
                    <a:pt x="0" y="144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1" name="Freeform 19"/>
            <p:cNvSpPr>
              <a:spLocks/>
            </p:cNvSpPr>
            <p:nvPr/>
          </p:nvSpPr>
          <p:spPr bwMode="auto">
            <a:xfrm>
              <a:off x="4072" y="624"/>
              <a:ext cx="200" cy="528"/>
            </a:xfrm>
            <a:custGeom>
              <a:avLst/>
              <a:gdLst>
                <a:gd name="T0" fmla="*/ 200 w 200"/>
                <a:gd name="T1" fmla="*/ 528 h 528"/>
                <a:gd name="T2" fmla="*/ 152 w 200"/>
                <a:gd name="T3" fmla="*/ 480 h 528"/>
                <a:gd name="T4" fmla="*/ 104 w 200"/>
                <a:gd name="T5" fmla="*/ 432 h 528"/>
                <a:gd name="T6" fmla="*/ 56 w 200"/>
                <a:gd name="T7" fmla="*/ 384 h 528"/>
                <a:gd name="T8" fmla="*/ 8 w 200"/>
                <a:gd name="T9" fmla="*/ 240 h 528"/>
                <a:gd name="T10" fmla="*/ 8 w 200"/>
                <a:gd name="T11" fmla="*/ 144 h 528"/>
                <a:gd name="T12" fmla="*/ 8 w 200"/>
                <a:gd name="T13" fmla="*/ 0 h 52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" h="528">
                  <a:moveTo>
                    <a:pt x="200" y="528"/>
                  </a:moveTo>
                  <a:cubicBezTo>
                    <a:pt x="184" y="512"/>
                    <a:pt x="168" y="496"/>
                    <a:pt x="152" y="480"/>
                  </a:cubicBezTo>
                  <a:cubicBezTo>
                    <a:pt x="136" y="464"/>
                    <a:pt x="120" y="448"/>
                    <a:pt x="104" y="432"/>
                  </a:cubicBezTo>
                  <a:cubicBezTo>
                    <a:pt x="88" y="416"/>
                    <a:pt x="72" y="416"/>
                    <a:pt x="56" y="384"/>
                  </a:cubicBezTo>
                  <a:cubicBezTo>
                    <a:pt x="40" y="352"/>
                    <a:pt x="15" y="279"/>
                    <a:pt x="8" y="240"/>
                  </a:cubicBezTo>
                  <a:cubicBezTo>
                    <a:pt x="0" y="200"/>
                    <a:pt x="8" y="184"/>
                    <a:pt x="8" y="144"/>
                  </a:cubicBezTo>
                  <a:cubicBezTo>
                    <a:pt x="8" y="104"/>
                    <a:pt x="8" y="52"/>
                    <a:pt x="8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2" name="Freeform 20"/>
            <p:cNvSpPr>
              <a:spLocks/>
            </p:cNvSpPr>
            <p:nvPr/>
          </p:nvSpPr>
          <p:spPr bwMode="auto">
            <a:xfrm>
              <a:off x="4080" y="528"/>
              <a:ext cx="56" cy="104"/>
            </a:xfrm>
            <a:custGeom>
              <a:avLst/>
              <a:gdLst>
                <a:gd name="T0" fmla="*/ 0 w 56"/>
                <a:gd name="T1" fmla="*/ 96 h 104"/>
                <a:gd name="T2" fmla="*/ 48 w 56"/>
                <a:gd name="T3" fmla="*/ 96 h 104"/>
                <a:gd name="T4" fmla="*/ 48 w 56"/>
                <a:gd name="T5" fmla="*/ 48 h 104"/>
                <a:gd name="T6" fmla="*/ 48 w 56"/>
                <a:gd name="T7" fmla="*/ 0 h 10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" h="104">
                  <a:moveTo>
                    <a:pt x="0" y="96"/>
                  </a:moveTo>
                  <a:cubicBezTo>
                    <a:pt x="20" y="100"/>
                    <a:pt x="40" y="104"/>
                    <a:pt x="48" y="96"/>
                  </a:cubicBezTo>
                  <a:cubicBezTo>
                    <a:pt x="56" y="88"/>
                    <a:pt x="48" y="64"/>
                    <a:pt x="48" y="48"/>
                  </a:cubicBezTo>
                  <a:cubicBezTo>
                    <a:pt x="48" y="32"/>
                    <a:pt x="48" y="16"/>
                    <a:pt x="48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3" name="Freeform 21"/>
            <p:cNvSpPr>
              <a:spLocks/>
            </p:cNvSpPr>
            <p:nvPr/>
          </p:nvSpPr>
          <p:spPr bwMode="auto">
            <a:xfrm>
              <a:off x="4272" y="432"/>
              <a:ext cx="576" cy="720"/>
            </a:xfrm>
            <a:custGeom>
              <a:avLst/>
              <a:gdLst>
                <a:gd name="T0" fmla="*/ 0 w 576"/>
                <a:gd name="T1" fmla="*/ 720 h 720"/>
                <a:gd name="T2" fmla="*/ 144 w 576"/>
                <a:gd name="T3" fmla="*/ 624 h 720"/>
                <a:gd name="T4" fmla="*/ 384 w 576"/>
                <a:gd name="T5" fmla="*/ 384 h 720"/>
                <a:gd name="T6" fmla="*/ 576 w 576"/>
                <a:gd name="T7" fmla="*/ 0 h 7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76" h="720">
                  <a:moveTo>
                    <a:pt x="0" y="720"/>
                  </a:moveTo>
                  <a:cubicBezTo>
                    <a:pt x="40" y="700"/>
                    <a:pt x="80" y="680"/>
                    <a:pt x="144" y="624"/>
                  </a:cubicBezTo>
                  <a:cubicBezTo>
                    <a:pt x="208" y="568"/>
                    <a:pt x="312" y="487"/>
                    <a:pt x="384" y="384"/>
                  </a:cubicBezTo>
                  <a:cubicBezTo>
                    <a:pt x="455" y="280"/>
                    <a:pt x="544" y="63"/>
                    <a:pt x="576" y="0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4" name="Line 22"/>
            <p:cNvSpPr>
              <a:spLocks noChangeShapeType="1"/>
            </p:cNvSpPr>
            <p:nvPr/>
          </p:nvSpPr>
          <p:spPr bwMode="auto">
            <a:xfrm>
              <a:off x="4752" y="336"/>
              <a:ext cx="96" cy="9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55" name="Line 23"/>
            <p:cNvSpPr>
              <a:spLocks noChangeShapeType="1"/>
            </p:cNvSpPr>
            <p:nvPr/>
          </p:nvSpPr>
          <p:spPr bwMode="auto">
            <a:xfrm flipV="1">
              <a:off x="4080" y="576"/>
              <a:ext cx="48" cy="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30" name="Text Box 24"/>
          <p:cNvSpPr txBox="1">
            <a:spLocks noChangeArrowheads="1"/>
          </p:cNvSpPr>
          <p:nvPr/>
        </p:nvSpPr>
        <p:spPr bwMode="auto">
          <a:xfrm>
            <a:off x="457200" y="1443038"/>
            <a:ext cx="853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latin typeface="Times" pitchFamily="18" charset="0"/>
              </a:rPr>
              <a:t>A task  </a:t>
            </a:r>
            <a:r>
              <a:rPr lang="en-US" altLang="en-US">
                <a:latin typeface="Tahoma" pitchFamily="34" charset="0"/>
              </a:rPr>
              <a:t>T</a:t>
            </a:r>
            <a:r>
              <a:rPr lang="en-US" altLang="en-US">
                <a:latin typeface="Times" pitchFamily="18" charset="0"/>
              </a:rPr>
              <a:t>(</a:t>
            </a:r>
            <a:r>
              <a:rPr lang="en-US" altLang="en-US">
                <a:latin typeface="Tahoma" pitchFamily="34" charset="0"/>
              </a:rPr>
              <a:t>f</a:t>
            </a:r>
            <a:r>
              <a:rPr lang="en-US" altLang="en-US">
                <a:latin typeface="Times" pitchFamily="18" charset="0"/>
              </a:rPr>
              <a:t>)=0 is invariant under a group </a:t>
            </a:r>
            <a:r>
              <a:rPr lang="en-US" altLang="en-US" i="1">
                <a:latin typeface="Verdana" pitchFamily="34" charset="0"/>
                <a:sym typeface="Symbol" pitchFamily="18" charset="2"/>
              </a:rPr>
              <a:t>G  </a:t>
            </a:r>
            <a:r>
              <a:rPr lang="en-US" altLang="en-US">
                <a:latin typeface="Times" pitchFamily="18" charset="0"/>
              </a:rPr>
              <a:t>of transformations, iff </a:t>
            </a:r>
          </a:p>
        </p:txBody>
      </p:sp>
      <p:sp>
        <p:nvSpPr>
          <p:cNvPr id="52231" name="AutoShape 25"/>
          <p:cNvSpPr>
            <a:spLocks noChangeArrowheads="1"/>
          </p:cNvSpPr>
          <p:nvPr/>
        </p:nvSpPr>
        <p:spPr bwMode="auto">
          <a:xfrm>
            <a:off x="5638800" y="2647950"/>
            <a:ext cx="1219200" cy="704850"/>
          </a:xfrm>
          <a:prstGeom prst="cube">
            <a:avLst>
              <a:gd name="adj" fmla="val 791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2" name="Text Box 26"/>
          <p:cNvSpPr txBox="1">
            <a:spLocks noChangeArrowheads="1"/>
          </p:cNvSpPr>
          <p:nvPr/>
        </p:nvSpPr>
        <p:spPr bwMode="auto">
          <a:xfrm>
            <a:off x="5695950" y="16240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x</a:t>
            </a:r>
          </a:p>
        </p:txBody>
      </p:sp>
      <p:sp>
        <p:nvSpPr>
          <p:cNvPr id="52233" name="Text Box 27"/>
          <p:cNvSpPr txBox="1">
            <a:spLocks noChangeArrowheads="1"/>
          </p:cNvSpPr>
          <p:nvPr/>
        </p:nvSpPr>
        <p:spPr bwMode="auto">
          <a:xfrm>
            <a:off x="1066800" y="1919288"/>
            <a:ext cx="7162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latin typeface="Tahoma" pitchFamily="34" charset="0"/>
                <a:sym typeface="Symbol" pitchFamily="18" charset="2"/>
              </a:rPr>
              <a:t></a:t>
            </a:r>
            <a:r>
              <a:rPr lang="en-US" altLang="en-US" sz="2000">
                <a:latin typeface="Tahoma" pitchFamily="34" charset="0"/>
                <a:sym typeface="Symbol" pitchFamily="18" charset="2"/>
              </a:rPr>
              <a:t> 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</a:t>
            </a:r>
            <a:r>
              <a:rPr lang="en-US" altLang="en-US" sz="2000">
                <a:latin typeface="Tahoma" pitchFamily="34" charset="0"/>
              </a:rPr>
              <a:t>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V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,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 </a:t>
            </a:r>
            <a:r>
              <a:rPr lang="en-US" altLang="en-US" sz="2000">
                <a:latin typeface="Times" pitchFamily="18" charset="0"/>
              </a:rPr>
              <a:t>g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  </a:t>
            </a:r>
            <a:r>
              <a:rPr lang="en-US" altLang="en-US" i="1">
                <a:latin typeface="Verdana" pitchFamily="34" charset="0"/>
                <a:sym typeface="Symbol" pitchFamily="18" charset="2"/>
              </a:rPr>
              <a:t>G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  </a:t>
            </a:r>
            <a:r>
              <a:rPr lang="en-US" altLang="en-US" sz="2000">
                <a:latin typeface="Times" pitchFamily="18" charset="0"/>
              </a:rPr>
              <a:t>with  g(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</a:t>
            </a:r>
            <a:r>
              <a:rPr lang="en-US" altLang="en-US" sz="2000">
                <a:latin typeface="Tahoma" pitchFamily="34" charset="0"/>
              </a:rPr>
              <a:t> </a:t>
            </a:r>
            <a:r>
              <a:rPr lang="en-US" altLang="en-US" sz="2000">
                <a:latin typeface="Verdana" pitchFamily="34" charset="0"/>
                <a:sym typeface="Symbol" pitchFamily="18" charset="2"/>
              </a:rPr>
              <a:t>V       </a:t>
            </a:r>
            <a:r>
              <a:rPr lang="en-US" altLang="en-US" sz="2000">
                <a:latin typeface="Times" pitchFamily="18" charset="0"/>
              </a:rPr>
              <a:t>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)=0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</a:t>
            </a:r>
            <a:r>
              <a:rPr lang="en-US" altLang="en-US" sz="2000">
                <a:latin typeface="Times" pitchFamily="18" charset="0"/>
              </a:rPr>
              <a:t> 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(g(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))=0</a:t>
            </a:r>
          </a:p>
        </p:txBody>
      </p:sp>
      <p:sp>
        <p:nvSpPr>
          <p:cNvPr id="52234" name="Text Box 28"/>
          <p:cNvSpPr txBox="1">
            <a:spLocks noChangeArrowheads="1"/>
          </p:cNvSpPr>
          <p:nvPr/>
        </p:nvSpPr>
        <p:spPr bwMode="auto">
          <a:xfrm>
            <a:off x="2200275" y="19002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n</a:t>
            </a:r>
          </a:p>
        </p:txBody>
      </p:sp>
      <p:sp>
        <p:nvSpPr>
          <p:cNvPr id="52235" name="Text Box 29"/>
          <p:cNvSpPr txBox="1">
            <a:spLocks noChangeArrowheads="1"/>
          </p:cNvSpPr>
          <p:nvPr/>
        </p:nvSpPr>
        <p:spPr bwMode="auto">
          <a:xfrm>
            <a:off x="3219450" y="2119313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x</a:t>
            </a:r>
          </a:p>
        </p:txBody>
      </p:sp>
      <p:sp>
        <p:nvSpPr>
          <p:cNvPr id="52236" name="Text Box 30"/>
          <p:cNvSpPr txBox="1">
            <a:spLocks noChangeArrowheads="1"/>
          </p:cNvSpPr>
          <p:nvPr/>
        </p:nvSpPr>
        <p:spPr bwMode="auto">
          <a:xfrm>
            <a:off x="4933950" y="19002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n</a:t>
            </a:r>
          </a:p>
        </p:txBody>
      </p:sp>
      <p:sp>
        <p:nvSpPr>
          <p:cNvPr id="52237" name="Text Box 31"/>
          <p:cNvSpPr txBox="1">
            <a:spLocks noChangeArrowheads="1"/>
          </p:cNvSpPr>
          <p:nvPr/>
        </p:nvSpPr>
        <p:spPr bwMode="auto">
          <a:xfrm>
            <a:off x="533400" y="2971800"/>
            <a:ext cx="198120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imes" pitchFamily="18" charset="0"/>
              </a:rPr>
              <a:t>If 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= 0 here, </a:t>
            </a:r>
          </a:p>
        </p:txBody>
      </p:sp>
      <p:sp>
        <p:nvSpPr>
          <p:cNvPr id="52238" name="Text Box 32"/>
          <p:cNvSpPr txBox="1">
            <a:spLocks noChangeArrowheads="1"/>
          </p:cNvSpPr>
          <p:nvPr/>
        </p:nvSpPr>
        <p:spPr bwMode="auto">
          <a:xfrm>
            <a:off x="3352800" y="2590800"/>
            <a:ext cx="2286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39" name="Text Box 33"/>
          <p:cNvSpPr txBox="1">
            <a:spLocks noChangeArrowheads="1"/>
          </p:cNvSpPr>
          <p:nvPr/>
        </p:nvSpPr>
        <p:spPr bwMode="auto">
          <a:xfrm>
            <a:off x="3352800" y="3438525"/>
            <a:ext cx="2286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40" name="Text Box 34"/>
          <p:cNvSpPr txBox="1">
            <a:spLocks noChangeArrowheads="1"/>
          </p:cNvSpPr>
          <p:nvPr/>
        </p:nvSpPr>
        <p:spPr bwMode="auto">
          <a:xfrm>
            <a:off x="3352800" y="4581525"/>
            <a:ext cx="2286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41" name="Text Box 35"/>
          <p:cNvSpPr txBox="1">
            <a:spLocks noChangeArrowheads="1"/>
          </p:cNvSpPr>
          <p:nvPr/>
        </p:nvSpPr>
        <p:spPr bwMode="auto">
          <a:xfrm>
            <a:off x="3352800" y="5673725"/>
            <a:ext cx="2286000" cy="72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(</a:t>
            </a:r>
            <a:r>
              <a:rPr lang="en-US" altLang="en-US" sz="2000">
                <a:latin typeface="Tahoma" pitchFamily="34" charset="0"/>
              </a:rPr>
              <a:t>f </a:t>
            </a:r>
            <a:r>
              <a:rPr lang="en-US" altLang="en-US" sz="2000">
                <a:latin typeface="Times" pitchFamily="18" charset="0"/>
              </a:rPr>
              <a:t>) must be 0 here, if </a:t>
            </a:r>
            <a:r>
              <a:rPr lang="en-US" altLang="en-US" sz="2000">
                <a:latin typeface="Tahoma" pitchFamily="34" charset="0"/>
              </a:rPr>
              <a:t>T</a:t>
            </a:r>
            <a:r>
              <a:rPr lang="en-US" altLang="en-US" sz="2000">
                <a:latin typeface="Times" pitchFamily="18" charset="0"/>
              </a:rPr>
              <a:t> is </a:t>
            </a:r>
            <a:r>
              <a:rPr lang="en-US" altLang="en-US" sz="2000" i="1">
                <a:latin typeface="Verdana" pitchFamily="34" charset="0"/>
                <a:sym typeface="Symbol" pitchFamily="18" charset="2"/>
              </a:rPr>
              <a:t>G   </a:t>
            </a:r>
            <a:r>
              <a:rPr lang="en-US" altLang="en-US" sz="2000">
                <a:latin typeface="Times" pitchFamily="18" charset="0"/>
                <a:sym typeface="Symbol" pitchFamily="18" charset="2"/>
              </a:rPr>
              <a:t>invariant</a:t>
            </a:r>
            <a:r>
              <a:rPr lang="en-US" altLang="en-US" sz="2000">
                <a:latin typeface="Times" pitchFamily="18" charset="0"/>
              </a:rPr>
              <a:t> </a:t>
            </a:r>
          </a:p>
        </p:txBody>
      </p:sp>
      <p:sp>
        <p:nvSpPr>
          <p:cNvPr id="52242" name="Text Box 36"/>
          <p:cNvSpPr txBox="1">
            <a:spLocks noChangeArrowheads="1"/>
          </p:cNvSpPr>
          <p:nvPr/>
        </p:nvSpPr>
        <p:spPr bwMode="auto">
          <a:xfrm>
            <a:off x="4181475" y="5029200"/>
            <a:ext cx="533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proj</a:t>
            </a:r>
          </a:p>
        </p:txBody>
      </p:sp>
      <p:sp>
        <p:nvSpPr>
          <p:cNvPr id="52243" name="Text Box 37"/>
          <p:cNvSpPr txBox="1">
            <a:spLocks noChangeArrowheads="1"/>
          </p:cNvSpPr>
          <p:nvPr/>
        </p:nvSpPr>
        <p:spPr bwMode="auto">
          <a:xfrm>
            <a:off x="4200525" y="6143625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inj</a:t>
            </a:r>
          </a:p>
        </p:txBody>
      </p:sp>
      <p:sp>
        <p:nvSpPr>
          <p:cNvPr id="52244" name="Text Box 38"/>
          <p:cNvSpPr txBox="1">
            <a:spLocks noChangeArrowheads="1"/>
          </p:cNvSpPr>
          <p:nvPr/>
        </p:nvSpPr>
        <p:spPr bwMode="auto">
          <a:xfrm>
            <a:off x="4171950" y="30480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sim</a:t>
            </a:r>
          </a:p>
        </p:txBody>
      </p:sp>
      <p:sp>
        <p:nvSpPr>
          <p:cNvPr id="52245" name="Text Box 39"/>
          <p:cNvSpPr txBox="1">
            <a:spLocks noChangeArrowheads="1"/>
          </p:cNvSpPr>
          <p:nvPr/>
        </p:nvSpPr>
        <p:spPr bwMode="auto">
          <a:xfrm>
            <a:off x="4200525" y="3886200"/>
            <a:ext cx="457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>
                <a:latin typeface="Times" pitchFamily="18" charset="0"/>
              </a:rPr>
              <a:t>aff</a:t>
            </a:r>
          </a:p>
        </p:txBody>
      </p:sp>
      <p:sp>
        <p:nvSpPr>
          <p:cNvPr id="52246" name="Rectangle 4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Task decidability and</a:t>
            </a:r>
            <a:br>
              <a:rPr lang="en-US" smtClean="0"/>
            </a:br>
            <a:r>
              <a:rPr lang="en-US" smtClean="0"/>
              <a:t>invariance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oter Placeholder 5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172200"/>
            <a:ext cx="3733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Single View Metrology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Estimating Height</a:t>
            </a:r>
          </a:p>
        </p:txBody>
      </p:sp>
      <p:pic>
        <p:nvPicPr>
          <p:cNvPr id="7172" name="Picture 4" descr="dude_ranch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71600"/>
            <a:ext cx="4038600" cy="258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3" name="Picture 6" descr="dude_ranch_lines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371600"/>
            <a:ext cx="4038600" cy="2582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4" name="Text Box 8"/>
          <p:cNvSpPr txBox="1">
            <a:spLocks noChangeArrowheads="1"/>
          </p:cNvSpPr>
          <p:nvPr/>
        </p:nvSpPr>
        <p:spPr bwMode="auto">
          <a:xfrm>
            <a:off x="441325" y="4222750"/>
            <a:ext cx="8383588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/>
              <a:t>The distance  || t</a:t>
            </a:r>
            <a:r>
              <a:rPr lang="en-US" baseline="-25000"/>
              <a:t>r</a:t>
            </a:r>
            <a:r>
              <a:rPr lang="en-US"/>
              <a:t> – b</a:t>
            </a:r>
            <a:r>
              <a:rPr lang="en-US" baseline="-25000"/>
              <a:t>r</a:t>
            </a:r>
            <a:r>
              <a:rPr lang="en-US"/>
              <a:t> || is known</a:t>
            </a:r>
          </a:p>
          <a:p>
            <a:pPr>
              <a:buFontTx/>
              <a:buChar char="•"/>
            </a:pPr>
            <a:r>
              <a:rPr lang="en-US"/>
              <a:t>Used to estimate the height of the man in the scene</a:t>
            </a:r>
          </a:p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469900" y="33338"/>
            <a:ext cx="6659563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All achievable tasks...</a:t>
            </a: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190500" y="5730875"/>
            <a:ext cx="3149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</a:rPr>
              <a:t>are ALL projectively distinguishable coordinate systems</a:t>
            </a:r>
          </a:p>
        </p:txBody>
      </p:sp>
      <p:sp>
        <p:nvSpPr>
          <p:cNvPr id="53252" name="Line 4"/>
          <p:cNvSpPr>
            <a:spLocks noChangeShapeType="1"/>
          </p:cNvSpPr>
          <p:nvPr/>
        </p:nvSpPr>
        <p:spPr bwMode="auto">
          <a:xfrm flipV="1">
            <a:off x="2032000" y="2184400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Line 5"/>
          <p:cNvSpPr>
            <a:spLocks noChangeShapeType="1"/>
          </p:cNvSpPr>
          <p:nvPr/>
        </p:nvSpPr>
        <p:spPr bwMode="auto">
          <a:xfrm rot="13591516" flipV="1">
            <a:off x="2438400" y="17240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Line 6"/>
          <p:cNvSpPr>
            <a:spLocks noChangeShapeType="1"/>
          </p:cNvSpPr>
          <p:nvPr/>
        </p:nvSpPr>
        <p:spPr bwMode="auto">
          <a:xfrm rot="13612348" flipV="1">
            <a:off x="2406650" y="44767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Line 7"/>
          <p:cNvSpPr>
            <a:spLocks noChangeShapeType="1"/>
          </p:cNvSpPr>
          <p:nvPr/>
        </p:nvSpPr>
        <p:spPr bwMode="auto">
          <a:xfrm rot="13855439" flipV="1">
            <a:off x="2203450" y="42481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Line 8"/>
          <p:cNvSpPr>
            <a:spLocks noChangeShapeType="1"/>
          </p:cNvSpPr>
          <p:nvPr/>
        </p:nvSpPr>
        <p:spPr bwMode="auto">
          <a:xfrm rot="8922656" flipV="1">
            <a:off x="4370388" y="1295400"/>
            <a:ext cx="128587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9"/>
          <p:cNvSpPr>
            <a:spLocks noChangeShapeType="1"/>
          </p:cNvSpPr>
          <p:nvPr/>
        </p:nvSpPr>
        <p:spPr bwMode="auto">
          <a:xfrm rot="13591516" flipV="1">
            <a:off x="4621213" y="24193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/>
          <p:cNvSpPr>
            <a:spLocks noChangeShapeType="1"/>
          </p:cNvSpPr>
          <p:nvPr/>
        </p:nvSpPr>
        <p:spPr bwMode="auto">
          <a:xfrm rot="13591516" flipV="1">
            <a:off x="4392613" y="50863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1"/>
          <p:cNvSpPr>
            <a:spLocks noChangeShapeType="1"/>
          </p:cNvSpPr>
          <p:nvPr/>
        </p:nvSpPr>
        <p:spPr bwMode="auto">
          <a:xfrm rot="16047104" flipV="1">
            <a:off x="4310063" y="575310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12"/>
          <p:cNvSpPr>
            <a:spLocks noChangeShapeType="1"/>
          </p:cNvSpPr>
          <p:nvPr/>
        </p:nvSpPr>
        <p:spPr bwMode="auto">
          <a:xfrm rot="14142259" flipV="1">
            <a:off x="4676775" y="540067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Text Box 13"/>
          <p:cNvSpPr txBox="1">
            <a:spLocks noChangeArrowheads="1"/>
          </p:cNvSpPr>
          <p:nvPr/>
        </p:nvSpPr>
        <p:spPr bwMode="auto">
          <a:xfrm>
            <a:off x="331788" y="3946525"/>
            <a:ext cx="11922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One point</a:t>
            </a:r>
          </a:p>
        </p:txBody>
      </p:sp>
      <p:sp>
        <p:nvSpPr>
          <p:cNvPr id="53262" name="Line 14"/>
          <p:cNvSpPr>
            <a:spLocks noChangeShapeType="1"/>
          </p:cNvSpPr>
          <p:nvPr/>
        </p:nvSpPr>
        <p:spPr bwMode="auto">
          <a:xfrm rot="13591516" flipV="1">
            <a:off x="4316413" y="36909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3" name="Line 15"/>
          <p:cNvSpPr>
            <a:spLocks noChangeShapeType="1"/>
          </p:cNvSpPr>
          <p:nvPr/>
        </p:nvSpPr>
        <p:spPr bwMode="auto">
          <a:xfrm rot="13591516" flipV="1">
            <a:off x="4519613" y="39195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4" name="Line 16"/>
          <p:cNvSpPr>
            <a:spLocks noChangeShapeType="1"/>
          </p:cNvSpPr>
          <p:nvPr/>
        </p:nvSpPr>
        <p:spPr bwMode="auto">
          <a:xfrm rot="13591516" flipV="1">
            <a:off x="4722813" y="41481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5" name="Line 17"/>
          <p:cNvSpPr>
            <a:spLocks noChangeShapeType="1"/>
          </p:cNvSpPr>
          <p:nvPr/>
        </p:nvSpPr>
        <p:spPr bwMode="auto">
          <a:xfrm>
            <a:off x="4038600" y="4073525"/>
            <a:ext cx="592138" cy="6635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6" name="Line 18"/>
          <p:cNvSpPr>
            <a:spLocks noChangeShapeType="1"/>
          </p:cNvSpPr>
          <p:nvPr/>
        </p:nvSpPr>
        <p:spPr bwMode="auto">
          <a:xfrm>
            <a:off x="4191000" y="5568950"/>
            <a:ext cx="261938" cy="271463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H="1">
            <a:off x="4038600" y="5827713"/>
            <a:ext cx="393700" cy="1841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8" name="Text Box 20"/>
          <p:cNvSpPr txBox="1">
            <a:spLocks noChangeArrowheads="1"/>
          </p:cNvSpPr>
          <p:nvPr/>
        </p:nvSpPr>
        <p:spPr bwMode="auto">
          <a:xfrm>
            <a:off x="1976438" y="2514600"/>
            <a:ext cx="145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Coincidence</a:t>
            </a:r>
          </a:p>
        </p:txBody>
      </p:sp>
      <p:sp>
        <p:nvSpPr>
          <p:cNvPr id="53269" name="Text Box 21"/>
          <p:cNvSpPr txBox="1">
            <a:spLocks noChangeArrowheads="1"/>
          </p:cNvSpPr>
          <p:nvPr/>
        </p:nvSpPr>
        <p:spPr bwMode="auto">
          <a:xfrm>
            <a:off x="1824038" y="5089525"/>
            <a:ext cx="1835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Noncoincidence</a:t>
            </a:r>
          </a:p>
        </p:txBody>
      </p:sp>
      <p:sp>
        <p:nvSpPr>
          <p:cNvPr id="53270" name="Line 22"/>
          <p:cNvSpPr>
            <a:spLocks noChangeShapeType="1"/>
          </p:cNvSpPr>
          <p:nvPr/>
        </p:nvSpPr>
        <p:spPr bwMode="auto">
          <a:xfrm rot="13591516" flipV="1">
            <a:off x="692150" y="3179763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71" name="Group 23"/>
          <p:cNvGrpSpPr>
            <a:grpSpLocks/>
          </p:cNvGrpSpPr>
          <p:nvPr/>
        </p:nvGrpSpPr>
        <p:grpSpPr bwMode="auto">
          <a:xfrm>
            <a:off x="1054100" y="3046413"/>
            <a:ext cx="381000" cy="933450"/>
            <a:chOff x="672" y="1104"/>
            <a:chExt cx="240" cy="588"/>
          </a:xfrm>
        </p:grpSpPr>
        <p:sp>
          <p:nvSpPr>
            <p:cNvPr id="53479" name="AutoShape 24"/>
            <p:cNvSpPr>
              <a:spLocks noChangeArrowheads="1"/>
            </p:cNvSpPr>
            <p:nvPr/>
          </p:nvSpPr>
          <p:spPr bwMode="auto">
            <a:xfrm>
              <a:off x="720" y="1121"/>
              <a:ext cx="1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80" name="Text Box 25"/>
            <p:cNvSpPr txBox="1">
              <a:spLocks noChangeArrowheads="1"/>
            </p:cNvSpPr>
            <p:nvPr/>
          </p:nvSpPr>
          <p:spPr bwMode="auto">
            <a:xfrm>
              <a:off x="672" y="110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81" name="Text Box 26"/>
            <p:cNvSpPr txBox="1">
              <a:spLocks noChangeArrowheads="1"/>
            </p:cNvSpPr>
            <p:nvPr/>
          </p:nvSpPr>
          <p:spPr bwMode="auto">
            <a:xfrm>
              <a:off x="672" y="123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82" name="Text Box 27"/>
            <p:cNvSpPr txBox="1">
              <a:spLocks noChangeArrowheads="1"/>
            </p:cNvSpPr>
            <p:nvPr/>
          </p:nvSpPr>
          <p:spPr bwMode="auto">
            <a:xfrm>
              <a:off x="672" y="1351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83" name="Text Box 28"/>
            <p:cNvSpPr txBox="1">
              <a:spLocks noChangeArrowheads="1"/>
            </p:cNvSpPr>
            <p:nvPr/>
          </p:nvSpPr>
          <p:spPr bwMode="auto">
            <a:xfrm>
              <a:off x="672" y="148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2" name="Group 29"/>
          <p:cNvGrpSpPr>
            <a:grpSpLocks/>
          </p:cNvGrpSpPr>
          <p:nvPr/>
        </p:nvGrpSpPr>
        <p:grpSpPr bwMode="auto">
          <a:xfrm>
            <a:off x="2895600" y="1676400"/>
            <a:ext cx="533400" cy="933450"/>
            <a:chOff x="4032" y="912"/>
            <a:chExt cx="336" cy="588"/>
          </a:xfrm>
        </p:grpSpPr>
        <p:sp>
          <p:nvSpPr>
            <p:cNvPr id="53470" name="AutoShape 30"/>
            <p:cNvSpPr>
              <a:spLocks noChangeArrowheads="1"/>
            </p:cNvSpPr>
            <p:nvPr/>
          </p:nvSpPr>
          <p:spPr bwMode="auto">
            <a:xfrm>
              <a:off x="4080" y="929"/>
              <a:ext cx="256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71" name="Text Box 31"/>
            <p:cNvSpPr txBox="1">
              <a:spLocks noChangeArrowheads="1"/>
            </p:cNvSpPr>
            <p:nvPr/>
          </p:nvSpPr>
          <p:spPr bwMode="auto">
            <a:xfrm>
              <a:off x="4032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72" name="Text Box 32"/>
            <p:cNvSpPr txBox="1">
              <a:spLocks noChangeArrowheads="1"/>
            </p:cNvSpPr>
            <p:nvPr/>
          </p:nvSpPr>
          <p:spPr bwMode="auto">
            <a:xfrm>
              <a:off x="4032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3" name="Text Box 33"/>
            <p:cNvSpPr txBox="1">
              <a:spLocks noChangeArrowheads="1"/>
            </p:cNvSpPr>
            <p:nvPr/>
          </p:nvSpPr>
          <p:spPr bwMode="auto">
            <a:xfrm>
              <a:off x="4032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4" name="Text Box 34"/>
            <p:cNvSpPr txBox="1">
              <a:spLocks noChangeArrowheads="1"/>
            </p:cNvSpPr>
            <p:nvPr/>
          </p:nvSpPr>
          <p:spPr bwMode="auto">
            <a:xfrm>
              <a:off x="4032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5" name="Text Box 35"/>
            <p:cNvSpPr txBox="1">
              <a:spLocks noChangeArrowheads="1"/>
            </p:cNvSpPr>
            <p:nvPr/>
          </p:nvSpPr>
          <p:spPr bwMode="auto">
            <a:xfrm>
              <a:off x="4128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76" name="Text Box 36"/>
            <p:cNvSpPr txBox="1">
              <a:spLocks noChangeArrowheads="1"/>
            </p:cNvSpPr>
            <p:nvPr/>
          </p:nvSpPr>
          <p:spPr bwMode="auto">
            <a:xfrm>
              <a:off x="4128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7" name="Text Box 37"/>
            <p:cNvSpPr txBox="1">
              <a:spLocks noChangeArrowheads="1"/>
            </p:cNvSpPr>
            <p:nvPr/>
          </p:nvSpPr>
          <p:spPr bwMode="auto">
            <a:xfrm>
              <a:off x="4128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78" name="Text Box 38"/>
            <p:cNvSpPr txBox="1">
              <a:spLocks noChangeArrowheads="1"/>
            </p:cNvSpPr>
            <p:nvPr/>
          </p:nvSpPr>
          <p:spPr bwMode="auto">
            <a:xfrm>
              <a:off x="4128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3" name="Group 39"/>
          <p:cNvGrpSpPr>
            <a:grpSpLocks/>
          </p:cNvGrpSpPr>
          <p:nvPr/>
        </p:nvGrpSpPr>
        <p:grpSpPr bwMode="auto">
          <a:xfrm>
            <a:off x="2895600" y="4210050"/>
            <a:ext cx="533400" cy="933450"/>
            <a:chOff x="4032" y="912"/>
            <a:chExt cx="336" cy="588"/>
          </a:xfrm>
        </p:grpSpPr>
        <p:sp>
          <p:nvSpPr>
            <p:cNvPr id="53461" name="AutoShape 40"/>
            <p:cNvSpPr>
              <a:spLocks noChangeArrowheads="1"/>
            </p:cNvSpPr>
            <p:nvPr/>
          </p:nvSpPr>
          <p:spPr bwMode="auto">
            <a:xfrm>
              <a:off x="4080" y="929"/>
              <a:ext cx="256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62" name="Text Box 41"/>
            <p:cNvSpPr txBox="1">
              <a:spLocks noChangeArrowheads="1"/>
            </p:cNvSpPr>
            <p:nvPr/>
          </p:nvSpPr>
          <p:spPr bwMode="auto">
            <a:xfrm>
              <a:off x="4032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63" name="Text Box 42"/>
            <p:cNvSpPr txBox="1">
              <a:spLocks noChangeArrowheads="1"/>
            </p:cNvSpPr>
            <p:nvPr/>
          </p:nvSpPr>
          <p:spPr bwMode="auto">
            <a:xfrm>
              <a:off x="4032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4" name="Text Box 43"/>
            <p:cNvSpPr txBox="1">
              <a:spLocks noChangeArrowheads="1"/>
            </p:cNvSpPr>
            <p:nvPr/>
          </p:nvSpPr>
          <p:spPr bwMode="auto">
            <a:xfrm>
              <a:off x="4032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5" name="Text Box 44"/>
            <p:cNvSpPr txBox="1">
              <a:spLocks noChangeArrowheads="1"/>
            </p:cNvSpPr>
            <p:nvPr/>
          </p:nvSpPr>
          <p:spPr bwMode="auto">
            <a:xfrm>
              <a:off x="4032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6" name="Text Box 45"/>
            <p:cNvSpPr txBox="1">
              <a:spLocks noChangeArrowheads="1"/>
            </p:cNvSpPr>
            <p:nvPr/>
          </p:nvSpPr>
          <p:spPr bwMode="auto">
            <a:xfrm>
              <a:off x="4128" y="912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7" name="Text Box 46"/>
            <p:cNvSpPr txBox="1">
              <a:spLocks noChangeArrowheads="1"/>
            </p:cNvSpPr>
            <p:nvPr/>
          </p:nvSpPr>
          <p:spPr bwMode="auto">
            <a:xfrm>
              <a:off x="4128" y="103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68" name="Text Box 47"/>
            <p:cNvSpPr txBox="1">
              <a:spLocks noChangeArrowheads="1"/>
            </p:cNvSpPr>
            <p:nvPr/>
          </p:nvSpPr>
          <p:spPr bwMode="auto">
            <a:xfrm>
              <a:off x="4128" y="115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9" name="Text Box 48"/>
            <p:cNvSpPr txBox="1">
              <a:spLocks noChangeArrowheads="1"/>
            </p:cNvSpPr>
            <p:nvPr/>
          </p:nvSpPr>
          <p:spPr bwMode="auto">
            <a:xfrm>
              <a:off x="4128" y="128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sp>
        <p:nvSpPr>
          <p:cNvPr id="53274" name="Line 49"/>
          <p:cNvSpPr>
            <a:spLocks noChangeShapeType="1"/>
          </p:cNvSpPr>
          <p:nvPr/>
        </p:nvSpPr>
        <p:spPr bwMode="auto">
          <a:xfrm flipV="1">
            <a:off x="4297363" y="1689100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75" name="Line 50"/>
          <p:cNvSpPr>
            <a:spLocks noChangeShapeType="1"/>
          </p:cNvSpPr>
          <p:nvPr/>
        </p:nvSpPr>
        <p:spPr bwMode="auto">
          <a:xfrm rot="13591516" flipV="1">
            <a:off x="4703763" y="12287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276" name="Group 51"/>
          <p:cNvGrpSpPr>
            <a:grpSpLocks/>
          </p:cNvGrpSpPr>
          <p:nvPr/>
        </p:nvGrpSpPr>
        <p:grpSpPr bwMode="auto">
          <a:xfrm>
            <a:off x="5202238" y="1123950"/>
            <a:ext cx="685800" cy="941388"/>
            <a:chOff x="4560" y="2143"/>
            <a:chExt cx="432" cy="593"/>
          </a:xfrm>
        </p:grpSpPr>
        <p:sp>
          <p:nvSpPr>
            <p:cNvPr id="53448" name="AutoShape 52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49" name="Text Box 53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50" name="Text Box 54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1" name="Text Box 55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2" name="Text Box 56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3" name="Text Box 57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54" name="Text Box 58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5" name="Text Box 59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6" name="Text Box 60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7" name="Text Box 61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58" name="Text Box 62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59" name="Text Box 63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60" name="Text Box 64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7" name="Group 65"/>
          <p:cNvGrpSpPr>
            <a:grpSpLocks/>
          </p:cNvGrpSpPr>
          <p:nvPr/>
        </p:nvGrpSpPr>
        <p:grpSpPr bwMode="auto">
          <a:xfrm>
            <a:off x="5211763" y="2438400"/>
            <a:ext cx="685800" cy="941388"/>
            <a:chOff x="4560" y="2143"/>
            <a:chExt cx="432" cy="593"/>
          </a:xfrm>
        </p:grpSpPr>
        <p:sp>
          <p:nvSpPr>
            <p:cNvPr id="53435" name="AutoShape 66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36" name="Text Box 67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37" name="Text Box 68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8" name="Text Box 69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9" name="Text Box 70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0" name="Text Box 71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41" name="Text Box 72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2" name="Text Box 73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3" name="Text Box 74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4" name="Text Box 75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5" name="Text Box 76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46" name="Text Box 77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47" name="Text Box 78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78" name="Group 79"/>
          <p:cNvGrpSpPr>
            <a:grpSpLocks/>
          </p:cNvGrpSpPr>
          <p:nvPr/>
        </p:nvGrpSpPr>
        <p:grpSpPr bwMode="auto">
          <a:xfrm>
            <a:off x="5211763" y="5181600"/>
            <a:ext cx="685800" cy="941388"/>
            <a:chOff x="4560" y="2143"/>
            <a:chExt cx="432" cy="593"/>
          </a:xfrm>
        </p:grpSpPr>
        <p:sp>
          <p:nvSpPr>
            <p:cNvPr id="53422" name="AutoShape 80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23" name="Text Box 81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24" name="Text Box 82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5" name="Text Box 83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6" name="Text Box 84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7" name="Text Box 85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8" name="Text Box 86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29" name="Text Box 87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0" name="Text Box 88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1" name="Text Box 89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2" name="Text Box 90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33" name="Text Box 91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34" name="Text Box 92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sp>
        <p:nvSpPr>
          <p:cNvPr id="53279" name="Line 93"/>
          <p:cNvSpPr>
            <a:spLocks noChangeShapeType="1"/>
          </p:cNvSpPr>
          <p:nvPr/>
        </p:nvSpPr>
        <p:spPr bwMode="auto">
          <a:xfrm flipV="1">
            <a:off x="4367213" y="3013075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0" name="Line 94"/>
          <p:cNvSpPr>
            <a:spLocks noChangeShapeType="1"/>
          </p:cNvSpPr>
          <p:nvPr/>
        </p:nvSpPr>
        <p:spPr bwMode="auto">
          <a:xfrm rot="13591516" flipV="1">
            <a:off x="4773613" y="255270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81" name="Text Box 95"/>
          <p:cNvSpPr txBox="1">
            <a:spLocks noChangeArrowheads="1"/>
          </p:cNvSpPr>
          <p:nvPr/>
        </p:nvSpPr>
        <p:spPr bwMode="auto">
          <a:xfrm>
            <a:off x="4351338" y="4708525"/>
            <a:ext cx="1393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Collinearity</a:t>
            </a:r>
          </a:p>
        </p:txBody>
      </p:sp>
      <p:sp>
        <p:nvSpPr>
          <p:cNvPr id="53282" name="Text Box 96"/>
          <p:cNvSpPr txBox="1">
            <a:spLocks noChangeArrowheads="1"/>
          </p:cNvSpPr>
          <p:nvPr/>
        </p:nvSpPr>
        <p:spPr bwMode="auto">
          <a:xfrm>
            <a:off x="4092575" y="6156325"/>
            <a:ext cx="18811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General Position</a:t>
            </a:r>
          </a:p>
        </p:txBody>
      </p:sp>
      <p:sp>
        <p:nvSpPr>
          <p:cNvPr id="53283" name="Text Box 97"/>
          <p:cNvSpPr txBox="1">
            <a:spLocks noChangeArrowheads="1"/>
          </p:cNvSpPr>
          <p:nvPr/>
        </p:nvSpPr>
        <p:spPr bwMode="auto">
          <a:xfrm>
            <a:off x="4127500" y="3279775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2pt. coincidence</a:t>
            </a:r>
          </a:p>
        </p:txBody>
      </p:sp>
      <p:sp>
        <p:nvSpPr>
          <p:cNvPr id="53284" name="Text Box 98"/>
          <p:cNvSpPr txBox="1">
            <a:spLocks noChangeArrowheads="1"/>
          </p:cNvSpPr>
          <p:nvPr/>
        </p:nvSpPr>
        <p:spPr bwMode="auto">
          <a:xfrm>
            <a:off x="4127500" y="1965325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3pt. coincidence</a:t>
            </a:r>
          </a:p>
        </p:txBody>
      </p:sp>
      <p:grpSp>
        <p:nvGrpSpPr>
          <p:cNvPr id="53285" name="Group 99"/>
          <p:cNvGrpSpPr>
            <a:grpSpLocks/>
          </p:cNvGrpSpPr>
          <p:nvPr/>
        </p:nvGrpSpPr>
        <p:grpSpPr bwMode="auto">
          <a:xfrm>
            <a:off x="5211763" y="3886200"/>
            <a:ext cx="685800" cy="941388"/>
            <a:chOff x="4560" y="2143"/>
            <a:chExt cx="432" cy="593"/>
          </a:xfrm>
        </p:grpSpPr>
        <p:sp>
          <p:nvSpPr>
            <p:cNvPr id="53409" name="AutoShape 100"/>
            <p:cNvSpPr>
              <a:spLocks noChangeArrowheads="1"/>
            </p:cNvSpPr>
            <p:nvPr/>
          </p:nvSpPr>
          <p:spPr bwMode="auto">
            <a:xfrm>
              <a:off x="4608" y="2160"/>
              <a:ext cx="344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10" name="Text Box 101"/>
            <p:cNvSpPr txBox="1">
              <a:spLocks noChangeArrowheads="1"/>
            </p:cNvSpPr>
            <p:nvPr/>
          </p:nvSpPr>
          <p:spPr bwMode="auto">
            <a:xfrm>
              <a:off x="4560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11" name="Text Box 102"/>
            <p:cNvSpPr txBox="1">
              <a:spLocks noChangeArrowheads="1"/>
            </p:cNvSpPr>
            <p:nvPr/>
          </p:nvSpPr>
          <p:spPr bwMode="auto">
            <a:xfrm>
              <a:off x="4560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2" name="Text Box 103"/>
            <p:cNvSpPr txBox="1">
              <a:spLocks noChangeArrowheads="1"/>
            </p:cNvSpPr>
            <p:nvPr/>
          </p:nvSpPr>
          <p:spPr bwMode="auto">
            <a:xfrm>
              <a:off x="4560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3" name="Text Box 104"/>
            <p:cNvSpPr txBox="1">
              <a:spLocks noChangeArrowheads="1"/>
            </p:cNvSpPr>
            <p:nvPr/>
          </p:nvSpPr>
          <p:spPr bwMode="auto">
            <a:xfrm>
              <a:off x="4560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4" name="Text Box 105"/>
            <p:cNvSpPr txBox="1">
              <a:spLocks noChangeArrowheads="1"/>
            </p:cNvSpPr>
            <p:nvPr/>
          </p:nvSpPr>
          <p:spPr bwMode="auto">
            <a:xfrm>
              <a:off x="4656" y="214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5" name="Text Box 106"/>
            <p:cNvSpPr txBox="1">
              <a:spLocks noChangeArrowheads="1"/>
            </p:cNvSpPr>
            <p:nvPr/>
          </p:nvSpPr>
          <p:spPr bwMode="auto">
            <a:xfrm>
              <a:off x="4656" y="226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16" name="Text Box 107"/>
            <p:cNvSpPr txBox="1">
              <a:spLocks noChangeArrowheads="1"/>
            </p:cNvSpPr>
            <p:nvPr/>
          </p:nvSpPr>
          <p:spPr bwMode="auto">
            <a:xfrm>
              <a:off x="4656" y="239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7" name="Text Box 108"/>
            <p:cNvSpPr txBox="1">
              <a:spLocks noChangeArrowheads="1"/>
            </p:cNvSpPr>
            <p:nvPr/>
          </p:nvSpPr>
          <p:spPr bwMode="auto">
            <a:xfrm>
              <a:off x="4656" y="251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18" name="Text Box 109"/>
            <p:cNvSpPr txBox="1">
              <a:spLocks noChangeArrowheads="1"/>
            </p:cNvSpPr>
            <p:nvPr/>
          </p:nvSpPr>
          <p:spPr bwMode="auto">
            <a:xfrm>
              <a:off x="4752" y="214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19" name="Text Box 110"/>
            <p:cNvSpPr txBox="1">
              <a:spLocks noChangeArrowheads="1"/>
            </p:cNvSpPr>
            <p:nvPr/>
          </p:nvSpPr>
          <p:spPr bwMode="auto">
            <a:xfrm>
              <a:off x="4752" y="227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20" name="Text Box 111"/>
            <p:cNvSpPr txBox="1">
              <a:spLocks noChangeArrowheads="1"/>
            </p:cNvSpPr>
            <p:nvPr/>
          </p:nvSpPr>
          <p:spPr bwMode="auto">
            <a:xfrm>
              <a:off x="4752" y="239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21" name="Text Box 112"/>
            <p:cNvSpPr txBox="1">
              <a:spLocks noChangeArrowheads="1"/>
            </p:cNvSpPr>
            <p:nvPr/>
          </p:nvSpPr>
          <p:spPr bwMode="auto">
            <a:xfrm>
              <a:off x="4752" y="252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6" name="Group 113"/>
          <p:cNvGrpSpPr>
            <a:grpSpLocks/>
          </p:cNvGrpSpPr>
          <p:nvPr/>
        </p:nvGrpSpPr>
        <p:grpSpPr bwMode="auto">
          <a:xfrm>
            <a:off x="8077200" y="790575"/>
            <a:ext cx="838200" cy="941388"/>
            <a:chOff x="4608" y="703"/>
            <a:chExt cx="528" cy="593"/>
          </a:xfrm>
        </p:grpSpPr>
        <p:sp>
          <p:nvSpPr>
            <p:cNvPr id="53392" name="AutoShape 114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93" name="Text Box 115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94" name="Text Box 116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5" name="Text Box 117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6" name="Text Box 118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7" name="Text Box 119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98" name="Text Box 120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9" name="Text Box 121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0" name="Text Box 122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1" name="Text Box 123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02" name="Text Box 124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3" name="Text Box 125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4" name="Text Box 126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5" name="Text Box 127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406" name="Text Box 128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7" name="Text Box 129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408" name="Text Box 130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7" name="Group 131"/>
          <p:cNvGrpSpPr>
            <a:grpSpLocks/>
          </p:cNvGrpSpPr>
          <p:nvPr/>
        </p:nvGrpSpPr>
        <p:grpSpPr bwMode="auto">
          <a:xfrm>
            <a:off x="8077200" y="1905000"/>
            <a:ext cx="838200" cy="941388"/>
            <a:chOff x="4608" y="703"/>
            <a:chExt cx="528" cy="593"/>
          </a:xfrm>
        </p:grpSpPr>
        <p:sp>
          <p:nvSpPr>
            <p:cNvPr id="53375" name="AutoShape 132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6" name="Text Box 133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77" name="Text Box 134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8" name="Text Box 135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9" name="Text Box 136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0" name="Text Box 137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81" name="Text Box 138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2" name="Text Box 139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3" name="Text Box 140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4" name="Text Box 141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5" name="Text Box 142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86" name="Text Box 143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7" name="Text Box 144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8" name="Text Box 145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89" name="Text Box 146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90" name="Text Box 147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91" name="Text Box 148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8" name="Group 149"/>
          <p:cNvGrpSpPr>
            <a:grpSpLocks/>
          </p:cNvGrpSpPr>
          <p:nvPr/>
        </p:nvGrpSpPr>
        <p:grpSpPr bwMode="auto">
          <a:xfrm>
            <a:off x="8077200" y="3133725"/>
            <a:ext cx="838200" cy="941388"/>
            <a:chOff x="4608" y="703"/>
            <a:chExt cx="528" cy="593"/>
          </a:xfrm>
        </p:grpSpPr>
        <p:sp>
          <p:nvSpPr>
            <p:cNvPr id="53358" name="AutoShape 150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9" name="Text Box 151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0" name="Text Box 152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1" name="Text Box 153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2" name="Text Box 154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3" name="Text Box 155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4" name="Text Box 156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5" name="Text Box 157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6" name="Text Box 158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67" name="Text Box 159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8" name="Text Box 160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69" name="Text Box 161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0" name="Text Box 162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1" name="Text Box 163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  <a:sym typeface="Symbol" pitchFamily="18" charset="2"/>
                </a:rPr>
                <a:t></a:t>
              </a:r>
              <a:endParaRPr lang="en-US" altLang="en-US" sz="1600">
                <a:latin typeface="Times" pitchFamily="18" charset="0"/>
              </a:endParaRPr>
            </a:p>
          </p:txBody>
        </p:sp>
        <p:sp>
          <p:nvSpPr>
            <p:cNvPr id="53372" name="Text Box 164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73" name="Text Box 165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74" name="Text Box 166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89" name="Group 167"/>
          <p:cNvGrpSpPr>
            <a:grpSpLocks/>
          </p:cNvGrpSpPr>
          <p:nvPr/>
        </p:nvGrpSpPr>
        <p:grpSpPr bwMode="auto">
          <a:xfrm>
            <a:off x="8077200" y="4343400"/>
            <a:ext cx="838200" cy="941388"/>
            <a:chOff x="4608" y="703"/>
            <a:chExt cx="528" cy="593"/>
          </a:xfrm>
        </p:grpSpPr>
        <p:sp>
          <p:nvSpPr>
            <p:cNvPr id="53341" name="AutoShape 168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42" name="Text Box 169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43" name="Text Box 170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4" name="Text Box 171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5" name="Text Box 172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6" name="Text Box 173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7" name="Text Box 174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48" name="Text Box 175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9" name="Text Box 176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0" name="Text Box 177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1" name="Text Box 178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2" name="Text Box 179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3" name="Text Box 180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54" name="Text Box 181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5" name="Text Box 182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6" name="Text Box 183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57" name="Text Box 184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</p:grpSp>
      <p:grpSp>
        <p:nvGrpSpPr>
          <p:cNvPr id="53290" name="Group 185"/>
          <p:cNvGrpSpPr>
            <a:grpSpLocks/>
          </p:cNvGrpSpPr>
          <p:nvPr/>
        </p:nvGrpSpPr>
        <p:grpSpPr bwMode="auto">
          <a:xfrm>
            <a:off x="8077200" y="5545138"/>
            <a:ext cx="838200" cy="941387"/>
            <a:chOff x="4608" y="703"/>
            <a:chExt cx="528" cy="593"/>
          </a:xfrm>
        </p:grpSpPr>
        <p:sp>
          <p:nvSpPr>
            <p:cNvPr id="53324" name="AutoShape 186"/>
            <p:cNvSpPr>
              <a:spLocks noChangeArrowheads="1"/>
            </p:cNvSpPr>
            <p:nvPr/>
          </p:nvSpPr>
          <p:spPr bwMode="auto">
            <a:xfrm>
              <a:off x="4656" y="720"/>
              <a:ext cx="443" cy="533"/>
            </a:xfrm>
            <a:prstGeom prst="bracketPair">
              <a:avLst>
                <a:gd name="adj" fmla="val 11458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25" name="Text Box 187"/>
            <p:cNvSpPr txBox="1">
              <a:spLocks noChangeArrowheads="1"/>
            </p:cNvSpPr>
            <p:nvPr/>
          </p:nvSpPr>
          <p:spPr bwMode="auto">
            <a:xfrm>
              <a:off x="4608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26" name="Text Box 188"/>
            <p:cNvSpPr txBox="1">
              <a:spLocks noChangeArrowheads="1"/>
            </p:cNvSpPr>
            <p:nvPr/>
          </p:nvSpPr>
          <p:spPr bwMode="auto">
            <a:xfrm>
              <a:off x="4608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27" name="Text Box 189"/>
            <p:cNvSpPr txBox="1">
              <a:spLocks noChangeArrowheads="1"/>
            </p:cNvSpPr>
            <p:nvPr/>
          </p:nvSpPr>
          <p:spPr bwMode="auto">
            <a:xfrm>
              <a:off x="4608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28" name="Text Box 190"/>
            <p:cNvSpPr txBox="1">
              <a:spLocks noChangeArrowheads="1"/>
            </p:cNvSpPr>
            <p:nvPr/>
          </p:nvSpPr>
          <p:spPr bwMode="auto">
            <a:xfrm>
              <a:off x="4608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29" name="Text Box 191"/>
            <p:cNvSpPr txBox="1">
              <a:spLocks noChangeArrowheads="1"/>
            </p:cNvSpPr>
            <p:nvPr/>
          </p:nvSpPr>
          <p:spPr bwMode="auto">
            <a:xfrm>
              <a:off x="4704" y="703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0" name="Text Box 192"/>
            <p:cNvSpPr txBox="1">
              <a:spLocks noChangeArrowheads="1"/>
            </p:cNvSpPr>
            <p:nvPr/>
          </p:nvSpPr>
          <p:spPr bwMode="auto">
            <a:xfrm>
              <a:off x="4704" y="82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31" name="Text Box 193"/>
            <p:cNvSpPr txBox="1">
              <a:spLocks noChangeArrowheads="1"/>
            </p:cNvSpPr>
            <p:nvPr/>
          </p:nvSpPr>
          <p:spPr bwMode="auto">
            <a:xfrm>
              <a:off x="4704" y="950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2" name="Text Box 194"/>
            <p:cNvSpPr txBox="1">
              <a:spLocks noChangeArrowheads="1"/>
            </p:cNvSpPr>
            <p:nvPr/>
          </p:nvSpPr>
          <p:spPr bwMode="auto">
            <a:xfrm>
              <a:off x="4704" y="1079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3" name="Text Box 195"/>
            <p:cNvSpPr txBox="1">
              <a:spLocks noChangeArrowheads="1"/>
            </p:cNvSpPr>
            <p:nvPr/>
          </p:nvSpPr>
          <p:spPr bwMode="auto">
            <a:xfrm>
              <a:off x="4800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4" name="Text Box 196"/>
            <p:cNvSpPr txBox="1">
              <a:spLocks noChangeArrowheads="1"/>
            </p:cNvSpPr>
            <p:nvPr/>
          </p:nvSpPr>
          <p:spPr bwMode="auto">
            <a:xfrm>
              <a:off x="4800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5" name="Text Box 197"/>
            <p:cNvSpPr txBox="1">
              <a:spLocks noChangeArrowheads="1"/>
            </p:cNvSpPr>
            <p:nvPr/>
          </p:nvSpPr>
          <p:spPr bwMode="auto">
            <a:xfrm>
              <a:off x="4800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  <p:sp>
          <p:nvSpPr>
            <p:cNvPr id="53336" name="Text Box 198"/>
            <p:cNvSpPr txBox="1">
              <a:spLocks noChangeArrowheads="1"/>
            </p:cNvSpPr>
            <p:nvPr/>
          </p:nvSpPr>
          <p:spPr bwMode="auto">
            <a:xfrm>
              <a:off x="4800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7" name="Text Box 199"/>
            <p:cNvSpPr txBox="1">
              <a:spLocks noChangeArrowheads="1"/>
            </p:cNvSpPr>
            <p:nvPr/>
          </p:nvSpPr>
          <p:spPr bwMode="auto">
            <a:xfrm>
              <a:off x="4896" y="708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8" name="Text Box 200"/>
            <p:cNvSpPr txBox="1">
              <a:spLocks noChangeArrowheads="1"/>
            </p:cNvSpPr>
            <p:nvPr/>
          </p:nvSpPr>
          <p:spPr bwMode="auto">
            <a:xfrm>
              <a:off x="4896" y="83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39" name="Text Box 201"/>
            <p:cNvSpPr txBox="1">
              <a:spLocks noChangeArrowheads="1"/>
            </p:cNvSpPr>
            <p:nvPr/>
          </p:nvSpPr>
          <p:spPr bwMode="auto">
            <a:xfrm>
              <a:off x="4896" y="955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0</a:t>
              </a:r>
            </a:p>
          </p:txBody>
        </p:sp>
        <p:sp>
          <p:nvSpPr>
            <p:cNvPr id="53340" name="Text Box 202"/>
            <p:cNvSpPr txBox="1">
              <a:spLocks noChangeArrowheads="1"/>
            </p:cNvSpPr>
            <p:nvPr/>
          </p:nvSpPr>
          <p:spPr bwMode="auto">
            <a:xfrm>
              <a:off x="4896" y="1084"/>
              <a:ext cx="24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Times" pitchFamily="18" charset="0"/>
                </a:rPr>
                <a:t>1</a:t>
              </a:r>
            </a:p>
          </p:txBody>
        </p:sp>
      </p:grpSp>
      <p:sp>
        <p:nvSpPr>
          <p:cNvPr id="53291" name="Line 203"/>
          <p:cNvSpPr>
            <a:spLocks noChangeShapeType="1"/>
          </p:cNvSpPr>
          <p:nvPr/>
        </p:nvSpPr>
        <p:spPr bwMode="auto">
          <a:xfrm rot="8922656" flipV="1">
            <a:off x="6848475" y="609600"/>
            <a:ext cx="128588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2" name="Line 204"/>
          <p:cNvSpPr>
            <a:spLocks noChangeShapeType="1"/>
          </p:cNvSpPr>
          <p:nvPr/>
        </p:nvSpPr>
        <p:spPr bwMode="auto">
          <a:xfrm flipV="1">
            <a:off x="6775450" y="1003300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3" name="Line 205"/>
          <p:cNvSpPr>
            <a:spLocks noChangeShapeType="1"/>
          </p:cNvSpPr>
          <p:nvPr/>
        </p:nvSpPr>
        <p:spPr bwMode="auto">
          <a:xfrm rot="13591516" flipV="1">
            <a:off x="7181850" y="5429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4" name="Text Box 206"/>
          <p:cNvSpPr txBox="1">
            <a:spLocks noChangeArrowheads="1"/>
          </p:cNvSpPr>
          <p:nvPr/>
        </p:nvSpPr>
        <p:spPr bwMode="auto">
          <a:xfrm>
            <a:off x="6172200" y="1384300"/>
            <a:ext cx="18478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4pt. coincidence</a:t>
            </a:r>
          </a:p>
        </p:txBody>
      </p:sp>
      <p:sp>
        <p:nvSpPr>
          <p:cNvPr id="53295" name="Line 207"/>
          <p:cNvSpPr>
            <a:spLocks noChangeShapeType="1"/>
          </p:cNvSpPr>
          <p:nvPr/>
        </p:nvSpPr>
        <p:spPr bwMode="auto">
          <a:xfrm rot="-8008484" flipH="1" flipV="1">
            <a:off x="6915150" y="1123950"/>
            <a:ext cx="3333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6" name="Line 208"/>
          <p:cNvSpPr>
            <a:spLocks noChangeShapeType="1"/>
          </p:cNvSpPr>
          <p:nvPr/>
        </p:nvSpPr>
        <p:spPr bwMode="auto">
          <a:xfrm rot="13591516" flipV="1">
            <a:off x="7105650" y="170338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7" name="Line 209"/>
          <p:cNvSpPr>
            <a:spLocks noChangeShapeType="1"/>
          </p:cNvSpPr>
          <p:nvPr/>
        </p:nvSpPr>
        <p:spPr bwMode="auto">
          <a:xfrm flipV="1">
            <a:off x="6851650" y="2297113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8" name="Line 210"/>
          <p:cNvSpPr>
            <a:spLocks noChangeShapeType="1"/>
          </p:cNvSpPr>
          <p:nvPr/>
        </p:nvSpPr>
        <p:spPr bwMode="auto">
          <a:xfrm rot="13591516" flipV="1">
            <a:off x="7258050" y="18367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99" name="Line 211"/>
          <p:cNvSpPr>
            <a:spLocks noChangeShapeType="1"/>
          </p:cNvSpPr>
          <p:nvPr/>
        </p:nvSpPr>
        <p:spPr bwMode="auto">
          <a:xfrm flipV="1">
            <a:off x="6696075" y="2170113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0" name="Text Box 212"/>
          <p:cNvSpPr txBox="1">
            <a:spLocks noChangeArrowheads="1"/>
          </p:cNvSpPr>
          <p:nvPr/>
        </p:nvSpPr>
        <p:spPr bwMode="auto">
          <a:xfrm>
            <a:off x="6096000" y="2525713"/>
            <a:ext cx="20383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2 2pt. coincidence</a:t>
            </a:r>
          </a:p>
        </p:txBody>
      </p:sp>
      <p:sp>
        <p:nvSpPr>
          <p:cNvPr id="53301" name="Line 213"/>
          <p:cNvSpPr>
            <a:spLocks noChangeShapeType="1"/>
          </p:cNvSpPr>
          <p:nvPr/>
        </p:nvSpPr>
        <p:spPr bwMode="auto">
          <a:xfrm rot="13591516" flipV="1">
            <a:off x="6907213" y="28765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2" name="Line 214"/>
          <p:cNvSpPr>
            <a:spLocks noChangeShapeType="1"/>
          </p:cNvSpPr>
          <p:nvPr/>
        </p:nvSpPr>
        <p:spPr bwMode="auto">
          <a:xfrm rot="13591516" flipV="1">
            <a:off x="7037388" y="301942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3" name="Line 215"/>
          <p:cNvSpPr>
            <a:spLocks noChangeShapeType="1"/>
          </p:cNvSpPr>
          <p:nvPr/>
        </p:nvSpPr>
        <p:spPr bwMode="auto">
          <a:xfrm rot="13591516" flipV="1">
            <a:off x="7180263" y="3190875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4" name="Line 216"/>
          <p:cNvSpPr>
            <a:spLocks noChangeShapeType="1"/>
          </p:cNvSpPr>
          <p:nvPr/>
        </p:nvSpPr>
        <p:spPr bwMode="auto">
          <a:xfrm>
            <a:off x="6629400" y="3259138"/>
            <a:ext cx="592138" cy="6635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5" name="Line 217"/>
          <p:cNvSpPr>
            <a:spLocks noChangeShapeType="1"/>
          </p:cNvSpPr>
          <p:nvPr/>
        </p:nvSpPr>
        <p:spPr bwMode="auto">
          <a:xfrm rot="13591516" flipV="1">
            <a:off x="7389813" y="340995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6" name="Text Box 218"/>
          <p:cNvSpPr txBox="1">
            <a:spLocks noChangeArrowheads="1"/>
          </p:cNvSpPr>
          <p:nvPr/>
        </p:nvSpPr>
        <p:spPr bwMode="auto">
          <a:xfrm>
            <a:off x="6530975" y="3836988"/>
            <a:ext cx="13763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Cross Ratio</a:t>
            </a:r>
          </a:p>
        </p:txBody>
      </p:sp>
      <p:sp>
        <p:nvSpPr>
          <p:cNvPr id="53307" name="Line 219"/>
          <p:cNvSpPr>
            <a:spLocks noChangeShapeType="1"/>
          </p:cNvSpPr>
          <p:nvPr/>
        </p:nvSpPr>
        <p:spPr bwMode="auto">
          <a:xfrm>
            <a:off x="6934200" y="5724525"/>
            <a:ext cx="0" cy="3810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8" name="Line 220"/>
          <p:cNvSpPr>
            <a:spLocks noChangeShapeType="1"/>
          </p:cNvSpPr>
          <p:nvPr/>
        </p:nvSpPr>
        <p:spPr bwMode="auto">
          <a:xfrm>
            <a:off x="6934200" y="6105525"/>
            <a:ext cx="609600" cy="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09" name="Line 221"/>
          <p:cNvSpPr>
            <a:spLocks noChangeShapeType="1"/>
          </p:cNvSpPr>
          <p:nvPr/>
        </p:nvSpPr>
        <p:spPr bwMode="auto">
          <a:xfrm flipV="1">
            <a:off x="6934200" y="5876925"/>
            <a:ext cx="381000" cy="228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0" name="Line 222"/>
          <p:cNvSpPr>
            <a:spLocks noChangeShapeType="1"/>
          </p:cNvSpPr>
          <p:nvPr/>
        </p:nvSpPr>
        <p:spPr bwMode="auto">
          <a:xfrm flipV="1">
            <a:off x="6705600" y="6105525"/>
            <a:ext cx="203200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1" name="Line 223"/>
          <p:cNvSpPr>
            <a:spLocks noChangeShapeType="1"/>
          </p:cNvSpPr>
          <p:nvPr/>
        </p:nvSpPr>
        <p:spPr bwMode="auto">
          <a:xfrm rot="-8008484" flipH="1" flipV="1">
            <a:off x="7458075" y="6210300"/>
            <a:ext cx="3333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2" name="Line 224"/>
          <p:cNvSpPr>
            <a:spLocks noChangeShapeType="1"/>
          </p:cNvSpPr>
          <p:nvPr/>
        </p:nvSpPr>
        <p:spPr bwMode="auto">
          <a:xfrm rot="13591516" flipV="1">
            <a:off x="7496175" y="5410200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3" name="Line 225"/>
          <p:cNvSpPr>
            <a:spLocks noChangeShapeType="1"/>
          </p:cNvSpPr>
          <p:nvPr/>
        </p:nvSpPr>
        <p:spPr bwMode="auto">
          <a:xfrm rot="8922656" flipH="1" flipV="1">
            <a:off x="6618288" y="5510213"/>
            <a:ext cx="2635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4" name="Text Box 226"/>
          <p:cNvSpPr txBox="1">
            <a:spLocks noChangeArrowheads="1"/>
          </p:cNvSpPr>
          <p:nvPr/>
        </p:nvSpPr>
        <p:spPr bwMode="auto">
          <a:xfrm>
            <a:off x="6357938" y="6384925"/>
            <a:ext cx="18811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General Position</a:t>
            </a:r>
          </a:p>
        </p:txBody>
      </p:sp>
      <p:sp>
        <p:nvSpPr>
          <p:cNvPr id="53315" name="Line 227"/>
          <p:cNvSpPr>
            <a:spLocks noChangeShapeType="1"/>
          </p:cNvSpPr>
          <p:nvPr/>
        </p:nvSpPr>
        <p:spPr bwMode="auto">
          <a:xfrm rot="13591516" flipV="1">
            <a:off x="7126288" y="4113213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6" name="Line 228"/>
          <p:cNvSpPr>
            <a:spLocks noChangeShapeType="1"/>
          </p:cNvSpPr>
          <p:nvPr/>
        </p:nvSpPr>
        <p:spPr bwMode="auto">
          <a:xfrm rot="16047104" flipV="1">
            <a:off x="7043738" y="478948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7" name="Line 229"/>
          <p:cNvSpPr>
            <a:spLocks noChangeShapeType="1"/>
          </p:cNvSpPr>
          <p:nvPr/>
        </p:nvSpPr>
        <p:spPr bwMode="auto">
          <a:xfrm rot="14142259" flipV="1">
            <a:off x="7410450" y="4427538"/>
            <a:ext cx="11430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8" name="Line 230"/>
          <p:cNvSpPr>
            <a:spLocks noChangeShapeType="1"/>
          </p:cNvSpPr>
          <p:nvPr/>
        </p:nvSpPr>
        <p:spPr bwMode="auto">
          <a:xfrm>
            <a:off x="6924675" y="4595813"/>
            <a:ext cx="261938" cy="271462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19" name="Line 231"/>
          <p:cNvSpPr>
            <a:spLocks noChangeShapeType="1"/>
          </p:cNvSpPr>
          <p:nvPr/>
        </p:nvSpPr>
        <p:spPr bwMode="auto">
          <a:xfrm flipH="1">
            <a:off x="6772275" y="4854575"/>
            <a:ext cx="393700" cy="18415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0" name="Line 232"/>
          <p:cNvSpPr>
            <a:spLocks noChangeShapeType="1"/>
          </p:cNvSpPr>
          <p:nvPr/>
        </p:nvSpPr>
        <p:spPr bwMode="auto">
          <a:xfrm flipV="1">
            <a:off x="6705600" y="4598988"/>
            <a:ext cx="228600" cy="228600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1" name="Line 233"/>
          <p:cNvSpPr>
            <a:spLocks noChangeShapeType="1"/>
          </p:cNvSpPr>
          <p:nvPr/>
        </p:nvSpPr>
        <p:spPr bwMode="auto">
          <a:xfrm flipH="1" flipV="1">
            <a:off x="6705600" y="4827588"/>
            <a:ext cx="76200" cy="219075"/>
          </a:xfrm>
          <a:prstGeom prst="lin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2" name="Line 234"/>
          <p:cNvSpPr>
            <a:spLocks noChangeShapeType="1"/>
          </p:cNvSpPr>
          <p:nvPr/>
        </p:nvSpPr>
        <p:spPr bwMode="auto">
          <a:xfrm rot="8922656" flipH="1" flipV="1">
            <a:off x="6402388" y="4633913"/>
            <a:ext cx="263525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23" name="Text Box 235"/>
          <p:cNvSpPr txBox="1">
            <a:spLocks noChangeArrowheads="1"/>
          </p:cNvSpPr>
          <p:nvPr/>
        </p:nvSpPr>
        <p:spPr bwMode="auto">
          <a:xfrm>
            <a:off x="6553200" y="5116513"/>
            <a:ext cx="1382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latin typeface="Times" pitchFamily="18" charset="0"/>
              </a:rPr>
              <a:t>Coplanarity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2438400" y="184785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pp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3657600" y="283051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col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3657600" y="313531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copl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657600" y="3516313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cr</a:t>
            </a:r>
            <a:r>
              <a:rPr lang="en-US" altLang="en-US" sz="2000" baseline="-25000">
                <a:latin typeface="Comic Sans MS" pitchFamily="66" charset="0"/>
                <a:sym typeface="Symbol" pitchFamily="18" charset="2"/>
              </a:rPr>
              <a:t>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124200" y="1884363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point-coincidence </a:t>
            </a:r>
          </a:p>
        </p:txBody>
      </p:sp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4521200" y="2871788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collinearity</a:t>
            </a: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4524375" y="3200400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coplanarity</a:t>
            </a: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4532313" y="3552825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cross ratios (</a:t>
            </a:r>
            <a:r>
              <a:rPr lang="en-US" altLang="en-US" sz="2000">
                <a:solidFill>
                  <a:srgbClr val="009900"/>
                </a:solidFill>
                <a:latin typeface="Symbol" pitchFamily="18" charset="2"/>
              </a:rPr>
              <a:t>a</a:t>
            </a:r>
            <a:r>
              <a:rPr lang="en-US" altLang="en-US" sz="2000">
                <a:solidFill>
                  <a:srgbClr val="009900"/>
                </a:solidFill>
                <a:latin typeface="Times" pitchFamily="18" charset="0"/>
              </a:rPr>
              <a:t>)</a:t>
            </a:r>
          </a:p>
        </p:txBody>
      </p:sp>
      <p:grpSp>
        <p:nvGrpSpPr>
          <p:cNvPr id="54282" name="Group 10"/>
          <p:cNvGrpSpPr>
            <a:grpSpLocks/>
          </p:cNvGrpSpPr>
          <p:nvPr/>
        </p:nvGrpSpPr>
        <p:grpSpPr bwMode="auto">
          <a:xfrm>
            <a:off x="425450" y="1676400"/>
            <a:ext cx="1525588" cy="1006475"/>
            <a:chOff x="364" y="1200"/>
            <a:chExt cx="961" cy="634"/>
          </a:xfrm>
        </p:grpSpPr>
        <p:grpSp>
          <p:nvGrpSpPr>
            <p:cNvPr id="54326" name="Group 11"/>
            <p:cNvGrpSpPr>
              <a:grpSpLocks/>
            </p:cNvGrpSpPr>
            <p:nvPr/>
          </p:nvGrpSpPr>
          <p:grpSpPr bwMode="auto">
            <a:xfrm>
              <a:off x="384" y="1200"/>
              <a:ext cx="917" cy="354"/>
              <a:chOff x="2640" y="768"/>
              <a:chExt cx="1438" cy="528"/>
            </a:xfrm>
          </p:grpSpPr>
          <p:grpSp>
            <p:nvGrpSpPr>
              <p:cNvPr id="54329" name="Group 12"/>
              <p:cNvGrpSpPr>
                <a:grpSpLocks/>
              </p:cNvGrpSpPr>
              <p:nvPr/>
            </p:nvGrpSpPr>
            <p:grpSpPr bwMode="auto">
              <a:xfrm rot="-513953">
                <a:off x="2640" y="768"/>
                <a:ext cx="263" cy="528"/>
                <a:chOff x="480" y="2592"/>
                <a:chExt cx="192" cy="288"/>
              </a:xfrm>
            </p:grpSpPr>
            <p:sp>
              <p:nvSpPr>
                <p:cNvPr id="54345" name="Line 13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6" name="Line 14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7" name="Line 15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54330" name="Group 17"/>
              <p:cNvGrpSpPr>
                <a:grpSpLocks/>
              </p:cNvGrpSpPr>
              <p:nvPr/>
            </p:nvGrpSpPr>
            <p:grpSpPr bwMode="auto">
              <a:xfrm rot="1518205" flipH="1">
                <a:off x="3815" y="768"/>
                <a:ext cx="263" cy="528"/>
                <a:chOff x="480" y="2592"/>
                <a:chExt cx="192" cy="288"/>
              </a:xfrm>
            </p:grpSpPr>
            <p:sp>
              <p:nvSpPr>
                <p:cNvPr id="54341" name="Line 18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2" name="Line 19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3" name="Line 20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44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31" name="Line 22"/>
              <p:cNvSpPr>
                <a:spLocks noChangeShapeType="1"/>
              </p:cNvSpPr>
              <p:nvPr/>
            </p:nvSpPr>
            <p:spPr bwMode="auto">
              <a:xfrm flipV="1">
                <a:off x="2783" y="819"/>
                <a:ext cx="800" cy="2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2" name="Line 23"/>
              <p:cNvSpPr>
                <a:spLocks noChangeShapeType="1"/>
              </p:cNvSpPr>
              <p:nvPr/>
            </p:nvSpPr>
            <p:spPr bwMode="auto">
              <a:xfrm flipV="1">
                <a:off x="2734" y="825"/>
                <a:ext cx="550" cy="1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3" name="Line 24"/>
              <p:cNvSpPr>
                <a:spLocks noChangeShapeType="1"/>
              </p:cNvSpPr>
              <p:nvPr/>
            </p:nvSpPr>
            <p:spPr bwMode="auto">
              <a:xfrm>
                <a:off x="3620" y="825"/>
                <a:ext cx="370" cy="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4" name="Line 25"/>
              <p:cNvSpPr>
                <a:spLocks noChangeShapeType="1"/>
              </p:cNvSpPr>
              <p:nvPr/>
            </p:nvSpPr>
            <p:spPr bwMode="auto">
              <a:xfrm>
                <a:off x="3281" y="821"/>
                <a:ext cx="660" cy="2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5" name="Oval 26"/>
              <p:cNvSpPr>
                <a:spLocks noChangeArrowheads="1"/>
              </p:cNvSpPr>
              <p:nvPr/>
            </p:nvSpPr>
            <p:spPr bwMode="auto">
              <a:xfrm>
                <a:off x="3527" y="768"/>
                <a:ext cx="96" cy="9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6" name="Oval 27"/>
              <p:cNvSpPr>
                <a:spLocks noChangeArrowheads="1"/>
              </p:cNvSpPr>
              <p:nvPr/>
            </p:nvSpPr>
            <p:spPr bwMode="auto">
              <a:xfrm>
                <a:off x="3239" y="768"/>
                <a:ext cx="96" cy="9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7" name="Oval 28"/>
              <p:cNvSpPr>
                <a:spLocks noChangeArrowheads="1"/>
              </p:cNvSpPr>
              <p:nvPr/>
            </p:nvSpPr>
            <p:spPr bwMode="auto">
              <a:xfrm>
                <a:off x="2711" y="960"/>
                <a:ext cx="54" cy="53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8" name="Oval 29"/>
              <p:cNvSpPr>
                <a:spLocks noChangeArrowheads="1"/>
              </p:cNvSpPr>
              <p:nvPr/>
            </p:nvSpPr>
            <p:spPr bwMode="auto">
              <a:xfrm>
                <a:off x="3959" y="971"/>
                <a:ext cx="54" cy="4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39" name="Oval 30"/>
              <p:cNvSpPr>
                <a:spLocks noChangeArrowheads="1"/>
              </p:cNvSpPr>
              <p:nvPr/>
            </p:nvSpPr>
            <p:spPr bwMode="auto">
              <a:xfrm>
                <a:off x="3911" y="1056"/>
                <a:ext cx="54" cy="4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40" name="Oval 31"/>
              <p:cNvSpPr>
                <a:spLocks noChangeArrowheads="1"/>
              </p:cNvSpPr>
              <p:nvPr/>
            </p:nvSpPr>
            <p:spPr bwMode="auto">
              <a:xfrm>
                <a:off x="2759" y="1056"/>
                <a:ext cx="54" cy="47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4327" name="Rectangle 32"/>
            <p:cNvSpPr>
              <a:spLocks noChangeArrowheads="1"/>
            </p:cNvSpPr>
            <p:nvPr/>
          </p:nvSpPr>
          <p:spPr bwMode="auto">
            <a:xfrm>
              <a:off x="988" y="1521"/>
              <a:ext cx="337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>
                  <a:latin typeface="Comic Sans MS" pitchFamily="66" charset="0"/>
                </a:rPr>
                <a:t>C</a:t>
              </a:r>
              <a:r>
                <a:rPr lang="en-US" altLang="en-US" sz="2000" baseline="-25000">
                  <a:latin typeface="Comic Sans MS" pitchFamily="66" charset="0"/>
                </a:rPr>
                <a:t>inj</a:t>
              </a:r>
            </a:p>
          </p:txBody>
        </p:sp>
        <p:sp>
          <p:nvSpPr>
            <p:cNvPr id="54328" name="Text Box 33"/>
            <p:cNvSpPr txBox="1">
              <a:spLocks noChangeArrowheads="1"/>
            </p:cNvSpPr>
            <p:nvPr/>
          </p:nvSpPr>
          <p:spPr bwMode="auto">
            <a:xfrm>
              <a:off x="364" y="1546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>
                <a:latin typeface="Times" pitchFamily="18" charset="0"/>
              </a:endParaRPr>
            </a:p>
          </p:txBody>
        </p:sp>
      </p:grpSp>
      <p:grpSp>
        <p:nvGrpSpPr>
          <p:cNvPr id="54283" name="Group 34"/>
          <p:cNvGrpSpPr>
            <a:grpSpLocks/>
          </p:cNvGrpSpPr>
          <p:nvPr/>
        </p:nvGrpSpPr>
        <p:grpSpPr bwMode="auto">
          <a:xfrm>
            <a:off x="304800" y="3048000"/>
            <a:ext cx="1752600" cy="790575"/>
            <a:chOff x="225" y="2046"/>
            <a:chExt cx="1104" cy="498"/>
          </a:xfrm>
        </p:grpSpPr>
        <p:sp>
          <p:nvSpPr>
            <p:cNvPr id="54305" name="Rectangle 35"/>
            <p:cNvSpPr>
              <a:spLocks noChangeArrowheads="1"/>
            </p:cNvSpPr>
            <p:nvPr/>
          </p:nvSpPr>
          <p:spPr bwMode="auto">
            <a:xfrm>
              <a:off x="990" y="2263"/>
              <a:ext cx="339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>
                  <a:latin typeface="Comic Sans MS" pitchFamily="66" charset="0"/>
                </a:rPr>
                <a:t>C</a:t>
              </a:r>
              <a:r>
                <a:rPr lang="en-US" altLang="en-US" sz="2000" baseline="-25000">
                  <a:latin typeface="Comic Sans MS" pitchFamily="66" charset="0"/>
                </a:rPr>
                <a:t>wk</a:t>
              </a:r>
            </a:p>
          </p:txBody>
        </p:sp>
        <p:sp>
          <p:nvSpPr>
            <p:cNvPr id="54306" name="Text Box 36"/>
            <p:cNvSpPr txBox="1">
              <a:spLocks noChangeArrowheads="1"/>
            </p:cNvSpPr>
            <p:nvPr/>
          </p:nvSpPr>
          <p:spPr bwMode="auto">
            <a:xfrm>
              <a:off x="225" y="2288"/>
              <a:ext cx="8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1800">
                <a:latin typeface="Times" pitchFamily="18" charset="0"/>
              </a:endParaRPr>
            </a:p>
          </p:txBody>
        </p:sp>
        <p:grpSp>
          <p:nvGrpSpPr>
            <p:cNvPr id="54307" name="Group 37"/>
            <p:cNvGrpSpPr>
              <a:grpSpLocks/>
            </p:cNvGrpSpPr>
            <p:nvPr/>
          </p:nvGrpSpPr>
          <p:grpSpPr bwMode="auto">
            <a:xfrm>
              <a:off x="336" y="2046"/>
              <a:ext cx="927" cy="258"/>
              <a:chOff x="2337" y="1584"/>
              <a:chExt cx="927" cy="258"/>
            </a:xfrm>
          </p:grpSpPr>
          <p:sp>
            <p:nvSpPr>
              <p:cNvPr id="54308" name="Line 38"/>
              <p:cNvSpPr>
                <a:spLocks noChangeShapeType="1"/>
              </p:cNvSpPr>
              <p:nvPr/>
            </p:nvSpPr>
            <p:spPr bwMode="auto">
              <a:xfrm flipV="1">
                <a:off x="2344" y="1607"/>
                <a:ext cx="587" cy="16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4309" name="Group 39"/>
              <p:cNvGrpSpPr>
                <a:grpSpLocks/>
              </p:cNvGrpSpPr>
              <p:nvPr/>
            </p:nvGrpSpPr>
            <p:grpSpPr bwMode="auto">
              <a:xfrm rot="-513953">
                <a:off x="2474" y="1584"/>
                <a:ext cx="128" cy="258"/>
                <a:chOff x="480" y="2592"/>
                <a:chExt cx="192" cy="288"/>
              </a:xfrm>
            </p:grpSpPr>
            <p:sp>
              <p:nvSpPr>
                <p:cNvPr id="5432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3" name="Line 41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4" name="Line 42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5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10" name="Oval 44"/>
              <p:cNvSpPr>
                <a:spLocks noChangeArrowheads="1"/>
              </p:cNvSpPr>
              <p:nvPr/>
            </p:nvSpPr>
            <p:spPr bwMode="auto">
              <a:xfrm>
                <a:off x="2337" y="1765"/>
                <a:ext cx="16" cy="15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54311" name="Group 45"/>
              <p:cNvGrpSpPr>
                <a:grpSpLocks/>
              </p:cNvGrpSpPr>
              <p:nvPr/>
            </p:nvGrpSpPr>
            <p:grpSpPr bwMode="auto">
              <a:xfrm rot="1518205" flipH="1">
                <a:off x="3048" y="1584"/>
                <a:ext cx="129" cy="258"/>
                <a:chOff x="480" y="2592"/>
                <a:chExt cx="192" cy="288"/>
              </a:xfrm>
            </p:grpSpPr>
            <p:sp>
              <p:nvSpPr>
                <p:cNvPr id="54318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480" y="2592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19" name="Line 47"/>
                <p:cNvSpPr>
                  <a:spLocks noChangeShapeType="1"/>
                </p:cNvSpPr>
                <p:nvPr/>
              </p:nvSpPr>
              <p:spPr bwMode="auto">
                <a:xfrm>
                  <a:off x="480" y="2784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0" name="Line 48"/>
                <p:cNvSpPr>
                  <a:spLocks noChangeShapeType="1"/>
                </p:cNvSpPr>
                <p:nvPr/>
              </p:nvSpPr>
              <p:spPr bwMode="auto">
                <a:xfrm>
                  <a:off x="528" y="2592"/>
                  <a:ext cx="144" cy="96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4321" name="Line 49"/>
                <p:cNvSpPr>
                  <a:spLocks noChangeShapeType="1"/>
                </p:cNvSpPr>
                <p:nvPr/>
              </p:nvSpPr>
              <p:spPr bwMode="auto">
                <a:xfrm flipH="1">
                  <a:off x="624" y="2688"/>
                  <a:ext cx="48" cy="192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4312" name="Oval 50"/>
              <p:cNvSpPr>
                <a:spLocks noChangeArrowheads="1"/>
              </p:cNvSpPr>
              <p:nvPr/>
            </p:nvSpPr>
            <p:spPr bwMode="auto">
              <a:xfrm>
                <a:off x="3248" y="1743"/>
                <a:ext cx="16" cy="16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3" name="Line 51"/>
              <p:cNvSpPr>
                <a:spLocks noChangeShapeType="1"/>
              </p:cNvSpPr>
              <p:nvPr/>
            </p:nvSpPr>
            <p:spPr bwMode="auto">
              <a:xfrm flipH="1" flipV="1">
                <a:off x="2931" y="1607"/>
                <a:ext cx="328" cy="14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4" name="Oval 52"/>
              <p:cNvSpPr>
                <a:spLocks noChangeArrowheads="1"/>
              </p:cNvSpPr>
              <p:nvPr/>
            </p:nvSpPr>
            <p:spPr bwMode="auto">
              <a:xfrm>
                <a:off x="2907" y="1584"/>
                <a:ext cx="47" cy="47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5" name="Oval 53"/>
              <p:cNvSpPr>
                <a:spLocks noChangeArrowheads="1"/>
              </p:cNvSpPr>
              <p:nvPr/>
            </p:nvSpPr>
            <p:spPr bwMode="auto">
              <a:xfrm>
                <a:off x="2517" y="1709"/>
                <a:ext cx="27" cy="26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6" name="Oval 54"/>
              <p:cNvSpPr>
                <a:spLocks noChangeArrowheads="1"/>
              </p:cNvSpPr>
              <p:nvPr/>
            </p:nvSpPr>
            <p:spPr bwMode="auto">
              <a:xfrm>
                <a:off x="3118" y="1683"/>
                <a:ext cx="27" cy="23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317" name="Line 55"/>
              <p:cNvSpPr>
                <a:spLocks noChangeShapeType="1"/>
              </p:cNvSpPr>
              <p:nvPr/>
            </p:nvSpPr>
            <p:spPr bwMode="auto">
              <a:xfrm>
                <a:off x="2616" y="1772"/>
                <a:ext cx="399" cy="0"/>
              </a:xfrm>
              <a:prstGeom prst="line">
                <a:avLst/>
              </a:prstGeom>
              <a:noFill/>
              <a:ln w="19050">
                <a:solidFill>
                  <a:srgbClr val="00FF00"/>
                </a:solidFill>
                <a:round/>
                <a:headEnd type="triangle" w="sm" len="med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4284" name="Text Box 56"/>
          <p:cNvSpPr txBox="1">
            <a:spLocks noChangeArrowheads="1"/>
          </p:cNvSpPr>
          <p:nvPr/>
        </p:nvSpPr>
        <p:spPr bwMode="auto">
          <a:xfrm>
            <a:off x="6121400" y="2387600"/>
            <a:ext cx="2730500" cy="5286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2"/>
                </a:solidFill>
                <a:latin typeface="Times" pitchFamily="18" charset="0"/>
              </a:rPr>
              <a:t>Task primitives</a:t>
            </a:r>
          </a:p>
        </p:txBody>
      </p:sp>
      <p:sp>
        <p:nvSpPr>
          <p:cNvPr id="54285" name="Text Box 57"/>
          <p:cNvSpPr txBox="1">
            <a:spLocks noChangeArrowheads="1"/>
          </p:cNvSpPr>
          <p:nvPr/>
        </p:nvSpPr>
        <p:spPr bwMode="auto">
          <a:xfrm>
            <a:off x="2438400" y="3135313"/>
            <a:ext cx="99060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latin typeface="Comic Sans MS" pitchFamily="66" charset="0"/>
              </a:rPr>
              <a:t>T</a:t>
            </a:r>
            <a:r>
              <a:rPr lang="en-US" altLang="en-US" sz="2000" baseline="-25000">
                <a:latin typeface="Comic Sans MS" pitchFamily="66" charset="0"/>
              </a:rPr>
              <a:t>pp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54286" name="Line 58"/>
          <p:cNvSpPr>
            <a:spLocks noChangeShapeType="1"/>
          </p:cNvSpPr>
          <p:nvPr/>
        </p:nvSpPr>
        <p:spPr bwMode="auto">
          <a:xfrm>
            <a:off x="457200" y="2743200"/>
            <a:ext cx="2971800" cy="0"/>
          </a:xfrm>
          <a:prstGeom prst="line">
            <a:avLst/>
          </a:prstGeom>
          <a:noFill/>
          <a:ln w="28575">
            <a:solidFill>
              <a:srgbClr val="BCFDB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7" name="Rectangle 59"/>
          <p:cNvSpPr>
            <a:spLocks noChangeArrowheads="1"/>
          </p:cNvSpPr>
          <p:nvPr/>
        </p:nvSpPr>
        <p:spPr bwMode="auto">
          <a:xfrm>
            <a:off x="247650" y="2222500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" pitchFamily="18" charset="0"/>
              </a:rPr>
              <a:t>Injective</a:t>
            </a:r>
          </a:p>
        </p:txBody>
      </p:sp>
      <p:sp>
        <p:nvSpPr>
          <p:cNvPr id="54288" name="Rectangle 60"/>
          <p:cNvSpPr>
            <a:spLocks noChangeArrowheads="1"/>
          </p:cNvSpPr>
          <p:nvPr/>
        </p:nvSpPr>
        <p:spPr bwMode="auto">
          <a:xfrm>
            <a:off x="163513" y="3517900"/>
            <a:ext cx="1417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Times" pitchFamily="18" charset="0"/>
              </a:rPr>
              <a:t>Projective</a:t>
            </a:r>
          </a:p>
        </p:txBody>
      </p:sp>
      <p:sp>
        <p:nvSpPr>
          <p:cNvPr id="54289" name="Rectangle 61"/>
          <p:cNvSpPr>
            <a:spLocks noChangeArrowheads="1"/>
          </p:cNvSpPr>
          <p:nvPr/>
        </p:nvSpPr>
        <p:spPr bwMode="auto">
          <a:xfrm>
            <a:off x="508000" y="46038"/>
            <a:ext cx="8069263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Composing possible tasks</a:t>
            </a:r>
          </a:p>
        </p:txBody>
      </p:sp>
      <p:sp>
        <p:nvSpPr>
          <p:cNvPr id="54290" name="Text Box 62"/>
          <p:cNvSpPr txBox="1">
            <a:spLocks noChangeArrowheads="1"/>
          </p:cNvSpPr>
          <p:nvPr/>
        </p:nvSpPr>
        <p:spPr bwMode="auto">
          <a:xfrm>
            <a:off x="3276600" y="6032500"/>
            <a:ext cx="2730500" cy="5286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bg2"/>
                </a:solidFill>
                <a:latin typeface="Times" pitchFamily="18" charset="0"/>
              </a:rPr>
              <a:t>Task operators</a:t>
            </a:r>
          </a:p>
        </p:txBody>
      </p:sp>
      <p:sp>
        <p:nvSpPr>
          <p:cNvPr id="54291" name="Text Box 63"/>
          <p:cNvSpPr txBox="1">
            <a:spLocks noChangeArrowheads="1"/>
          </p:cNvSpPr>
          <p:nvPr/>
        </p:nvSpPr>
        <p:spPr bwMode="auto">
          <a:xfrm>
            <a:off x="571500" y="5183188"/>
            <a:ext cx="1371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 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= </a:t>
            </a:r>
          </a:p>
        </p:txBody>
      </p:sp>
      <p:sp>
        <p:nvSpPr>
          <p:cNvPr id="54292" name="Text Box 64"/>
          <p:cNvSpPr txBox="1">
            <a:spLocks noChangeArrowheads="1"/>
          </p:cNvSpPr>
          <p:nvPr/>
        </p:nvSpPr>
        <p:spPr bwMode="auto">
          <a:xfrm>
            <a:off x="3257550" y="5170488"/>
            <a:ext cx="220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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  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=  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•T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54293" name="Text Box 65"/>
          <p:cNvSpPr txBox="1">
            <a:spLocks noChangeArrowheads="1"/>
          </p:cNvSpPr>
          <p:nvPr/>
        </p:nvSpPr>
        <p:spPr bwMode="auto">
          <a:xfrm>
            <a:off x="6070600" y="5283200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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 = </a:t>
            </a:r>
          </a:p>
        </p:txBody>
      </p:sp>
      <p:sp>
        <p:nvSpPr>
          <p:cNvPr id="54294" name="AutoShape 66"/>
          <p:cNvSpPr>
            <a:spLocks/>
          </p:cNvSpPr>
          <p:nvPr/>
        </p:nvSpPr>
        <p:spPr bwMode="auto">
          <a:xfrm>
            <a:off x="6977063" y="5106988"/>
            <a:ext cx="165100" cy="762000"/>
          </a:xfrm>
          <a:prstGeom prst="leftBrace">
            <a:avLst>
              <a:gd name="adj1" fmla="val 38462"/>
              <a:gd name="adj2" fmla="val 50000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5" name="Text Box 67"/>
          <p:cNvSpPr txBox="1">
            <a:spLocks noChangeArrowheads="1"/>
          </p:cNvSpPr>
          <p:nvPr/>
        </p:nvSpPr>
        <p:spPr bwMode="auto">
          <a:xfrm>
            <a:off x="7075488" y="5105400"/>
            <a:ext cx="1584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0   </a:t>
            </a:r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if 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 = 0 </a:t>
            </a:r>
          </a:p>
        </p:txBody>
      </p:sp>
      <p:sp>
        <p:nvSpPr>
          <p:cNvPr id="54296" name="Text Box 68"/>
          <p:cNvSpPr txBox="1">
            <a:spLocks noChangeArrowheads="1"/>
          </p:cNvSpPr>
          <p:nvPr/>
        </p:nvSpPr>
        <p:spPr bwMode="auto">
          <a:xfrm>
            <a:off x="7100888" y="5484813"/>
            <a:ext cx="1812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1   </a:t>
            </a:r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otherwise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54297" name="Line 69"/>
          <p:cNvSpPr>
            <a:spLocks noChangeShapeType="1"/>
          </p:cNvSpPr>
          <p:nvPr/>
        </p:nvSpPr>
        <p:spPr bwMode="auto">
          <a:xfrm flipH="1">
            <a:off x="8008938" y="5167313"/>
            <a:ext cx="111125" cy="285750"/>
          </a:xfrm>
          <a:prstGeom prst="line">
            <a:avLst/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98" name="Text Box 70"/>
          <p:cNvSpPr txBox="1">
            <a:spLocks noChangeArrowheads="1"/>
          </p:cNvSpPr>
          <p:nvPr/>
        </p:nvSpPr>
        <p:spPr bwMode="auto">
          <a:xfrm>
            <a:off x="1917700" y="5030788"/>
            <a:ext cx="493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</a:p>
        </p:txBody>
      </p:sp>
      <p:sp>
        <p:nvSpPr>
          <p:cNvPr id="54299" name="Text Box 71"/>
          <p:cNvSpPr txBox="1">
            <a:spLocks noChangeArrowheads="1"/>
          </p:cNvSpPr>
          <p:nvPr/>
        </p:nvSpPr>
        <p:spPr bwMode="auto">
          <a:xfrm>
            <a:off x="1866900" y="5410200"/>
            <a:ext cx="596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</a:p>
        </p:txBody>
      </p:sp>
      <p:sp>
        <p:nvSpPr>
          <p:cNvPr id="54300" name="AutoShape 72"/>
          <p:cNvSpPr>
            <a:spLocks noChangeArrowheads="1"/>
          </p:cNvSpPr>
          <p:nvPr/>
        </p:nvSpPr>
        <p:spPr bwMode="auto">
          <a:xfrm>
            <a:off x="1885950" y="5019675"/>
            <a:ext cx="531813" cy="809625"/>
          </a:xfrm>
          <a:prstGeom prst="bracketPair">
            <a:avLst>
              <a:gd name="adj" fmla="val 16667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01" name="Rectangle 73"/>
          <p:cNvSpPr>
            <a:spLocks noChangeArrowheads="1"/>
          </p:cNvSpPr>
          <p:nvPr/>
        </p:nvSpPr>
        <p:spPr bwMode="auto">
          <a:xfrm>
            <a:off x="434975" y="4648200"/>
            <a:ext cx="746125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AND</a:t>
            </a:r>
          </a:p>
        </p:txBody>
      </p:sp>
      <p:sp>
        <p:nvSpPr>
          <p:cNvPr id="54302" name="Rectangle 74"/>
          <p:cNvSpPr>
            <a:spLocks noChangeArrowheads="1"/>
          </p:cNvSpPr>
          <p:nvPr/>
        </p:nvSpPr>
        <p:spPr bwMode="auto">
          <a:xfrm>
            <a:off x="3152775" y="4710113"/>
            <a:ext cx="547688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OR</a:t>
            </a:r>
          </a:p>
        </p:txBody>
      </p:sp>
      <p:sp>
        <p:nvSpPr>
          <p:cNvPr id="54303" name="Rectangle 75"/>
          <p:cNvSpPr>
            <a:spLocks noChangeArrowheads="1"/>
          </p:cNvSpPr>
          <p:nvPr/>
        </p:nvSpPr>
        <p:spPr bwMode="auto">
          <a:xfrm>
            <a:off x="6162675" y="4711700"/>
            <a:ext cx="71755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Times" pitchFamily="18" charset="0"/>
              </a:rPr>
              <a:t>NOT</a:t>
            </a:r>
          </a:p>
        </p:txBody>
      </p:sp>
      <p:sp>
        <p:nvSpPr>
          <p:cNvPr id="54304" name="Line 76"/>
          <p:cNvSpPr>
            <a:spLocks noChangeShapeType="1"/>
          </p:cNvSpPr>
          <p:nvPr/>
        </p:nvSpPr>
        <p:spPr bwMode="auto">
          <a:xfrm>
            <a:off x="342900" y="4279900"/>
            <a:ext cx="82677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1676400" y="3886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Comic Sans MS" pitchFamily="66" charset="0"/>
              </a:rPr>
              <a:t>wrench: view 1</a:t>
            </a: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5867400" y="38862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>
                <a:solidFill>
                  <a:schemeClr val="bg2"/>
                </a:solidFill>
                <a:latin typeface="Comic Sans MS" pitchFamily="66" charset="0"/>
              </a:rPr>
              <a:t>wrench: view 2</a:t>
            </a:r>
          </a:p>
        </p:txBody>
      </p:sp>
      <p:pic>
        <p:nvPicPr>
          <p:cNvPr id="124932" name="wrenchTracking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33" name="wrench.avi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38300"/>
            <a:ext cx="30099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4546600" y="5262563"/>
            <a:ext cx="1828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wrench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1..8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=</a:t>
            </a: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6194425" y="5813425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col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2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5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6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</a:t>
            </a: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6194425" y="5473700"/>
            <a:ext cx="2120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col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4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7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8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6194425" y="47117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pp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1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5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</a:p>
        </p:txBody>
      </p:sp>
      <p:sp>
        <p:nvSpPr>
          <p:cNvPr id="55306" name="Rectangle 10"/>
          <p:cNvSpPr>
            <a:spLocks noChangeArrowheads="1"/>
          </p:cNvSpPr>
          <p:nvPr/>
        </p:nvSpPr>
        <p:spPr bwMode="auto">
          <a:xfrm>
            <a:off x="6194425" y="5092700"/>
            <a:ext cx="1676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T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pp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(x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3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,x</a:t>
            </a:r>
            <a:r>
              <a:rPr lang="en-US" altLang="en-US" sz="2000" baseline="-25000">
                <a:solidFill>
                  <a:schemeClr val="bg2"/>
                </a:solidFill>
                <a:latin typeface="Comic Sans MS" pitchFamily="66" charset="0"/>
              </a:rPr>
              <a:t>7</a:t>
            </a:r>
            <a:r>
              <a:rPr lang="en-US" altLang="en-US" sz="2000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) </a:t>
            </a:r>
            <a:r>
              <a:rPr lang="en-US" altLang="en-US" sz="2000" b="1">
                <a:solidFill>
                  <a:schemeClr val="bg2"/>
                </a:solidFill>
                <a:latin typeface="Comic Sans MS" pitchFamily="66" charset="0"/>
                <a:sym typeface="Symbol" pitchFamily="18" charset="2"/>
              </a:rPr>
              <a:t></a:t>
            </a:r>
          </a:p>
        </p:txBody>
      </p:sp>
      <p:grpSp>
        <p:nvGrpSpPr>
          <p:cNvPr id="55307" name="Group 11"/>
          <p:cNvGrpSpPr>
            <a:grpSpLocks/>
          </p:cNvGrpSpPr>
          <p:nvPr/>
        </p:nvGrpSpPr>
        <p:grpSpPr bwMode="auto">
          <a:xfrm>
            <a:off x="952500" y="4343400"/>
            <a:ext cx="3079750" cy="2276475"/>
            <a:chOff x="464" y="2456"/>
            <a:chExt cx="2340" cy="1730"/>
          </a:xfrm>
        </p:grpSpPr>
        <p:pic>
          <p:nvPicPr>
            <p:cNvPr id="55309" name="Picture 1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2456"/>
              <a:ext cx="2340" cy="1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10" name="Oval 13"/>
            <p:cNvSpPr>
              <a:spLocks noChangeArrowheads="1"/>
            </p:cNvSpPr>
            <p:nvPr/>
          </p:nvSpPr>
          <p:spPr bwMode="auto">
            <a:xfrm>
              <a:off x="2011" y="3273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Oval 14"/>
            <p:cNvSpPr>
              <a:spLocks noChangeArrowheads="1"/>
            </p:cNvSpPr>
            <p:nvPr/>
          </p:nvSpPr>
          <p:spPr bwMode="auto">
            <a:xfrm>
              <a:off x="2264" y="3191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Oval 15"/>
            <p:cNvSpPr>
              <a:spLocks noChangeArrowheads="1"/>
            </p:cNvSpPr>
            <p:nvPr/>
          </p:nvSpPr>
          <p:spPr bwMode="auto">
            <a:xfrm>
              <a:off x="2360" y="3462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Oval 16"/>
            <p:cNvSpPr>
              <a:spLocks noChangeArrowheads="1"/>
            </p:cNvSpPr>
            <p:nvPr/>
          </p:nvSpPr>
          <p:spPr bwMode="auto">
            <a:xfrm>
              <a:off x="2098" y="3570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Oval 17"/>
            <p:cNvSpPr>
              <a:spLocks noChangeArrowheads="1"/>
            </p:cNvSpPr>
            <p:nvPr/>
          </p:nvSpPr>
          <p:spPr bwMode="auto">
            <a:xfrm>
              <a:off x="675" y="3412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Oval 18"/>
            <p:cNvSpPr>
              <a:spLocks noChangeArrowheads="1"/>
            </p:cNvSpPr>
            <p:nvPr/>
          </p:nvSpPr>
          <p:spPr bwMode="auto">
            <a:xfrm>
              <a:off x="861" y="3408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Oval 19"/>
            <p:cNvSpPr>
              <a:spLocks noChangeArrowheads="1"/>
            </p:cNvSpPr>
            <p:nvPr/>
          </p:nvSpPr>
          <p:spPr bwMode="auto">
            <a:xfrm>
              <a:off x="867" y="3119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Oval 20"/>
            <p:cNvSpPr>
              <a:spLocks noChangeArrowheads="1"/>
            </p:cNvSpPr>
            <p:nvPr/>
          </p:nvSpPr>
          <p:spPr bwMode="auto">
            <a:xfrm>
              <a:off x="688" y="3115"/>
              <a:ext cx="47" cy="47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Rectangle 21"/>
            <p:cNvSpPr>
              <a:spLocks noChangeArrowheads="1"/>
            </p:cNvSpPr>
            <p:nvPr/>
          </p:nvSpPr>
          <p:spPr bwMode="auto">
            <a:xfrm>
              <a:off x="1881" y="3072"/>
              <a:ext cx="197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1</a:t>
              </a:r>
            </a:p>
          </p:txBody>
        </p:sp>
        <p:sp>
          <p:nvSpPr>
            <p:cNvPr id="55319" name="Rectangle 22"/>
            <p:cNvSpPr>
              <a:spLocks noChangeArrowheads="1"/>
            </p:cNvSpPr>
            <p:nvPr/>
          </p:nvSpPr>
          <p:spPr bwMode="auto">
            <a:xfrm>
              <a:off x="2135" y="3003"/>
              <a:ext cx="21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2</a:t>
              </a:r>
            </a:p>
          </p:txBody>
        </p:sp>
        <p:sp>
          <p:nvSpPr>
            <p:cNvPr id="55320" name="Rectangle 23"/>
            <p:cNvSpPr>
              <a:spLocks noChangeArrowheads="1"/>
            </p:cNvSpPr>
            <p:nvPr/>
          </p:nvSpPr>
          <p:spPr bwMode="auto">
            <a:xfrm>
              <a:off x="1958" y="3399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3</a:t>
              </a:r>
            </a:p>
          </p:txBody>
        </p:sp>
        <p:sp>
          <p:nvSpPr>
            <p:cNvPr id="55321" name="Rectangle 24"/>
            <p:cNvSpPr>
              <a:spLocks noChangeArrowheads="1"/>
            </p:cNvSpPr>
            <p:nvPr/>
          </p:nvSpPr>
          <p:spPr bwMode="auto">
            <a:xfrm>
              <a:off x="2225" y="3294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4</a:t>
              </a:r>
            </a:p>
          </p:txBody>
        </p:sp>
        <p:sp>
          <p:nvSpPr>
            <p:cNvPr id="55322" name="Rectangle 25"/>
            <p:cNvSpPr>
              <a:spLocks noChangeArrowheads="1"/>
            </p:cNvSpPr>
            <p:nvPr/>
          </p:nvSpPr>
          <p:spPr bwMode="auto">
            <a:xfrm>
              <a:off x="766" y="2927"/>
              <a:ext cx="215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5</a:t>
              </a:r>
            </a:p>
          </p:txBody>
        </p:sp>
        <p:sp>
          <p:nvSpPr>
            <p:cNvPr id="55323" name="Rectangle 26"/>
            <p:cNvSpPr>
              <a:spLocks noChangeArrowheads="1"/>
            </p:cNvSpPr>
            <p:nvPr/>
          </p:nvSpPr>
          <p:spPr bwMode="auto">
            <a:xfrm>
              <a:off x="558" y="2935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6</a:t>
              </a:r>
            </a:p>
          </p:txBody>
        </p:sp>
        <p:sp>
          <p:nvSpPr>
            <p:cNvPr id="55324" name="Rectangle 27"/>
            <p:cNvSpPr>
              <a:spLocks noChangeArrowheads="1"/>
            </p:cNvSpPr>
            <p:nvPr/>
          </p:nvSpPr>
          <p:spPr bwMode="auto">
            <a:xfrm>
              <a:off x="747" y="3224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7</a:t>
              </a:r>
            </a:p>
          </p:txBody>
        </p:sp>
        <p:sp>
          <p:nvSpPr>
            <p:cNvPr id="55325" name="Rectangle 28"/>
            <p:cNvSpPr>
              <a:spLocks noChangeArrowheads="1"/>
            </p:cNvSpPr>
            <p:nvPr/>
          </p:nvSpPr>
          <p:spPr bwMode="auto">
            <a:xfrm>
              <a:off x="542" y="3224"/>
              <a:ext cx="216" cy="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2000" baseline="-25000">
                  <a:solidFill>
                    <a:schemeClr val="bg1"/>
                  </a:solidFill>
                  <a:latin typeface="Comic Sans MS" pitchFamily="66" charset="0"/>
                </a:rPr>
                <a:t>8</a:t>
              </a:r>
            </a:p>
          </p:txBody>
        </p:sp>
      </p:grpSp>
      <p:sp>
        <p:nvSpPr>
          <p:cNvPr id="55308" name="Rectangle 29"/>
          <p:cNvSpPr>
            <a:spLocks noChangeArrowheads="1"/>
          </p:cNvSpPr>
          <p:nvPr/>
        </p:nvSpPr>
        <p:spPr bwMode="auto">
          <a:xfrm>
            <a:off x="508000" y="46038"/>
            <a:ext cx="8069263" cy="122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>
                <a:solidFill>
                  <a:srgbClr val="FFFF00"/>
                </a:solidFill>
              </a:rPr>
              <a:t>Result: Task toolkit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4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4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493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49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49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93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4933"/>
                </p:tgtEl>
              </p:cMediaNode>
            </p:vide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Serial Composition</a:t>
            </a:r>
            <a:br>
              <a:rPr lang="en-US" smtClean="0"/>
            </a:br>
            <a:r>
              <a:rPr lang="en-US" smtClean="0"/>
              <a:t>Solving whole real tasks</a:t>
            </a:r>
          </a:p>
        </p:txBody>
      </p:sp>
      <p:sp>
        <p:nvSpPr>
          <p:cNvPr id="12697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828800"/>
            <a:ext cx="6019800" cy="4648200"/>
          </a:xfrm>
        </p:spPr>
        <p:txBody>
          <a:bodyPr/>
          <a:lstStyle/>
          <a:p>
            <a:pPr marL="533400" indent="-533400" eaLnBrk="1" hangingPunct="1">
              <a:defRPr/>
            </a:pPr>
            <a:r>
              <a:rPr lang="en-US" sz="2800" smtClean="0"/>
              <a:t>Task primitive/”link”</a:t>
            </a:r>
          </a:p>
          <a:p>
            <a:pPr marL="533400" indent="-533400" eaLnBrk="1" hangingPunct="1">
              <a:defRPr/>
            </a:pPr>
            <a:endParaRPr lang="en-US" sz="2800" smtClean="0"/>
          </a:p>
          <a:p>
            <a:pPr marL="533400" indent="-533400" eaLnBrk="1" hangingPunct="1">
              <a:defRPr/>
            </a:pPr>
            <a:endParaRPr lang="en-US" sz="2800" smtClean="0"/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z="2800" smtClean="0"/>
              <a:t>Acceptable initial (visual) conditions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z="2800" smtClean="0"/>
              <a:t>Visual or Motor constraints to be maintained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z="2800" smtClean="0"/>
              <a:t>Final desired condition</a:t>
            </a:r>
          </a:p>
          <a:p>
            <a:pPr marL="533400" indent="-533400" eaLnBrk="1" hangingPunct="1">
              <a:defRPr/>
            </a:pPr>
            <a:r>
              <a:rPr lang="en-US" sz="2800" smtClean="0"/>
              <a:t>Task = </a:t>
            </a:r>
          </a:p>
        </p:txBody>
      </p:sp>
      <p:graphicFrame>
        <p:nvGraphicFramePr>
          <p:cNvPr id="56324" name="Object 1028"/>
          <p:cNvGraphicFramePr>
            <a:graphicFrameLocks noChangeAspect="1"/>
          </p:cNvGraphicFramePr>
          <p:nvPr/>
        </p:nvGraphicFramePr>
        <p:xfrm>
          <a:off x="1752600" y="2667000"/>
          <a:ext cx="4419600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6" name="Equation" r:id="rId3" imgW="2657475" imgH="381000" progId="EquationMagic">
                  <p:embed/>
                </p:oleObj>
              </mc:Choice>
              <mc:Fallback>
                <p:oleObj name="Equation" r:id="rId3" imgW="2657475" imgH="381000" progId="EquationMagic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667000"/>
                        <a:ext cx="4419600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25" name="Object 1029"/>
          <p:cNvGraphicFramePr>
            <a:graphicFrameLocks noChangeAspect="1"/>
          </p:cNvGraphicFramePr>
          <p:nvPr>
            <p:ph sz="half" idx="2"/>
          </p:nvPr>
        </p:nvGraphicFramePr>
        <p:xfrm>
          <a:off x="2362200" y="5410200"/>
          <a:ext cx="2820988" cy="65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27" name="Equation" r:id="rId5" imgW="586740" imgH="137160" progId="EquationMagic">
                  <p:embed/>
                </p:oleObj>
              </mc:Choice>
              <mc:Fallback>
                <p:oleObj name="Equation" r:id="rId5" imgW="586740" imgH="137160" progId="EquationMagic">
                  <p:embed/>
                  <p:pic>
                    <p:nvPicPr>
                      <p:cNvPr id="0" name="Object 10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5410200"/>
                        <a:ext cx="2820988" cy="65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“Natural” primitive links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Transportation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Coarse primitive for large movements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&lt;= 3DOF control of object centroid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Robust to disturbances</a:t>
            </a:r>
          </a:p>
          <a:p>
            <a:pPr marL="533400" indent="-533400" eaLnBrk="1" hangingPunct="1">
              <a:buFont typeface="Wingdings" pitchFamily="2" charset="2"/>
              <a:buAutoNum type="arabicPeriod"/>
              <a:defRPr/>
            </a:pPr>
            <a:r>
              <a:rPr lang="en-US" smtClean="0"/>
              <a:t>Fine Manipulation</a:t>
            </a:r>
          </a:p>
          <a:p>
            <a:pPr marL="914400" lvl="1" indent="-457200" eaLnBrk="1" hangingPunct="1">
              <a:defRPr/>
            </a:pPr>
            <a:r>
              <a:rPr lang="en-US" smtClean="0"/>
              <a:t>For high precision control of both position and orientation</a:t>
            </a:r>
          </a:p>
          <a:p>
            <a:pPr marL="914400" lvl="1" indent="-457200" eaLnBrk="1" hangingPunct="1">
              <a:defRPr/>
            </a:pPr>
            <a:r>
              <a:rPr lang="en-US" smtClean="0"/>
              <a:t>6DOF control based on several object features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Example: </a:t>
            </a:r>
            <a:br>
              <a:rPr lang="en-US" smtClean="0"/>
            </a:br>
            <a:r>
              <a:rPr lang="en-US" smtClean="0"/>
              <a:t>Pick and place type of movement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715000"/>
            <a:ext cx="8077200" cy="1143000"/>
          </a:xfrm>
        </p:spPr>
        <p:txBody>
          <a:bodyPr/>
          <a:lstStyle/>
          <a:p>
            <a:pPr marL="533400" indent="-533400" eaLnBrk="1" hangingPunct="1">
              <a:buFontTx/>
              <a:buNone/>
              <a:defRPr/>
            </a:pPr>
            <a:r>
              <a:rPr lang="en-US" sz="2800" smtClean="0"/>
              <a:t>3. Alignment???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z="2000" smtClean="0"/>
              <a:t>To match transport final to fine manipulation initial conditions</a:t>
            </a:r>
          </a:p>
        </p:txBody>
      </p:sp>
      <p:pic>
        <p:nvPicPr>
          <p:cNvPr id="129028" name="PickUp3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Insert1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0"/>
            <a:ext cx="4114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" fill="hold"/>
                                        <p:tgtEl>
                                          <p:spTgt spid="129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9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90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9028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902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9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290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029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More primitives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4. Guarded move</a:t>
            </a:r>
          </a:p>
          <a:p>
            <a:pPr marL="914400" lvl="1" indent="-457200" eaLnBrk="1" hangingPunct="1">
              <a:defRPr/>
            </a:pPr>
            <a:r>
              <a:rPr lang="en-US" smtClean="0"/>
              <a:t>Move along some direction until an external contraint (e.g. contact) is satisfied.</a:t>
            </a:r>
          </a:p>
          <a:p>
            <a:pPr marL="533400" indent="-533400" eaLnBrk="1" hangingPunct="1">
              <a:buFontTx/>
              <a:buNone/>
              <a:defRPr/>
            </a:pPr>
            <a:r>
              <a:rPr lang="en-US" smtClean="0"/>
              <a:t>5. Open loop movements: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When object is obscured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Or ballistic fast movements</a:t>
            </a:r>
          </a:p>
          <a:p>
            <a:pPr marL="914400" lvl="1" indent="-457200" eaLnBrk="1" hangingPunct="1">
              <a:buFont typeface="Wingdings" pitchFamily="2" charset="2"/>
              <a:buChar char="l"/>
              <a:defRPr/>
            </a:pPr>
            <a:r>
              <a:rPr lang="en-US" smtClean="0"/>
              <a:t>Note can be done based on previously estimated Jacobians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Solving the puzzle…</a:t>
            </a: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131076" name="Puzzle3rdCam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0"/>
            <a:ext cx="57912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1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1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107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1076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/>
          </p:nvPr>
        </p:nvSpPr>
        <p:spPr>
          <a:xfrm>
            <a:off x="360363" y="1982788"/>
            <a:ext cx="8458200" cy="4951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t"/>
          <a:lstStyle/>
          <a:p>
            <a:pPr marL="327025" indent="-327025" algn="l" defTabSz="449263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Visual servoing: The process of minimizing a visually-specified task by using visual feedback for motion control of a robot.</a:t>
            </a:r>
          </a:p>
          <a:p>
            <a:pPr marL="327025" indent="-327025" algn="l" defTabSz="449263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endParaRPr lang="en-CA" sz="2800" smtClean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27025" indent="-327025" algn="l" defTabSz="449263" eaLnBrk="1" hangingPunct="1">
              <a:lnSpc>
                <a:spcPct val="9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</a:t>
            </a:r>
            <a:r>
              <a:rPr lang="en-CA" sz="2800" i="1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difficult</a:t>
            </a: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? Yes. 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Controlling 6D pose of the end-effector from 2D image features. 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Nonlinear projection, degenerate features, etc.</a:t>
            </a:r>
          </a:p>
          <a:p>
            <a:pPr marL="327025" indent="-327025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•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80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Is it important? Of course.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Vision is a versatile sensor. </a:t>
            </a:r>
          </a:p>
          <a:p>
            <a:pPr marL="1477963" lvl="1" indent="-563563" algn="l" defTabSz="449263" eaLnBrk="1" hangingPunct="1">
              <a:lnSpc>
                <a:spcPct val="100000"/>
              </a:lnSpc>
              <a:spcBef>
                <a:spcPct val="20000"/>
              </a:spcBef>
              <a:buClr>
                <a:srgbClr val="000066"/>
              </a:buClr>
              <a:buFontTx/>
              <a:buChar char="–"/>
              <a:tabLst>
                <a:tab pos="327025" algn="l"/>
                <a:tab pos="431800" algn="l"/>
                <a:tab pos="881063" algn="l"/>
                <a:tab pos="1330325" algn="l"/>
                <a:tab pos="1779588" algn="l"/>
                <a:tab pos="2228850" algn="l"/>
                <a:tab pos="2678113" algn="l"/>
                <a:tab pos="3127375" algn="l"/>
                <a:tab pos="3576638" algn="l"/>
                <a:tab pos="4025900" algn="l"/>
                <a:tab pos="4475163" algn="l"/>
                <a:tab pos="4924425" algn="l"/>
                <a:tab pos="5373688" algn="l"/>
                <a:tab pos="5822950" algn="l"/>
                <a:tab pos="6272213" algn="l"/>
                <a:tab pos="6721475" algn="l"/>
                <a:tab pos="7170738" algn="l"/>
                <a:tab pos="7620000" algn="l"/>
                <a:tab pos="8069263" algn="l"/>
                <a:tab pos="8518525" algn="l"/>
                <a:tab pos="8967788" algn="l"/>
              </a:tabLst>
              <a:defRPr/>
            </a:pPr>
            <a:r>
              <a:rPr lang="en-CA" sz="200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Many applications: industrial, health, service, space, humanoids, etc. </a:t>
            </a:r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title" idx="1"/>
          </p:nvPr>
        </p:nvSpPr>
        <p:spPr>
          <a:xfrm>
            <a:off x="457200" y="409575"/>
            <a:ext cx="8361363" cy="717550"/>
          </a:xfrm>
          <a:noFill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accent2"/>
                    </a:gs>
                    <a:gs pos="100000">
                      <a:schemeClr val="tx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/>
          <a:p>
            <a:pPr marL="0" indent="0" algn="ctr" defTabSz="449263" eaLnBrk="1" hangingPunct="1">
              <a:lnSpc>
                <a:spcPct val="80000"/>
              </a:lnSpc>
              <a:spcBef>
                <a:spcPct val="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CA" sz="4400" smtClean="0">
                <a:solidFill>
                  <a:srgbClr val="FFFF00"/>
                </a:solidFill>
                <a:effectLst/>
              </a:rPr>
              <a:t>Conclusions</a:t>
            </a:r>
          </a:p>
        </p:txBody>
      </p:sp>
      <p:sp>
        <p:nvSpPr>
          <p:cNvPr id="61444" name="AutoShape 4"/>
          <p:cNvSpPr>
            <a:spLocks noChangeArrowheads="1"/>
          </p:cNvSpPr>
          <p:nvPr/>
        </p:nvSpPr>
        <p:spPr bwMode="auto">
          <a:xfrm>
            <a:off x="720725" y="1927225"/>
            <a:ext cx="8008938" cy="1385888"/>
          </a:xfrm>
          <a:prstGeom prst="roundRect">
            <a:avLst>
              <a:gd name="adj" fmla="val 125"/>
            </a:avLst>
          </a:prstGeom>
          <a:solidFill>
            <a:srgbClr val="FFFFFF">
              <a:alpha val="0"/>
            </a:srgbClr>
          </a:solidFill>
          <a:ln w="36000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What environments and tasks are of interest?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smtClean="0"/>
              <a:t>Not the previous examples. </a:t>
            </a:r>
          </a:p>
          <a:p>
            <a:pPr lvl="1" eaLnBrk="1" hangingPunct="1">
              <a:defRPr/>
            </a:pPr>
            <a:r>
              <a:rPr lang="en-US" sz="2000" smtClean="0"/>
              <a:t>Could be solved “structured”</a:t>
            </a:r>
          </a:p>
          <a:p>
            <a:pPr eaLnBrk="1" hangingPunct="1">
              <a:defRPr/>
            </a:pPr>
            <a:r>
              <a:rPr lang="en-US" sz="2800" smtClean="0"/>
              <a:t>Want to work in everyday unstructured</a:t>
            </a:r>
            <a:r>
              <a:rPr lang="en-US" smtClean="0"/>
              <a:t> environments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3181350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095750" cy="307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201738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6408738" y="2844800"/>
            <a:ext cx="1409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Initial Image</a:t>
            </a:r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194425" y="3348038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63" y="3963988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283325" y="5006975"/>
            <a:ext cx="1663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Desired Image</a:t>
            </a:r>
          </a:p>
        </p:txBody>
      </p:sp>
      <p:sp>
        <p:nvSpPr>
          <p:cNvPr id="8203" name="Line 11"/>
          <p:cNvSpPr>
            <a:spLocks noChangeShapeType="1"/>
          </p:cNvSpPr>
          <p:nvPr/>
        </p:nvSpPr>
        <p:spPr bwMode="auto">
          <a:xfrm flipV="1">
            <a:off x="4589463" y="1795463"/>
            <a:ext cx="1530350" cy="27940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Line 12"/>
          <p:cNvSpPr>
            <a:spLocks noChangeShapeType="1"/>
          </p:cNvSpPr>
          <p:nvPr/>
        </p:nvSpPr>
        <p:spPr bwMode="auto">
          <a:xfrm flipH="1">
            <a:off x="8096250" y="4230688"/>
            <a:ext cx="819150" cy="1587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" name="Text Box 13"/>
          <p:cNvSpPr txBox="1">
            <a:spLocks noChangeArrowheads="1"/>
          </p:cNvSpPr>
          <p:nvPr/>
        </p:nvSpPr>
        <p:spPr bwMode="auto">
          <a:xfrm>
            <a:off x="8153400" y="3773488"/>
            <a:ext cx="8239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User</a:t>
            </a:r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in space applications 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35052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Space station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On-orbit service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defRPr/>
            </a:pPr>
            <a:r>
              <a:rPr lang="en-US" smtClean="0"/>
              <a:t>Planetary Exploration</a:t>
            </a:r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  <p:pic>
        <p:nvPicPr>
          <p:cNvPr id="63492" name="Picture 4" descr="E:\jag\is04\CSApics\IS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752600"/>
            <a:ext cx="3208338" cy="239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E:\jag\is04\CSApics\ISS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600"/>
            <a:ext cx="1455738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6" descr="E:\jag\is04\CSApics\MarsRov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256088"/>
            <a:ext cx="3500438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Power line inspection</a:t>
            </a:r>
          </a:p>
        </p:txBody>
      </p:sp>
      <p:graphicFrame>
        <p:nvGraphicFramePr>
          <p:cNvPr id="64515" name="Object 4"/>
          <p:cNvGraphicFramePr>
            <a:graphicFrameLocks noChangeAspect="1"/>
          </p:cNvGraphicFramePr>
          <p:nvPr/>
        </p:nvGraphicFramePr>
        <p:xfrm>
          <a:off x="3733800" y="1752600"/>
          <a:ext cx="2438400" cy="1938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3" name="Photo Editor Photo" r:id="rId3" imgW="1905266" imgH="1514686" progId="MSPhotoEd.3">
                  <p:embed/>
                </p:oleObj>
              </mc:Choice>
              <mc:Fallback>
                <p:oleObj name="Photo Editor Photo" r:id="rId3" imgW="1905266" imgH="15146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1752600"/>
                        <a:ext cx="2438400" cy="19383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6" name="Object 5"/>
          <p:cNvGraphicFramePr>
            <a:graphicFrameLocks noChangeAspect="1"/>
          </p:cNvGraphicFramePr>
          <p:nvPr/>
        </p:nvGraphicFramePr>
        <p:xfrm>
          <a:off x="6400800" y="1708150"/>
          <a:ext cx="2511425" cy="1150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4" name="Photo Editor Photo" r:id="rId5" imgW="5238095" imgH="2400635" progId="MSPhotoEd.3">
                  <p:embed/>
                </p:oleObj>
              </mc:Choice>
              <mc:Fallback>
                <p:oleObj name="Photo Editor Photo" r:id="rId5" imgW="5238095" imgH="240063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708150"/>
                        <a:ext cx="2511425" cy="1150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6"/>
          <p:cNvGraphicFramePr>
            <a:graphicFrameLocks noChangeAspect="1"/>
          </p:cNvGraphicFramePr>
          <p:nvPr/>
        </p:nvGraphicFramePr>
        <p:xfrm>
          <a:off x="4943475" y="2895600"/>
          <a:ext cx="4200525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5" name="Photo Editor Photo" r:id="rId7" imgW="4200000" imgH="3123810" progId="MSPhotoEd.3">
                  <p:embed/>
                </p:oleObj>
              </mc:Choice>
              <mc:Fallback>
                <p:oleObj name="Photo Editor Photo" r:id="rId7" imgW="4200000" imgH="3123810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2895600"/>
                        <a:ext cx="4200525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5257800" y="6172200"/>
            <a:ext cx="3733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Model landscape: Edmonton railroad society</a:t>
            </a:r>
          </a:p>
        </p:txBody>
      </p:sp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6553200" y="2286000"/>
            <a:ext cx="228600" cy="304800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0" name="Rectangle 9"/>
          <p:cNvSpPr>
            <a:spLocks noChangeArrowheads="1"/>
          </p:cNvSpPr>
          <p:nvPr/>
        </p:nvSpPr>
        <p:spPr bwMode="auto">
          <a:xfrm>
            <a:off x="6589713" y="2606675"/>
            <a:ext cx="153987" cy="117475"/>
          </a:xfrm>
          <a:prstGeom prst="rect">
            <a:avLst/>
          </a:prstGeom>
          <a:solidFill>
            <a:schemeClr val="folHlink"/>
          </a:solidFill>
          <a:ln w="1270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4521" name="Line 10"/>
          <p:cNvSpPr>
            <a:spLocks noChangeShapeType="1"/>
          </p:cNvSpPr>
          <p:nvPr/>
        </p:nvSpPr>
        <p:spPr bwMode="auto">
          <a:xfrm>
            <a:off x="6019800" y="2286000"/>
            <a:ext cx="533400" cy="152400"/>
          </a:xfrm>
          <a:prstGeom prst="line">
            <a:avLst/>
          </a:prstGeom>
          <a:noFill/>
          <a:ln w="762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4522" name="Picture 11" descr="C:\Documents and Settings\Steven\My Documents\CRV04\wearingHMD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800600"/>
            <a:ext cx="1447800" cy="1420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23" name="Object 12"/>
          <p:cNvGraphicFramePr>
            <a:graphicFrameLocks noChangeAspect="1"/>
          </p:cNvGraphicFramePr>
          <p:nvPr/>
        </p:nvGraphicFramePr>
        <p:xfrm>
          <a:off x="2971800" y="4114800"/>
          <a:ext cx="184626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6" name="Photo Editor Photo" r:id="rId10" imgW="2104762" imgH="2866667" progId="MSPhotoEd.3">
                  <p:embed/>
                </p:oleObj>
              </mc:Choice>
              <mc:Fallback>
                <p:oleObj name="Photo Editor Photo" r:id="rId10" imgW="2104762" imgH="2866667" progId="MSPhotoEd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114800"/>
                        <a:ext cx="184626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4" name="Line 13"/>
          <p:cNvSpPr>
            <a:spLocks noChangeShapeType="1"/>
          </p:cNvSpPr>
          <p:nvPr/>
        </p:nvSpPr>
        <p:spPr bwMode="auto">
          <a:xfrm>
            <a:off x="4191000" y="49530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5" name="Line 14"/>
          <p:cNvSpPr>
            <a:spLocks noChangeShapeType="1"/>
          </p:cNvSpPr>
          <p:nvPr/>
        </p:nvSpPr>
        <p:spPr bwMode="auto">
          <a:xfrm>
            <a:off x="4114800" y="50292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4526" name="Line 15"/>
          <p:cNvSpPr>
            <a:spLocks noChangeShapeType="1"/>
          </p:cNvSpPr>
          <p:nvPr/>
        </p:nvSpPr>
        <p:spPr bwMode="auto">
          <a:xfrm>
            <a:off x="4035425" y="5160963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4527" name="Group 16"/>
          <p:cNvGrpSpPr>
            <a:grpSpLocks/>
          </p:cNvGrpSpPr>
          <p:nvPr/>
        </p:nvGrpSpPr>
        <p:grpSpPr bwMode="auto">
          <a:xfrm>
            <a:off x="3749675" y="4862513"/>
            <a:ext cx="401638" cy="266700"/>
            <a:chOff x="4954" y="1383"/>
            <a:chExt cx="253" cy="168"/>
          </a:xfrm>
        </p:grpSpPr>
        <p:sp>
          <p:nvSpPr>
            <p:cNvPr id="64530" name="Oval 17"/>
            <p:cNvSpPr>
              <a:spLocks noChangeArrowheads="1"/>
            </p:cNvSpPr>
            <p:nvPr/>
          </p:nvSpPr>
          <p:spPr bwMode="auto">
            <a:xfrm>
              <a:off x="5111" y="138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531" name="Oval 18"/>
            <p:cNvSpPr>
              <a:spLocks noChangeArrowheads="1"/>
            </p:cNvSpPr>
            <p:nvPr/>
          </p:nvSpPr>
          <p:spPr bwMode="auto">
            <a:xfrm>
              <a:off x="5034" y="1444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4532" name="Oval 19"/>
            <p:cNvSpPr>
              <a:spLocks noChangeArrowheads="1"/>
            </p:cNvSpPr>
            <p:nvPr/>
          </p:nvSpPr>
          <p:spPr bwMode="auto">
            <a:xfrm>
              <a:off x="4954" y="150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4528" name="Line 20"/>
          <p:cNvSpPr>
            <a:spLocks noChangeShapeType="1"/>
          </p:cNvSpPr>
          <p:nvPr/>
        </p:nvSpPr>
        <p:spPr bwMode="auto">
          <a:xfrm flipH="1">
            <a:off x="3581400" y="4953000"/>
            <a:ext cx="152400" cy="1676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828800"/>
            <a:ext cx="3733800" cy="464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smtClean="0"/>
              <a:t>A electric UAV carrying camera flown over the model</a:t>
            </a:r>
            <a:r>
              <a:rPr lang="en-US" smtClean="0"/>
              <a:t> </a:t>
            </a:r>
          </a:p>
          <a:p>
            <a:pPr eaLnBrk="1" hangingPunct="1">
              <a:defRPr/>
            </a:pPr>
            <a:r>
              <a:rPr lang="en-US" sz="2800" smtClean="0"/>
              <a:t>Simulation: Robot arm holds camera  </a:t>
            </a:r>
          </a:p>
          <a:p>
            <a:pPr eaLnBrk="1" hangingPunct="1">
              <a:defRPr/>
            </a:pPr>
            <a:endParaRPr lang="en-US" smtClean="0"/>
          </a:p>
          <a:p>
            <a:pPr eaLnBrk="1" hangingPunct="1">
              <a:buFontTx/>
              <a:buNone/>
              <a:defRPr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Steven\My Documents\CRV04\wearingHM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029200"/>
            <a:ext cx="1447800" cy="14208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in Power Line Inspection  </a:t>
            </a: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85813" lvl="1" indent="-381000" eaLnBrk="1" hangingPunct="1">
              <a:buFontTx/>
              <a:buNone/>
              <a:defRPr/>
            </a:pPr>
            <a:endParaRPr lang="en-US" smtClean="0"/>
          </a:p>
          <a:p>
            <a:pPr marL="785813" lvl="1" indent="-381000" eaLnBrk="1" hangingPunct="1">
              <a:buFontTx/>
              <a:buNone/>
              <a:defRPr/>
            </a:pPr>
            <a:endParaRPr lang="en-US" smtClean="0"/>
          </a:p>
        </p:txBody>
      </p:sp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7086600" y="1447800"/>
          <a:ext cx="1846263" cy="251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50" name="Photo Editor Photo" r:id="rId5" imgW="2104762" imgH="2866667" progId="MSPhotoEd.3">
                  <p:embed/>
                </p:oleObj>
              </mc:Choice>
              <mc:Fallback>
                <p:oleObj name="Photo Editor Photo" r:id="rId5" imgW="2104762" imgH="2866667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1447800"/>
                        <a:ext cx="1846263" cy="251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bg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42" name="Line 6"/>
          <p:cNvSpPr>
            <a:spLocks noChangeShapeType="1"/>
          </p:cNvSpPr>
          <p:nvPr/>
        </p:nvSpPr>
        <p:spPr bwMode="auto">
          <a:xfrm>
            <a:off x="8305800" y="22860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3" name="Line 7"/>
          <p:cNvSpPr>
            <a:spLocks noChangeShapeType="1"/>
          </p:cNvSpPr>
          <p:nvPr/>
        </p:nvSpPr>
        <p:spPr bwMode="auto">
          <a:xfrm>
            <a:off x="8229600" y="2362200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5544" name="Line 8"/>
          <p:cNvSpPr>
            <a:spLocks noChangeShapeType="1"/>
          </p:cNvSpPr>
          <p:nvPr/>
        </p:nvSpPr>
        <p:spPr bwMode="auto">
          <a:xfrm>
            <a:off x="8150225" y="2493963"/>
            <a:ext cx="625475" cy="196850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65545" name="Group 9"/>
          <p:cNvGrpSpPr>
            <a:grpSpLocks/>
          </p:cNvGrpSpPr>
          <p:nvPr/>
        </p:nvGrpSpPr>
        <p:grpSpPr bwMode="auto">
          <a:xfrm>
            <a:off x="7864475" y="2195513"/>
            <a:ext cx="401638" cy="266700"/>
            <a:chOff x="4954" y="1383"/>
            <a:chExt cx="253" cy="168"/>
          </a:xfrm>
        </p:grpSpPr>
        <p:sp>
          <p:nvSpPr>
            <p:cNvPr id="65547" name="Oval 10"/>
            <p:cNvSpPr>
              <a:spLocks noChangeArrowheads="1"/>
            </p:cNvSpPr>
            <p:nvPr/>
          </p:nvSpPr>
          <p:spPr bwMode="auto">
            <a:xfrm>
              <a:off x="5111" y="138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548" name="Oval 11"/>
            <p:cNvSpPr>
              <a:spLocks noChangeArrowheads="1"/>
            </p:cNvSpPr>
            <p:nvPr/>
          </p:nvSpPr>
          <p:spPr bwMode="auto">
            <a:xfrm>
              <a:off x="5034" y="1444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5549" name="Oval 12"/>
            <p:cNvSpPr>
              <a:spLocks noChangeArrowheads="1"/>
            </p:cNvSpPr>
            <p:nvPr/>
          </p:nvSpPr>
          <p:spPr bwMode="auto">
            <a:xfrm>
              <a:off x="4954" y="1503"/>
              <a:ext cx="96" cy="48"/>
            </a:xfrm>
            <a:prstGeom prst="ellipse">
              <a:avLst/>
            </a:prstGeom>
            <a:noFill/>
            <a:ln w="12700">
              <a:solidFill>
                <a:srgbClr val="99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65546" name="Line 13"/>
          <p:cNvSpPr>
            <a:spLocks noChangeShapeType="1"/>
          </p:cNvSpPr>
          <p:nvPr/>
        </p:nvSpPr>
        <p:spPr bwMode="auto">
          <a:xfrm flipH="1">
            <a:off x="7696200" y="2286000"/>
            <a:ext cx="152400" cy="167640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9775" cy="7143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Some References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363" y="936625"/>
            <a:ext cx="8456612" cy="5354638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74880" rIns="90000" bIns="46800"/>
          <a:lstStyle/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M. Spong, S. Hutchinson, M. Vidyasagar. Robot Modeling and Control. Chapter 12: Vision-Based Control. John Wiley &amp; Sons: USA, 2006. </a:t>
            </a:r>
            <a:r>
              <a:rPr lang="en-CA" sz="1800" smtClean="0">
                <a:solidFill>
                  <a:srgbClr val="FF0000"/>
                </a:solidFill>
              </a:rPr>
              <a:t>(Text)</a:t>
            </a:r>
            <a:r>
              <a:rPr lang="en-CA" sz="1800" smtClean="0"/>
              <a:t> 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S. Hutchinson, G. Hager, P. Corke, "A tutorial on visual servo control," IEEE Trans. on Robotics and Automation, October 1996, vol. 12, no 5, p. 651-670. </a:t>
            </a:r>
            <a:r>
              <a:rPr lang="en-CA" sz="1800" smtClean="0">
                <a:solidFill>
                  <a:srgbClr val="FF0000"/>
                </a:solidFill>
              </a:rPr>
              <a:t>(Tutorial)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 F. Chaumette, S. Hutchinson, "Visual Servo Control, Part I: Basic Approaches," and "Part II: Advanced Approaches," IEEE Robotics and Automation Magazine 13(4):82-90, December 2006 and 14(1):109-118, March 2007. </a:t>
            </a:r>
            <a:r>
              <a:rPr lang="en-CA" sz="1800" smtClean="0">
                <a:solidFill>
                  <a:srgbClr val="FF0000"/>
                </a:solidFill>
              </a:rPr>
              <a:t>(Tutorial)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B. Espiau, F. Chaumette, P. Rives, "A new approach to visual servoing in robotics," IEEE Trans. on Robotics and Automation, June 1992, vol. 8, no. 6, p. 313-326. </a:t>
            </a:r>
            <a:r>
              <a:rPr lang="en-CA" sz="1800" smtClean="0">
                <a:solidFill>
                  <a:srgbClr val="FF0000"/>
                </a:solidFill>
              </a:rPr>
              <a:t>(Image-based)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W. J. Wilson, C. C. Williams Hulls, G. S. Bell, "Relative End-Effector Control Using Cartesian Position Based Visual Servoing", IEEE Transactions on Robotics and Automation, Vol. 12, No. 5, October 1996, pp.684-696. </a:t>
            </a:r>
            <a:r>
              <a:rPr lang="en-CA" sz="1800" smtClean="0">
                <a:solidFill>
                  <a:srgbClr val="FF0000"/>
                </a:solidFill>
              </a:rPr>
              <a:t>(Position-based)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E. Malis, F. Chaumette, S. Boudet, "2 1/2 D visual servoing," IEEE Trans. on Robotics and Automation, April 1999, vol. 15, no. 2, p. 238-250. </a:t>
            </a:r>
            <a:r>
              <a:rPr lang="en-CA" sz="1800" smtClean="0">
                <a:solidFill>
                  <a:srgbClr val="FF0000"/>
                </a:solidFill>
              </a:rPr>
              <a:t>(Hybrid)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M. Jägersand, O. Fuentes, R. Nelson, "Experimental Evaluation of Uncalibrated Visual Servoing for Precision Manipulation," Proc. IEEE Intl. Conference on Robotics and Automation (ICRA), pp. 2874-2880, 20-25 Apr. 1997. </a:t>
            </a:r>
            <a:r>
              <a:rPr lang="en-CA" sz="1800" smtClean="0">
                <a:solidFill>
                  <a:srgbClr val="FF0000"/>
                </a:solidFill>
              </a:rPr>
              <a:t>(Uncalibrated, model-free)</a:t>
            </a:r>
          </a:p>
          <a:p>
            <a:pPr marL="0" indent="0" defTabSz="449263" eaLnBrk="1" hangingPunct="1">
              <a:lnSpc>
                <a:spcPct val="90000"/>
              </a:lnSpc>
              <a:buSzPct val="45000"/>
              <a:buFont typeface="Wingdings" pitchFamily="2" charset="2"/>
              <a:buChar char="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</a:tabLst>
              <a:defRPr/>
            </a:pPr>
            <a:r>
              <a:rPr lang="en-CA" sz="1800" smtClean="0"/>
              <a:t> F. Chaumette, "Potential problems of stability and convergence in image-based and position-based visual servoing," The Confluence of Vision and Control, LNCS Series, No 237, Springer-Verlag, 1998, p. 66-78.</a:t>
            </a:r>
          </a:p>
        </p:txBody>
      </p:sp>
    </p:spTree>
  </p:cSld>
  <p:clrMapOvr>
    <a:masterClrMapping/>
  </p:clrMapOvr>
  <p:transition spd="med"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513" y="1800225"/>
            <a:ext cx="106997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963" y="1201738"/>
            <a:ext cx="895350" cy="7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4" name="Oval 8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Oval 9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Oval 10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7" name="Oval 11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8" name="Oval 12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9231" name="AutoShape 15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2" name="AutoShape 16"/>
          <p:cNvSpPr>
            <a:spLocks noChangeArrowheads="1"/>
          </p:cNvSpPr>
          <p:nvPr/>
        </p:nvSpPr>
        <p:spPr bwMode="auto">
          <a:xfrm>
            <a:off x="6516688" y="11874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3" name="AutoShape 17"/>
          <p:cNvSpPr>
            <a:spLocks noChangeArrowheads="1"/>
          </p:cNvSpPr>
          <p:nvPr/>
        </p:nvSpPr>
        <p:spPr bwMode="auto">
          <a:xfrm>
            <a:off x="6300788" y="129540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4" name="AutoShape 18"/>
          <p:cNvSpPr>
            <a:spLocks noChangeArrowheads="1"/>
          </p:cNvSpPr>
          <p:nvPr/>
        </p:nvSpPr>
        <p:spPr bwMode="auto">
          <a:xfrm>
            <a:off x="6875463" y="1368425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5" name="AutoShape 19"/>
          <p:cNvSpPr>
            <a:spLocks noChangeArrowheads="1"/>
          </p:cNvSpPr>
          <p:nvPr/>
        </p:nvSpPr>
        <p:spPr bwMode="auto">
          <a:xfrm>
            <a:off x="669607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36" name="Group 20"/>
          <p:cNvGrpSpPr>
            <a:grpSpLocks/>
          </p:cNvGrpSpPr>
          <p:nvPr/>
        </p:nvGrpSpPr>
        <p:grpSpPr bwMode="auto">
          <a:xfrm>
            <a:off x="6929438" y="1439863"/>
            <a:ext cx="542925" cy="992187"/>
            <a:chOff x="4365" y="907"/>
            <a:chExt cx="342" cy="625"/>
          </a:xfrm>
        </p:grpSpPr>
        <p:sp>
          <p:nvSpPr>
            <p:cNvPr id="9237" name="Line 21"/>
            <p:cNvSpPr>
              <a:spLocks noChangeShapeType="1"/>
            </p:cNvSpPr>
            <p:nvPr/>
          </p:nvSpPr>
          <p:spPr bwMode="auto">
            <a:xfrm>
              <a:off x="4365" y="907"/>
              <a:ext cx="113" cy="11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8" name="Line 22"/>
            <p:cNvSpPr>
              <a:spLocks noChangeShapeType="1"/>
            </p:cNvSpPr>
            <p:nvPr/>
          </p:nvSpPr>
          <p:spPr bwMode="auto">
            <a:xfrm>
              <a:off x="4479" y="1020"/>
              <a:ext cx="113" cy="170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9" name="Line 23"/>
            <p:cNvSpPr>
              <a:spLocks noChangeShapeType="1"/>
            </p:cNvSpPr>
            <p:nvPr/>
          </p:nvSpPr>
          <p:spPr bwMode="auto">
            <a:xfrm flipH="1" flipV="1">
              <a:off x="4646" y="1301"/>
              <a:ext cx="63" cy="233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Line 24"/>
            <p:cNvSpPr>
              <a:spLocks noChangeShapeType="1"/>
            </p:cNvSpPr>
            <p:nvPr/>
          </p:nvSpPr>
          <p:spPr bwMode="auto">
            <a:xfrm flipH="1" flipV="1">
              <a:off x="4589" y="1188"/>
              <a:ext cx="63" cy="119"/>
            </a:xfrm>
            <a:prstGeom prst="line">
              <a:avLst/>
            </a:prstGeom>
            <a:noFill/>
            <a:ln w="360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6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8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0253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AutoShape 14"/>
          <p:cNvSpPr>
            <a:spLocks noChangeArrowheads="1"/>
          </p:cNvSpPr>
          <p:nvPr/>
        </p:nvSpPr>
        <p:spPr bwMode="auto">
          <a:xfrm>
            <a:off x="6840538" y="129540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AutoShape 15"/>
          <p:cNvSpPr>
            <a:spLocks noChangeArrowheads="1"/>
          </p:cNvSpPr>
          <p:nvPr/>
        </p:nvSpPr>
        <p:spPr bwMode="auto">
          <a:xfrm>
            <a:off x="6624638" y="1403350"/>
            <a:ext cx="125412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6" name="AutoShape 16"/>
          <p:cNvSpPr>
            <a:spLocks noChangeArrowheads="1"/>
          </p:cNvSpPr>
          <p:nvPr/>
        </p:nvSpPr>
        <p:spPr bwMode="auto">
          <a:xfrm>
            <a:off x="70199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7" name="AutoShape 17"/>
          <p:cNvSpPr>
            <a:spLocks noChangeArrowheads="1"/>
          </p:cNvSpPr>
          <p:nvPr/>
        </p:nvSpPr>
        <p:spPr bwMode="auto">
          <a:xfrm>
            <a:off x="6804025" y="17287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0" y="1152525"/>
            <a:ext cx="4500563" cy="494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411163"/>
            <a:ext cx="8351838" cy="706437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/>
          <a:p>
            <a:pPr defTabSz="449263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CA" smtClean="0"/>
              <a:t>Vision-Based Control (Visual Servoing)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6" t="16290" r="21236" b="16290"/>
          <a:stretch>
            <a:fillRect/>
          </a:stretch>
        </p:blipFill>
        <p:spPr bwMode="auto">
          <a:xfrm>
            <a:off x="4356100" y="5418138"/>
            <a:ext cx="1006475" cy="66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36" t="16290" r="21236" b="1629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6175375" y="1185863"/>
            <a:ext cx="1816100" cy="1731962"/>
          </a:xfrm>
          <a:prstGeom prst="rect">
            <a:avLst/>
          </a:prstGeom>
          <a:noFill/>
          <a:ln w="9360">
            <a:solidFill>
              <a:srgbClr val="00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/>
        </p:nvSpPr>
        <p:spPr bwMode="auto">
          <a:xfrm>
            <a:off x="7127875" y="21955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7343775" y="23764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2" name="Oval 8"/>
          <p:cNvSpPr>
            <a:spLocks noChangeArrowheads="1"/>
          </p:cNvSpPr>
          <p:nvPr/>
        </p:nvSpPr>
        <p:spPr bwMode="auto">
          <a:xfrm>
            <a:off x="7559675" y="1763713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7775575" y="1944688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5795963" y="3276600"/>
            <a:ext cx="161925" cy="161925"/>
          </a:xfrm>
          <a:prstGeom prst="ellipse">
            <a:avLst/>
          </a:prstGeom>
          <a:solidFill>
            <a:srgbClr val="00FF00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Text Box 11"/>
          <p:cNvSpPr txBox="1">
            <a:spLocks noChangeArrowheads="1"/>
          </p:cNvSpPr>
          <p:nvPr/>
        </p:nvSpPr>
        <p:spPr bwMode="auto">
          <a:xfrm>
            <a:off x="5957888" y="2879725"/>
            <a:ext cx="2732087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Current Image Features</a:t>
            </a:r>
          </a:p>
        </p:txBody>
      </p:sp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957888" y="3132138"/>
            <a:ext cx="27559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CA" sz="1800">
                <a:solidFill>
                  <a:srgbClr val="003300"/>
                </a:solidFill>
                <a:latin typeface="Arial" charset="0"/>
                <a:ea typeface="MS PGothic" pitchFamily="34" charset="-128"/>
              </a:rPr>
              <a:t>: Desired Image Features</a:t>
            </a:r>
          </a:p>
        </p:txBody>
      </p:sp>
      <p:sp>
        <p:nvSpPr>
          <p:cNvPr id="11277" name="AutoShape 13"/>
          <p:cNvSpPr>
            <a:spLocks noChangeArrowheads="1"/>
          </p:cNvSpPr>
          <p:nvPr/>
        </p:nvSpPr>
        <p:spPr bwMode="auto">
          <a:xfrm>
            <a:off x="5832475" y="302418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AutoShape 14"/>
          <p:cNvSpPr>
            <a:spLocks noChangeArrowheads="1"/>
          </p:cNvSpPr>
          <p:nvPr/>
        </p:nvSpPr>
        <p:spPr bwMode="auto">
          <a:xfrm>
            <a:off x="7559675" y="1511300"/>
            <a:ext cx="125413" cy="125413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AutoShape 15"/>
          <p:cNvSpPr>
            <a:spLocks noChangeArrowheads="1"/>
          </p:cNvSpPr>
          <p:nvPr/>
        </p:nvSpPr>
        <p:spPr bwMode="auto">
          <a:xfrm>
            <a:off x="7235825" y="1547813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0" name="AutoShape 16"/>
          <p:cNvSpPr>
            <a:spLocks noChangeArrowheads="1"/>
          </p:cNvSpPr>
          <p:nvPr/>
        </p:nvSpPr>
        <p:spPr bwMode="auto">
          <a:xfrm>
            <a:off x="7343775" y="2052638"/>
            <a:ext cx="125413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1" name="AutoShape 17"/>
          <p:cNvSpPr>
            <a:spLocks noChangeArrowheads="1"/>
          </p:cNvSpPr>
          <p:nvPr/>
        </p:nvSpPr>
        <p:spPr bwMode="auto">
          <a:xfrm>
            <a:off x="6983413" y="1979613"/>
            <a:ext cx="125412" cy="125412"/>
          </a:xfrm>
          <a:prstGeom prst="roundRect">
            <a:avLst>
              <a:gd name="adj" fmla="val 1278"/>
            </a:avLst>
          </a:prstGeom>
          <a:solidFill>
            <a:srgbClr val="0000FF"/>
          </a:solidFill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aligneLake">
  <a:themeElements>
    <a:clrScheme name="MaligneLake 4">
      <a:dk1>
        <a:srgbClr val="0000FF"/>
      </a:dk1>
      <a:lt1>
        <a:srgbClr val="FFFFFF"/>
      </a:lt1>
      <a:dk2>
        <a:srgbClr val="FFFF66"/>
      </a:dk2>
      <a:lt2>
        <a:srgbClr val="000000"/>
      </a:lt2>
      <a:accent1>
        <a:srgbClr val="00CCCC"/>
      </a:accent1>
      <a:accent2>
        <a:srgbClr val="6666FF"/>
      </a:accent2>
      <a:accent3>
        <a:srgbClr val="FFFFFF"/>
      </a:accent3>
      <a:accent4>
        <a:srgbClr val="0000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MaligneLak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bg2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ligneLak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ligneLak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gneLake 4">
        <a:dk1>
          <a:srgbClr val="0000FF"/>
        </a:dk1>
        <a:lt1>
          <a:srgbClr val="FFFFFF"/>
        </a:lt1>
        <a:dk2>
          <a:srgbClr val="FFFF66"/>
        </a:dk2>
        <a:lt2>
          <a:srgbClr val="000000"/>
        </a:lt2>
        <a:accent1>
          <a:srgbClr val="00CCCC"/>
        </a:accent1>
        <a:accent2>
          <a:srgbClr val="6666FF"/>
        </a:accent2>
        <a:accent3>
          <a:srgbClr val="FFFFFF"/>
        </a:accent3>
        <a:accent4>
          <a:srgbClr val="0000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Settings\User\My Documents\CompVis\498\MaligneLake.pot</Template>
  <TotalTime>1726</TotalTime>
  <Words>2073</Words>
  <Application>Microsoft Office PowerPoint</Application>
  <PresentationFormat>On-screen Show (4:3)</PresentationFormat>
  <Paragraphs>568</Paragraphs>
  <Slides>63</Slides>
  <Notes>22</Notes>
  <HiddenSlides>0</HiddenSlides>
  <MMClips>6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Times New Roman</vt:lpstr>
      <vt:lpstr>Arial</vt:lpstr>
      <vt:lpstr>Tahoma</vt:lpstr>
      <vt:lpstr>MS PGothic</vt:lpstr>
      <vt:lpstr>Comic Sans MS</vt:lpstr>
      <vt:lpstr>Wingdings</vt:lpstr>
      <vt:lpstr>Times</vt:lpstr>
      <vt:lpstr>Symbol</vt:lpstr>
      <vt:lpstr>Verdana</vt:lpstr>
      <vt:lpstr>MaligneLake</vt:lpstr>
      <vt:lpstr>Microsoft Photo Editor 3.0 Photo</vt:lpstr>
      <vt:lpstr>Equation Magic</vt:lpstr>
      <vt:lpstr>Robot Vision Control of robot motion from video</vt:lpstr>
      <vt:lpstr>What is vision?</vt:lpstr>
      <vt:lpstr>Uses of partial information from  2D-3D camera geometry</vt:lpstr>
      <vt:lpstr>Geometric Cues</vt:lpstr>
      <vt:lpstr>Estimating Height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Vision-Based Control (Visual Servoing)</vt:lpstr>
      <vt:lpstr>u,v Image-Space Error</vt:lpstr>
      <vt:lpstr>Conventional Robotics: Motion command in base coord</vt:lpstr>
      <vt:lpstr>Problem: Lots of coordinate frames to calibrate</vt:lpstr>
      <vt:lpstr>Image Formation is Nonlinear</vt:lpstr>
      <vt:lpstr>Camera Motion to Feature Motion</vt:lpstr>
      <vt:lpstr>Camera Motion to Feature Motion</vt:lpstr>
      <vt:lpstr>Problem: Lots of coordinate frames to calibrate</vt:lpstr>
      <vt:lpstr>Other (easier) solution: Image-based motion control</vt:lpstr>
      <vt:lpstr>Other (easier) solution: Image-based motion control</vt:lpstr>
      <vt:lpstr>Simplest case: 2D planar world and aligned camera</vt:lpstr>
      <vt:lpstr>My first robotics problem</vt:lpstr>
      <vt:lpstr>Vision-Based Control</vt:lpstr>
      <vt:lpstr>Vision-Based Control</vt:lpstr>
      <vt:lpstr>Vision-Based Control</vt:lpstr>
      <vt:lpstr>Vision-Based Control</vt:lpstr>
      <vt:lpstr>Vision-Based Control</vt:lpstr>
      <vt:lpstr>Image-based Visual Servoing</vt:lpstr>
      <vt:lpstr>Find J Method 1:  Test movements along basis</vt:lpstr>
      <vt:lpstr>Find J Method 2: Secant Constraints</vt:lpstr>
      <vt:lpstr>Find J Method 3: Recursive Secant Constraints</vt:lpstr>
      <vt:lpstr> Achieving visual goals: Uncalibrated Visual Servoing </vt:lpstr>
      <vt:lpstr>What we need for VS</vt:lpstr>
      <vt:lpstr>Visually guided  motion control </vt:lpstr>
      <vt:lpstr>How to specify a visual task?</vt:lpstr>
      <vt:lpstr>Task and Image Specifications</vt:lpstr>
      <vt:lpstr>Visual specifications</vt:lpstr>
      <vt:lpstr>Visual specifications 2</vt:lpstr>
      <vt:lpstr>Parallel Composition example</vt:lpstr>
      <vt:lpstr>5.4. Visual specifications</vt:lpstr>
      <vt:lpstr>Visual Specifications</vt:lpstr>
      <vt:lpstr> Achieving visual goals: Uncalibrated Visual Servoing </vt:lpstr>
      <vt:lpstr>Task ambiguity</vt:lpstr>
      <vt:lpstr>Task ambiguity</vt:lpstr>
      <vt:lpstr>Task Ambiguity</vt:lpstr>
      <vt:lpstr>Task Ambiguity</vt:lpstr>
      <vt:lpstr>Task Ambiguity</vt:lpstr>
      <vt:lpstr>Task Ambiguity</vt:lpstr>
      <vt:lpstr>Task decidability and invariance</vt:lpstr>
      <vt:lpstr>PowerPoint Presentation</vt:lpstr>
      <vt:lpstr>PowerPoint Presentation</vt:lpstr>
      <vt:lpstr>PowerPoint Presentation</vt:lpstr>
      <vt:lpstr>Serial Composition Solving whole real tasks</vt:lpstr>
      <vt:lpstr>“Natural” primitive links</vt:lpstr>
      <vt:lpstr>Example:  Pick and place type of movement</vt:lpstr>
      <vt:lpstr>More primitives</vt:lpstr>
      <vt:lpstr>Solving the puzzle…</vt:lpstr>
      <vt:lpstr>Conclusions</vt:lpstr>
      <vt:lpstr>What environments and tasks are of interest?</vt:lpstr>
      <vt:lpstr>Use in space applications  </vt:lpstr>
      <vt:lpstr>Power line inspection</vt:lpstr>
      <vt:lpstr>Use in Power Line Inspection  </vt:lpstr>
      <vt:lpstr>Some References</vt:lpstr>
    </vt:vector>
  </TitlesOfParts>
  <Company>The University of Alberta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</dc:creator>
  <cp:lastModifiedBy>jag</cp:lastModifiedBy>
  <cp:revision>33</cp:revision>
  <dcterms:created xsi:type="dcterms:W3CDTF">2012-03-29T18:44:49Z</dcterms:created>
  <dcterms:modified xsi:type="dcterms:W3CDTF">2019-10-31T21:17:08Z</dcterms:modified>
</cp:coreProperties>
</file>