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0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1.xml" ContentType="application/vnd.openxmlformats-officedocument.presentationml.notesSlide+xml"/>
  <Override PartName="/ppt/tags/tag31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94" r:id="rId2"/>
    <p:sldId id="495" r:id="rId3"/>
    <p:sldId id="496" r:id="rId4"/>
    <p:sldId id="497" r:id="rId5"/>
    <p:sldId id="498" r:id="rId6"/>
    <p:sldId id="499" r:id="rId7"/>
    <p:sldId id="500" r:id="rId8"/>
    <p:sldId id="501" r:id="rId9"/>
    <p:sldId id="490" r:id="rId10"/>
    <p:sldId id="491" r:id="rId11"/>
    <p:sldId id="492" r:id="rId12"/>
    <p:sldId id="331" r:id="rId13"/>
    <p:sldId id="402" r:id="rId14"/>
    <p:sldId id="450" r:id="rId15"/>
    <p:sldId id="299" r:id="rId16"/>
    <p:sldId id="321" r:id="rId17"/>
    <p:sldId id="300" r:id="rId18"/>
    <p:sldId id="485" r:id="rId19"/>
    <p:sldId id="338" r:id="rId20"/>
    <p:sldId id="508" r:id="rId21"/>
    <p:sldId id="502" r:id="rId22"/>
    <p:sldId id="503" r:id="rId23"/>
    <p:sldId id="512" r:id="rId24"/>
    <p:sldId id="513" r:id="rId25"/>
    <p:sldId id="515" r:id="rId26"/>
    <p:sldId id="516" r:id="rId27"/>
    <p:sldId id="517" r:id="rId28"/>
    <p:sldId id="518" r:id="rId29"/>
    <p:sldId id="519" r:id="rId30"/>
    <p:sldId id="504" r:id="rId31"/>
    <p:sldId id="507" r:id="rId32"/>
    <p:sldId id="506" r:id="rId33"/>
    <p:sldId id="505" r:id="rId34"/>
    <p:sldId id="510" r:id="rId35"/>
    <p:sldId id="511" r:id="rId36"/>
    <p:sldId id="509" r:id="rId37"/>
    <p:sldId id="522" r:id="rId38"/>
    <p:sldId id="514" r:id="rId39"/>
    <p:sldId id="343" r:id="rId40"/>
    <p:sldId id="344" r:id="rId41"/>
    <p:sldId id="520" r:id="rId42"/>
    <p:sldId id="521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4" autoAdjust="0"/>
    <p:restoredTop sz="89396" autoAdjust="0"/>
  </p:normalViewPr>
  <p:slideViewPr>
    <p:cSldViewPr>
      <p:cViewPr varScale="1">
        <p:scale>
          <a:sx n="110" d="100"/>
          <a:sy n="110" d="100"/>
        </p:scale>
        <p:origin x="21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7.emf"/><Relationship Id="rId7" Type="http://schemas.openxmlformats.org/officeDocument/2006/relationships/image" Target="../media/image89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88.emf"/><Relationship Id="rId5" Type="http://schemas.openxmlformats.org/officeDocument/2006/relationships/image" Target="../media/image79.emf"/><Relationship Id="rId4" Type="http://schemas.openxmlformats.org/officeDocument/2006/relationships/image" Target="../media/image80.emf"/><Relationship Id="rId9" Type="http://schemas.openxmlformats.org/officeDocument/2006/relationships/image" Target="../media/image9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237AAEA-BAE3-4F4D-BAC7-B33351D10E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CEEF6AA-420A-964D-8E50-8A50C76D05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9F11036-5470-C241-80F2-A0CF7A38BB9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8C3DCCF3-93B8-0940-8F7D-DF3F72F76EE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01A37B5-7BBF-3F42-B497-AE7515E6E3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1FABF45-26D7-7E42-A3BB-400594F1B4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9077000-760D-FF4B-A92E-7C41130BFF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9970E16B-D95E-EF41-87EF-ED36D0B03F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C87B220-F595-FE4D-B746-29E9AE7B89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6173CC3-0731-A543-812C-D200B192C9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839D75D6-FAC0-F440-B4A9-F888FFD76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CDFF711-B887-8047-BF04-66F9F0935B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5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C3A3241D-D79D-A245-B76D-6ECB37D54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CCD5CDA-5843-9444-9E53-73D1B5207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altLang="en-US">
                <a:latin typeface="Times" pitchFamily="2" charset="0"/>
              </a:rPr>
              <a:t>.</a:t>
            </a:r>
            <a:r>
              <a:rPr lang="en-US" altLang="en-US" baseline="30000">
                <a:latin typeface="Times" pitchFamily="2" charset="0"/>
              </a:rPr>
              <a:t>[4]</a:t>
            </a:r>
            <a:r>
              <a:rPr lang="en-US" altLang="en-US">
                <a:latin typeface="Times" pitchFamily="2" charset="0"/>
              </a:rPr>
              <a:t> For example Joseph Engelberger, a pioneer in industrial robotics, once remarked: "I can't define a robot, but I know one when I see one."</a:t>
            </a:r>
            <a:r>
              <a:rPr lang="en-US" altLang="en-US" baseline="30000">
                <a:latin typeface="Times" pitchFamily="2" charset="0"/>
              </a:rPr>
              <a:t>[5]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D0126E6-0C32-454E-BC9F-A1E4862AE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B60C128-03F4-6943-881F-BB05ADFE1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These are simple examples… this becomes more complex for higher DOFs</a:t>
            </a:r>
          </a:p>
        </p:txBody>
      </p:sp>
      <p:sp>
        <p:nvSpPr>
          <p:cNvPr id="228356" name="Text Box 4">
            <a:extLst>
              <a:ext uri="{FF2B5EF4-FFF2-40B4-BE49-F238E27FC236}">
                <a16:creationId xmlns:a16="http://schemas.microsoft.com/office/drawing/2014/main" id="{C2C1A24D-5258-9248-B77D-130956169B6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rgbClr val="27272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01_21.jpg</a:t>
            </a:r>
            <a:br>
              <a:rPr lang="en-US" altLang="en-US" sz="1400">
                <a:solidFill>
                  <a:srgbClr val="27272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1400">
              <a:solidFill>
                <a:srgbClr val="272727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5678A72F-A53A-1D42-8994-A109E3836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BC174D07-8E94-664C-8FD3-50D0BB10C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226308" name="Text Box 4">
            <a:extLst>
              <a:ext uri="{FF2B5EF4-FFF2-40B4-BE49-F238E27FC236}">
                <a16:creationId xmlns:a16="http://schemas.microsoft.com/office/drawing/2014/main" id="{BF32BF7D-6379-694F-B2F0-0FAE2306C80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rgbClr val="27272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01_24.jpg</a:t>
            </a:r>
            <a:br>
              <a:rPr lang="en-US" altLang="en-US" sz="1400">
                <a:solidFill>
                  <a:srgbClr val="27272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1400">
              <a:solidFill>
                <a:srgbClr val="272727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>
            <a:extLst>
              <a:ext uri="{FF2B5EF4-FFF2-40B4-BE49-F238E27FC236}">
                <a16:creationId xmlns:a16="http://schemas.microsoft.com/office/drawing/2014/main" id="{BC242590-6270-DB45-80D6-C8BE5BAE6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DF88F2F9-DAA3-BD49-84EC-FBC0295A2FE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01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65AD7F5E-9B37-2142-849A-4FADBA2DC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68E4E1E9-3045-1B47-B01F-6F7F9CAC8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altLang="en-US">
                <a:latin typeface="Times" pitchFamily="2" charset="0"/>
              </a:rPr>
              <a:t>.</a:t>
            </a:r>
            <a:r>
              <a:rPr lang="en-US" altLang="en-US" baseline="30000">
                <a:latin typeface="Times" pitchFamily="2" charset="0"/>
              </a:rPr>
              <a:t>[4]</a:t>
            </a:r>
            <a:r>
              <a:rPr lang="en-US" altLang="en-US">
                <a:latin typeface="Times" pitchFamily="2" charset="0"/>
              </a:rPr>
              <a:t> For example Joseph Engelberger, a pioneer in industrial robotics, once remarked: "I can't define a robot, but I know one when I see one."</a:t>
            </a:r>
            <a:r>
              <a:rPr lang="en-US" altLang="en-US" baseline="30000">
                <a:latin typeface="Times" pitchFamily="2" charset="0"/>
              </a:rPr>
              <a:t>[5]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C0319376-FB2D-5A41-AB1C-9CB9FAB59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092C2D40-E2C4-E64B-BC73-C9482DED9207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11820FF-48F6-2743-94A3-41CE9492B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21218CB0-35B7-9445-8BB2-77021DE9A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go through…</a:t>
            </a:r>
          </a:p>
          <a:p>
            <a:r>
              <a:rPr lang="en-US" altLang="en-US">
                <a:latin typeface="Times" pitchFamily="2" charset="0"/>
              </a:rPr>
              <a:t>robots!</a:t>
            </a:r>
          </a:p>
          <a:p>
            <a:r>
              <a:rPr lang="en-US" altLang="en-US">
                <a:latin typeface="Times" pitchFamily="2" charset="0"/>
              </a:rPr>
              <a:t>the next slide presents three axes along which you might evaluate a robot system…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F00595F4-DFD0-844C-AC2A-F5EF3965B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57123B35-2110-0042-8A3D-E77973F9F1FE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4C7CCD8E-934E-8946-BC23-2B04CAEBE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EEE68FB1-16CE-A04E-A9A0-68BD6364C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there has been considerable tension among roboticists along this axis – how much of the word to model and how to do so…</a:t>
            </a:r>
          </a:p>
          <a:p>
            <a:endParaRPr lang="en-US" altLang="en-US">
              <a:latin typeface="Times" pitchFamily="2" charset="0"/>
            </a:endParaRPr>
          </a:p>
          <a:p>
            <a:r>
              <a:rPr lang="en-US" altLang="en-US">
                <a:latin typeface="Times" pitchFamily="2" charset="0"/>
              </a:rPr>
              <a:t>capabilities: probably at LEAST two axes here: coolness and there's sensor richness – the density or quantity of sensory information that a particular system deals with… Since there are only three dimensions on this slide… I'm combining those two…</a:t>
            </a:r>
          </a:p>
          <a:p>
            <a:endParaRPr lang="en-US" altLang="en-US">
              <a:latin typeface="Times" pitchFamily="2" charset="0"/>
            </a:endParaRPr>
          </a:p>
          <a:p>
            <a:r>
              <a:rPr lang="en-US" altLang="en-US">
                <a:latin typeface="Times" pitchFamily="2" charset="0"/>
              </a:rPr>
              <a:t>others: - ask?</a:t>
            </a:r>
          </a:p>
          <a:p>
            <a:r>
              <a:rPr lang="en-US" altLang="en-US">
                <a:latin typeface="Times" pitchFamily="2" charset="0"/>
              </a:rPr>
              <a:t>robust!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C5779D90-6589-A04B-95E6-D90A264AF9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E68F62CD-3017-5649-85CF-46F310A3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The field moved slowly, mostly because computation moved slowly!</a:t>
            </a:r>
          </a:p>
          <a:p>
            <a:endParaRPr lang="en-US" altLang="en-US">
              <a:latin typeface="Times" pitchFamily="2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00F73458-2D20-1448-B51F-90E487548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7111D81-4C01-2547-A880-DB739FD4DC69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0234A1CE-74CA-724D-8B01-26873FABB1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63888C9C-FF1F-334B-B3B0-426589A2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Video… see Lec 2 for large video…</a:t>
            </a: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F053E51A-DB53-0141-85BE-0D298BB93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29E82921-E5A3-C24A-8EBF-F0CBD0A72E4C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00C079B0-089F-2D43-95DC-9D2A3AEB87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01FBEA04-EB85-BA4A-8129-BB0A9FF1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picture of Rodney Brooks – his paper!!</a:t>
            </a:r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FFCFEB7A-6C7C-174C-BFA0-7B8C3FF94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01621389-EA0C-0345-9CA8-12B976754322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F7A46C27-B89B-A144-BA87-1E4042854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BE35ACAD-1F4C-224E-9143-FAD13759F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If you squint at it, what is this diagram?</a:t>
            </a:r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6F576A71-147F-0041-BFC9-66587A15C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CB0508FF-2043-B24C-B6FD-B82A262B0072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A38B21EB-A741-4542-8592-A1DBED779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CF60B199-2B9C-F846-84DD-F5236A4BE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‘0’ is the base frame, ‘2’ is the tool frame.  The orientation of the tool frame is the projection of the tool frame onto the base frame (i.e. dot product)</a:t>
            </a:r>
          </a:p>
        </p:txBody>
      </p:sp>
      <p:sp>
        <p:nvSpPr>
          <p:cNvPr id="224260" name="Text Box 4">
            <a:extLst>
              <a:ext uri="{FF2B5EF4-FFF2-40B4-BE49-F238E27FC236}">
                <a16:creationId xmlns:a16="http://schemas.microsoft.com/office/drawing/2014/main" id="{5E0866A2-39A9-2341-8333-90EBCA56CF1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rgbClr val="27272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01_20.jpg</a:t>
            </a:r>
            <a:br>
              <a:rPr lang="en-US" altLang="en-US" sz="1400">
                <a:solidFill>
                  <a:srgbClr val="27272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1400">
              <a:solidFill>
                <a:srgbClr val="272727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9FAAD1-7635-AF49-9F10-03742A733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0C0E70-9B8A-504E-9F9B-B5FCFAEDA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27F0A-AD5C-0341-BB65-F89A13076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7095F-2474-4F40-90C7-378C6393B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B33519-6BDE-0C41-95D5-3A72D0E26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4019CB-7CA9-8D47-A142-137006663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F4626-3F48-674F-BE1D-35FBC893D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300A1-DAAD-B049-AACE-D08374A63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6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86FEC9-2F6E-BE44-B2CB-F8C191D97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DD6147-16BC-D948-B5B7-AB9C9D01C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A5175-B8F2-3F4D-B613-53E2C99E4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5438-860B-6E4C-8228-628F4CF7F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0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9199-AA94-924C-97B6-17578D0B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451A85B-380C-7F41-84A2-2482D12CC3A7}"/>
              </a:ext>
            </a:extLst>
          </p:cNvPr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B7B51-9A73-A846-92FA-DAF25D691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B0633-C0EE-C24F-8D8F-7D65CA97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D6756-2B8B-E749-8C7F-67ACDA5E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0200D-6E86-C04F-A002-924E22CD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FC2786-1628-134E-839A-8E8B7E69C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7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3E88B-3FEE-A445-AB1C-73D7A5F3A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9ED3E6-5EE0-8F47-BE8F-102EADE31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36EDF5-FC29-5E41-943F-3AD551282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A12E7-52CE-E747-85EA-9525E96D6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69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1C270-46BE-7947-90AB-718213313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2B3006-7F72-C549-B19E-6D427DF02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4ADCB-B99A-4340-9E0F-3B7563A62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2DB54-4E67-D24A-8F0C-FB477A90C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3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56CE9-EBBF-BA47-B87D-6972A0FCF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516AB-1C35-3E4C-BF16-E52001CDD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36698-BB64-1F48-86E3-51FC1390A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D9CFB-4939-004E-AB7D-346FE41D6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3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85AB2B-EE62-D74B-B244-D86438890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1D2F05-E886-9E4F-8919-C65A6A85E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01D65F-8176-BF4C-AB07-65943BE23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7AFFB-333B-2E4B-BA8B-7A0A7C236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08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AFC020-4351-E84C-B845-BF3B71131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3A04D6-C220-BB4D-984F-A157CA166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F4A69B-06DD-584D-B052-82AF3ED0D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A9D89-7415-6A4B-BF53-4D9B1B37B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BFAB0D-80F3-9C44-8782-A0D1FE1D1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FFEED1-B12E-EF4C-BB10-8544EFE9D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3C5D57-3026-7C4A-81CA-B8C9E1A73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2919C-D35D-5C46-BD1E-6D0CAE1CA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79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6D317-09EC-514F-8EB8-CDD7C9476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160EB-1810-2C4F-B75C-6494C4F41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09CF6-5246-2440-9D9F-3D8C3037E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523E0-8191-F74E-B88C-C1AAD0FA4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8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54B9A8-2AC1-2F46-8CA5-AB9B2DDC9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75214-119F-294A-8A39-C83E6BED5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580A7-2411-C84C-A5BD-A2010ACCC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93072-42DD-744A-9CB7-1B0F49F47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E3D1CD-0C91-AE48-9712-7834A8575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86A5731-6BAB-7C4C-93A8-9579B22A5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6C6785-5280-4947-B6E7-3A7432D84E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CFDFFA-4D27-0546-98E7-962B851208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99F736-647E-7C44-A579-0D6592FFE7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8EB92A9-A167-4146-8B47-DE9A7CC81F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7.xml"/><Relationship Id="rId7" Type="http://schemas.openxmlformats.org/officeDocument/2006/relationships/image" Target="../media/image24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27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30.png"/><Relationship Id="rId2" Type="http://schemas.openxmlformats.org/officeDocument/2006/relationships/tags" Target="../tags/tag12.xml"/><Relationship Id="rId16" Type="http://schemas.openxmlformats.org/officeDocument/2006/relationships/image" Target="../media/image29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0.xml"/><Relationship Id="rId19" Type="http://schemas.openxmlformats.org/officeDocument/2006/relationships/image" Target="../media/image26.jpe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9" Type="http://schemas.openxmlformats.org/officeDocument/2006/relationships/image" Target="../media/image33.jpeg"/><Relationship Id="rId21" Type="http://schemas.openxmlformats.org/officeDocument/2006/relationships/tags" Target="../tags/tag58.xml"/><Relationship Id="rId34" Type="http://schemas.openxmlformats.org/officeDocument/2006/relationships/tags" Target="../tags/tag71.xml"/><Relationship Id="rId42" Type="http://schemas.openxmlformats.org/officeDocument/2006/relationships/image" Target="../media/image36.jpeg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9" Type="http://schemas.openxmlformats.org/officeDocument/2006/relationships/tags" Target="../tags/tag66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37" Type="http://schemas.openxmlformats.org/officeDocument/2006/relationships/image" Target="../media/image31.png"/><Relationship Id="rId40" Type="http://schemas.openxmlformats.org/officeDocument/2006/relationships/image" Target="../media/image34.jpeg"/><Relationship Id="rId45" Type="http://schemas.openxmlformats.org/officeDocument/2006/relationships/image" Target="../media/image39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tags" Target="../tags/tag68.xml"/><Relationship Id="rId44" Type="http://schemas.openxmlformats.org/officeDocument/2006/relationships/image" Target="../media/image38.jpe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43" Type="http://schemas.openxmlformats.org/officeDocument/2006/relationships/image" Target="../media/image37.jpeg"/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tags" Target="../tags/tag70.xml"/><Relationship Id="rId38" Type="http://schemas.openxmlformats.org/officeDocument/2006/relationships/image" Target="../media/image32.jpeg"/><Relationship Id="rId20" Type="http://schemas.openxmlformats.org/officeDocument/2006/relationships/tags" Target="../tags/tag57.xml"/><Relationship Id="rId4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40.jpe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4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image" Target="../media/image44.png"/><Relationship Id="rId21" Type="http://schemas.openxmlformats.org/officeDocument/2006/relationships/tags" Target="../tags/tag123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image" Target="../media/image43.jpe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37" Type="http://schemas.openxmlformats.org/officeDocument/2006/relationships/image" Target="../media/image42.jpe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image" Target="../media/image34.jpe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notesSlide" Target="../notesSlides/notesSlide7.xml"/><Relationship Id="rId8" Type="http://schemas.openxmlformats.org/officeDocument/2006/relationships/tags" Target="../tags/tag110.xml"/><Relationship Id="rId3" Type="http://schemas.openxmlformats.org/officeDocument/2006/relationships/tags" Target="../tags/tag10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34.jpeg"/><Relationship Id="rId5" Type="http://schemas.openxmlformats.org/officeDocument/2006/relationships/tags" Target="../tags/tag140.xml"/><Relationship Id="rId10" Type="http://schemas.openxmlformats.org/officeDocument/2006/relationships/hyperlink" Target="file:////C:/ZachOld/Zach/Robotics/genghis-short2.mov" TargetMode="External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image" Target="../media/image45.emf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tags" Target="../tags/tag194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42" Type="http://schemas.openxmlformats.org/officeDocument/2006/relationships/tags" Target="../tags/tag197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41" Type="http://schemas.openxmlformats.org/officeDocument/2006/relationships/tags" Target="../tags/tag196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tags" Target="../tags/tag192.xml"/><Relationship Id="rId40" Type="http://schemas.openxmlformats.org/officeDocument/2006/relationships/tags" Target="../tags/tag195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43" Type="http://schemas.openxmlformats.org/officeDocument/2006/relationships/tags" Target="../tags/tag198.xml"/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tags" Target="../tags/tag1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image" Target="../media/image58.png"/><Relationship Id="rId2" Type="http://schemas.openxmlformats.org/officeDocument/2006/relationships/tags" Target="../tags/tag200.xml"/><Relationship Id="rId16" Type="http://schemas.openxmlformats.org/officeDocument/2006/relationships/image" Target="../media/image57.jpe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image" Target="../media/image56.jpeg"/><Relationship Id="rId10" Type="http://schemas.openxmlformats.org/officeDocument/2006/relationships/tags" Target="../tags/tag208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4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1.emf"/><Relationship Id="rId12" Type="http://schemas.openxmlformats.org/officeDocument/2006/relationships/oleObject" Target="../embeddings/oleObject6.bin"/><Relationship Id="rId2" Type="http://schemas.openxmlformats.org/officeDocument/2006/relationships/tags" Target="../tags/tag2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3.emf"/><Relationship Id="rId5" Type="http://schemas.openxmlformats.org/officeDocument/2006/relationships/image" Target="../media/image66.jpeg"/><Relationship Id="rId15" Type="http://schemas.openxmlformats.org/officeDocument/2006/relationships/image" Target="../media/image65.emf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2.emf"/><Relationship Id="rId1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9.emf"/><Relationship Id="rId3" Type="http://schemas.openxmlformats.org/officeDocument/2006/relationships/tags" Target="../tags/tag214.xml"/><Relationship Id="rId7" Type="http://schemas.openxmlformats.org/officeDocument/2006/relationships/image" Target="../media/image71.jpeg"/><Relationship Id="rId12" Type="http://schemas.openxmlformats.org/officeDocument/2006/relationships/oleObject" Target="../embeddings/oleObject10.bin"/><Relationship Id="rId2" Type="http://schemas.openxmlformats.org/officeDocument/2006/relationships/tags" Target="../tags/tag2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jpeg"/><Relationship Id="rId11" Type="http://schemas.openxmlformats.org/officeDocument/2006/relationships/image" Target="../media/image68.emf"/><Relationship Id="rId5" Type="http://schemas.openxmlformats.org/officeDocument/2006/relationships/notesSlide" Target="../notesSlides/notesSlide10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3.png"/><Relationship Id="rId4" Type="http://schemas.openxmlformats.org/officeDocument/2006/relationships/image" Target="../media/image7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8.emf"/><Relationship Id="rId18" Type="http://schemas.openxmlformats.org/officeDocument/2006/relationships/image" Target="../media/image82.png"/><Relationship Id="rId3" Type="http://schemas.openxmlformats.org/officeDocument/2006/relationships/image" Target="../media/image81.png"/><Relationship Id="rId7" Type="http://schemas.openxmlformats.org/officeDocument/2006/relationships/image" Target="../media/image75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7.emf"/><Relationship Id="rId5" Type="http://schemas.openxmlformats.org/officeDocument/2006/relationships/image" Target="../media/image74.emf"/><Relationship Id="rId15" Type="http://schemas.openxmlformats.org/officeDocument/2006/relationships/image" Target="../media/image79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6.emf"/><Relationship Id="rId1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8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image" Target="../media/image79.emf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91.e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6.emf"/><Relationship Id="rId11" Type="http://schemas.openxmlformats.org/officeDocument/2006/relationships/image" Target="../media/image80.e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88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90.emf"/><Relationship Id="rId4" Type="http://schemas.openxmlformats.org/officeDocument/2006/relationships/image" Target="../media/image85.emf"/><Relationship Id="rId9" Type="http://schemas.openxmlformats.org/officeDocument/2006/relationships/image" Target="../media/image81.png"/><Relationship Id="rId14" Type="http://schemas.openxmlformats.org/officeDocument/2006/relationships/oleObject" Target="../embeddings/oleObject26.bin"/><Relationship Id="rId22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tags" Target="../tags/tag254.xml"/><Relationship Id="rId21" Type="http://schemas.openxmlformats.org/officeDocument/2006/relationships/tags" Target="../tags/tag236.xml"/><Relationship Id="rId34" Type="http://schemas.openxmlformats.org/officeDocument/2006/relationships/tags" Target="../tags/tag249.xml"/><Relationship Id="rId42" Type="http://schemas.openxmlformats.org/officeDocument/2006/relationships/tags" Target="../tags/tag257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tags" Target="../tags/tag244.xml"/><Relationship Id="rId41" Type="http://schemas.openxmlformats.org/officeDocument/2006/relationships/tags" Target="../tags/tag256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tags" Target="../tags/tag252.xml"/><Relationship Id="rId40" Type="http://schemas.openxmlformats.org/officeDocument/2006/relationships/tags" Target="../tags/tag255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tags" Target="../tags/tag251.xm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tags" Target="../tags/tag250.xml"/><Relationship Id="rId43" Type="http://schemas.openxmlformats.org/officeDocument/2006/relationships/slideLayout" Target="../slideLayouts/slideLayout7.xml"/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tags" Target="../tags/tag25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tags" Target="../tags/tag296.xml"/><Relationship Id="rId21" Type="http://schemas.openxmlformats.org/officeDocument/2006/relationships/tags" Target="../tags/tag278.xml"/><Relationship Id="rId34" Type="http://schemas.openxmlformats.org/officeDocument/2006/relationships/tags" Target="../tags/tag291.xml"/><Relationship Id="rId42" Type="http://schemas.openxmlformats.org/officeDocument/2006/relationships/tags" Target="../tags/tag299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tags" Target="../tags/tag286.xml"/><Relationship Id="rId41" Type="http://schemas.openxmlformats.org/officeDocument/2006/relationships/tags" Target="../tags/tag298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tags" Target="../tags/tag289.xml"/><Relationship Id="rId37" Type="http://schemas.openxmlformats.org/officeDocument/2006/relationships/tags" Target="../tags/tag294.xml"/><Relationship Id="rId40" Type="http://schemas.openxmlformats.org/officeDocument/2006/relationships/tags" Target="../tags/tag297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tags" Target="../tags/tag293.xml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tags" Target="../tags/tag288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tags" Target="../tags/tag292.xml"/><Relationship Id="rId43" Type="http://schemas.openxmlformats.org/officeDocument/2006/relationships/slideLayout" Target="../slideLayouts/slideLayout7.xml"/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tags" Target="../tags/tag290.xml"/><Relationship Id="rId38" Type="http://schemas.openxmlformats.org/officeDocument/2006/relationships/tags" Target="../tags/tag2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10" Type="http://schemas.openxmlformats.org/officeDocument/2006/relationships/tags" Target="../tags/tag30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8.xml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iff"/><Relationship Id="rId2" Type="http://schemas.openxmlformats.org/officeDocument/2006/relationships/image" Target="../media/image10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jpeg"/><Relationship Id="rId5" Type="http://schemas.openxmlformats.org/officeDocument/2006/relationships/image" Target="../media/image110.png"/><Relationship Id="rId4" Type="http://schemas.openxmlformats.org/officeDocument/2006/relationships/image" Target="../media/image10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777442EB-1D07-6F42-A8F3-84BDB6AD5D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/>
              <a:t> CMPUT 412 Review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2AFA8108-1F38-6D4D-8554-59006D062E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2971800"/>
            <a:ext cx="3581400" cy="3276600"/>
          </a:xfrm>
        </p:spPr>
        <p:txBody>
          <a:bodyPr/>
          <a:lstStyle/>
          <a:p>
            <a:r>
              <a:rPr lang="en-US" altLang="en-US"/>
              <a:t>Martin Jagersand</a:t>
            </a:r>
          </a:p>
          <a:p>
            <a:r>
              <a:rPr lang="en-US" altLang="en-US"/>
              <a:t>Camilo Perez</a:t>
            </a:r>
          </a:p>
          <a:p>
            <a:r>
              <a:rPr lang="en-US" altLang="en-US"/>
              <a:t>University of Alberta</a:t>
            </a:r>
          </a:p>
        </p:txBody>
      </p:sp>
      <p:graphicFrame>
        <p:nvGraphicFramePr>
          <p:cNvPr id="192516" name="Object 4">
            <a:extLst>
              <a:ext uri="{FF2B5EF4-FFF2-40B4-BE49-F238E27FC236}">
                <a16:creationId xmlns:a16="http://schemas.microsoft.com/office/drawing/2014/main" id="{26FB6CA7-3236-D74B-A2ED-1587B68C31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209800"/>
          <a:ext cx="20002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Photo Editor Photo" r:id="rId4" imgW="3048000" imgH="4064000" progId="MSPhotoEd.3">
                  <p:embed/>
                </p:oleObj>
              </mc:Choice>
              <mc:Fallback>
                <p:oleObj name="Photo Editor Photo" r:id="rId4" imgW="3048000" imgH="40640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20002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517" name="Picture 5">
            <a:extLst>
              <a:ext uri="{FF2B5EF4-FFF2-40B4-BE49-F238E27FC236}">
                <a16:creationId xmlns:a16="http://schemas.microsoft.com/office/drawing/2014/main" id="{6D6D6464-333A-1E4B-B8DC-5470F49B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2147888"/>
            <a:ext cx="708660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14">
            <a:extLst>
              <a:ext uri="{FF2B5EF4-FFF2-40B4-BE49-F238E27FC236}">
                <a16:creationId xmlns:a16="http://schemas.microsoft.com/office/drawing/2014/main" id="{D38E64F6-69C3-2546-A4C6-E8E8023AA6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4999" r="18001" b="21684"/>
          <a:stretch>
            <a:fillRect/>
          </a:stretch>
        </p:blipFill>
        <p:spPr bwMode="auto">
          <a:xfrm>
            <a:off x="6400800" y="5089525"/>
            <a:ext cx="2362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0" name="Picture 8" descr="iRobot 510 Packbot">
            <a:extLst>
              <a:ext uri="{FF2B5EF4-FFF2-40B4-BE49-F238E27FC236}">
                <a16:creationId xmlns:a16="http://schemas.microsoft.com/office/drawing/2014/main" id="{7B41F0BE-5439-7846-AB2F-D4EC1120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300163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1" name="Text Box 9">
            <a:extLst>
              <a:ext uri="{FF2B5EF4-FFF2-40B4-BE49-F238E27FC236}">
                <a16:creationId xmlns:a16="http://schemas.microsoft.com/office/drawing/2014/main" id="{65B14CD5-8F00-D24C-9F8F-E30146A7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WAM $100,000</a:t>
            </a:r>
          </a:p>
        </p:txBody>
      </p:sp>
      <p:sp>
        <p:nvSpPr>
          <p:cNvPr id="192522" name="Text Box 10">
            <a:extLst>
              <a:ext uri="{FF2B5EF4-FFF2-40B4-BE49-F238E27FC236}">
                <a16:creationId xmlns:a16="http://schemas.microsoft.com/office/drawing/2014/main" id="{51730405-44C7-F946-8B3D-B2F89396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15000"/>
            <a:ext cx="259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iRobot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Packbot $100,000</a:t>
            </a:r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7DE3EE43-64F3-BD44-AF9E-E8E13FD6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10200"/>
            <a:ext cx="1828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Student robots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$100-500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>
            <a:extLst>
              <a:ext uri="{FF2B5EF4-FFF2-40B4-BE49-F238E27FC236}">
                <a16:creationId xmlns:a16="http://schemas.microsoft.com/office/drawing/2014/main" id="{C5BF8A09-614C-8043-858D-C23FA472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270125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3" name="Rectangle 3">
            <a:extLst>
              <a:ext uri="{FF2B5EF4-FFF2-40B4-BE49-F238E27FC236}">
                <a16:creationId xmlns:a16="http://schemas.microsoft.com/office/drawing/2014/main" id="{A6A4ACB9-1AB2-6547-906E-A9FF11DC6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207000" cy="506413"/>
          </a:xfrm>
        </p:spPr>
        <p:txBody>
          <a:bodyPr/>
          <a:lstStyle/>
          <a:p>
            <a:r>
              <a:rPr lang="en-US" altLang="en-US" sz="4000"/>
              <a:t>Emerging Robotics Applications</a:t>
            </a:r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C4FC016E-334A-E94D-AFF6-D13DCE7D6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191000" cy="83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/>
              <a:t>Space </a:t>
            </a:r>
            <a:r>
              <a:rPr lang="en-US" altLang="en-US" sz="2000"/>
              <a:t>- in-orbit, repair and maintenance, planetary exploration anthropomorphic design facilitates collaboration with humans</a:t>
            </a:r>
            <a:endParaRPr lang="en-US" altLang="en-US" sz="1600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en-US" sz="1600">
              <a:latin typeface="Comic Sans MS" panose="030F0902030302020204" pitchFamily="66" charset="0"/>
            </a:endParaRPr>
          </a:p>
        </p:txBody>
      </p:sp>
      <p:pic>
        <p:nvPicPr>
          <p:cNvPr id="189445" name="Picture 5">
            <a:extLst>
              <a:ext uri="{FF2B5EF4-FFF2-40B4-BE49-F238E27FC236}">
                <a16:creationId xmlns:a16="http://schemas.microsoft.com/office/drawing/2014/main" id="{B10367FD-A2C2-8C46-AA55-2AF73855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705350"/>
            <a:ext cx="26955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6" name="Text Box 6">
            <a:extLst>
              <a:ext uri="{FF2B5EF4-FFF2-40B4-BE49-F238E27FC236}">
                <a16:creationId xmlns:a16="http://schemas.microsoft.com/office/drawing/2014/main" id="{4ADA142F-A07A-D44F-B04D-2848AF55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156200"/>
            <a:ext cx="3781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Military or Hazardous</a:t>
            </a:r>
            <a:r>
              <a:rPr lang="en-US" altLang="en-US" sz="2000" b="0">
                <a:latin typeface="Times New Roman" panose="02020603050405020304" pitchFamily="18" charset="0"/>
              </a:rPr>
              <a:t> - supply chain and logistics support, re-fueling, bomb disposal, toxic/radioactive cleanup</a:t>
            </a:r>
            <a:endParaRPr lang="en-US" altLang="en-US" sz="28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7" name="Text Box 7">
            <a:extLst>
              <a:ext uri="{FF2B5EF4-FFF2-40B4-BE49-F238E27FC236}">
                <a16:creationId xmlns:a16="http://schemas.microsoft.com/office/drawing/2014/main" id="{9F242F92-141F-AB49-99DD-2895EFF06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927475"/>
            <a:ext cx="4649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80000"/>
            </a:pPr>
            <a:r>
              <a:rPr lang="en-US" altLang="en-US" sz="2000">
                <a:latin typeface="Times New Roman" panose="02020603050405020304" pitchFamily="18" charset="0"/>
              </a:rPr>
              <a:t>Health</a:t>
            </a:r>
            <a:r>
              <a:rPr lang="en-US" altLang="en-US" sz="2000" b="0">
                <a:latin typeface="Times New Roman" panose="02020603050405020304" pitchFamily="18" charset="0"/>
              </a:rPr>
              <a:t> - clinical applications, "aging-in-place,” physical and cognitive prosthetics in assisted-living facilities</a:t>
            </a:r>
            <a:endParaRPr lang="en-US" altLang="en-US" sz="28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8" name="Text Box 8">
            <a:extLst>
              <a:ext uri="{FF2B5EF4-FFF2-40B4-BE49-F238E27FC236}">
                <a16:creationId xmlns:a16="http://schemas.microsoft.com/office/drawing/2014/main" id="{3F556FBA-B664-5440-AC5C-3F18FEF6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419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Times New Roman" panose="02020603050405020304" pitchFamily="18" charset="0"/>
              </a:rPr>
              <a:t>Basic Science</a:t>
            </a:r>
            <a:r>
              <a:rPr lang="en-US" altLang="en-US" sz="2000" b="0">
                <a:latin typeface="Times New Roman" panose="02020603050405020304" pitchFamily="18" charset="0"/>
              </a:rPr>
              <a:t> -  computational models of cognitive systems, task learning, human interfaces</a:t>
            </a:r>
          </a:p>
        </p:txBody>
      </p:sp>
      <p:pic>
        <p:nvPicPr>
          <p:cNvPr id="189449" name="Picture 9">
            <a:extLst>
              <a:ext uri="{FF2B5EF4-FFF2-40B4-BE49-F238E27FC236}">
                <a16:creationId xmlns:a16="http://schemas.microsoft.com/office/drawing/2014/main" id="{68116E7D-6FE3-4043-8026-B1753535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228600"/>
            <a:ext cx="1543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50" name="Text Box 10">
            <a:extLst>
              <a:ext uri="{FF2B5EF4-FFF2-40B4-BE49-F238E27FC236}">
                <a16:creationId xmlns:a16="http://schemas.microsoft.com/office/drawing/2014/main" id="{8D569400-3769-D040-A00F-63B85ABB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400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1">
              <a:latin typeface="Times New Roman" panose="02020603050405020304" pitchFamily="18" charset="0"/>
            </a:endParaRPr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0B588C8C-7FE8-6A4A-86D0-9ED004689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77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189452" name="Text Box 12">
            <a:extLst>
              <a:ext uri="{FF2B5EF4-FFF2-40B4-BE49-F238E27FC236}">
                <a16:creationId xmlns:a16="http://schemas.microsoft.com/office/drawing/2014/main" id="{6E749653-B3A8-7E4D-922F-7366408E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400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990000"/>
                </a:solidFill>
                <a:latin typeface="Times New Roman" panose="02020603050405020304" pitchFamily="18" charset="0"/>
              </a:rPr>
              <a:t>No or few robots currently operate reliably in these areas!</a:t>
            </a:r>
          </a:p>
        </p:txBody>
      </p:sp>
      <p:pic>
        <p:nvPicPr>
          <p:cNvPr id="189453" name="Picture 13">
            <a:extLst>
              <a:ext uri="{FF2B5EF4-FFF2-40B4-BE49-F238E27FC236}">
                <a16:creationId xmlns:a16="http://schemas.microsoft.com/office/drawing/2014/main" id="{868CB5D0-898E-DE40-9353-F4D231EA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208338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4" name="Picture 14">
            <a:extLst>
              <a:ext uri="{FF2B5EF4-FFF2-40B4-BE49-F238E27FC236}">
                <a16:creationId xmlns:a16="http://schemas.microsoft.com/office/drawing/2014/main" id="{B18510FD-ACC0-744B-9A3A-D8FCB2C8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45573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455" name="Group 2">
            <a:extLst>
              <a:ext uri="{FF2B5EF4-FFF2-40B4-BE49-F238E27FC236}">
                <a16:creationId xmlns:a16="http://schemas.microsoft.com/office/drawing/2014/main" id="{3E7FAD26-3FC4-1540-82BD-AE90F57E84E7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295400"/>
            <a:ext cx="6096000" cy="112713"/>
            <a:chOff x="288" y="720"/>
            <a:chExt cx="5184" cy="71"/>
          </a:xfrm>
        </p:grpSpPr>
        <p:sp>
          <p:nvSpPr>
            <p:cNvPr id="189456" name="Line 3">
              <a:extLst>
                <a:ext uri="{FF2B5EF4-FFF2-40B4-BE49-F238E27FC236}">
                  <a16:creationId xmlns:a16="http://schemas.microsoft.com/office/drawing/2014/main" id="{A135C1DC-FD68-C344-92C1-E52B53D4AA1F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88" y="720"/>
              <a:ext cx="5184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Line 4">
              <a:extLst>
                <a:ext uri="{FF2B5EF4-FFF2-40B4-BE49-F238E27FC236}">
                  <a16:creationId xmlns:a16="http://schemas.microsoft.com/office/drawing/2014/main" id="{189EA4BF-6836-B445-BA1E-5C2BA3C3E312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791"/>
              <a:ext cx="5184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EE28A51E-41B0-9B45-BCF4-B4FAF06D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r>
              <a:rPr lang="en-US" altLang="en-US"/>
              <a:t>Newer robots</a:t>
            </a:r>
          </a:p>
        </p:txBody>
      </p:sp>
      <p:pic>
        <p:nvPicPr>
          <p:cNvPr id="190467" name="Picture 3" descr="darpa arm program">
            <a:extLst>
              <a:ext uri="{FF2B5EF4-FFF2-40B4-BE49-F238E27FC236}">
                <a16:creationId xmlns:a16="http://schemas.microsoft.com/office/drawing/2014/main" id="{9C204B09-FBD2-BA43-B67A-78970AB2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0480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8" name="Picture 4" descr="Boston Dynamics PETMAN Humanoid Robot">
            <a:extLst>
              <a:ext uri="{FF2B5EF4-FFF2-40B4-BE49-F238E27FC236}">
                <a16:creationId xmlns:a16="http://schemas.microsoft.com/office/drawing/2014/main" id="{4A368918-534B-7842-986B-C9D8ED4C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0558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9" name="Text Box 5">
            <a:extLst>
              <a:ext uri="{FF2B5EF4-FFF2-40B4-BE49-F238E27FC236}">
                <a16:creationId xmlns:a16="http://schemas.microsoft.com/office/drawing/2014/main" id="{F629BF8B-0206-5840-B4A7-24F5CE1BE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248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FA49F58E-E664-FD47-A16B-BECABE4B1D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200400" y="1600200"/>
            <a:ext cx="8686800" cy="4572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90513" indent="-173038">
              <a:spcBef>
                <a:spcPct val="50000"/>
              </a:spcBef>
              <a:buFontTx/>
              <a:buNone/>
            </a:pPr>
            <a:r>
              <a:rPr lang="en-US" altLang="en-US" sz="2400"/>
              <a:t>DARPA WAMs</a:t>
            </a:r>
          </a:p>
        </p:txBody>
      </p:sp>
      <p:pic>
        <p:nvPicPr>
          <p:cNvPr id="190471" name="Picture 7">
            <a:extLst>
              <a:ext uri="{FF2B5EF4-FFF2-40B4-BE49-F238E27FC236}">
                <a16:creationId xmlns:a16="http://schemas.microsoft.com/office/drawing/2014/main" id="{D9945DBC-D2C1-0A41-96E5-24635C39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550"/>
            <a:ext cx="685800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2" name="Text Box 8">
            <a:extLst>
              <a:ext uri="{FF2B5EF4-FFF2-40B4-BE49-F238E27FC236}">
                <a16:creationId xmlns:a16="http://schemas.microsoft.com/office/drawing/2014/main" id="{FFF42F0B-6A2E-2644-B5C8-8FD3DAC7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860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Boston dynamics</a:t>
            </a:r>
          </a:p>
        </p:txBody>
      </p:sp>
      <p:sp>
        <p:nvSpPr>
          <p:cNvPr id="190473" name="Text Box 9">
            <a:extLst>
              <a:ext uri="{FF2B5EF4-FFF2-40B4-BE49-F238E27FC236}">
                <a16:creationId xmlns:a16="http://schemas.microsoft.com/office/drawing/2014/main" id="{B7ED007A-12CE-4A47-9B5C-6F4BA638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1295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UofA’sRobotics and Vision group</a:t>
            </a:r>
          </a:p>
        </p:txBody>
      </p:sp>
      <p:grpSp>
        <p:nvGrpSpPr>
          <p:cNvPr id="190474" name="Group 2">
            <a:extLst>
              <a:ext uri="{FF2B5EF4-FFF2-40B4-BE49-F238E27FC236}">
                <a16:creationId xmlns:a16="http://schemas.microsoft.com/office/drawing/2014/main" id="{A8C467AE-A274-0D4E-A1A8-644720832928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1143000"/>
            <a:ext cx="6096000" cy="112713"/>
            <a:chOff x="288" y="720"/>
            <a:chExt cx="5184" cy="71"/>
          </a:xfrm>
        </p:grpSpPr>
        <p:sp>
          <p:nvSpPr>
            <p:cNvPr id="190475" name="Line 3">
              <a:extLst>
                <a:ext uri="{FF2B5EF4-FFF2-40B4-BE49-F238E27FC236}">
                  <a16:creationId xmlns:a16="http://schemas.microsoft.com/office/drawing/2014/main" id="{7965F230-FF77-EB44-B3BB-3D79D3B42D5B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88" y="720"/>
              <a:ext cx="5184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6" name="Line 4">
              <a:extLst>
                <a:ext uri="{FF2B5EF4-FFF2-40B4-BE49-F238E27FC236}">
                  <a16:creationId xmlns:a16="http://schemas.microsoft.com/office/drawing/2014/main" id="{B6DD988E-B667-E448-A32F-C62F2A1A2C30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791"/>
              <a:ext cx="5184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5E16A587-4C35-C146-A67F-FD37EA90B6A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2286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robot?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84E2130E-E00B-1B4B-B8CF-82766647C5C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4325" y="1295400"/>
            <a:ext cx="5603875" cy="1206500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A physical system that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(semi-) “autonomously”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senses the environment and acts in it.</a:t>
            </a:r>
          </a:p>
        </p:txBody>
      </p:sp>
      <p:grpSp>
        <p:nvGrpSpPr>
          <p:cNvPr id="15364" name="Group 5">
            <a:extLst>
              <a:ext uri="{FF2B5EF4-FFF2-40B4-BE49-F238E27FC236}">
                <a16:creationId xmlns:a16="http://schemas.microsoft.com/office/drawing/2014/main" id="{EA580728-2F88-7041-9FB8-0DDB8D5108D6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5377" name="Rectangle 6">
              <a:extLst>
                <a:ext uri="{FF2B5EF4-FFF2-40B4-BE49-F238E27FC236}">
                  <a16:creationId xmlns:a16="http://schemas.microsoft.com/office/drawing/2014/main" id="{FF504A63-45FC-4541-8BE8-B164835E75FB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8" name="Rectangle 7">
              <a:extLst>
                <a:ext uri="{FF2B5EF4-FFF2-40B4-BE49-F238E27FC236}">
                  <a16:creationId xmlns:a16="http://schemas.microsoft.com/office/drawing/2014/main" id="{DEA5A732-FDA2-3B41-8726-960DA4BE674F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5366" name="Picture 10">
            <a:extLst>
              <a:ext uri="{FF2B5EF4-FFF2-40B4-BE49-F238E27FC236}">
                <a16:creationId xmlns:a16="http://schemas.microsoft.com/office/drawing/2014/main" id="{A55A1016-C057-D14B-9AF0-084DA78364A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362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>
            <a:extLst>
              <a:ext uri="{FF2B5EF4-FFF2-40B4-BE49-F238E27FC236}">
                <a16:creationId xmlns:a16="http://schemas.microsoft.com/office/drawing/2014/main" id="{8EB71A47-E4ED-6846-A211-16A20C2B80C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617" r="9375" b="4482"/>
          <a:stretch>
            <a:fillRect/>
          </a:stretch>
        </p:blipFill>
        <p:spPr bwMode="auto">
          <a:xfrm>
            <a:off x="6172200" y="3581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9">
            <a:extLst>
              <a:ext uri="{FF2B5EF4-FFF2-40B4-BE49-F238E27FC236}">
                <a16:creationId xmlns:a16="http://schemas.microsoft.com/office/drawing/2014/main" id="{BFADF290-B475-7E4B-A242-55639C8499D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2438400"/>
            <a:ext cx="6858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Comic Sans MS" panose="030F0902030302020204" pitchFamily="66" charset="0"/>
              </a:rPr>
              <a:t> Autonomy might be a continuous, not a discrete attribute</a:t>
            </a:r>
          </a:p>
          <a:p>
            <a:pPr>
              <a:spcBef>
                <a:spcPct val="50000"/>
              </a:spcBef>
            </a:pPr>
            <a:r>
              <a:rPr lang="en-US" altLang="en-US" sz="1600" b="0">
                <a:latin typeface="Comic Sans MS" panose="030F0902030302020204" pitchFamily="66" charset="0"/>
              </a:rPr>
              <a:t>Researchers disagree on what kind and how much autonomy is needed</a:t>
            </a:r>
          </a:p>
        </p:txBody>
      </p:sp>
      <p:sp>
        <p:nvSpPr>
          <p:cNvPr id="15369" name="Rectangle 20">
            <a:extLst>
              <a:ext uri="{FF2B5EF4-FFF2-40B4-BE49-F238E27FC236}">
                <a16:creationId xmlns:a16="http://schemas.microsoft.com/office/drawing/2014/main" id="{65F49883-764A-1E46-A1C9-9CDBAB965D0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9200" y="1600200"/>
            <a:ext cx="1414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200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:</a:t>
            </a:r>
            <a:endParaRPr lang="en-US" altLang="en-US" b="0" i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Text Box 22">
            <a:extLst>
              <a:ext uri="{FF2B5EF4-FFF2-40B4-BE49-F238E27FC236}">
                <a16:creationId xmlns:a16="http://schemas.microsoft.com/office/drawing/2014/main" id="{BD681C46-965C-DD41-B78F-1B224AB48A29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50292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Skia" panose="020D0502020204020204" pitchFamily="34" charset="0"/>
              </a:rPr>
              <a:t>Robot Wars, Battlebots</a:t>
            </a:r>
          </a:p>
          <a:p>
            <a:pPr algn="ctr">
              <a:spcBef>
                <a:spcPct val="50000"/>
              </a:spcBef>
            </a:pPr>
            <a:endParaRPr lang="en-US" altLang="en-US" sz="1200" b="0">
              <a:latin typeface="Skia" panose="020D0502020204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Skia" panose="020D0502020204020204" pitchFamily="34" charset="0"/>
              </a:rPr>
              <a:t>Canada Arm2</a:t>
            </a:r>
          </a:p>
        </p:txBody>
      </p:sp>
      <p:sp>
        <p:nvSpPr>
          <p:cNvPr id="15372" name="Text Box 23">
            <a:extLst>
              <a:ext uri="{FF2B5EF4-FFF2-40B4-BE49-F238E27FC236}">
                <a16:creationId xmlns:a16="http://schemas.microsoft.com/office/drawing/2014/main" id="{A09E0673-E60B-E648-8D38-92958271903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26200" y="57404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Skia" panose="020D0502020204020204" pitchFamily="34" charset="0"/>
              </a:rPr>
              <a:t>Robocup</a:t>
            </a:r>
          </a:p>
        </p:txBody>
      </p:sp>
      <p:sp>
        <p:nvSpPr>
          <p:cNvPr id="15374" name="Line 25">
            <a:extLst>
              <a:ext uri="{FF2B5EF4-FFF2-40B4-BE49-F238E27FC236}">
                <a16:creationId xmlns:a16="http://schemas.microsoft.com/office/drawing/2014/main" id="{EEE5D920-3A47-C844-AA04-D8D3903B9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333750"/>
            <a:ext cx="769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26">
            <a:extLst>
              <a:ext uri="{FF2B5EF4-FFF2-40B4-BE49-F238E27FC236}">
                <a16:creationId xmlns:a16="http://schemas.microsoft.com/office/drawing/2014/main" id="{0F995452-4667-4145-8614-CC90B1AFC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Courier New" panose="02070309020205020404" pitchFamily="49" charset="0"/>
              </a:rPr>
              <a:t>none</a:t>
            </a:r>
          </a:p>
        </p:txBody>
      </p:sp>
      <p:sp>
        <p:nvSpPr>
          <p:cNvPr id="15376" name="Text Box 27">
            <a:extLst>
              <a:ext uri="{FF2B5EF4-FFF2-40B4-BE49-F238E27FC236}">
                <a16:creationId xmlns:a16="http://schemas.microsoft.com/office/drawing/2014/main" id="{D0C122D7-D7D4-804B-890F-062223DD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048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Courier New" panose="02070309020205020404" pitchFamily="49" charset="0"/>
              </a:rPr>
              <a:t>full</a:t>
            </a:r>
          </a:p>
        </p:txBody>
      </p:sp>
      <p:pic>
        <p:nvPicPr>
          <p:cNvPr id="15379" name="Picture 19" descr="darpa arm program">
            <a:extLst>
              <a:ext uri="{FF2B5EF4-FFF2-40B4-BE49-F238E27FC236}">
                <a16:creationId xmlns:a16="http://schemas.microsoft.com/office/drawing/2014/main" id="{9B2CA766-79AD-D444-9907-26A1799E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0480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0" name="Text Box 24">
            <a:extLst>
              <a:ext uri="{FF2B5EF4-FFF2-40B4-BE49-F238E27FC236}">
                <a16:creationId xmlns:a16="http://schemas.microsoft.com/office/drawing/2014/main" id="{1AE4AD12-75A8-0644-9CA6-09A234684425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5943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Skia" panose="020D0502020204020204" pitchFamily="34" charset="0"/>
              </a:rPr>
              <a:t>DARPA Manipulation Challenge</a:t>
            </a:r>
          </a:p>
        </p:txBody>
      </p:sp>
      <p:pic>
        <p:nvPicPr>
          <p:cNvPr id="15381" name="Picture 21">
            <a:extLst>
              <a:ext uri="{FF2B5EF4-FFF2-40B4-BE49-F238E27FC236}">
                <a16:creationId xmlns:a16="http://schemas.microsoft.com/office/drawing/2014/main" id="{C7523040-7ECE-B14B-B7AE-9B424A4E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145573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21">
            <a:extLst>
              <a:ext uri="{FF2B5EF4-FFF2-40B4-BE49-F238E27FC236}">
                <a16:creationId xmlns:a16="http://schemas.microsoft.com/office/drawing/2014/main" id="{E5FFCB87-5C0D-0449-A990-CE753C01F885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64008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 b="0">
                <a:latin typeface="Comic Sans MS" panose="030F0902030302020204" pitchFamily="66" charset="0"/>
              </a:rPr>
              <a:t> There may be other axes along which to evaluate robots, too…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">
            <a:extLst>
              <a:ext uri="{FF2B5EF4-FFF2-40B4-BE49-F238E27FC236}">
                <a16:creationId xmlns:a16="http://schemas.microsoft.com/office/drawing/2014/main" id="{62C5785E-E5EA-DF45-BB44-22166D45D34D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914400" y="6096000"/>
            <a:ext cx="7162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08E5062A-A2B6-F940-AE32-97B69A0D738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386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rgbClr val="006600"/>
                </a:solidFill>
                <a:latin typeface="Times New Roman" panose="02020603050405020304" pitchFamily="18" charset="0"/>
              </a:rPr>
              <a:t>Autonomy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83B49F9A-9B92-E74D-B5A6-44795F2EBB6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62484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rgbClr val="006600"/>
                </a:solidFill>
                <a:latin typeface="Comic Sans MS" panose="030F0902030302020204" pitchFamily="66" charset="0"/>
              </a:rPr>
              <a:t>human-controlled</a:t>
            </a: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642F936B-6FA6-2847-89A9-84C74F68CC9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6262688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rgbClr val="006600"/>
                </a:solidFill>
                <a:latin typeface="Comic Sans MS" panose="030F0902030302020204" pitchFamily="66" charset="0"/>
              </a:rPr>
              <a:t>independent</a:t>
            </a:r>
          </a:p>
        </p:txBody>
      </p:sp>
      <p:sp>
        <p:nvSpPr>
          <p:cNvPr id="16390" name="Text Box 7">
            <a:extLst>
              <a:ext uri="{FF2B5EF4-FFF2-40B4-BE49-F238E27FC236}">
                <a16:creationId xmlns:a16="http://schemas.microsoft.com/office/drawing/2014/main" id="{67623C1D-2370-A54B-BB58-9E7EFC9FDCA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550" y="5334000"/>
            <a:ext cx="762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Comic Sans MS" panose="030F0902030302020204" pitchFamily="66" charset="0"/>
              </a:rPr>
              <a:t>less</a:t>
            </a:r>
          </a:p>
        </p:txBody>
      </p:sp>
      <p:sp>
        <p:nvSpPr>
          <p:cNvPr id="16391" name="Text Box 8">
            <a:extLst>
              <a:ext uri="{FF2B5EF4-FFF2-40B4-BE49-F238E27FC236}">
                <a16:creationId xmlns:a16="http://schemas.microsoft.com/office/drawing/2014/main" id="{2BBD4183-8D9D-5642-B118-462B4D1247D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228600"/>
            <a:ext cx="1600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  <a:latin typeface="Times New Roman" panose="02020603050405020304" pitchFamily="18" charset="0"/>
              </a:rPr>
              <a:t>World Modeling</a:t>
            </a:r>
          </a:p>
        </p:txBody>
      </p:sp>
      <p:sp>
        <p:nvSpPr>
          <p:cNvPr id="16392" name="Text Box 9">
            <a:extLst>
              <a:ext uri="{FF2B5EF4-FFF2-40B4-BE49-F238E27FC236}">
                <a16:creationId xmlns:a16="http://schemas.microsoft.com/office/drawing/2014/main" id="{5C46FB9D-3FBA-5747-8D7A-DEF3C02FE69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13" y="1330325"/>
            <a:ext cx="8540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Comic Sans MS" panose="030F0902030302020204" pitchFamily="66" charset="0"/>
              </a:rPr>
              <a:t>more</a:t>
            </a:r>
          </a:p>
        </p:txBody>
      </p:sp>
      <p:sp>
        <p:nvSpPr>
          <p:cNvPr id="16393" name="Line 10">
            <a:extLst>
              <a:ext uri="{FF2B5EF4-FFF2-40B4-BE49-F238E27FC236}">
                <a16:creationId xmlns:a16="http://schemas.microsoft.com/office/drawing/2014/main" id="{34C87CD8-FA0D-DF4B-9C26-0D706D01EFE6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14400" y="990600"/>
            <a:ext cx="0" cy="510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34">
            <a:extLst>
              <a:ext uri="{FF2B5EF4-FFF2-40B4-BE49-F238E27FC236}">
                <a16:creationId xmlns:a16="http://schemas.microsoft.com/office/drawing/2014/main" id="{D1EC1491-BF54-DA48-B6A7-C6D8AA430847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914400" y="4406900"/>
            <a:ext cx="1600200" cy="1676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35">
            <a:extLst>
              <a:ext uri="{FF2B5EF4-FFF2-40B4-BE49-F238E27FC236}">
                <a16:creationId xmlns:a16="http://schemas.microsoft.com/office/drawing/2014/main" id="{67882A40-8298-0942-9CDC-BAD5FE393546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962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  <a:latin typeface="Times New Roman" panose="02020603050405020304" pitchFamily="18" charset="0"/>
              </a:rPr>
              <a:t>Capabilities</a:t>
            </a:r>
          </a:p>
        </p:txBody>
      </p:sp>
      <p:sp>
        <p:nvSpPr>
          <p:cNvPr id="16396" name="Text Box 36">
            <a:extLst>
              <a:ext uri="{FF2B5EF4-FFF2-40B4-BE49-F238E27FC236}">
                <a16:creationId xmlns:a16="http://schemas.microsoft.com/office/drawing/2014/main" id="{6E23E992-9D53-5B4A-B1B3-CEAF6FD24A62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43000" y="5638800"/>
            <a:ext cx="1066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1600" b="0">
                <a:solidFill>
                  <a:srgbClr val="CC0000"/>
                </a:solidFill>
                <a:latin typeface="Comic Sans MS" panose="030F0902030302020204" pitchFamily="66" charset="0"/>
              </a:rPr>
              <a:t>huh? (1)</a:t>
            </a:r>
          </a:p>
        </p:txBody>
      </p:sp>
      <p:sp>
        <p:nvSpPr>
          <p:cNvPr id="16397" name="Text Box 37">
            <a:extLst>
              <a:ext uri="{FF2B5EF4-FFF2-40B4-BE49-F238E27FC236}">
                <a16:creationId xmlns:a16="http://schemas.microsoft.com/office/drawing/2014/main" id="{6AA7FF16-E93B-634A-AC1A-673487265DFB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8700" y="4419600"/>
            <a:ext cx="1130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1600" b="0">
                <a:solidFill>
                  <a:srgbClr val="CC0000"/>
                </a:solidFill>
                <a:latin typeface="Comic Sans MS" panose="030F0902030302020204" pitchFamily="66" charset="0"/>
              </a:rPr>
              <a:t>wow (10)</a:t>
            </a:r>
          </a:p>
        </p:txBody>
      </p:sp>
      <p:sp>
        <p:nvSpPr>
          <p:cNvPr id="16398" name="Text Box 38">
            <a:extLst>
              <a:ext uri="{FF2B5EF4-FFF2-40B4-BE49-F238E27FC236}">
                <a16:creationId xmlns:a16="http://schemas.microsoft.com/office/drawing/2014/main" id="{DAB92D77-746B-E048-A2C7-778C917896E5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1200" y="2286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solidFill>
                  <a:schemeClr val="accent2"/>
                </a:solidFill>
                <a:latin typeface="Comic Sans MS" panose="030F0902030302020204" pitchFamily="66" charset="0"/>
              </a:rPr>
              <a:t>How much information about the world does the robot </a:t>
            </a:r>
            <a:r>
              <a:rPr lang="en-US" altLang="en-US" sz="1800" i="1">
                <a:solidFill>
                  <a:schemeClr val="accent2"/>
                </a:solidFill>
                <a:latin typeface="Comic Sans MS" panose="030F0902030302020204" pitchFamily="66" charset="0"/>
              </a:rPr>
              <a:t>internalize</a:t>
            </a:r>
            <a:r>
              <a:rPr lang="en-US" altLang="en-US" sz="1800" b="0">
                <a:solidFill>
                  <a:schemeClr val="accent2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16399" name="Text Box 39">
            <a:extLst>
              <a:ext uri="{FF2B5EF4-FFF2-40B4-BE49-F238E27FC236}">
                <a16:creationId xmlns:a16="http://schemas.microsoft.com/office/drawing/2014/main" id="{7B25F156-8C64-F642-AC5B-F11678BE1F12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0" y="54864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solidFill>
                  <a:srgbClr val="006600"/>
                </a:solidFill>
                <a:latin typeface="Comic Sans MS" panose="030F0902030302020204" pitchFamily="66" charset="0"/>
              </a:rPr>
              <a:t>Who's making the decisions?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9">
            <a:extLst>
              <a:ext uri="{FF2B5EF4-FFF2-40B4-BE49-F238E27FC236}">
                <a16:creationId xmlns:a16="http://schemas.microsoft.com/office/drawing/2014/main" id="{2759EDB5-CD53-AB4C-896C-AA0B6193EA0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22938" y="6270625"/>
            <a:ext cx="33369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0">
                <a:solidFill>
                  <a:srgbClr val="00B050"/>
                </a:solidFill>
                <a:latin typeface="Comic Sans MS" panose="030F0902030302020204" pitchFamily="66" charset="0"/>
              </a:rPr>
              <a:t>CS 154: </a:t>
            </a:r>
            <a:r>
              <a:rPr lang="en-US" altLang="en-US" sz="1600">
                <a:solidFill>
                  <a:srgbClr val="00B050"/>
                </a:solidFill>
                <a:latin typeface="Comic Sans MS" panose="030F0902030302020204" pitchFamily="66" charset="0"/>
              </a:rPr>
              <a:t>algorithms</a:t>
            </a:r>
            <a:r>
              <a:rPr lang="en-US" altLang="en-US" sz="1600" b="0">
                <a:solidFill>
                  <a:srgbClr val="00B050"/>
                </a:solidFill>
                <a:latin typeface="Comic Sans MS" panose="030F0902030302020204" pitchFamily="66" charset="0"/>
              </a:rPr>
              <a:t> for programming autonomous robots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83A4D4B0-71C6-E549-94A5-6B1FA6B80D8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6400" y="2286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Robot Plot</a:t>
            </a: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48C4488B-FF13-154F-A450-1E8F327DEC6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14400" y="60960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7" name="Group 4">
            <a:extLst>
              <a:ext uri="{FF2B5EF4-FFF2-40B4-BE49-F238E27FC236}">
                <a16:creationId xmlns:a16="http://schemas.microsoft.com/office/drawing/2014/main" id="{461DEEB4-93D4-854C-ACA5-70C4BDD6BFA7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291138" y="962025"/>
            <a:ext cx="3460750" cy="180975"/>
            <a:chOff x="295" y="1311"/>
            <a:chExt cx="5177" cy="114"/>
          </a:xfrm>
        </p:grpSpPr>
        <p:sp>
          <p:nvSpPr>
            <p:cNvPr id="23591" name="Rectangle 5">
              <a:extLst>
                <a:ext uri="{FF2B5EF4-FFF2-40B4-BE49-F238E27FC236}">
                  <a16:creationId xmlns:a16="http://schemas.microsoft.com/office/drawing/2014/main" id="{C4F272EE-9B7C-584C-82F3-F2BC2A9E3306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92" name="Rectangle 6">
              <a:extLst>
                <a:ext uri="{FF2B5EF4-FFF2-40B4-BE49-F238E27FC236}">
                  <a16:creationId xmlns:a16="http://schemas.microsoft.com/office/drawing/2014/main" id="{93277733-6519-0F43-B854-30965F4EB4DD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58" name="Text Box 7">
            <a:extLst>
              <a:ext uri="{FF2B5EF4-FFF2-40B4-BE49-F238E27FC236}">
                <a16:creationId xmlns:a16="http://schemas.microsoft.com/office/drawing/2014/main" id="{FCE76D4A-BD07-6547-BF85-684751803FE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9500" y="4068763"/>
            <a:ext cx="134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Bar Monkey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(9)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C61E2C22-567F-944F-AEB3-14349391AF9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5788025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Roomba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(7)</a:t>
            </a:r>
          </a:p>
        </p:txBody>
      </p:sp>
      <p:sp>
        <p:nvSpPr>
          <p:cNvPr id="23560" name="Text Box 9">
            <a:extLst>
              <a:ext uri="{FF2B5EF4-FFF2-40B4-BE49-F238E27FC236}">
                <a16:creationId xmlns:a16="http://schemas.microsoft.com/office/drawing/2014/main" id="{4DC63D88-53DD-0746-9320-397420328BA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81800" y="57912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Genghis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(3)</a:t>
            </a:r>
          </a:p>
        </p:txBody>
      </p:sp>
      <p:sp>
        <p:nvSpPr>
          <p:cNvPr id="23561" name="Text Box 10">
            <a:extLst>
              <a:ext uri="{FF2B5EF4-FFF2-40B4-BE49-F238E27FC236}">
                <a16:creationId xmlns:a16="http://schemas.microsoft.com/office/drawing/2014/main" id="{F0AC10E8-BD34-AD4B-9CB2-90623B0FC773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15200" y="37639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Stanford Cart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(3)</a:t>
            </a:r>
          </a:p>
        </p:txBody>
      </p:sp>
      <p:sp>
        <p:nvSpPr>
          <p:cNvPr id="23562" name="Text Box 11">
            <a:extLst>
              <a:ext uri="{FF2B5EF4-FFF2-40B4-BE49-F238E27FC236}">
                <a16:creationId xmlns:a16="http://schemas.microsoft.com/office/drawing/2014/main" id="{57ED4E99-8C3B-DE4E-8298-37382FEECF6A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373380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Shakey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(3)</a:t>
            </a:r>
          </a:p>
        </p:txBody>
      </p:sp>
      <p:sp>
        <p:nvSpPr>
          <p:cNvPr id="23563" name="Text Box 12">
            <a:extLst>
              <a:ext uri="{FF2B5EF4-FFF2-40B4-BE49-F238E27FC236}">
                <a16:creationId xmlns:a16="http://schemas.microsoft.com/office/drawing/2014/main" id="{0C99DF88-74FA-4B4C-A5AE-EE76BEC9C154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31900" y="2011363"/>
            <a:ext cx="2293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Al Gore </a:t>
            </a:r>
            <a:r>
              <a:rPr lang="en-US" altLang="en-US" sz="1200" b="0">
                <a:solidFill>
                  <a:srgbClr val="CC0000"/>
                </a:solidFill>
                <a:latin typeface="Comic Sans MS" panose="030F0902030302020204" pitchFamily="66" charset="0"/>
              </a:rPr>
              <a:t>(11)</a:t>
            </a:r>
            <a:endParaRPr lang="en-US" altLang="en-US" sz="900" b="0">
              <a:solidFill>
                <a:srgbClr val="CC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3564" name="Rectangle 13">
            <a:extLst>
              <a:ext uri="{FF2B5EF4-FFF2-40B4-BE49-F238E27FC236}">
                <a16:creationId xmlns:a16="http://schemas.microsoft.com/office/drawing/2014/main" id="{B4663419-A3AB-BB45-B4E7-F2B70404E14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22575" y="3810000"/>
            <a:ext cx="881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MERs 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(8)</a:t>
            </a:r>
          </a:p>
        </p:txBody>
      </p:sp>
      <p:sp>
        <p:nvSpPr>
          <p:cNvPr id="23565" name="Text Box 14">
            <a:extLst>
              <a:ext uri="{FF2B5EF4-FFF2-40B4-BE49-F238E27FC236}">
                <a16:creationId xmlns:a16="http://schemas.microsoft.com/office/drawing/2014/main" id="{10C838DB-DEAE-944E-8846-864A6330E6FE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3800" y="1985963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Sims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(5)</a:t>
            </a:r>
          </a:p>
        </p:txBody>
      </p:sp>
      <p:pic>
        <p:nvPicPr>
          <p:cNvPr id="23566" name="Picture 15">
            <a:extLst>
              <a:ext uri="{FF2B5EF4-FFF2-40B4-BE49-F238E27FC236}">
                <a16:creationId xmlns:a16="http://schemas.microsoft.com/office/drawing/2014/main" id="{5FE681CB-4C8A-7647-91EC-F6EACE01E6F8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7">
            <a:extLst>
              <a:ext uri="{FF2B5EF4-FFF2-40B4-BE49-F238E27FC236}">
                <a16:creationId xmlns:a16="http://schemas.microsoft.com/office/drawing/2014/main" id="{49B123E5-A0B3-FE4E-B105-7636BDE46F19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/>
          <a:stretch>
            <a:fillRect/>
          </a:stretch>
        </p:blipFill>
        <p:spPr bwMode="auto">
          <a:xfrm>
            <a:off x="4800600" y="42672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9">
            <a:extLst>
              <a:ext uri="{FF2B5EF4-FFF2-40B4-BE49-F238E27FC236}">
                <a16:creationId xmlns:a16="http://schemas.microsoft.com/office/drawing/2014/main" id="{F0A9EB14-0CFD-364B-95DA-D5A61FFBF2C7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>
            <a:fillRect/>
          </a:stretch>
        </p:blipFill>
        <p:spPr bwMode="auto">
          <a:xfrm>
            <a:off x="2590800" y="4191000"/>
            <a:ext cx="1905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0">
            <a:extLst>
              <a:ext uri="{FF2B5EF4-FFF2-40B4-BE49-F238E27FC236}">
                <a16:creationId xmlns:a16="http://schemas.microsoft.com/office/drawing/2014/main" id="{BDA35D4B-0E8A-274A-8BF1-1CB2B68C30A0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8788"/>
            <a:ext cx="23796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1">
            <a:extLst>
              <a:ext uri="{FF2B5EF4-FFF2-40B4-BE49-F238E27FC236}">
                <a16:creationId xmlns:a16="http://schemas.microsoft.com/office/drawing/2014/main" id="{16F7A4B7-98DE-014C-BBBC-164F348D9C51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/>
          <a:stretch>
            <a:fillRect/>
          </a:stretch>
        </p:blipFill>
        <p:spPr bwMode="auto">
          <a:xfrm>
            <a:off x="1733550" y="258763"/>
            <a:ext cx="13223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2">
            <a:extLst>
              <a:ext uri="{FF2B5EF4-FFF2-40B4-BE49-F238E27FC236}">
                <a16:creationId xmlns:a16="http://schemas.microsoft.com/office/drawing/2014/main" id="{5DD6BD18-8873-5D4C-BA12-95E35DF72F73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17241" r="14322" b="6897"/>
          <a:stretch>
            <a:fillRect/>
          </a:stretch>
        </p:blipFill>
        <p:spPr bwMode="auto">
          <a:xfrm>
            <a:off x="5943600" y="1524000"/>
            <a:ext cx="11985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3">
            <a:extLst>
              <a:ext uri="{FF2B5EF4-FFF2-40B4-BE49-F238E27FC236}">
                <a16:creationId xmlns:a16="http://schemas.microsoft.com/office/drawing/2014/main" id="{48633020-0240-304E-B699-CD0B50886C28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20575" r="31215"/>
          <a:stretch>
            <a:fillRect/>
          </a:stretch>
        </p:blipFill>
        <p:spPr bwMode="auto">
          <a:xfrm>
            <a:off x="7313613" y="1960563"/>
            <a:ext cx="16017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Text Box 24">
            <a:extLst>
              <a:ext uri="{FF2B5EF4-FFF2-40B4-BE49-F238E27FC236}">
                <a16:creationId xmlns:a16="http://schemas.microsoft.com/office/drawing/2014/main" id="{304E7D70-BFF2-0D4B-B0AE-53F61A7804C9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152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rgbClr val="CC0000"/>
                </a:solidFill>
                <a:latin typeface="Times New Roman" panose="02020603050405020304" pitchFamily="18" charset="0"/>
              </a:rPr>
              <a:t>Capability (0-10)</a:t>
            </a:r>
          </a:p>
        </p:txBody>
      </p:sp>
      <p:sp>
        <p:nvSpPr>
          <p:cNvPr id="23576" name="Text Box 25">
            <a:extLst>
              <a:ext uri="{FF2B5EF4-FFF2-40B4-BE49-F238E27FC236}">
                <a16:creationId xmlns:a16="http://schemas.microsoft.com/office/drawing/2014/main" id="{CE818298-CB30-2E41-8D29-EFE8259039D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62400" y="36242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Stanley/Boss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(9)</a:t>
            </a:r>
          </a:p>
        </p:txBody>
      </p:sp>
      <p:pic>
        <p:nvPicPr>
          <p:cNvPr id="23577" name="Picture 26" descr="su-touareg1">
            <a:extLst>
              <a:ext uri="{FF2B5EF4-FFF2-40B4-BE49-F238E27FC236}">
                <a16:creationId xmlns:a16="http://schemas.microsoft.com/office/drawing/2014/main" id="{7ED36174-92F4-5442-8ACC-934FA9DACF8A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92363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Line 27">
            <a:extLst>
              <a:ext uri="{FF2B5EF4-FFF2-40B4-BE49-F238E27FC236}">
                <a16:creationId xmlns:a16="http://schemas.microsoft.com/office/drawing/2014/main" id="{9EA6412E-D8B1-B448-AB05-CA2DAD9A03EC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14400" y="6096000"/>
            <a:ext cx="7162800" cy="0"/>
          </a:xfrm>
          <a:prstGeom prst="line">
            <a:avLst/>
          </a:prstGeom>
          <a:noFill/>
          <a:ln w="28575">
            <a:solidFill>
              <a:srgbClr val="02C32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Text Box 28">
            <a:extLst>
              <a:ext uri="{FF2B5EF4-FFF2-40B4-BE49-F238E27FC236}">
                <a16:creationId xmlns:a16="http://schemas.microsoft.com/office/drawing/2014/main" id="{CAA29751-F52B-0542-85FB-528B364FCD31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386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rgbClr val="00B050"/>
                </a:solidFill>
                <a:latin typeface="Times New Roman" panose="02020603050405020304" pitchFamily="18" charset="0"/>
              </a:rPr>
              <a:t>Autonomy</a:t>
            </a:r>
          </a:p>
        </p:txBody>
      </p:sp>
      <p:sp>
        <p:nvSpPr>
          <p:cNvPr id="23580" name="Text Box 29">
            <a:extLst>
              <a:ext uri="{FF2B5EF4-FFF2-40B4-BE49-F238E27FC236}">
                <a16:creationId xmlns:a16="http://schemas.microsoft.com/office/drawing/2014/main" id="{0F9BE908-2ED8-4C44-A473-67F02922E4A3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19200" y="62484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rgbClr val="00B050"/>
                </a:solidFill>
                <a:latin typeface="Comic Sans MS" panose="030F0902030302020204" pitchFamily="66" charset="0"/>
              </a:rPr>
              <a:t>human-controlled</a:t>
            </a:r>
          </a:p>
        </p:txBody>
      </p:sp>
      <p:sp>
        <p:nvSpPr>
          <p:cNvPr id="23581" name="Text Box 31">
            <a:extLst>
              <a:ext uri="{FF2B5EF4-FFF2-40B4-BE49-F238E27FC236}">
                <a16:creationId xmlns:a16="http://schemas.microsoft.com/office/drawing/2014/main" id="{EAA95B52-7568-8D40-B7FA-838CC70FA351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550" y="5334000"/>
            <a:ext cx="762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Comic Sans MS" panose="030F0902030302020204" pitchFamily="66" charset="0"/>
              </a:rPr>
              <a:t>less</a:t>
            </a:r>
          </a:p>
        </p:txBody>
      </p:sp>
      <p:sp>
        <p:nvSpPr>
          <p:cNvPr id="23582" name="Text Box 32">
            <a:extLst>
              <a:ext uri="{FF2B5EF4-FFF2-40B4-BE49-F238E27FC236}">
                <a16:creationId xmlns:a16="http://schemas.microsoft.com/office/drawing/2014/main" id="{A3FCA2BB-C3D6-654F-AB46-E0AEA1F79AE2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2400" y="228600"/>
            <a:ext cx="1600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  <a:latin typeface="Times New Roman" panose="02020603050405020304" pitchFamily="18" charset="0"/>
              </a:rPr>
              <a:t>World Modeling</a:t>
            </a:r>
          </a:p>
        </p:txBody>
      </p:sp>
      <p:sp>
        <p:nvSpPr>
          <p:cNvPr id="23583" name="Text Box 33">
            <a:extLst>
              <a:ext uri="{FF2B5EF4-FFF2-40B4-BE49-F238E27FC236}">
                <a16:creationId xmlns:a16="http://schemas.microsoft.com/office/drawing/2014/main" id="{786C6FEE-CF8B-9948-B0AC-0A99698955D7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513" y="1330325"/>
            <a:ext cx="8540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Comic Sans MS" panose="030F0902030302020204" pitchFamily="66" charset="0"/>
              </a:rPr>
              <a:t>more</a:t>
            </a:r>
          </a:p>
        </p:txBody>
      </p:sp>
      <p:sp>
        <p:nvSpPr>
          <p:cNvPr id="23584" name="Line 34">
            <a:extLst>
              <a:ext uri="{FF2B5EF4-FFF2-40B4-BE49-F238E27FC236}">
                <a16:creationId xmlns:a16="http://schemas.microsoft.com/office/drawing/2014/main" id="{864A4BD0-310D-3549-9028-64DCE42309D8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14400" y="990600"/>
            <a:ext cx="0" cy="510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Text Box 35">
            <a:extLst>
              <a:ext uri="{FF2B5EF4-FFF2-40B4-BE49-F238E27FC236}">
                <a16:creationId xmlns:a16="http://schemas.microsoft.com/office/drawing/2014/main" id="{DE8C0146-D45E-DB4B-862E-186598F672C0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71800" y="57912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Unimate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(4)</a:t>
            </a:r>
          </a:p>
        </p:txBody>
      </p:sp>
      <p:sp>
        <p:nvSpPr>
          <p:cNvPr id="23586" name="Freeform 36">
            <a:extLst>
              <a:ext uri="{FF2B5EF4-FFF2-40B4-BE49-F238E27FC236}">
                <a16:creationId xmlns:a16="http://schemas.microsoft.com/office/drawing/2014/main" id="{7DB62999-2539-0742-BF3C-AF23228E4AC5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638800" y="1371600"/>
            <a:ext cx="2438400" cy="990600"/>
          </a:xfrm>
          <a:custGeom>
            <a:avLst/>
            <a:gdLst>
              <a:gd name="T0" fmla="*/ 0 w 1536"/>
              <a:gd name="T1" fmla="*/ 2147483647 h 672"/>
              <a:gd name="T2" fmla="*/ 0 w 1536"/>
              <a:gd name="T3" fmla="*/ 0 h 672"/>
              <a:gd name="T4" fmla="*/ 2147483647 w 1536"/>
              <a:gd name="T5" fmla="*/ 0 h 672"/>
              <a:gd name="T6" fmla="*/ 0 60000 65536"/>
              <a:gd name="T7" fmla="*/ 0 60000 65536"/>
              <a:gd name="T8" fmla="*/ 0 60000 65536"/>
              <a:gd name="T9" fmla="*/ 0 w 1536"/>
              <a:gd name="T10" fmla="*/ 0 h 672"/>
              <a:gd name="T11" fmla="*/ 1536 w 153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672">
                <a:moveTo>
                  <a:pt x="0" y="672"/>
                </a:moveTo>
                <a:lnTo>
                  <a:pt x="0" y="0"/>
                </a:lnTo>
                <a:lnTo>
                  <a:pt x="15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87" name="Picture 37">
            <a:extLst>
              <a:ext uri="{FF2B5EF4-FFF2-40B4-BE49-F238E27FC236}">
                <a16:creationId xmlns:a16="http://schemas.microsoft.com/office/drawing/2014/main" id="{5E67435F-DB67-024A-899E-1D06849A4D19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24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Text Box 38">
            <a:extLst>
              <a:ext uri="{FF2B5EF4-FFF2-40B4-BE49-F238E27FC236}">
                <a16:creationId xmlns:a16="http://schemas.microsoft.com/office/drawing/2014/main" id="{7C87799C-1113-F741-A02E-04822A3DDE85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117600" y="574516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latin typeface="Comic Sans MS" panose="030F0902030302020204" pitchFamily="66" charset="0"/>
              </a:rPr>
              <a:t>da Vinci </a:t>
            </a:r>
            <a:r>
              <a:rPr lang="en-US" altLang="en-US" sz="1200" b="0">
                <a:solidFill>
                  <a:srgbClr val="FF3300"/>
                </a:solidFill>
                <a:latin typeface="Comic Sans MS" panose="030F0902030302020204" pitchFamily="66" charset="0"/>
              </a:rPr>
              <a:t>(2)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3ECBF4F6-F750-A549-9C10-75F2E995E77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B565A602-8F0F-7A4E-8CD5-D2AC75620742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33819" name="Rectangle 4">
              <a:extLst>
                <a:ext uri="{FF2B5EF4-FFF2-40B4-BE49-F238E27FC236}">
                  <a16:creationId xmlns:a16="http://schemas.microsoft.com/office/drawing/2014/main" id="{21253930-32C7-7A4F-A8B3-022C1BAA5B23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20" name="Rectangle 5">
              <a:extLst>
                <a:ext uri="{FF2B5EF4-FFF2-40B4-BE49-F238E27FC236}">
                  <a16:creationId xmlns:a16="http://schemas.microsoft.com/office/drawing/2014/main" id="{C16FEA73-0169-ED4A-9A3E-E4E2E59F5C63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796" name="Text Box 6">
            <a:extLst>
              <a:ext uri="{FF2B5EF4-FFF2-40B4-BE49-F238E27FC236}">
                <a16:creationId xmlns:a16="http://schemas.microsoft.com/office/drawing/2014/main" id="{0A8ACE4C-6C6D-8A43-AF7B-3449583E997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2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Sense Plan Act (SPA)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Cart</a:t>
            </a: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5D29147B-0754-E841-80E5-A83D55C4A4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447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Hans Moravec @ SAIL</a:t>
            </a:r>
          </a:p>
        </p:txBody>
      </p:sp>
      <p:pic>
        <p:nvPicPr>
          <p:cNvPr id="33798" name="Picture 10">
            <a:extLst>
              <a:ext uri="{FF2B5EF4-FFF2-40B4-BE49-F238E27FC236}">
                <a16:creationId xmlns:a16="http://schemas.microsoft.com/office/drawing/2014/main" id="{0D26482C-7EEC-EE4D-8F27-427DBE85052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3397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>
            <a:extLst>
              <a:ext uri="{FF2B5EF4-FFF2-40B4-BE49-F238E27FC236}">
                <a16:creationId xmlns:a16="http://schemas.microsoft.com/office/drawing/2014/main" id="{DB362169-1020-F146-89D5-21693DFCCDBE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810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Line 12">
            <a:extLst>
              <a:ext uri="{FF2B5EF4-FFF2-40B4-BE49-F238E27FC236}">
                <a16:creationId xmlns:a16="http://schemas.microsoft.com/office/drawing/2014/main" id="{B5B766FD-7FFC-AA49-8D4C-AB762BF70825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66800" y="62484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3">
            <a:extLst>
              <a:ext uri="{FF2B5EF4-FFF2-40B4-BE49-F238E27FC236}">
                <a16:creationId xmlns:a16="http://schemas.microsoft.com/office/drawing/2014/main" id="{6AE818D9-3FFD-7949-9F63-157643DD6853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3802" name="Text Box 14">
            <a:extLst>
              <a:ext uri="{FF2B5EF4-FFF2-40B4-BE49-F238E27FC236}">
                <a16:creationId xmlns:a16="http://schemas.microsoft.com/office/drawing/2014/main" id="{07797E71-C3C9-0E4B-9BF4-C007D15A69FE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7663" y="56769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3803" name="Line 15">
            <a:extLst>
              <a:ext uri="{FF2B5EF4-FFF2-40B4-BE49-F238E27FC236}">
                <a16:creationId xmlns:a16="http://schemas.microsoft.com/office/drawing/2014/main" id="{4CD7ABC3-9A54-CD4C-8B6E-7D9BAC654BA6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876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6">
            <a:extLst>
              <a:ext uri="{FF2B5EF4-FFF2-40B4-BE49-F238E27FC236}">
                <a16:creationId xmlns:a16="http://schemas.microsoft.com/office/drawing/2014/main" id="{9C9EA983-A496-9E48-BC4F-43659825D253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632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</a:p>
        </p:txBody>
      </p:sp>
      <p:sp>
        <p:nvSpPr>
          <p:cNvPr id="33805" name="Text Box 17">
            <a:extLst>
              <a:ext uri="{FF2B5EF4-FFF2-40B4-BE49-F238E27FC236}">
                <a16:creationId xmlns:a16="http://schemas.microsoft.com/office/drawing/2014/main" id="{C85B5D01-9B00-2D41-933A-40A173A7E519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5400000">
            <a:off x="4000500" y="19256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ENSING</a:t>
            </a:r>
          </a:p>
        </p:txBody>
      </p:sp>
      <p:sp>
        <p:nvSpPr>
          <p:cNvPr id="33806" name="Text Box 18">
            <a:extLst>
              <a:ext uri="{FF2B5EF4-FFF2-40B4-BE49-F238E27FC236}">
                <a16:creationId xmlns:a16="http://schemas.microsoft.com/office/drawing/2014/main" id="{3AD29353-51E2-4343-93CC-17AC474BEE8D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5400000">
            <a:off x="7581900" y="17986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CTING</a:t>
            </a:r>
          </a:p>
        </p:txBody>
      </p:sp>
      <p:sp>
        <p:nvSpPr>
          <p:cNvPr id="33807" name="Line 19">
            <a:extLst>
              <a:ext uri="{FF2B5EF4-FFF2-40B4-BE49-F238E27FC236}">
                <a16:creationId xmlns:a16="http://schemas.microsoft.com/office/drawing/2014/main" id="{747990AE-6212-C840-B162-6F6ADB7072F3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20">
            <a:extLst>
              <a:ext uri="{FF2B5EF4-FFF2-40B4-BE49-F238E27FC236}">
                <a16:creationId xmlns:a16="http://schemas.microsoft.com/office/drawing/2014/main" id="{12BAE14C-5017-E346-A5A6-D7C3F7828F91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2484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21">
            <a:extLst>
              <a:ext uri="{FF2B5EF4-FFF2-40B4-BE49-F238E27FC236}">
                <a16:creationId xmlns:a16="http://schemas.microsoft.com/office/drawing/2014/main" id="{37ED51B4-5107-0948-930C-63D980969998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8580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22">
            <a:extLst>
              <a:ext uri="{FF2B5EF4-FFF2-40B4-BE49-F238E27FC236}">
                <a16:creationId xmlns:a16="http://schemas.microsoft.com/office/drawing/2014/main" id="{47ACC88A-6026-C946-BB9D-DB41028DCDC3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467600" y="1371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23">
            <a:extLst>
              <a:ext uri="{FF2B5EF4-FFF2-40B4-BE49-F238E27FC236}">
                <a16:creationId xmlns:a16="http://schemas.microsoft.com/office/drawing/2014/main" id="{0CD9961D-B9F8-8B4F-B2A3-65102D6A7EA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5400000">
            <a:off x="4564857" y="199628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sp>
        <p:nvSpPr>
          <p:cNvPr id="33812" name="Text Box 24">
            <a:extLst>
              <a:ext uri="{FF2B5EF4-FFF2-40B4-BE49-F238E27FC236}">
                <a16:creationId xmlns:a16="http://schemas.microsoft.com/office/drawing/2014/main" id="{46BE8179-403B-A54A-8F9C-B0F1FB58733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5006976" y="2027237"/>
            <a:ext cx="182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world modeling</a:t>
            </a:r>
          </a:p>
        </p:txBody>
      </p:sp>
      <p:sp>
        <p:nvSpPr>
          <p:cNvPr id="33813" name="Text Box 25">
            <a:extLst>
              <a:ext uri="{FF2B5EF4-FFF2-40B4-BE49-F238E27FC236}">
                <a16:creationId xmlns:a16="http://schemas.microsoft.com/office/drawing/2014/main" id="{5704A646-008E-DA42-A7E9-E1CAB75227A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400000">
            <a:off x="5768975" y="19415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lanning</a:t>
            </a:r>
          </a:p>
        </p:txBody>
      </p:sp>
      <p:sp>
        <p:nvSpPr>
          <p:cNvPr id="33814" name="Text Box 26">
            <a:extLst>
              <a:ext uri="{FF2B5EF4-FFF2-40B4-BE49-F238E27FC236}">
                <a16:creationId xmlns:a16="http://schemas.microsoft.com/office/drawing/2014/main" id="{7B0174A8-B20F-8047-A39F-01D6C6019BC7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6292850" y="2003425"/>
            <a:ext cx="1751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task execution</a:t>
            </a:r>
          </a:p>
        </p:txBody>
      </p:sp>
      <p:sp>
        <p:nvSpPr>
          <p:cNvPr id="33815" name="Text Box 27">
            <a:extLst>
              <a:ext uri="{FF2B5EF4-FFF2-40B4-BE49-F238E27FC236}">
                <a16:creationId xmlns:a16="http://schemas.microsoft.com/office/drawing/2014/main" id="{A7A24C0A-F671-5D45-B29E-E4A64BE85AE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6865937" y="2012951"/>
            <a:ext cx="1751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motor control</a:t>
            </a:r>
          </a:p>
        </p:txBody>
      </p:sp>
      <p:sp>
        <p:nvSpPr>
          <p:cNvPr id="33816" name="Text Box 28">
            <a:extLst>
              <a:ext uri="{FF2B5EF4-FFF2-40B4-BE49-F238E27FC236}">
                <a16:creationId xmlns:a16="http://schemas.microsoft.com/office/drawing/2014/main" id="{BCB52BAC-899A-854E-A565-F4B3DDDFA12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43000" y="1905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“functional” task decomposition</a:t>
            </a:r>
          </a:p>
        </p:txBody>
      </p:sp>
      <p:sp>
        <p:nvSpPr>
          <p:cNvPr id="33817" name="Line 29">
            <a:extLst>
              <a:ext uri="{FF2B5EF4-FFF2-40B4-BE49-F238E27FC236}">
                <a16:creationId xmlns:a16="http://schemas.microsoft.com/office/drawing/2014/main" id="{F2155A35-9A1B-AC41-832E-0B23D7E0D85B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14788" y="2081213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Text Box 28">
            <a:extLst>
              <a:ext uri="{FF2B5EF4-FFF2-40B4-BE49-F238E27FC236}">
                <a16:creationId xmlns:a16="http://schemas.microsoft.com/office/drawing/2014/main" id="{EE1E7FD1-3745-3648-9E96-7028E7CF997F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44563" y="2163763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“horizontal” subtasks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98945F1C-DC00-3C41-8DD5-709340DE8DF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 b="0"/>
          </a:p>
        </p:txBody>
      </p:sp>
      <p:sp>
        <p:nvSpPr>
          <p:cNvPr id="34819" name="Text Box 6">
            <a:extLst>
              <a:ext uri="{FF2B5EF4-FFF2-40B4-BE49-F238E27FC236}">
                <a16:creationId xmlns:a16="http://schemas.microsoft.com/office/drawing/2014/main" id="{B9EC790C-442E-224A-8920-B8559289A6A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0700" y="762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Cartland (outdoors)</a:t>
            </a:r>
          </a:p>
        </p:txBody>
      </p:sp>
      <p:pic>
        <p:nvPicPr>
          <p:cNvPr id="34820" name="Picture 9">
            <a:extLst>
              <a:ext uri="{FF2B5EF4-FFF2-40B4-BE49-F238E27FC236}">
                <a16:creationId xmlns:a16="http://schemas.microsoft.com/office/drawing/2014/main" id="{79372E25-690F-1049-9B85-313F202A48E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5988"/>
            <a:ext cx="70104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678038FF-C6C0-1544-8AB3-AFC49E7B889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 b="0"/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id="{38314137-980A-3548-973C-F04062B8DF21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36897" name="Rectangle 4">
              <a:extLst>
                <a:ext uri="{FF2B5EF4-FFF2-40B4-BE49-F238E27FC236}">
                  <a16:creationId xmlns:a16="http://schemas.microsoft.com/office/drawing/2014/main" id="{AB346CB2-451E-D949-BB7A-E9272BE75558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98" name="Rectangle 5">
              <a:extLst>
                <a:ext uri="{FF2B5EF4-FFF2-40B4-BE49-F238E27FC236}">
                  <a16:creationId xmlns:a16="http://schemas.microsoft.com/office/drawing/2014/main" id="{A0A646AD-3639-FF41-B45E-3F805EB06542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6868" name="Text Box 6">
            <a:extLst>
              <a:ext uri="{FF2B5EF4-FFF2-40B4-BE49-F238E27FC236}">
                <a16:creationId xmlns:a16="http://schemas.microsoft.com/office/drawing/2014/main" id="{44C0ACF1-A868-234D-9171-A266CDDB69A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286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Reactive, Subsumption 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“Robot Insects”</a:t>
            </a:r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E87F8175-F87B-BF47-BC2E-C653BAFF8FC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Rodney Brooks @ MIT</a:t>
            </a:r>
          </a:p>
        </p:txBody>
      </p:sp>
      <p:sp>
        <p:nvSpPr>
          <p:cNvPr id="36870" name="Line 11">
            <a:extLst>
              <a:ext uri="{FF2B5EF4-FFF2-40B4-BE49-F238E27FC236}">
                <a16:creationId xmlns:a16="http://schemas.microsoft.com/office/drawing/2014/main" id="{7655838D-2832-BB4A-9F2D-BC8B7245CED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066800" y="62484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12">
            <a:extLst>
              <a:ext uri="{FF2B5EF4-FFF2-40B4-BE49-F238E27FC236}">
                <a16:creationId xmlns:a16="http://schemas.microsoft.com/office/drawing/2014/main" id="{2A715079-6AEE-114B-B7F2-F6856D1FB43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29600" y="5686425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6872" name="Text Box 13">
            <a:extLst>
              <a:ext uri="{FF2B5EF4-FFF2-40B4-BE49-F238E27FC236}">
                <a16:creationId xmlns:a16="http://schemas.microsoft.com/office/drawing/2014/main" id="{17691FBB-8E08-F94A-AF0E-C20B8E5733A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7663" y="56769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6873" name="Line 14">
            <a:extLst>
              <a:ext uri="{FF2B5EF4-FFF2-40B4-BE49-F238E27FC236}">
                <a16:creationId xmlns:a16="http://schemas.microsoft.com/office/drawing/2014/main" id="{D34DAB7B-A481-324F-A63B-7E26F9DE10A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19800" y="61404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15">
            <a:extLst>
              <a:ext uri="{FF2B5EF4-FFF2-40B4-BE49-F238E27FC236}">
                <a16:creationId xmlns:a16="http://schemas.microsoft.com/office/drawing/2014/main" id="{73D3F769-115C-B24F-BEA8-C7C7FB29C59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2600" y="632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</a:p>
        </p:txBody>
      </p:sp>
      <p:pic>
        <p:nvPicPr>
          <p:cNvPr id="36875" name="Picture 17">
            <a:extLst>
              <a:ext uri="{FF2B5EF4-FFF2-40B4-BE49-F238E27FC236}">
                <a16:creationId xmlns:a16="http://schemas.microsoft.com/office/drawing/2014/main" id="{636ECA1B-A978-B148-BCDA-4E8FCEA278DE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438400"/>
            <a:ext cx="2667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8">
            <a:extLst>
              <a:ext uri="{FF2B5EF4-FFF2-40B4-BE49-F238E27FC236}">
                <a16:creationId xmlns:a16="http://schemas.microsoft.com/office/drawing/2014/main" id="{4AE61147-92DE-7446-B65A-0B211E186128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1950"/>
            <a:ext cx="2514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9">
            <a:extLst>
              <a:ext uri="{FF2B5EF4-FFF2-40B4-BE49-F238E27FC236}">
                <a16:creationId xmlns:a16="http://schemas.microsoft.com/office/drawing/2014/main" id="{22D096C9-1905-004E-B3F5-9B4B552F7247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71950"/>
            <a:ext cx="2514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2">
            <a:extLst>
              <a:ext uri="{FF2B5EF4-FFF2-40B4-BE49-F238E27FC236}">
                <a16:creationId xmlns:a16="http://schemas.microsoft.com/office/drawing/2014/main" id="{BEB736E4-F802-784D-AAA3-F4A757AB87F8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216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Line 24">
            <a:extLst>
              <a:ext uri="{FF2B5EF4-FFF2-40B4-BE49-F238E27FC236}">
                <a16:creationId xmlns:a16="http://schemas.microsoft.com/office/drawing/2014/main" id="{0FE2003E-E534-B040-B01C-AA44AF4F3236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86400" y="3352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25">
            <a:extLst>
              <a:ext uri="{FF2B5EF4-FFF2-40B4-BE49-F238E27FC236}">
                <a16:creationId xmlns:a16="http://schemas.microsoft.com/office/drawing/2014/main" id="{79351E15-2EB7-6145-8B65-E4D64B7753A0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6400" y="2971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26">
            <a:extLst>
              <a:ext uri="{FF2B5EF4-FFF2-40B4-BE49-F238E27FC236}">
                <a16:creationId xmlns:a16="http://schemas.microsoft.com/office/drawing/2014/main" id="{B92C20B5-285A-4146-B4C9-391A38B49AA5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2590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27">
            <a:extLst>
              <a:ext uri="{FF2B5EF4-FFF2-40B4-BE49-F238E27FC236}">
                <a16:creationId xmlns:a16="http://schemas.microsoft.com/office/drawing/2014/main" id="{838A01E5-3BD4-9A44-BDB6-E0ABFAF506A4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86400" y="2209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28">
            <a:extLst>
              <a:ext uri="{FF2B5EF4-FFF2-40B4-BE49-F238E27FC236}">
                <a16:creationId xmlns:a16="http://schemas.microsoft.com/office/drawing/2014/main" id="{04F7C4B3-5789-E948-9E0D-68F1D5CE8414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486400" y="1828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Text Box 29">
            <a:extLst>
              <a:ext uri="{FF2B5EF4-FFF2-40B4-BE49-F238E27FC236}">
                <a16:creationId xmlns:a16="http://schemas.microsoft.com/office/drawing/2014/main" id="{8BD00BDB-DCD0-7B42-A7D6-5AD76EFE792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1200" y="3352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Skia" panose="020D0502020204020204" pitchFamily="34" charset="0"/>
              </a:rPr>
              <a:t>avoid objects</a:t>
            </a:r>
          </a:p>
        </p:txBody>
      </p:sp>
      <p:sp>
        <p:nvSpPr>
          <p:cNvPr id="36885" name="Text Box 30">
            <a:extLst>
              <a:ext uri="{FF2B5EF4-FFF2-40B4-BE49-F238E27FC236}">
                <a16:creationId xmlns:a16="http://schemas.microsoft.com/office/drawing/2014/main" id="{7A87FEF8-EF6E-EB46-B340-34593ECCB29A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91200" y="2971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Skia" panose="020D0502020204020204" pitchFamily="34" charset="0"/>
              </a:rPr>
              <a:t>wander</a:t>
            </a:r>
          </a:p>
        </p:txBody>
      </p:sp>
      <p:sp>
        <p:nvSpPr>
          <p:cNvPr id="36886" name="Text Box 31">
            <a:extLst>
              <a:ext uri="{FF2B5EF4-FFF2-40B4-BE49-F238E27FC236}">
                <a16:creationId xmlns:a16="http://schemas.microsoft.com/office/drawing/2014/main" id="{5DCAED7F-2C6C-834A-AFC0-B06205CDBB64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91200" y="2590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Skia" panose="020D0502020204020204" pitchFamily="34" charset="0"/>
              </a:rPr>
              <a:t>explore</a:t>
            </a:r>
          </a:p>
        </p:txBody>
      </p:sp>
      <p:sp>
        <p:nvSpPr>
          <p:cNvPr id="36887" name="Text Box 32">
            <a:extLst>
              <a:ext uri="{FF2B5EF4-FFF2-40B4-BE49-F238E27FC236}">
                <a16:creationId xmlns:a16="http://schemas.microsoft.com/office/drawing/2014/main" id="{AC89A684-0A9C-CF4F-8A5B-E8EAD75EDA6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91200" y="2209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Skia" panose="020D0502020204020204" pitchFamily="34" charset="0"/>
              </a:rPr>
              <a:t>build maps</a:t>
            </a:r>
          </a:p>
        </p:txBody>
      </p:sp>
      <p:sp>
        <p:nvSpPr>
          <p:cNvPr id="36888" name="Text Box 33">
            <a:extLst>
              <a:ext uri="{FF2B5EF4-FFF2-40B4-BE49-F238E27FC236}">
                <a16:creationId xmlns:a16="http://schemas.microsoft.com/office/drawing/2014/main" id="{11688BFD-1014-054A-815E-84B0DAB29602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791200" y="182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Skia" panose="020D0502020204020204" pitchFamily="34" charset="0"/>
              </a:rPr>
              <a:t>identify objects</a:t>
            </a:r>
          </a:p>
        </p:txBody>
      </p:sp>
      <p:sp>
        <p:nvSpPr>
          <p:cNvPr id="36889" name="Text Box 34">
            <a:extLst>
              <a:ext uri="{FF2B5EF4-FFF2-40B4-BE49-F238E27FC236}">
                <a16:creationId xmlns:a16="http://schemas.microsoft.com/office/drawing/2014/main" id="{BE261E84-5559-3D41-AF61-E1D62F820337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86400" y="14478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latin typeface="Skia" panose="020D0502020204020204" pitchFamily="34" charset="0"/>
              </a:rPr>
              <a:t>planning and reasoning</a:t>
            </a:r>
          </a:p>
        </p:txBody>
      </p:sp>
      <p:sp>
        <p:nvSpPr>
          <p:cNvPr id="36890" name="Text Box 35">
            <a:extLst>
              <a:ext uri="{FF2B5EF4-FFF2-40B4-BE49-F238E27FC236}">
                <a16:creationId xmlns:a16="http://schemas.microsoft.com/office/drawing/2014/main" id="{B9A4CEE9-018E-2A41-A683-4F31A01444AD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-5400000">
            <a:off x="4305300" y="23241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Skia" panose="020D0502020204020204" pitchFamily="34" charset="0"/>
              </a:rPr>
              <a:t>SENSING</a:t>
            </a:r>
          </a:p>
        </p:txBody>
      </p:sp>
      <p:sp>
        <p:nvSpPr>
          <p:cNvPr id="36891" name="Text Box 36">
            <a:extLst>
              <a:ext uri="{FF2B5EF4-FFF2-40B4-BE49-F238E27FC236}">
                <a16:creationId xmlns:a16="http://schemas.microsoft.com/office/drawing/2014/main" id="{882E16D5-B90C-8C4E-B8CE-E96E03996E9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-5400000">
            <a:off x="7810500" y="22447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Skia" panose="020D0502020204020204" pitchFamily="34" charset="0"/>
              </a:rPr>
              <a:t>ACTING</a:t>
            </a:r>
          </a:p>
        </p:txBody>
      </p:sp>
      <p:sp>
        <p:nvSpPr>
          <p:cNvPr id="36892" name="Freeform 37">
            <a:extLst>
              <a:ext uri="{FF2B5EF4-FFF2-40B4-BE49-F238E27FC236}">
                <a16:creationId xmlns:a16="http://schemas.microsoft.com/office/drawing/2014/main" id="{9502E551-48B7-2E40-A804-C4E2FB7CA4D2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133975" y="3302000"/>
            <a:ext cx="604838" cy="269875"/>
          </a:xfrm>
          <a:custGeom>
            <a:avLst/>
            <a:gdLst>
              <a:gd name="T0" fmla="*/ 2147483647 w 381"/>
              <a:gd name="T1" fmla="*/ 0 h 170"/>
              <a:gd name="T2" fmla="*/ 2147483647 w 381"/>
              <a:gd name="T3" fmla="*/ 2147483647 h 170"/>
              <a:gd name="T4" fmla="*/ 2147483647 w 381"/>
              <a:gd name="T5" fmla="*/ 2147483647 h 170"/>
              <a:gd name="T6" fmla="*/ 2147483647 w 381"/>
              <a:gd name="T7" fmla="*/ 2147483647 h 170"/>
              <a:gd name="T8" fmla="*/ 2147483647 w 381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"/>
              <a:gd name="T16" fmla="*/ 0 h 170"/>
              <a:gd name="T17" fmla="*/ 381 w 38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" h="170">
                <a:moveTo>
                  <a:pt x="11" y="0"/>
                </a:moveTo>
                <a:cubicBezTo>
                  <a:pt x="8" y="20"/>
                  <a:pt x="0" y="54"/>
                  <a:pt x="11" y="75"/>
                </a:cubicBezTo>
                <a:cubicBezTo>
                  <a:pt x="14" y="82"/>
                  <a:pt x="24" y="84"/>
                  <a:pt x="31" y="90"/>
                </a:cubicBezTo>
                <a:cubicBezTo>
                  <a:pt x="39" y="97"/>
                  <a:pt x="68" y="130"/>
                  <a:pt x="81" y="135"/>
                </a:cubicBezTo>
                <a:cubicBezTo>
                  <a:pt x="174" y="170"/>
                  <a:pt x="280" y="145"/>
                  <a:pt x="381" y="1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Freeform 38">
            <a:extLst>
              <a:ext uri="{FF2B5EF4-FFF2-40B4-BE49-F238E27FC236}">
                <a16:creationId xmlns:a16="http://schemas.microsoft.com/office/drawing/2014/main" id="{FC80F26C-155D-4540-A543-1EFF6021A88C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810500" y="3286125"/>
            <a:ext cx="738188" cy="292100"/>
          </a:xfrm>
          <a:custGeom>
            <a:avLst/>
            <a:gdLst>
              <a:gd name="T0" fmla="*/ 0 w 465"/>
              <a:gd name="T1" fmla="*/ 2147483647 h 184"/>
              <a:gd name="T2" fmla="*/ 2147483647 w 465"/>
              <a:gd name="T3" fmla="*/ 2147483647 h 184"/>
              <a:gd name="T4" fmla="*/ 2147483647 w 465"/>
              <a:gd name="T5" fmla="*/ 2147483647 h 184"/>
              <a:gd name="T6" fmla="*/ 2147483647 w 465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465"/>
              <a:gd name="T13" fmla="*/ 0 h 184"/>
              <a:gd name="T14" fmla="*/ 465 w 465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5" h="184">
                <a:moveTo>
                  <a:pt x="0" y="170"/>
                </a:moveTo>
                <a:cubicBezTo>
                  <a:pt x="132" y="174"/>
                  <a:pt x="231" y="184"/>
                  <a:pt x="370" y="155"/>
                </a:cubicBezTo>
                <a:cubicBezTo>
                  <a:pt x="395" y="149"/>
                  <a:pt x="410" y="118"/>
                  <a:pt x="435" y="110"/>
                </a:cubicBezTo>
                <a:cubicBezTo>
                  <a:pt x="457" y="75"/>
                  <a:pt x="465" y="41"/>
                  <a:pt x="465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Text Box 39">
            <a:extLst>
              <a:ext uri="{FF2B5EF4-FFF2-40B4-BE49-F238E27FC236}">
                <a16:creationId xmlns:a16="http://schemas.microsoft.com/office/drawing/2014/main" id="{A388227C-9AAE-3E42-8CE8-C7159CEED274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00" y="17526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“behavioral” task decomposition</a:t>
            </a:r>
          </a:p>
        </p:txBody>
      </p:sp>
      <p:sp>
        <p:nvSpPr>
          <p:cNvPr id="36895" name="Line 40">
            <a:extLst>
              <a:ext uri="{FF2B5EF4-FFF2-40B4-BE49-F238E27FC236}">
                <a16:creationId xmlns:a16="http://schemas.microsoft.com/office/drawing/2014/main" id="{8F39CB22-9B6D-4F4F-B121-5B129753DC0B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22725" y="1930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Text Box 28">
            <a:extLst>
              <a:ext uri="{FF2B5EF4-FFF2-40B4-BE49-F238E27FC236}">
                <a16:creationId xmlns:a16="http://schemas.microsoft.com/office/drawing/2014/main" id="{AF7B2F39-8F1B-234B-9FFB-EC4998D8048B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96938" y="1981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“vertical” subtasks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>
            <a:extLst>
              <a:ext uri="{FF2B5EF4-FFF2-40B4-BE49-F238E27FC236}">
                <a16:creationId xmlns:a16="http://schemas.microsoft.com/office/drawing/2014/main" id="{77651307-0B11-DF41-BDA3-E4D88B60BDD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472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Subsumption</a:t>
            </a:r>
          </a:p>
        </p:txBody>
      </p:sp>
      <p:grpSp>
        <p:nvGrpSpPr>
          <p:cNvPr id="179203" name="Group 3">
            <a:extLst>
              <a:ext uri="{FF2B5EF4-FFF2-40B4-BE49-F238E27FC236}">
                <a16:creationId xmlns:a16="http://schemas.microsoft.com/office/drawing/2014/main" id="{9B1C728F-498A-C141-94F2-A94DB832E4E1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5791200" cy="180975"/>
            <a:chOff x="295" y="1311"/>
            <a:chExt cx="5177" cy="114"/>
          </a:xfrm>
        </p:grpSpPr>
        <p:sp>
          <p:nvSpPr>
            <p:cNvPr id="179204" name="Rectangle 4">
              <a:extLst>
                <a:ext uri="{FF2B5EF4-FFF2-40B4-BE49-F238E27FC236}">
                  <a16:creationId xmlns:a16="http://schemas.microsoft.com/office/drawing/2014/main" id="{C9357F79-8E88-AE41-B023-C853E031EF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205" name="Rectangle 5">
              <a:extLst>
                <a:ext uri="{FF2B5EF4-FFF2-40B4-BE49-F238E27FC236}">
                  <a16:creationId xmlns:a16="http://schemas.microsoft.com/office/drawing/2014/main" id="{D9705DF1-9D95-6648-BF91-56B07967195B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9206" name="Text Box 6">
            <a:extLst>
              <a:ext uri="{FF2B5EF4-FFF2-40B4-BE49-F238E27FC236}">
                <a16:creationId xmlns:a16="http://schemas.microsoft.com/office/drawing/2014/main" id="{638CF0EF-466A-3543-8B87-9932D1F49E9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Genghis</a:t>
            </a:r>
          </a:p>
        </p:txBody>
      </p:sp>
      <p:sp>
        <p:nvSpPr>
          <p:cNvPr id="179207" name="Text Box 7">
            <a:extLst>
              <a:ext uri="{FF2B5EF4-FFF2-40B4-BE49-F238E27FC236}">
                <a16:creationId xmlns:a16="http://schemas.microsoft.com/office/drawing/2014/main" id="{57DC703F-C9F4-C949-B9FF-81A0530FE3F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1981200"/>
            <a:ext cx="7162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Standing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by tuning the parameters of two behaviors: 		the leg “swing” and the leg “lift”</a:t>
            </a:r>
          </a:p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Simple walking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one leg at a time</a:t>
            </a:r>
          </a:p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Force Balancing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via incorporated force sensors on the legs</a:t>
            </a:r>
            <a:endParaRPr lang="en-US" altLang="en-US" sz="20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Obstacle traversal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the legs should lift much higher if need be</a:t>
            </a:r>
          </a:p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Anticipation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uses touch sensors (whiskers) to detect obstacles</a:t>
            </a:r>
          </a:p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Pitch stabilization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uses an inclinometer to stabilize fore/aft pitch</a:t>
            </a:r>
          </a:p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Prowling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uses infrared sensors to start walking when a human 	approaches</a:t>
            </a:r>
          </a:p>
          <a:p>
            <a:pPr>
              <a:spcBef>
                <a:spcPct val="50000"/>
              </a:spcBef>
            </a:pP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en-US" altLang="en-US" sz="20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Steering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uses the difference in two IR sensors to follow</a:t>
            </a:r>
          </a:p>
        </p:txBody>
      </p:sp>
      <p:pic>
        <p:nvPicPr>
          <p:cNvPr id="179208" name="Picture 8">
            <a:hlinkClick r:id="rId10" action="ppaction://program"/>
            <a:extLst>
              <a:ext uri="{FF2B5EF4-FFF2-40B4-BE49-F238E27FC236}">
                <a16:creationId xmlns:a16="http://schemas.microsoft.com/office/drawing/2014/main" id="{2817FD14-DA33-744D-B213-4948B569592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1336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9" name="Text Box 9">
            <a:extLst>
              <a:ext uri="{FF2B5EF4-FFF2-40B4-BE49-F238E27FC236}">
                <a16:creationId xmlns:a16="http://schemas.microsoft.com/office/drawing/2014/main" id="{60695967-9E24-FB43-9B08-9A7C4C1038D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6324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57 modules </a:t>
            </a:r>
            <a:r>
              <a:rPr lang="en-US" altLang="en-US" b="0">
                <a:solidFill>
                  <a:srgbClr val="1000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wired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together 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6620795-F982-2F4B-B9EA-4358FB52AD7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0ED60B41-FECC-7D48-B073-86E4E587D70A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38924" name="Rectangle 4">
              <a:extLst>
                <a:ext uri="{FF2B5EF4-FFF2-40B4-BE49-F238E27FC236}">
                  <a16:creationId xmlns:a16="http://schemas.microsoft.com/office/drawing/2014/main" id="{FDAD5AF9-993B-A349-8941-3882BA9C291C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5" name="Rectangle 5">
              <a:extLst>
                <a:ext uri="{FF2B5EF4-FFF2-40B4-BE49-F238E27FC236}">
                  <a16:creationId xmlns:a16="http://schemas.microsoft.com/office/drawing/2014/main" id="{A45585CC-0949-ED43-A948-DD1110D36B6D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16" name="Text Box 6">
            <a:extLst>
              <a:ext uri="{FF2B5EF4-FFF2-40B4-BE49-F238E27FC236}">
                <a16:creationId xmlns:a16="http://schemas.microsoft.com/office/drawing/2014/main" id="{AEE9F475-EBF1-054E-AA77-E19FAD6B47B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15240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Subsumption Architecture</a:t>
            </a: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2E963C66-B2F3-124F-86AC-49553C085F8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>
            <a:fillRect/>
          </a:stretch>
        </p:blipFill>
        <p:spPr bwMode="auto">
          <a:xfrm>
            <a:off x="228600" y="1204913"/>
            <a:ext cx="716280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8">
            <a:extLst>
              <a:ext uri="{FF2B5EF4-FFF2-40B4-BE49-F238E27FC236}">
                <a16:creationId xmlns:a16="http://schemas.microsoft.com/office/drawing/2014/main" id="{F6EC7F78-19D6-F74D-9094-B014A0DA63AE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467600" y="4724400"/>
            <a:ext cx="152400" cy="18288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Text Box 9">
            <a:extLst>
              <a:ext uri="{FF2B5EF4-FFF2-40B4-BE49-F238E27FC236}">
                <a16:creationId xmlns:a16="http://schemas.microsoft.com/office/drawing/2014/main" id="{9524D78E-98D5-6E48-B70D-0E0C059CBDD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34300" y="52578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runaway behavior</a:t>
            </a:r>
          </a:p>
        </p:txBody>
      </p:sp>
      <p:sp>
        <p:nvSpPr>
          <p:cNvPr id="38920" name="AutoShape 10">
            <a:extLst>
              <a:ext uri="{FF2B5EF4-FFF2-40B4-BE49-F238E27FC236}">
                <a16:creationId xmlns:a16="http://schemas.microsoft.com/office/drawing/2014/main" id="{79B7C077-15A1-7B40-8438-A4AD864B95A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467600" y="3770313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1" name="Text Box 11">
            <a:extLst>
              <a:ext uri="{FF2B5EF4-FFF2-40B4-BE49-F238E27FC236}">
                <a16:creationId xmlns:a16="http://schemas.microsoft.com/office/drawing/2014/main" id="{F53A85CE-7A38-8740-8910-F7C23C9858F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34300" y="37338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wander behavior</a:t>
            </a:r>
          </a:p>
        </p:txBody>
      </p:sp>
      <p:sp>
        <p:nvSpPr>
          <p:cNvPr id="38922" name="Text Box 12">
            <a:extLst>
              <a:ext uri="{FF2B5EF4-FFF2-40B4-BE49-F238E27FC236}">
                <a16:creationId xmlns:a16="http://schemas.microsoft.com/office/drawing/2014/main" id="{CE2E5518-4BED-F646-AD53-68122705964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34300" y="20574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navigate behavior</a:t>
            </a:r>
          </a:p>
        </p:txBody>
      </p:sp>
      <p:sp>
        <p:nvSpPr>
          <p:cNvPr id="38923" name="AutoShape 13">
            <a:extLst>
              <a:ext uri="{FF2B5EF4-FFF2-40B4-BE49-F238E27FC236}">
                <a16:creationId xmlns:a16="http://schemas.microsoft.com/office/drawing/2014/main" id="{FAA800A4-FD04-C14A-B1EF-4515E369457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467600" y="1600200"/>
            <a:ext cx="152400" cy="19812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5C3DAABA-8076-514C-B6E3-15B048EEE7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3489B3C3-FC49-E548-B84D-571489C825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8686800" cy="1905000"/>
          </a:xfrm>
        </p:spPr>
        <p:txBody>
          <a:bodyPr/>
          <a:lstStyle/>
          <a:p>
            <a:r>
              <a:rPr lang="en-US" altLang="en-US" sz="8800"/>
              <a:t>Robot?</a:t>
            </a:r>
          </a:p>
        </p:txBody>
      </p:sp>
      <p:pic>
        <p:nvPicPr>
          <p:cNvPr id="193539" name="Picture 3">
            <a:extLst>
              <a:ext uri="{FF2B5EF4-FFF2-40B4-BE49-F238E27FC236}">
                <a16:creationId xmlns:a16="http://schemas.microsoft.com/office/drawing/2014/main" id="{B38C6511-A49C-834D-8EB9-5066139E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0" name="Picture 4">
            <a:extLst>
              <a:ext uri="{FF2B5EF4-FFF2-40B4-BE49-F238E27FC236}">
                <a16:creationId xmlns:a16="http://schemas.microsoft.com/office/drawing/2014/main" id="{E3D32AD1-1530-F149-B548-971DCC4C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718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1" name="Picture 5">
            <a:extLst>
              <a:ext uri="{FF2B5EF4-FFF2-40B4-BE49-F238E27FC236}">
                <a16:creationId xmlns:a16="http://schemas.microsoft.com/office/drawing/2014/main" id="{ED4785E2-89C1-BA45-9666-E9AAD120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2" name="Picture 6">
            <a:extLst>
              <a:ext uri="{FF2B5EF4-FFF2-40B4-BE49-F238E27FC236}">
                <a16:creationId xmlns:a16="http://schemas.microsoft.com/office/drawing/2014/main" id="{87BA6260-92CF-F941-A4CF-D70B5298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5430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3" name="Rectangle 7">
            <a:extLst>
              <a:ext uri="{FF2B5EF4-FFF2-40B4-BE49-F238E27FC236}">
                <a16:creationId xmlns:a16="http://schemas.microsoft.com/office/drawing/2014/main" id="{624EACEF-F8CE-5343-8FC6-DFBBDFA1FB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>
            <a:extLst>
              <a:ext uri="{FF2B5EF4-FFF2-40B4-BE49-F238E27FC236}">
                <a16:creationId xmlns:a16="http://schemas.microsoft.com/office/drawing/2014/main" id="{8CB2DE0E-6A8A-2D46-8BBE-F827F631303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Robot Architecture</a:t>
            </a:r>
          </a:p>
        </p:txBody>
      </p:sp>
      <p:grpSp>
        <p:nvGrpSpPr>
          <p:cNvPr id="217091" name="Group 3">
            <a:extLst>
              <a:ext uri="{FF2B5EF4-FFF2-40B4-BE49-F238E27FC236}">
                <a16:creationId xmlns:a16="http://schemas.microsoft.com/office/drawing/2014/main" id="{80C0E058-D932-8B43-8318-008C497CD3BA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217092" name="Rectangle 4">
              <a:extLst>
                <a:ext uri="{FF2B5EF4-FFF2-40B4-BE49-F238E27FC236}">
                  <a16:creationId xmlns:a16="http://schemas.microsoft.com/office/drawing/2014/main" id="{A4F20845-4BCA-4647-925D-34B8EBDBE24E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217093" name="Rectangle 5">
              <a:extLst>
                <a:ext uri="{FF2B5EF4-FFF2-40B4-BE49-F238E27FC236}">
                  <a16:creationId xmlns:a16="http://schemas.microsoft.com/office/drawing/2014/main" id="{C28EF754-3C2F-0B46-BADC-7BDDB9176E4B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</p:grpSp>
      <p:sp>
        <p:nvSpPr>
          <p:cNvPr id="217094" name="Text Box 6">
            <a:extLst>
              <a:ext uri="{FF2B5EF4-FFF2-40B4-BE49-F238E27FC236}">
                <a16:creationId xmlns:a16="http://schemas.microsoft.com/office/drawing/2014/main" id="{F744433E-3F6A-EB4F-82D7-6EC21889E84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71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</a:t>
            </a:r>
            <a:r>
              <a:rPr lang="en-US" altLang="en-US" b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do we represent the world internally ?</a:t>
            </a:r>
          </a:p>
        </p:txBody>
      </p:sp>
      <p:sp>
        <p:nvSpPr>
          <p:cNvPr id="217095" name="Text Box 7">
            <a:extLst>
              <a:ext uri="{FF2B5EF4-FFF2-40B4-BE49-F238E27FC236}">
                <a16:creationId xmlns:a16="http://schemas.microsoft.com/office/drawing/2014/main" id="{3611DF40-4F98-CA46-AF8D-D21F2F5200E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863" y="4419600"/>
            <a:ext cx="3352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Task-specific</a:t>
            </a:r>
          </a:p>
        </p:txBody>
      </p:sp>
      <p:sp>
        <p:nvSpPr>
          <p:cNvPr id="217096" name="Text Box 8">
            <a:extLst>
              <a:ext uri="{FF2B5EF4-FFF2-40B4-BE49-F238E27FC236}">
                <a16:creationId xmlns:a16="http://schemas.microsoft.com/office/drawing/2014/main" id="{7A1A801F-9F29-2444-AD1D-A40C4BE312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6863" y="3233738"/>
            <a:ext cx="33528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Not at all</a:t>
            </a:r>
          </a:p>
        </p:txBody>
      </p:sp>
      <p:sp>
        <p:nvSpPr>
          <p:cNvPr id="217097" name="Text Box 9">
            <a:extLst>
              <a:ext uri="{FF2B5EF4-FFF2-40B4-BE49-F238E27FC236}">
                <a16:creationId xmlns:a16="http://schemas.microsoft.com/office/drawing/2014/main" id="{19D6EFF6-9F8C-FC46-AC6B-5D31FBD5E8D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1981200"/>
            <a:ext cx="3352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As much as possible!</a:t>
            </a:r>
          </a:p>
        </p:txBody>
      </p:sp>
      <p:sp>
        <p:nvSpPr>
          <p:cNvPr id="217098" name="Line 10">
            <a:extLst>
              <a:ext uri="{FF2B5EF4-FFF2-40B4-BE49-F238E27FC236}">
                <a16:creationId xmlns:a16="http://schemas.microsoft.com/office/drawing/2014/main" id="{D5F6C252-D577-C249-A9AD-98D1DAD6FF86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9600" y="1981200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9" name="Text Box 11">
            <a:extLst>
              <a:ext uri="{FF2B5EF4-FFF2-40B4-BE49-F238E27FC236}">
                <a16:creationId xmlns:a16="http://schemas.microsoft.com/office/drawing/2014/main" id="{425AA186-5A2D-3949-9EED-530DDEF4D30D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88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Reactive paradigm</a:t>
            </a:r>
          </a:p>
        </p:txBody>
      </p:sp>
      <p:sp>
        <p:nvSpPr>
          <p:cNvPr id="217100" name="Text Box 12">
            <a:extLst>
              <a:ext uri="{FF2B5EF4-FFF2-40B4-BE49-F238E27FC236}">
                <a16:creationId xmlns:a16="http://schemas.microsoft.com/office/drawing/2014/main" id="{FFE069A1-3B8D-FC4F-A34C-5E5B1F664B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25908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SPA paradigm</a:t>
            </a:r>
          </a:p>
        </p:txBody>
      </p:sp>
      <p:sp>
        <p:nvSpPr>
          <p:cNvPr id="217101" name="Text Box 13">
            <a:extLst>
              <a:ext uri="{FF2B5EF4-FFF2-40B4-BE49-F238E27FC236}">
                <a16:creationId xmlns:a16="http://schemas.microsoft.com/office/drawing/2014/main" id="{FE39C4D3-C454-5A4B-9672-206292A13E9A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46538" y="4816475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Subsumption paradigm</a:t>
            </a:r>
          </a:p>
        </p:txBody>
      </p:sp>
      <p:sp>
        <p:nvSpPr>
          <p:cNvPr id="217102" name="Text Box 14">
            <a:extLst>
              <a:ext uri="{FF2B5EF4-FFF2-40B4-BE49-F238E27FC236}">
                <a16:creationId xmlns:a16="http://schemas.microsoft.com/office/drawing/2014/main" id="{592D75AA-E5FB-6F43-B6B9-1CD62192FAF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46538" y="509746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Fields (later)</a:t>
            </a:r>
          </a:p>
        </p:txBody>
      </p:sp>
      <p:sp>
        <p:nvSpPr>
          <p:cNvPr id="217103" name="Text Box 15">
            <a:extLst>
              <a:ext uri="{FF2B5EF4-FFF2-40B4-BE49-F238E27FC236}">
                <a16:creationId xmlns:a16="http://schemas.microsoft.com/office/drawing/2014/main" id="{EDCF0278-C206-7F49-B9BF-B0E3A197B8EB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49164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Behavior-based architecture</a:t>
            </a:r>
          </a:p>
        </p:txBody>
      </p:sp>
      <p:sp>
        <p:nvSpPr>
          <p:cNvPr id="217104" name="Text Box 16">
            <a:extLst>
              <a:ext uri="{FF2B5EF4-FFF2-40B4-BE49-F238E27FC236}">
                <a16:creationId xmlns:a16="http://schemas.microsoft.com/office/drawing/2014/main" id="{5B820E41-769E-DB45-9108-C0ECCB04E15B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6863" y="5740400"/>
            <a:ext cx="3352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As much as </a:t>
            </a:r>
            <a:r>
              <a:rPr lang="en-US" altLang="en-US" b="0" i="1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possible</a:t>
            </a:r>
            <a:r>
              <a:rPr lang="en-US" altLang="en-US" b="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7105" name="Text Box 17">
            <a:extLst>
              <a:ext uri="{FF2B5EF4-FFF2-40B4-BE49-F238E27FC236}">
                <a16:creationId xmlns:a16="http://schemas.microsoft.com/office/drawing/2014/main" id="{9921F4BA-BA5E-714C-8B2F-A3B2E1B4FA66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0600" y="6262688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Hybrid approaches</a:t>
            </a:r>
          </a:p>
        </p:txBody>
      </p:sp>
      <p:grpSp>
        <p:nvGrpSpPr>
          <p:cNvPr id="217106" name="Group 18">
            <a:extLst>
              <a:ext uri="{FF2B5EF4-FFF2-40B4-BE49-F238E27FC236}">
                <a16:creationId xmlns:a16="http://schemas.microsoft.com/office/drawing/2014/main" id="{3F465B1B-012A-CD44-AD7E-A0A7EFDD1AB3}"/>
              </a:ext>
            </a:extLst>
          </p:cNvPr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343400" y="2301875"/>
            <a:ext cx="914400" cy="457200"/>
            <a:chOff x="2832" y="1720"/>
            <a:chExt cx="576" cy="288"/>
          </a:xfrm>
        </p:grpSpPr>
        <p:sp>
          <p:nvSpPr>
            <p:cNvPr id="217107" name="Rectangle 19">
              <a:extLst>
                <a:ext uri="{FF2B5EF4-FFF2-40B4-BE49-F238E27FC236}">
                  <a16:creationId xmlns:a16="http://schemas.microsoft.com/office/drawing/2014/main" id="{ED72B696-32E9-704A-9B58-16F3859BD437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217108" name="Text Box 20">
              <a:extLst>
                <a:ext uri="{FF2B5EF4-FFF2-40B4-BE49-F238E27FC236}">
                  <a16:creationId xmlns:a16="http://schemas.microsoft.com/office/drawing/2014/main" id="{469C9916-6739-F940-854F-B5D5D87C377B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0">
                  <a:solidFill>
                    <a:srgbClr val="0066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sense</a:t>
              </a:r>
            </a:p>
          </p:txBody>
        </p:sp>
      </p:grpSp>
      <p:grpSp>
        <p:nvGrpSpPr>
          <p:cNvPr id="217109" name="Group 21">
            <a:extLst>
              <a:ext uri="{FF2B5EF4-FFF2-40B4-BE49-F238E27FC236}">
                <a16:creationId xmlns:a16="http://schemas.microsoft.com/office/drawing/2014/main" id="{BAFB14D0-B904-B74D-BA92-D398824AD287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715000" y="2301875"/>
            <a:ext cx="914400" cy="457200"/>
            <a:chOff x="3504" y="1720"/>
            <a:chExt cx="576" cy="288"/>
          </a:xfrm>
        </p:grpSpPr>
        <p:sp>
          <p:nvSpPr>
            <p:cNvPr id="217110" name="Rectangle 22">
              <a:extLst>
                <a:ext uri="{FF2B5EF4-FFF2-40B4-BE49-F238E27FC236}">
                  <a16:creationId xmlns:a16="http://schemas.microsoft.com/office/drawing/2014/main" id="{ED5881D2-BE01-5544-942B-226B009FA7D8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504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217111" name="Text Box 23">
              <a:extLst>
                <a:ext uri="{FF2B5EF4-FFF2-40B4-BE49-F238E27FC236}">
                  <a16:creationId xmlns:a16="http://schemas.microsoft.com/office/drawing/2014/main" id="{7B6D53D5-C6C5-AA4A-94E8-BB9361CBCF87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581" y="1757"/>
              <a:ext cx="4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0">
                  <a:solidFill>
                    <a:srgbClr val="0066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217112" name="Group 24">
            <a:extLst>
              <a:ext uri="{FF2B5EF4-FFF2-40B4-BE49-F238E27FC236}">
                <a16:creationId xmlns:a16="http://schemas.microsoft.com/office/drawing/2014/main" id="{8F5B7AEF-2D18-BC41-BA45-29B865104BAC}"/>
              </a:ext>
            </a:extLst>
          </p:cNvPr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086600" y="2301875"/>
            <a:ext cx="914400" cy="457200"/>
            <a:chOff x="4176" y="1720"/>
            <a:chExt cx="576" cy="288"/>
          </a:xfrm>
        </p:grpSpPr>
        <p:sp>
          <p:nvSpPr>
            <p:cNvPr id="217113" name="Rectangle 25">
              <a:extLst>
                <a:ext uri="{FF2B5EF4-FFF2-40B4-BE49-F238E27FC236}">
                  <a16:creationId xmlns:a16="http://schemas.microsoft.com/office/drawing/2014/main" id="{8AC27F8F-187B-134D-85A0-CEA53D07FAAD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217114" name="Text Box 26">
              <a:extLst>
                <a:ext uri="{FF2B5EF4-FFF2-40B4-BE49-F238E27FC236}">
                  <a16:creationId xmlns:a16="http://schemas.microsoft.com/office/drawing/2014/main" id="{0A007706-8254-6241-8522-CF50A08D11ED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0">
                  <a:solidFill>
                    <a:srgbClr val="0066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act</a:t>
              </a:r>
            </a:p>
          </p:txBody>
        </p:sp>
      </p:grpSp>
      <p:grpSp>
        <p:nvGrpSpPr>
          <p:cNvPr id="217115" name="Group 27">
            <a:extLst>
              <a:ext uri="{FF2B5EF4-FFF2-40B4-BE49-F238E27FC236}">
                <a16:creationId xmlns:a16="http://schemas.microsoft.com/office/drawing/2014/main" id="{8980EE41-88D0-7844-A22E-AAB64A6D41A8}"/>
              </a:ext>
            </a:extLst>
          </p:cNvPr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876800" y="3597275"/>
            <a:ext cx="914400" cy="457200"/>
            <a:chOff x="2832" y="1720"/>
            <a:chExt cx="576" cy="288"/>
          </a:xfrm>
        </p:grpSpPr>
        <p:sp>
          <p:nvSpPr>
            <p:cNvPr id="217116" name="Rectangle 28">
              <a:extLst>
                <a:ext uri="{FF2B5EF4-FFF2-40B4-BE49-F238E27FC236}">
                  <a16:creationId xmlns:a16="http://schemas.microsoft.com/office/drawing/2014/main" id="{B12F4E6F-EC85-4944-A45C-F0ABC5DC8E8B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32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217117" name="Text Box 29">
              <a:extLst>
                <a:ext uri="{FF2B5EF4-FFF2-40B4-BE49-F238E27FC236}">
                  <a16:creationId xmlns:a16="http://schemas.microsoft.com/office/drawing/2014/main" id="{0C464775-C0B5-E046-8E5F-8803721F57A4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09" y="1757"/>
              <a:ext cx="4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0">
                  <a:solidFill>
                    <a:srgbClr val="0066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sense</a:t>
              </a:r>
            </a:p>
          </p:txBody>
        </p:sp>
      </p:grpSp>
      <p:grpSp>
        <p:nvGrpSpPr>
          <p:cNvPr id="217118" name="Group 30">
            <a:extLst>
              <a:ext uri="{FF2B5EF4-FFF2-40B4-BE49-F238E27FC236}">
                <a16:creationId xmlns:a16="http://schemas.microsoft.com/office/drawing/2014/main" id="{E0451B9F-4F30-3C40-B45C-9EC91DF30C29}"/>
              </a:ext>
            </a:extLst>
          </p:cNvPr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6553200" y="3597275"/>
            <a:ext cx="914400" cy="457200"/>
            <a:chOff x="4176" y="1720"/>
            <a:chExt cx="576" cy="288"/>
          </a:xfrm>
        </p:grpSpPr>
        <p:sp>
          <p:nvSpPr>
            <p:cNvPr id="217119" name="Rectangle 31">
              <a:extLst>
                <a:ext uri="{FF2B5EF4-FFF2-40B4-BE49-F238E27FC236}">
                  <a16:creationId xmlns:a16="http://schemas.microsoft.com/office/drawing/2014/main" id="{4F307C3E-A129-9B4B-8AAD-109B029BA4A8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176" y="1720"/>
              <a:ext cx="576" cy="288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217120" name="Text Box 32">
              <a:extLst>
                <a:ext uri="{FF2B5EF4-FFF2-40B4-BE49-F238E27FC236}">
                  <a16:creationId xmlns:a16="http://schemas.microsoft.com/office/drawing/2014/main" id="{A2E17547-171D-2F48-B91C-E102746DAC8B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53" y="1757"/>
              <a:ext cx="4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0">
                  <a:solidFill>
                    <a:srgbClr val="0066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act</a:t>
              </a:r>
            </a:p>
          </p:txBody>
        </p:sp>
      </p:grpSp>
      <p:sp>
        <p:nvSpPr>
          <p:cNvPr id="217121" name="Rectangle 33">
            <a:extLst>
              <a:ext uri="{FF2B5EF4-FFF2-40B4-BE49-F238E27FC236}">
                <a16:creationId xmlns:a16="http://schemas.microsoft.com/office/drawing/2014/main" id="{B9FBB759-FCDF-D843-B74E-41DB8A0FE043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05600" y="4822825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400" b="0">
                <a:solidFill>
                  <a:srgbClr val="0066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different ways of composing behaviors</a:t>
            </a:r>
          </a:p>
        </p:txBody>
      </p:sp>
      <p:sp>
        <p:nvSpPr>
          <p:cNvPr id="217122" name="AutoShape 34">
            <a:extLst>
              <a:ext uri="{FF2B5EF4-FFF2-40B4-BE49-F238E27FC236}">
                <a16:creationId xmlns:a16="http://schemas.microsoft.com/office/drawing/2014/main" id="{74C7B65F-65C1-1F43-9FE4-820985E3B78A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630988" y="4805363"/>
            <a:ext cx="142875" cy="635000"/>
          </a:xfrm>
          <a:prstGeom prst="rightBrace">
            <a:avLst>
              <a:gd name="adj1" fmla="val 37037"/>
              <a:gd name="adj2" fmla="val 50000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17123" name="Line 44">
            <a:extLst>
              <a:ext uri="{FF2B5EF4-FFF2-40B4-BE49-F238E27FC236}">
                <a16:creationId xmlns:a16="http://schemas.microsoft.com/office/drawing/2014/main" id="{6AED85FC-7937-EA42-AB9F-4002DF0F8301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79463" y="3243263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4" name="Line 45">
            <a:extLst>
              <a:ext uri="{FF2B5EF4-FFF2-40B4-BE49-F238E27FC236}">
                <a16:creationId xmlns:a16="http://schemas.microsoft.com/office/drawing/2014/main" id="{8B257879-CD5D-0548-AC27-727FA18206D6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79463" y="4459288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5" name="Line 46">
            <a:extLst>
              <a:ext uri="{FF2B5EF4-FFF2-40B4-BE49-F238E27FC236}">
                <a16:creationId xmlns:a16="http://schemas.microsoft.com/office/drawing/2014/main" id="{DB09F60E-A838-A14E-9B4E-3E1CA687BA14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79463" y="560705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6" name="Line 47">
            <a:extLst>
              <a:ext uri="{FF2B5EF4-FFF2-40B4-BE49-F238E27FC236}">
                <a16:creationId xmlns:a16="http://schemas.microsoft.com/office/drawing/2014/main" id="{043FA089-2300-354F-BFEC-0B8A8B621CB5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299075" y="2530475"/>
            <a:ext cx="388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7" name="Line 48">
            <a:extLst>
              <a:ext uri="{FF2B5EF4-FFF2-40B4-BE49-F238E27FC236}">
                <a16:creationId xmlns:a16="http://schemas.microsoft.com/office/drawing/2014/main" id="{4D46764C-DEF6-CA46-98DC-0C816036547D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670675" y="2530475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8" name="Freeform 49">
            <a:extLst>
              <a:ext uri="{FF2B5EF4-FFF2-40B4-BE49-F238E27FC236}">
                <a16:creationId xmlns:a16="http://schemas.microsoft.com/office/drawing/2014/main" id="{34960949-4088-DE44-AEC1-7A5EE022C3C4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987800" y="2513013"/>
            <a:ext cx="4318000" cy="365125"/>
          </a:xfrm>
          <a:custGeom>
            <a:avLst/>
            <a:gdLst>
              <a:gd name="T0" fmla="*/ 2147483647 w 2720"/>
              <a:gd name="T1" fmla="*/ 2147483647 h 230"/>
              <a:gd name="T2" fmla="*/ 2147483647 w 2720"/>
              <a:gd name="T3" fmla="*/ 2147483647 h 230"/>
              <a:gd name="T4" fmla="*/ 2147483647 w 2720"/>
              <a:gd name="T5" fmla="*/ 2147483647 h 230"/>
              <a:gd name="T6" fmla="*/ 0 w 2720"/>
              <a:gd name="T7" fmla="*/ 2147483647 h 230"/>
              <a:gd name="T8" fmla="*/ 0 w 2720"/>
              <a:gd name="T9" fmla="*/ 0 h 230"/>
              <a:gd name="T10" fmla="*/ 2147483647 w 2720"/>
              <a:gd name="T11" fmla="*/ 0 h 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0"/>
              <a:gd name="T19" fmla="*/ 0 h 230"/>
              <a:gd name="T20" fmla="*/ 2720 w 2720"/>
              <a:gd name="T21" fmla="*/ 230 h 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0" h="230">
                <a:moveTo>
                  <a:pt x="2555" y="6"/>
                </a:moveTo>
                <a:lnTo>
                  <a:pt x="2720" y="6"/>
                </a:lnTo>
                <a:lnTo>
                  <a:pt x="2720" y="230"/>
                </a:lnTo>
                <a:lnTo>
                  <a:pt x="0" y="230"/>
                </a:lnTo>
                <a:lnTo>
                  <a:pt x="0" y="0"/>
                </a:lnTo>
                <a:lnTo>
                  <a:pt x="20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9" name="Line 50">
            <a:extLst>
              <a:ext uri="{FF2B5EF4-FFF2-40B4-BE49-F238E27FC236}">
                <a16:creationId xmlns:a16="http://schemas.microsoft.com/office/drawing/2014/main" id="{50E91C7C-9045-184F-B05A-5DFFC2AA7AB1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842000" y="3825875"/>
            <a:ext cx="642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0" name="Line 51">
            <a:extLst>
              <a:ext uri="{FF2B5EF4-FFF2-40B4-BE49-F238E27FC236}">
                <a16:creationId xmlns:a16="http://schemas.microsoft.com/office/drawing/2014/main" id="{D49D4E01-3846-0846-A7FA-8E8A66EFDCA0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725863" y="4995863"/>
            <a:ext cx="381000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1" name="Line 52">
            <a:extLst>
              <a:ext uri="{FF2B5EF4-FFF2-40B4-BE49-F238E27FC236}">
                <a16:creationId xmlns:a16="http://schemas.microsoft.com/office/drawing/2014/main" id="{DA5D6C12-7AB2-FF4A-A786-F02EB5CC5646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725863" y="5156200"/>
            <a:ext cx="381000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2" name="Text Box 55">
            <a:extLst>
              <a:ext uri="{FF2B5EF4-FFF2-40B4-BE49-F238E27FC236}">
                <a16:creationId xmlns:a16="http://schemas.microsoft.com/office/drawing/2014/main" id="{1D59A50C-A71D-C143-B20D-47D1229EA910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495800" y="41148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0">
                <a:latin typeface="Comic Sans MS" panose="030F0902030302020204" pitchFamily="66" charset="0"/>
                <a:cs typeface="Arial" panose="020B0604020202020204" pitchFamily="34" charset="0"/>
              </a:rPr>
              <a:t>stimulus – response == "behavior"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641B54D8-8FA8-0C45-B4D6-51DDDD893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Environment Representation: The Map Categories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35356C15-B0B0-3546-A95C-244794F2D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0988" y="1143000"/>
            <a:ext cx="4149725" cy="533400"/>
          </a:xfrm>
        </p:spPr>
        <p:txBody>
          <a:bodyPr/>
          <a:lstStyle/>
          <a:p>
            <a:r>
              <a:rPr lang="en-US" altLang="en-US" sz="2800"/>
              <a:t>Recognizable Locations</a:t>
            </a:r>
          </a:p>
        </p:txBody>
      </p:sp>
      <p:grpSp>
        <p:nvGrpSpPr>
          <p:cNvPr id="210948" name="Group 4">
            <a:extLst>
              <a:ext uri="{FF2B5EF4-FFF2-40B4-BE49-F238E27FC236}">
                <a16:creationId xmlns:a16="http://schemas.microsoft.com/office/drawing/2014/main" id="{348FD6F2-D53A-2649-A31C-702A8C9D3674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639888"/>
            <a:ext cx="773113" cy="838200"/>
            <a:chOff x="480" y="1152"/>
            <a:chExt cx="528" cy="528"/>
          </a:xfrm>
        </p:grpSpPr>
        <p:pic>
          <p:nvPicPr>
            <p:cNvPr id="210949" name="Picture 5">
              <a:extLst>
                <a:ext uri="{FF2B5EF4-FFF2-40B4-BE49-F238E27FC236}">
                  <a16:creationId xmlns:a16="http://schemas.microsoft.com/office/drawing/2014/main" id="{D87EE656-1DF7-9946-B2ED-0030287E5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64"/>
              <a:ext cx="37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0950" name="Rectangle 6">
              <a:extLst>
                <a:ext uri="{FF2B5EF4-FFF2-40B4-BE49-F238E27FC236}">
                  <a16:creationId xmlns:a16="http://schemas.microsoft.com/office/drawing/2014/main" id="{1DCA9FE3-8819-BE40-AEE0-555982497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152"/>
              <a:ext cx="528" cy="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0A0B6FE0-C266-8F45-8184-BF26D848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143000"/>
            <a:ext cx="41497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b="0"/>
              <a:t>Topological Maps</a:t>
            </a:r>
          </a:p>
          <a:p>
            <a:endParaRPr lang="en-US" altLang="en-US" sz="2800" b="0"/>
          </a:p>
        </p:txBody>
      </p:sp>
      <p:pic>
        <p:nvPicPr>
          <p:cNvPr id="210952" name="Picture 8">
            <a:extLst>
              <a:ext uri="{FF2B5EF4-FFF2-40B4-BE49-F238E27FC236}">
                <a16:creationId xmlns:a16="http://schemas.microsoft.com/office/drawing/2014/main" id="{BA6E8148-D410-D74F-ABAC-BB634E8B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524000"/>
            <a:ext cx="3587750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3" name="Picture 9">
            <a:extLst>
              <a:ext uri="{FF2B5EF4-FFF2-40B4-BE49-F238E27FC236}">
                <a16:creationId xmlns:a16="http://schemas.microsoft.com/office/drawing/2014/main" id="{FF6161B5-83DF-C347-9360-050BCC7F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362450"/>
            <a:ext cx="3305175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4" name="Picture 10">
            <a:extLst>
              <a:ext uri="{FF2B5EF4-FFF2-40B4-BE49-F238E27FC236}">
                <a16:creationId xmlns:a16="http://schemas.microsoft.com/office/drawing/2014/main" id="{8F4FF44A-87E2-0344-8898-98FDC56D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4286250"/>
            <a:ext cx="37973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5" name="Picture 11">
            <a:extLst>
              <a:ext uri="{FF2B5EF4-FFF2-40B4-BE49-F238E27FC236}">
                <a16:creationId xmlns:a16="http://schemas.microsoft.com/office/drawing/2014/main" id="{E6D6391D-2372-6541-8944-591AA71B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824038"/>
            <a:ext cx="7810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6" name="Picture 12">
            <a:extLst>
              <a:ext uri="{FF2B5EF4-FFF2-40B4-BE49-F238E27FC236}">
                <a16:creationId xmlns:a16="http://schemas.microsoft.com/office/drawing/2014/main" id="{AD7D61B0-4ED7-D544-9D30-8BA9ABB1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052638"/>
            <a:ext cx="7810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7" name="Picture 13">
            <a:extLst>
              <a:ext uri="{FF2B5EF4-FFF2-40B4-BE49-F238E27FC236}">
                <a16:creationId xmlns:a16="http://schemas.microsoft.com/office/drawing/2014/main" id="{2FF2254F-B823-EC44-BBD1-3A98C778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281238"/>
            <a:ext cx="7810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8" name="Picture 14">
            <a:extLst>
              <a:ext uri="{FF2B5EF4-FFF2-40B4-BE49-F238E27FC236}">
                <a16:creationId xmlns:a16="http://schemas.microsoft.com/office/drawing/2014/main" id="{8C3A7AF4-F0FB-624D-99E1-2FF98BF4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433638"/>
            <a:ext cx="7810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9" name="Picture 15">
            <a:extLst>
              <a:ext uri="{FF2B5EF4-FFF2-40B4-BE49-F238E27FC236}">
                <a16:creationId xmlns:a16="http://schemas.microsoft.com/office/drawing/2014/main" id="{D8B6194E-FA55-5D41-923A-A5370D0E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635250"/>
            <a:ext cx="7810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60" name="Rectangle 16">
            <a:extLst>
              <a:ext uri="{FF2B5EF4-FFF2-40B4-BE49-F238E27FC236}">
                <a16:creationId xmlns:a16="http://schemas.microsoft.com/office/drawing/2014/main" id="{E28CA78B-CFDA-CC4E-824D-C3B16D17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3581400"/>
            <a:ext cx="4149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b="0"/>
              <a:t>Metric Topological Maps</a:t>
            </a:r>
          </a:p>
        </p:txBody>
      </p:sp>
      <p:sp>
        <p:nvSpPr>
          <p:cNvPr id="210961" name="Rectangle 17">
            <a:extLst>
              <a:ext uri="{FF2B5EF4-FFF2-40B4-BE49-F238E27FC236}">
                <a16:creationId xmlns:a16="http://schemas.microsoft.com/office/drawing/2014/main" id="{81025BFE-564D-824D-B7FF-02E551C0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3581400"/>
            <a:ext cx="414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b="0"/>
              <a:t>Fully Metric Maps </a:t>
            </a:r>
            <a:r>
              <a:rPr lang="en-US" altLang="en-US" sz="2800" b="0"/>
              <a:t>(continuos or discrete)</a:t>
            </a:r>
          </a:p>
        </p:txBody>
      </p:sp>
      <p:sp>
        <p:nvSpPr>
          <p:cNvPr id="210962" name="Text Box 18">
            <a:extLst>
              <a:ext uri="{FF2B5EF4-FFF2-40B4-BE49-F238E27FC236}">
                <a16:creationId xmlns:a16="http://schemas.microsoft.com/office/drawing/2014/main" id="{5B3725E4-66AD-0947-A436-347744A26E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8631" y="2451894"/>
            <a:ext cx="16684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 i="1">
                <a:solidFill>
                  <a:srgbClr val="3C0023"/>
                </a:solidFill>
                <a:latin typeface="Arial" panose="020B0604020202020204" pitchFamily="34" charset="0"/>
              </a:rPr>
              <a:t>Courtesy K. Arras</a:t>
            </a:r>
            <a:r>
              <a:rPr lang="en-US" altLang="en-US" b="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>
            <a:extLst>
              <a:ext uri="{FF2B5EF4-FFF2-40B4-BE49-F238E27FC236}">
                <a16:creationId xmlns:a16="http://schemas.microsoft.com/office/drawing/2014/main" id="{05C151E3-561E-FB47-908C-938C43F4D6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4"/>
          <a:stretch>
            <a:fillRect/>
          </a:stretch>
        </p:blipFill>
        <p:spPr bwMode="auto">
          <a:xfrm>
            <a:off x="2895600" y="5181600"/>
            <a:ext cx="24749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1" name="Picture 3">
            <a:extLst>
              <a:ext uri="{FF2B5EF4-FFF2-40B4-BE49-F238E27FC236}">
                <a16:creationId xmlns:a16="http://schemas.microsoft.com/office/drawing/2014/main" id="{0C94FE20-3BF7-3F44-B655-A4A85FC2826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57373" b="6599"/>
          <a:stretch>
            <a:fillRect/>
          </a:stretch>
        </p:blipFill>
        <p:spPr bwMode="auto">
          <a:xfrm>
            <a:off x="341313" y="5114925"/>
            <a:ext cx="16002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2" name="Text Box 4">
            <a:extLst>
              <a:ext uri="{FF2B5EF4-FFF2-40B4-BE49-F238E27FC236}">
                <a16:creationId xmlns:a16="http://schemas.microsoft.com/office/drawing/2014/main" id="{C3B17E5A-D862-FB4E-B963-0225D057D2A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2286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cs typeface="Arial" panose="020B0604020202020204" pitchFamily="34" charset="0"/>
              </a:rPr>
              <a:t>Kinematics</a:t>
            </a:r>
          </a:p>
        </p:txBody>
      </p:sp>
      <p:grpSp>
        <p:nvGrpSpPr>
          <p:cNvPr id="211973" name="Group 5">
            <a:extLst>
              <a:ext uri="{FF2B5EF4-FFF2-40B4-BE49-F238E27FC236}">
                <a16:creationId xmlns:a16="http://schemas.microsoft.com/office/drawing/2014/main" id="{A003ADF7-CD80-C344-BBE4-2029CABB799B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3400" y="1066800"/>
            <a:ext cx="4997450" cy="176213"/>
            <a:chOff x="295" y="1311"/>
            <a:chExt cx="5177" cy="114"/>
          </a:xfrm>
        </p:grpSpPr>
        <p:sp>
          <p:nvSpPr>
            <p:cNvPr id="211974" name="Rectangle 6">
              <a:extLst>
                <a:ext uri="{FF2B5EF4-FFF2-40B4-BE49-F238E27FC236}">
                  <a16:creationId xmlns:a16="http://schemas.microsoft.com/office/drawing/2014/main" id="{6E2BC1DD-979D-7E4F-8068-17589FC85268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  <p:sp>
          <p:nvSpPr>
            <p:cNvPr id="211975" name="Rectangle 7">
              <a:extLst>
                <a:ext uri="{FF2B5EF4-FFF2-40B4-BE49-F238E27FC236}">
                  <a16:creationId xmlns:a16="http://schemas.microsoft.com/office/drawing/2014/main" id="{286C06D5-5B18-D64D-810A-4B2489EB0288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</p:grpSp>
      <p:sp>
        <p:nvSpPr>
          <p:cNvPr id="211976" name="Text Box 8">
            <a:extLst>
              <a:ext uri="{FF2B5EF4-FFF2-40B4-BE49-F238E27FC236}">
                <a16:creationId xmlns:a16="http://schemas.microsoft.com/office/drawing/2014/main" id="{FA3801F2-027E-3443-AD1C-E58BB9DCC8E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5688" y="1524000"/>
            <a:ext cx="42894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cs typeface="Arial" panose="020B0604020202020204" pitchFamily="34" charset="0"/>
              </a:rPr>
              <a:t>If we move a wheel one radian, how does the robot center move?</a:t>
            </a:r>
          </a:p>
          <a:p>
            <a:pPr>
              <a:spcBef>
                <a:spcPct val="50000"/>
              </a:spcBef>
            </a:pPr>
            <a:r>
              <a:rPr lang="en-US" altLang="en-US" b="0">
                <a:cs typeface="Arial" panose="020B0604020202020204" pitchFamily="34" charset="0"/>
              </a:rPr>
              <a:t>Robot geometry and kinematic analysis gives answers!</a:t>
            </a:r>
          </a:p>
        </p:txBody>
      </p:sp>
      <p:sp>
        <p:nvSpPr>
          <p:cNvPr id="211977" name="Text Box 11">
            <a:extLst>
              <a:ext uri="{FF2B5EF4-FFF2-40B4-BE49-F238E27FC236}">
                <a16:creationId xmlns:a16="http://schemas.microsoft.com/office/drawing/2014/main" id="{AA38E086-9A20-2440-868C-0C2D0E60D83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741738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Skia" panose="020D0502020204020204" pitchFamily="34" charset="0"/>
                <a:cs typeface="Arial" panose="020B0604020202020204" pitchFamily="34" charset="0"/>
              </a:rPr>
              <a:t>from sort of simple to sort of complex</a:t>
            </a:r>
          </a:p>
        </p:txBody>
      </p:sp>
      <p:sp>
        <p:nvSpPr>
          <p:cNvPr id="211978" name="Line 12">
            <a:extLst>
              <a:ext uri="{FF2B5EF4-FFF2-40B4-BE49-F238E27FC236}">
                <a16:creationId xmlns:a16="http://schemas.microsoft.com/office/drawing/2014/main" id="{D896E874-9FCB-9540-8605-B5EDEB4A855A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90800" y="4114800"/>
            <a:ext cx="1066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Line 13">
            <a:extLst>
              <a:ext uri="{FF2B5EF4-FFF2-40B4-BE49-F238E27FC236}">
                <a16:creationId xmlns:a16="http://schemas.microsoft.com/office/drawing/2014/main" id="{770A85B6-7C0E-5547-9EE4-23F631770A69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362200" y="41148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Text Box 14">
            <a:extLst>
              <a:ext uri="{FF2B5EF4-FFF2-40B4-BE49-F238E27FC236}">
                <a16:creationId xmlns:a16="http://schemas.microsoft.com/office/drawing/2014/main" id="{3AEA1A98-F9F9-1245-8FA0-2FDD8CD860B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48006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Skia" panose="020D0502020204020204" pitchFamily="34" charset="0"/>
                <a:cs typeface="Arial" panose="020B0604020202020204" pitchFamily="34" charset="0"/>
              </a:rPr>
              <a:t>manipulator modeling</a:t>
            </a:r>
          </a:p>
        </p:txBody>
      </p:sp>
      <p:sp>
        <p:nvSpPr>
          <p:cNvPr id="211981" name="Text Box 15">
            <a:extLst>
              <a:ext uri="{FF2B5EF4-FFF2-40B4-BE49-F238E27FC236}">
                <a16:creationId xmlns:a16="http://schemas.microsoft.com/office/drawing/2014/main" id="{144D7434-CB17-3F4C-A17F-33F0222FC094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480060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accent2"/>
                </a:solidFill>
                <a:latin typeface="Skia" panose="020D0502020204020204" pitchFamily="34" charset="0"/>
                <a:cs typeface="Arial" panose="020B0604020202020204" pitchFamily="34" charset="0"/>
              </a:rPr>
              <a:t>wheeled platforms</a:t>
            </a:r>
          </a:p>
        </p:txBody>
      </p:sp>
      <p:pic>
        <p:nvPicPr>
          <p:cNvPr id="211985" name="Picture 17">
            <a:extLst>
              <a:ext uri="{FF2B5EF4-FFF2-40B4-BE49-F238E27FC236}">
                <a16:creationId xmlns:a16="http://schemas.microsoft.com/office/drawing/2014/main" id="{9EBA4566-4D6A-0148-9283-60898CA3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1655763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86" name="Picture 18">
            <a:extLst>
              <a:ext uri="{FF2B5EF4-FFF2-40B4-BE49-F238E27FC236}">
                <a16:creationId xmlns:a16="http://schemas.microsoft.com/office/drawing/2014/main" id="{3FF82999-6D9D-C143-83CC-31E1D852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2766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5A56A2BB-9183-E646-94AF-9FA940D06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Kinematic modeling: Arm</a:t>
            </a:r>
          </a:p>
        </p:txBody>
      </p:sp>
      <p:sp>
        <p:nvSpPr>
          <p:cNvPr id="222211" name="AutoShape 3">
            <a:extLst>
              <a:ext uri="{FF2B5EF4-FFF2-40B4-BE49-F238E27FC236}">
                <a16:creationId xmlns:a16="http://schemas.microsoft.com/office/drawing/2014/main" id="{98100B44-E1A3-7E48-8A40-4E53A5195541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3556000"/>
            <a:ext cx="7772400" cy="2159000"/>
          </a:xfrm>
        </p:spPr>
        <p:txBody>
          <a:bodyPr/>
          <a:lstStyle/>
          <a:p>
            <a:pPr marL="727075" indent="-609600">
              <a:lnSpc>
                <a:spcPct val="90000"/>
              </a:lnSpc>
              <a:buFontTx/>
              <a:buNone/>
            </a:pPr>
            <a:r>
              <a:rPr lang="en-US" altLang="en-US" sz="2800"/>
              <a:t>Strategy: </a:t>
            </a:r>
          </a:p>
          <a:p>
            <a:pPr marL="727075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/>
              <a:t>Model each joint separately</a:t>
            </a:r>
          </a:p>
          <a:p>
            <a:pPr marL="727075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/>
              <a:t>Combine joints and linkage lengths</a:t>
            </a:r>
          </a:p>
          <a:p>
            <a:pPr marL="727075" indent="-609600">
              <a:lnSpc>
                <a:spcPct val="90000"/>
              </a:lnSpc>
              <a:buFontTx/>
              <a:buNone/>
            </a:pPr>
            <a:r>
              <a:rPr lang="en-US" altLang="en-US" sz="2800"/>
              <a:t>A simple example follows here.</a:t>
            </a:r>
          </a:p>
          <a:p>
            <a:pPr marL="727075" indent="-609600">
              <a:lnSpc>
                <a:spcPct val="90000"/>
              </a:lnSpc>
              <a:buFontTx/>
              <a:buNone/>
            </a:pPr>
            <a:r>
              <a:rPr lang="en-US" altLang="en-US" sz="2800"/>
              <a:t>More general treatment of next lecture</a:t>
            </a:r>
          </a:p>
        </p:txBody>
      </p:sp>
      <p:pic>
        <p:nvPicPr>
          <p:cNvPr id="222212" name="Picture 4">
            <a:extLst>
              <a:ext uri="{FF2B5EF4-FFF2-40B4-BE49-F238E27FC236}">
                <a16:creationId xmlns:a16="http://schemas.microsoft.com/office/drawing/2014/main" id="{77391DE9-F531-7941-9AF3-B3538293D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286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3" name="Picture 5">
            <a:extLst>
              <a:ext uri="{FF2B5EF4-FFF2-40B4-BE49-F238E27FC236}">
                <a16:creationId xmlns:a16="http://schemas.microsoft.com/office/drawing/2014/main" id="{471099F3-A74C-F147-BBA7-3B8E4118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286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4" name="Picture 6">
            <a:extLst>
              <a:ext uri="{FF2B5EF4-FFF2-40B4-BE49-F238E27FC236}">
                <a16:creationId xmlns:a16="http://schemas.microsoft.com/office/drawing/2014/main" id="{CCACF34E-0300-D445-AEE1-820CA7A4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800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5" name="Text Box 7">
            <a:extLst>
              <a:ext uri="{FF2B5EF4-FFF2-40B4-BE49-F238E27FC236}">
                <a16:creationId xmlns:a16="http://schemas.microsoft.com/office/drawing/2014/main" id="{830D4059-4349-2942-9492-BF66216A9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246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222216" name="Text Box 8">
            <a:extLst>
              <a:ext uri="{FF2B5EF4-FFF2-40B4-BE49-F238E27FC236}">
                <a16:creationId xmlns:a16="http://schemas.microsoft.com/office/drawing/2014/main" id="{BC8916FA-5F70-CE4D-8EE6-7C6A40ED6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Robot</a:t>
            </a:r>
          </a:p>
        </p:txBody>
      </p:sp>
      <p:sp>
        <p:nvSpPr>
          <p:cNvPr id="222217" name="Text Box 9">
            <a:extLst>
              <a:ext uri="{FF2B5EF4-FFF2-40B4-BE49-F238E27FC236}">
                <a16:creationId xmlns:a16="http://schemas.microsoft.com/office/drawing/2014/main" id="{1DBFE251-1032-EF49-B9EA-48276AD60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57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Abstract model</a:t>
            </a:r>
          </a:p>
        </p:txBody>
      </p:sp>
      <p:sp>
        <p:nvSpPr>
          <p:cNvPr id="222218" name="Rectangle 10">
            <a:extLst>
              <a:ext uri="{FF2B5EF4-FFF2-40B4-BE49-F238E27FC236}">
                <a16:creationId xmlns:a16="http://schemas.microsoft.com/office/drawing/2014/main" id="{17E77E0E-0150-264C-9944-E2E29253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248400"/>
            <a:ext cx="726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latin typeface="Times New Roman" panose="02020603050405020304" pitchFamily="18" charset="0"/>
              </a:rPr>
              <a:t>http://www.societyofrobots.com/robot_arm_tutorial.shtml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 hidden="1">
            <a:extLst>
              <a:ext uri="{FF2B5EF4-FFF2-40B4-BE49-F238E27FC236}">
                <a16:creationId xmlns:a16="http://schemas.microsoft.com/office/drawing/2014/main" id="{103EBB47-4F76-5D41-8E21-12523B4A1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01_20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78BD00E6-C278-6743-9B3B-EC63E5A89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2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9pPr>
          </a:lstStyle>
          <a:p>
            <a:r>
              <a:rPr lang="en-US" altLang="en-US" sz="3600" b="0"/>
              <a:t>Coordinate frames &amp; forward kinematics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F56299CB-32AF-194C-A3FA-E9522416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 b="0"/>
              <a:t>Three coordinate frames: </a:t>
            </a:r>
          </a:p>
          <a:p>
            <a:r>
              <a:rPr lang="en-US" altLang="en-US" sz="2400" b="0"/>
              <a:t>Positions:</a:t>
            </a:r>
          </a:p>
          <a:p>
            <a:endParaRPr lang="en-US" altLang="en-US" sz="2400" b="0"/>
          </a:p>
          <a:p>
            <a:endParaRPr lang="en-US" altLang="en-US" sz="2400" b="0"/>
          </a:p>
          <a:p>
            <a:endParaRPr lang="en-US" altLang="en-US" sz="2400" b="0"/>
          </a:p>
          <a:p>
            <a:r>
              <a:rPr lang="en-US" altLang="en-US" sz="2400" b="0"/>
              <a:t>Orientation of the tool frame:</a:t>
            </a:r>
          </a:p>
          <a:p>
            <a:endParaRPr lang="en-US" altLang="en-US" sz="2400" b="0"/>
          </a:p>
          <a:p>
            <a:endParaRPr lang="en-US" altLang="en-US" sz="2400" b="0"/>
          </a:p>
          <a:p>
            <a:pPr lvl="1">
              <a:buFontTx/>
              <a:buNone/>
            </a:pPr>
            <a:endParaRPr lang="en-US" altLang="en-US" sz="2400" b="0"/>
          </a:p>
        </p:txBody>
      </p:sp>
      <p:grpSp>
        <p:nvGrpSpPr>
          <p:cNvPr id="223237" name="Group 5">
            <a:extLst>
              <a:ext uri="{FF2B5EF4-FFF2-40B4-BE49-F238E27FC236}">
                <a16:creationId xmlns:a16="http://schemas.microsoft.com/office/drawing/2014/main" id="{0A7EFBA0-5233-8B44-A1BF-CCB978DEB321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828800"/>
            <a:ext cx="4090988" cy="3440113"/>
            <a:chOff x="3168" y="1817"/>
            <a:chExt cx="2577" cy="2167"/>
          </a:xfrm>
        </p:grpSpPr>
        <p:pic>
          <p:nvPicPr>
            <p:cNvPr id="223238" name="Picture 6" descr="01_20">
              <a:extLst>
                <a:ext uri="{FF2B5EF4-FFF2-40B4-BE49-F238E27FC236}">
                  <a16:creationId xmlns:a16="http://schemas.microsoft.com/office/drawing/2014/main" id="{ACF71AE9-D590-1A4B-95FB-30EE91C3BD56}"/>
                </a:ext>
              </a:extLst>
            </p:cNvPr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817"/>
              <a:ext cx="2577" cy="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3239" name="Group 7">
              <a:extLst>
                <a:ext uri="{FF2B5EF4-FFF2-40B4-BE49-F238E27FC236}">
                  <a16:creationId xmlns:a16="http://schemas.microsoft.com/office/drawing/2014/main" id="{BE2F6D52-4E6D-CC44-BDD8-118E2DEC2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113"/>
              <a:ext cx="202" cy="231"/>
              <a:chOff x="3974" y="3527"/>
              <a:chExt cx="202" cy="231"/>
            </a:xfrm>
          </p:grpSpPr>
          <p:sp>
            <p:nvSpPr>
              <p:cNvPr id="223240" name="Text Box 8">
                <a:extLst>
                  <a:ext uri="{FF2B5EF4-FFF2-40B4-BE49-F238E27FC236}">
                    <a16:creationId xmlns:a16="http://schemas.microsoft.com/office/drawing/2014/main" id="{A75ECC95-1898-E347-953F-F06F11CB1C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4" y="35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800" b="0">
                    <a:latin typeface="Arial" panose="020B060402020202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3241" name="Oval 9">
                <a:extLst>
                  <a:ext uri="{FF2B5EF4-FFF2-40B4-BE49-F238E27FC236}">
                    <a16:creationId xmlns:a16="http://schemas.microsoft.com/office/drawing/2014/main" id="{82471404-9689-6F44-BEDF-447769805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242" name="Group 10">
              <a:extLst>
                <a:ext uri="{FF2B5EF4-FFF2-40B4-BE49-F238E27FC236}">
                  <a16:creationId xmlns:a16="http://schemas.microsoft.com/office/drawing/2014/main" id="{F31EB9F9-EE23-844F-97B8-F00140E2E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3113"/>
              <a:ext cx="202" cy="231"/>
              <a:chOff x="3974" y="3527"/>
              <a:chExt cx="202" cy="231"/>
            </a:xfrm>
          </p:grpSpPr>
          <p:sp>
            <p:nvSpPr>
              <p:cNvPr id="223243" name="Text Box 11">
                <a:extLst>
                  <a:ext uri="{FF2B5EF4-FFF2-40B4-BE49-F238E27FC236}">
                    <a16:creationId xmlns:a16="http://schemas.microsoft.com/office/drawing/2014/main" id="{E21B8ABF-0500-9448-A389-9D543BEB9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4" y="35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800" b="0">
                    <a:latin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3244" name="Oval 12">
                <a:extLst>
                  <a:ext uri="{FF2B5EF4-FFF2-40B4-BE49-F238E27FC236}">
                    <a16:creationId xmlns:a16="http://schemas.microsoft.com/office/drawing/2014/main" id="{C4964EDF-5A20-5D40-AB54-3B4B6EE8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245" name="Group 13">
              <a:extLst>
                <a:ext uri="{FF2B5EF4-FFF2-40B4-BE49-F238E27FC236}">
                  <a16:creationId xmlns:a16="http://schemas.microsoft.com/office/drawing/2014/main" id="{491402F6-56E0-DC4F-9B1D-B3BF020F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2249"/>
              <a:ext cx="202" cy="231"/>
              <a:chOff x="3974" y="3527"/>
              <a:chExt cx="202" cy="231"/>
            </a:xfrm>
          </p:grpSpPr>
          <p:sp>
            <p:nvSpPr>
              <p:cNvPr id="223246" name="Text Box 14">
                <a:extLst>
                  <a:ext uri="{FF2B5EF4-FFF2-40B4-BE49-F238E27FC236}">
                    <a16:creationId xmlns:a16="http://schemas.microsoft.com/office/drawing/2014/main" id="{C9920C2F-1538-4148-A40D-D3BC28DA5E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4" y="35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800" b="0">
                    <a:latin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23247" name="Oval 15">
                <a:extLst>
                  <a:ext uri="{FF2B5EF4-FFF2-40B4-BE49-F238E27FC236}">
                    <a16:creationId xmlns:a16="http://schemas.microsoft.com/office/drawing/2014/main" id="{321FDE3D-6DCA-BD40-AC97-7EAB42790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23248" name="Object 16">
            <a:extLst>
              <a:ext uri="{FF2B5EF4-FFF2-40B4-BE49-F238E27FC236}">
                <a16:creationId xmlns:a16="http://schemas.microsoft.com/office/drawing/2014/main" id="{8689A27D-D6B9-B44A-B254-8AD09DBA4F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286000"/>
          <a:ext cx="1752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7" name="Equation" r:id="rId6" imgW="27495500" imgH="11112500" progId="Equation.3">
                  <p:embed/>
                </p:oleObj>
              </mc:Choice>
              <mc:Fallback>
                <p:oleObj name="Equation" r:id="rId6" imgW="27495500" imgH="11112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17526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9" name="Object 17">
            <a:extLst>
              <a:ext uri="{FF2B5EF4-FFF2-40B4-BE49-F238E27FC236}">
                <a16:creationId xmlns:a16="http://schemas.microsoft.com/office/drawing/2014/main" id="{A152E793-5CB8-874C-8E4F-FFE9DA7A98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088" y="2971800"/>
          <a:ext cx="38973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8" name="Equation" r:id="rId8" imgW="61734700" imgH="11112500" progId="Equation.3">
                  <p:embed/>
                </p:oleObj>
              </mc:Choice>
              <mc:Fallback>
                <p:oleObj name="Equation" r:id="rId8" imgW="61734700" imgH="111125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971800"/>
                        <a:ext cx="38973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3250" name="Group 18">
            <a:extLst>
              <a:ext uri="{FF2B5EF4-FFF2-40B4-BE49-F238E27FC236}">
                <a16:creationId xmlns:a16="http://schemas.microsoft.com/office/drawing/2014/main" id="{ED875D6E-CD07-F845-8999-6A3350728DE7}"/>
              </a:ext>
            </a:extLst>
          </p:cNvPr>
          <p:cNvGrpSpPr>
            <a:grpSpLocks/>
          </p:cNvGrpSpPr>
          <p:nvPr/>
        </p:nvGrpSpPr>
        <p:grpSpPr bwMode="auto">
          <a:xfrm>
            <a:off x="4327525" y="1524000"/>
            <a:ext cx="320675" cy="366713"/>
            <a:chOff x="3974" y="3527"/>
            <a:chExt cx="202" cy="231"/>
          </a:xfrm>
        </p:grpSpPr>
        <p:sp>
          <p:nvSpPr>
            <p:cNvPr id="223251" name="Text Box 19">
              <a:extLst>
                <a:ext uri="{FF2B5EF4-FFF2-40B4-BE49-F238E27FC236}">
                  <a16:creationId xmlns:a16="http://schemas.microsoft.com/office/drawing/2014/main" id="{99BCA6D9-0B3C-734B-B8D0-EF072A19E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35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3252" name="Oval 20">
              <a:extLst>
                <a:ext uri="{FF2B5EF4-FFF2-40B4-BE49-F238E27FC236}">
                  <a16:creationId xmlns:a16="http://schemas.microsoft.com/office/drawing/2014/main" id="{B90792E8-7639-9649-A870-B8B29743F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55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3253" name="Group 21">
            <a:extLst>
              <a:ext uri="{FF2B5EF4-FFF2-40B4-BE49-F238E27FC236}">
                <a16:creationId xmlns:a16="http://schemas.microsoft.com/office/drawing/2014/main" id="{888C25AB-5D00-A644-BBBA-9DC9A92D81E3}"/>
              </a:ext>
            </a:extLst>
          </p:cNvPr>
          <p:cNvGrpSpPr>
            <a:grpSpLocks/>
          </p:cNvGrpSpPr>
          <p:nvPr/>
        </p:nvGrpSpPr>
        <p:grpSpPr bwMode="auto">
          <a:xfrm>
            <a:off x="4708525" y="1524000"/>
            <a:ext cx="320675" cy="366713"/>
            <a:chOff x="3974" y="3527"/>
            <a:chExt cx="202" cy="231"/>
          </a:xfrm>
        </p:grpSpPr>
        <p:sp>
          <p:nvSpPr>
            <p:cNvPr id="223254" name="Text Box 22">
              <a:extLst>
                <a:ext uri="{FF2B5EF4-FFF2-40B4-BE49-F238E27FC236}">
                  <a16:creationId xmlns:a16="http://schemas.microsoft.com/office/drawing/2014/main" id="{BCE7393F-A93B-8642-9855-07EEC9631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35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3255" name="Oval 23">
              <a:extLst>
                <a:ext uri="{FF2B5EF4-FFF2-40B4-BE49-F238E27FC236}">
                  <a16:creationId xmlns:a16="http://schemas.microsoft.com/office/drawing/2014/main" id="{5B176947-6200-3640-90F8-1A55F5043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55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3256" name="Group 24">
            <a:extLst>
              <a:ext uri="{FF2B5EF4-FFF2-40B4-BE49-F238E27FC236}">
                <a16:creationId xmlns:a16="http://schemas.microsoft.com/office/drawing/2014/main" id="{03A4117F-B6FC-7A46-9168-E2019851BFE3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1524000"/>
            <a:ext cx="320675" cy="366713"/>
            <a:chOff x="3974" y="3527"/>
            <a:chExt cx="202" cy="231"/>
          </a:xfrm>
        </p:grpSpPr>
        <p:sp>
          <p:nvSpPr>
            <p:cNvPr id="223257" name="Text Box 25">
              <a:extLst>
                <a:ext uri="{FF2B5EF4-FFF2-40B4-BE49-F238E27FC236}">
                  <a16:creationId xmlns:a16="http://schemas.microsoft.com/office/drawing/2014/main" id="{A52E3E70-2813-B342-8577-907863854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35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3258" name="Oval 26">
              <a:extLst>
                <a:ext uri="{FF2B5EF4-FFF2-40B4-BE49-F238E27FC236}">
                  <a16:creationId xmlns:a16="http://schemas.microsoft.com/office/drawing/2014/main" id="{A459E5C6-59C7-9B4B-8009-87E23DA3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55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3259" name="Object 27">
            <a:extLst>
              <a:ext uri="{FF2B5EF4-FFF2-40B4-BE49-F238E27FC236}">
                <a16:creationId xmlns:a16="http://schemas.microsoft.com/office/drawing/2014/main" id="{A96AC038-E533-BC4B-BEFF-FA4ABCAEDD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511800"/>
          <a:ext cx="52657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9" name="Equation" r:id="rId10" imgW="79578200" imgH="11112500" progId="Equation.3">
                  <p:embed/>
                </p:oleObj>
              </mc:Choice>
              <mc:Fallback>
                <p:oleObj name="Equation" r:id="rId10" imgW="79578200" imgH="111125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11800"/>
                        <a:ext cx="52657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60" name="Object 28">
            <a:extLst>
              <a:ext uri="{FF2B5EF4-FFF2-40B4-BE49-F238E27FC236}">
                <a16:creationId xmlns:a16="http://schemas.microsoft.com/office/drawing/2014/main" id="{162A6D1D-DE9F-264A-84FA-B8F4C3E4B9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038600"/>
          <a:ext cx="175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0" name="Equation" r:id="rId12" imgW="26911300" imgH="10528300" progId="Equation.3">
                  <p:embed/>
                </p:oleObj>
              </mc:Choice>
              <mc:Fallback>
                <p:oleObj name="Equation" r:id="rId12" imgW="26911300" imgH="105283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1752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61" name="Object 29">
            <a:extLst>
              <a:ext uri="{FF2B5EF4-FFF2-40B4-BE49-F238E27FC236}">
                <a16:creationId xmlns:a16="http://schemas.microsoft.com/office/drawing/2014/main" id="{4FDE71B0-0A83-B64B-AFE3-3A7DAC790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738" y="4756150"/>
          <a:ext cx="39036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1" name="Equation" r:id="rId14" imgW="59397900" imgH="11112500" progId="Equation.3">
                  <p:embed/>
                </p:oleObj>
              </mc:Choice>
              <mc:Fallback>
                <p:oleObj name="Equation" r:id="rId14" imgW="59397900" imgH="111125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756150"/>
                        <a:ext cx="39036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01_21">
            <a:extLst>
              <a:ext uri="{FF2B5EF4-FFF2-40B4-BE49-F238E27FC236}">
                <a16:creationId xmlns:a16="http://schemas.microsoft.com/office/drawing/2014/main" id="{AC7A52EA-D214-4448-B7DC-B55E06EEB987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 b="29033"/>
          <a:stretch>
            <a:fillRect/>
          </a:stretch>
        </p:blipFill>
        <p:spPr bwMode="auto">
          <a:xfrm>
            <a:off x="1066800" y="4078288"/>
            <a:ext cx="3886200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1" name="Rectangle 3" hidden="1">
            <a:extLst>
              <a:ext uri="{FF2B5EF4-FFF2-40B4-BE49-F238E27FC236}">
                <a16:creationId xmlns:a16="http://schemas.microsoft.com/office/drawing/2014/main" id="{76D56885-169C-A040-9FCC-3666227E4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01_21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D5E75351-2A62-CC40-BC88-2BF1D33B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2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9pPr>
          </a:lstStyle>
          <a:p>
            <a:r>
              <a:rPr lang="en-US" altLang="en-US" b="0"/>
              <a:t>Inverse kinematics</a:t>
            </a:r>
          </a:p>
        </p:txBody>
      </p:sp>
      <p:pic>
        <p:nvPicPr>
          <p:cNvPr id="227333" name="Picture 5" descr="01_22">
            <a:extLst>
              <a:ext uri="{FF2B5EF4-FFF2-40B4-BE49-F238E27FC236}">
                <a16:creationId xmlns:a16="http://schemas.microsoft.com/office/drawing/2014/main" id="{4D5B2CE0-D86D-834A-A16C-E50F2A38E6B9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905000"/>
            <a:ext cx="29146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4" name="Rectangle 6">
            <a:extLst>
              <a:ext uri="{FF2B5EF4-FFF2-40B4-BE49-F238E27FC236}">
                <a16:creationId xmlns:a16="http://schemas.microsoft.com/office/drawing/2014/main" id="{B8A7682D-5347-CD4C-AC28-833AAB4E9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 b="0"/>
              <a:t>Find the joint angles for a desired tool position</a:t>
            </a:r>
          </a:p>
          <a:p>
            <a:endParaRPr lang="en-US" altLang="en-US" sz="2400" b="0"/>
          </a:p>
          <a:p>
            <a:endParaRPr lang="en-US" altLang="en-US" sz="2400" b="0"/>
          </a:p>
          <a:p>
            <a:endParaRPr lang="en-US" altLang="en-US" sz="2400" b="0"/>
          </a:p>
          <a:p>
            <a:endParaRPr lang="en-US" altLang="en-US" sz="2400" b="0"/>
          </a:p>
          <a:p>
            <a:r>
              <a:rPr lang="en-US" altLang="en-US" sz="2400" b="0"/>
              <a:t>Two solutions!: elbow up and elbow down</a:t>
            </a:r>
          </a:p>
          <a:p>
            <a:endParaRPr lang="en-US" altLang="en-US" sz="2400" b="0"/>
          </a:p>
          <a:p>
            <a:endParaRPr lang="en-US" altLang="en-US" sz="2400" b="0"/>
          </a:p>
          <a:p>
            <a:pPr lvl="1">
              <a:buFontTx/>
              <a:buNone/>
            </a:pPr>
            <a:endParaRPr lang="en-US" altLang="en-US" sz="2400" b="0"/>
          </a:p>
        </p:txBody>
      </p:sp>
      <p:graphicFrame>
        <p:nvGraphicFramePr>
          <p:cNvPr id="227335" name="Object 7">
            <a:extLst>
              <a:ext uri="{FF2B5EF4-FFF2-40B4-BE49-F238E27FC236}">
                <a16:creationId xmlns:a16="http://schemas.microsoft.com/office/drawing/2014/main" id="{50209C66-AC87-694C-90B8-21DC8FA81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057400"/>
          <a:ext cx="50292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1" name="Equation" r:id="rId8" imgW="79578200" imgH="10528300" progId="Equation.3">
                  <p:embed/>
                </p:oleObj>
              </mc:Choice>
              <mc:Fallback>
                <p:oleObj name="Equation" r:id="rId8" imgW="79578200" imgH="10528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50292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>
            <a:extLst>
              <a:ext uri="{FF2B5EF4-FFF2-40B4-BE49-F238E27FC236}">
                <a16:creationId xmlns:a16="http://schemas.microsoft.com/office/drawing/2014/main" id="{8B739946-4DC2-B749-8B06-70DA1662AE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667000"/>
          <a:ext cx="21082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2" name="Equation" r:id="rId10" imgW="33350200" imgH="12293600" progId="Equation.3">
                  <p:embed/>
                </p:oleObj>
              </mc:Choice>
              <mc:Fallback>
                <p:oleObj name="Equation" r:id="rId10" imgW="33350200" imgH="12293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21082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7" name="Object 9">
            <a:extLst>
              <a:ext uri="{FF2B5EF4-FFF2-40B4-BE49-F238E27FC236}">
                <a16:creationId xmlns:a16="http://schemas.microsoft.com/office/drawing/2014/main" id="{71835069-178C-D848-A18F-4C0692437E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667000"/>
          <a:ext cx="35893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3" name="Equation" r:id="rId12" imgW="56756300" imgH="11112500" progId="Equation.3">
                  <p:embed/>
                </p:oleObj>
              </mc:Choice>
              <mc:Fallback>
                <p:oleObj name="Equation" r:id="rId12" imgW="56756300" imgH="11112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358933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Line 2">
            <a:extLst>
              <a:ext uri="{FF2B5EF4-FFF2-40B4-BE49-F238E27FC236}">
                <a16:creationId xmlns:a16="http://schemas.microsoft.com/office/drawing/2014/main" id="{2805A1DF-82D9-7742-988E-72C283461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38400"/>
            <a:ext cx="800100" cy="1905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BA94F022-4557-3A4E-B89F-ED85A3A9C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</a:rPr>
              <a:t>Homogenous coordinates:</a:t>
            </a:r>
            <a:r>
              <a:rPr lang="en-US" altLang="en-US" sz="2000" b="0">
                <a:latin typeface="Times New Roman" panose="02020603050405020304" pitchFamily="18" charset="0"/>
              </a:rPr>
              <a:t> </a:t>
            </a:r>
            <a:r>
              <a:rPr lang="en-US" altLang="en-US" sz="1600" b="0">
                <a:latin typeface="Times New Roman" panose="02020603050405020304" pitchFamily="18" charset="0"/>
              </a:rPr>
              <a:t>Uniform matrix representation of translation and rotation</a:t>
            </a:r>
          </a:p>
          <a:p>
            <a:r>
              <a:rPr lang="en-US" altLang="en-US" sz="2000" b="0">
                <a:latin typeface="Times New Roman" panose="02020603050405020304" pitchFamily="18" charset="0"/>
              </a:rPr>
              <a:t>	The yellow dot is the origin of a tool coordinate X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4</a:t>
            </a:r>
            <a:r>
              <a:rPr lang="en-US" altLang="en-US" sz="2000" b="0">
                <a:latin typeface="Times New Roman" panose="02020603050405020304" pitchFamily="18" charset="0"/>
              </a:rPr>
              <a:t>Y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4</a:t>
            </a:r>
            <a:r>
              <a:rPr lang="en-US" altLang="en-US" sz="2000" b="0">
                <a:latin typeface="Times New Roman" panose="02020603050405020304" pitchFamily="18" charset="0"/>
              </a:rPr>
              <a:t> frame </a:t>
            </a:r>
          </a:p>
        </p:txBody>
      </p:sp>
      <p:sp>
        <p:nvSpPr>
          <p:cNvPr id="229380" name="AutoShape 4">
            <a:extLst>
              <a:ext uri="{FF2B5EF4-FFF2-40B4-BE49-F238E27FC236}">
                <a16:creationId xmlns:a16="http://schemas.microsoft.com/office/drawing/2014/main" id="{5F56BB6C-A9FF-4249-9D91-310548518A8E}"/>
              </a:ext>
            </a:extLst>
          </p:cNvPr>
          <p:cNvSpPr>
            <a:spLocks noChangeArrowheads="1"/>
          </p:cNvSpPr>
          <p:nvPr/>
        </p:nvSpPr>
        <p:spPr bwMode="auto">
          <a:xfrm rot="-4422309">
            <a:off x="581025" y="36576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A9BAB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AutoShape 5">
            <a:extLst>
              <a:ext uri="{FF2B5EF4-FFF2-40B4-BE49-F238E27FC236}">
                <a16:creationId xmlns:a16="http://schemas.microsoft.com/office/drawing/2014/main" id="{0AE8698B-685F-B342-B8CB-716FA70E7A2E}"/>
              </a:ext>
            </a:extLst>
          </p:cNvPr>
          <p:cNvSpPr>
            <a:spLocks noChangeArrowheads="1"/>
          </p:cNvSpPr>
          <p:nvPr/>
        </p:nvSpPr>
        <p:spPr bwMode="auto">
          <a:xfrm rot="-2514874">
            <a:off x="1419225" y="23622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A9BAB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AutoShape 6">
            <a:extLst>
              <a:ext uri="{FF2B5EF4-FFF2-40B4-BE49-F238E27FC236}">
                <a16:creationId xmlns:a16="http://schemas.microsoft.com/office/drawing/2014/main" id="{273A49BC-AD3E-BC41-86B6-8608052D430E}"/>
              </a:ext>
            </a:extLst>
          </p:cNvPr>
          <p:cNvSpPr>
            <a:spLocks noChangeArrowheads="1"/>
          </p:cNvSpPr>
          <p:nvPr/>
        </p:nvSpPr>
        <p:spPr bwMode="auto">
          <a:xfrm rot="762776">
            <a:off x="2790825" y="20574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A9BAB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Rectangle 7">
            <a:extLst>
              <a:ext uri="{FF2B5EF4-FFF2-40B4-BE49-F238E27FC236}">
                <a16:creationId xmlns:a16="http://schemas.microsoft.com/office/drawing/2014/main" id="{CBF8729F-C27D-3943-A918-411F1E16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4648200"/>
            <a:ext cx="1371600" cy="152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Oval 8">
            <a:extLst>
              <a:ext uri="{FF2B5EF4-FFF2-40B4-BE49-F238E27FC236}">
                <a16:creationId xmlns:a16="http://schemas.microsoft.com/office/drawing/2014/main" id="{08653DE4-7784-2D4A-9A76-9014698F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048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Oval 9">
            <a:extLst>
              <a:ext uri="{FF2B5EF4-FFF2-40B4-BE49-F238E27FC236}">
                <a16:creationId xmlns:a16="http://schemas.microsoft.com/office/drawing/2014/main" id="{F713C772-A0B5-A54F-90B0-5F36AD5C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2057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Line 10">
            <a:extLst>
              <a:ext uri="{FF2B5EF4-FFF2-40B4-BE49-F238E27FC236}">
                <a16:creationId xmlns:a16="http://schemas.microsoft.com/office/drawing/2014/main" id="{23A7D255-4ED9-5C4A-8669-A585794A9D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2476500"/>
            <a:ext cx="723900" cy="64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Line 11">
            <a:extLst>
              <a:ext uri="{FF2B5EF4-FFF2-40B4-BE49-F238E27FC236}">
                <a16:creationId xmlns:a16="http://schemas.microsoft.com/office/drawing/2014/main" id="{9CBF14B6-7F12-2844-9619-DA5C91AD58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90625" y="2514600"/>
            <a:ext cx="533400" cy="6096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Line 12">
            <a:extLst>
              <a:ext uri="{FF2B5EF4-FFF2-40B4-BE49-F238E27FC236}">
                <a16:creationId xmlns:a16="http://schemas.microsoft.com/office/drawing/2014/main" id="{270F6719-AFB4-BF4C-A978-DE3972C44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7025" y="2057400"/>
            <a:ext cx="800100" cy="1905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9" name="Line 13">
            <a:extLst>
              <a:ext uri="{FF2B5EF4-FFF2-40B4-BE49-F238E27FC236}">
                <a16:creationId xmlns:a16="http://schemas.microsoft.com/office/drawing/2014/main" id="{FDCDF749-1FEF-634D-8FBB-AD565F03E1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7025" y="1447800"/>
            <a:ext cx="152400" cy="6096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0" name="Text Box 14">
            <a:extLst>
              <a:ext uri="{FF2B5EF4-FFF2-40B4-BE49-F238E27FC236}">
                <a16:creationId xmlns:a16="http://schemas.microsoft.com/office/drawing/2014/main" id="{5FAA2E08-F4D2-1D49-9E4E-2B8E717B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24765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2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391" name="Text Box 15">
            <a:extLst>
              <a:ext uri="{FF2B5EF4-FFF2-40B4-BE49-F238E27FC236}">
                <a16:creationId xmlns:a16="http://schemas.microsoft.com/office/drawing/2014/main" id="{E22C7DE0-2432-F44A-A762-185FF9BCB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22479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3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392" name="Text Box 16">
            <a:extLst>
              <a:ext uri="{FF2B5EF4-FFF2-40B4-BE49-F238E27FC236}">
                <a16:creationId xmlns:a16="http://schemas.microsoft.com/office/drawing/2014/main" id="{3FD36DCF-937F-EC41-9A1D-54CD99A4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286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2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393" name="Text Box 17">
            <a:extLst>
              <a:ext uri="{FF2B5EF4-FFF2-40B4-BE49-F238E27FC236}">
                <a16:creationId xmlns:a16="http://schemas.microsoft.com/office/drawing/2014/main" id="{1E879991-3467-5D47-813B-FC10B728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1219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3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394" name="Freeform 18">
            <a:extLst>
              <a:ext uri="{FF2B5EF4-FFF2-40B4-BE49-F238E27FC236}">
                <a16:creationId xmlns:a16="http://schemas.microsoft.com/office/drawing/2014/main" id="{7EBA1864-F6AE-D942-A50A-676E1BA77059}"/>
              </a:ext>
            </a:extLst>
          </p:cNvPr>
          <p:cNvSpPr>
            <a:spLocks/>
          </p:cNvSpPr>
          <p:nvPr/>
        </p:nvSpPr>
        <p:spPr bwMode="auto">
          <a:xfrm>
            <a:off x="1533525" y="4305300"/>
            <a:ext cx="304800" cy="381000"/>
          </a:xfrm>
          <a:custGeom>
            <a:avLst/>
            <a:gdLst>
              <a:gd name="T0" fmla="*/ 0 w 192"/>
              <a:gd name="T1" fmla="*/ 0 h 192"/>
              <a:gd name="T2" fmla="*/ 96 w 192"/>
              <a:gd name="T3" fmla="*/ 48 h 192"/>
              <a:gd name="T4" fmla="*/ 144 w 192"/>
              <a:gd name="T5" fmla="*/ 96 h 192"/>
              <a:gd name="T6" fmla="*/ 192 w 19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92">
                <a:moveTo>
                  <a:pt x="0" y="0"/>
                </a:moveTo>
                <a:cubicBezTo>
                  <a:pt x="36" y="16"/>
                  <a:pt x="72" y="32"/>
                  <a:pt x="96" y="48"/>
                </a:cubicBezTo>
                <a:cubicBezTo>
                  <a:pt x="120" y="64"/>
                  <a:pt x="128" y="72"/>
                  <a:pt x="144" y="96"/>
                </a:cubicBezTo>
                <a:cubicBezTo>
                  <a:pt x="160" y="120"/>
                  <a:pt x="184" y="176"/>
                  <a:pt x="192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5" name="Line 19">
            <a:extLst>
              <a:ext uri="{FF2B5EF4-FFF2-40B4-BE49-F238E27FC236}">
                <a16:creationId xmlns:a16="http://schemas.microsoft.com/office/drawing/2014/main" id="{A29209BA-9D46-BC42-8187-F62291974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2125" y="24003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6" name="Freeform 20">
            <a:extLst>
              <a:ext uri="{FF2B5EF4-FFF2-40B4-BE49-F238E27FC236}">
                <a16:creationId xmlns:a16="http://schemas.microsoft.com/office/drawing/2014/main" id="{1A53C5EB-570C-7346-B177-2006670E0E20}"/>
              </a:ext>
            </a:extLst>
          </p:cNvPr>
          <p:cNvSpPr>
            <a:spLocks/>
          </p:cNvSpPr>
          <p:nvPr/>
        </p:nvSpPr>
        <p:spPr bwMode="auto">
          <a:xfrm>
            <a:off x="1838325" y="2692400"/>
            <a:ext cx="228600" cy="88900"/>
          </a:xfrm>
          <a:custGeom>
            <a:avLst/>
            <a:gdLst>
              <a:gd name="T0" fmla="*/ 0 w 144"/>
              <a:gd name="T1" fmla="*/ 8 h 56"/>
              <a:gd name="T2" fmla="*/ 48 w 144"/>
              <a:gd name="T3" fmla="*/ 8 h 56"/>
              <a:gd name="T4" fmla="*/ 96 w 144"/>
              <a:gd name="T5" fmla="*/ 8 h 56"/>
              <a:gd name="T6" fmla="*/ 144 w 144"/>
              <a:gd name="T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56">
                <a:moveTo>
                  <a:pt x="0" y="8"/>
                </a:moveTo>
                <a:cubicBezTo>
                  <a:pt x="16" y="8"/>
                  <a:pt x="32" y="8"/>
                  <a:pt x="48" y="8"/>
                </a:cubicBezTo>
                <a:cubicBezTo>
                  <a:pt x="64" y="8"/>
                  <a:pt x="80" y="0"/>
                  <a:pt x="96" y="8"/>
                </a:cubicBezTo>
                <a:cubicBezTo>
                  <a:pt x="112" y="16"/>
                  <a:pt x="128" y="36"/>
                  <a:pt x="144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7" name="Line 21">
            <a:extLst>
              <a:ext uri="{FF2B5EF4-FFF2-40B4-BE49-F238E27FC236}">
                <a16:creationId xmlns:a16="http://schemas.microsoft.com/office/drawing/2014/main" id="{90E2E98E-5319-634C-8E75-FBBF54176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5125" y="16383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8" name="Freeform 22">
            <a:extLst>
              <a:ext uri="{FF2B5EF4-FFF2-40B4-BE49-F238E27FC236}">
                <a16:creationId xmlns:a16="http://schemas.microsoft.com/office/drawing/2014/main" id="{5CD05284-6ACC-0B4E-9659-726609317DD2}"/>
              </a:ext>
            </a:extLst>
          </p:cNvPr>
          <p:cNvSpPr>
            <a:spLocks/>
          </p:cNvSpPr>
          <p:nvPr/>
        </p:nvSpPr>
        <p:spPr bwMode="auto">
          <a:xfrm>
            <a:off x="3133725" y="1866900"/>
            <a:ext cx="165100" cy="304800"/>
          </a:xfrm>
          <a:custGeom>
            <a:avLst/>
            <a:gdLst>
              <a:gd name="T0" fmla="*/ 0 w 104"/>
              <a:gd name="T1" fmla="*/ 0 h 192"/>
              <a:gd name="T2" fmla="*/ 48 w 104"/>
              <a:gd name="T3" fmla="*/ 48 h 192"/>
              <a:gd name="T4" fmla="*/ 96 w 104"/>
              <a:gd name="T5" fmla="*/ 144 h 192"/>
              <a:gd name="T6" fmla="*/ 96 w 104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16" y="12"/>
                  <a:pt x="32" y="24"/>
                  <a:pt x="48" y="48"/>
                </a:cubicBezTo>
                <a:cubicBezTo>
                  <a:pt x="64" y="72"/>
                  <a:pt x="88" y="120"/>
                  <a:pt x="96" y="144"/>
                </a:cubicBezTo>
                <a:cubicBezTo>
                  <a:pt x="104" y="168"/>
                  <a:pt x="96" y="184"/>
                  <a:pt x="96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9" name="Text Box 23">
            <a:extLst>
              <a:ext uri="{FF2B5EF4-FFF2-40B4-BE49-F238E27FC236}">
                <a16:creationId xmlns:a16="http://schemas.microsoft.com/office/drawing/2014/main" id="{A4C94FE3-E2DD-0340-BEED-77D2AC55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18147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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1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00" name="Text Box 24">
            <a:extLst>
              <a:ext uri="{FF2B5EF4-FFF2-40B4-BE49-F238E27FC236}">
                <a16:creationId xmlns:a16="http://schemas.microsoft.com/office/drawing/2014/main" id="{8A3A3BDA-5B38-D14F-A78E-3045768F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35267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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2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01" name="Text Box 25">
            <a:extLst>
              <a:ext uri="{FF2B5EF4-FFF2-40B4-BE49-F238E27FC236}">
                <a16:creationId xmlns:a16="http://schemas.microsoft.com/office/drawing/2014/main" id="{87B89B75-F418-AC44-8817-7E71E582B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170497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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3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02" name="Text Box 26">
            <a:extLst>
              <a:ext uri="{FF2B5EF4-FFF2-40B4-BE49-F238E27FC236}">
                <a16:creationId xmlns:a16="http://schemas.microsoft.com/office/drawing/2014/main" id="{C8276252-6569-2644-A0A5-C060A6D7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5433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1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229403" name="Text Box 27">
            <a:extLst>
              <a:ext uri="{FF2B5EF4-FFF2-40B4-BE49-F238E27FC236}">
                <a16:creationId xmlns:a16="http://schemas.microsoft.com/office/drawing/2014/main" id="{7FE73B6C-2B14-C74F-AB83-328A51A5A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1717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2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229404" name="Text Box 28">
            <a:extLst>
              <a:ext uri="{FF2B5EF4-FFF2-40B4-BE49-F238E27FC236}">
                <a16:creationId xmlns:a16="http://schemas.microsoft.com/office/drawing/2014/main" id="{1B29897C-D263-7F45-B00E-6773D499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21717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3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229405" name="Oval 29">
            <a:extLst>
              <a:ext uri="{FF2B5EF4-FFF2-40B4-BE49-F238E27FC236}">
                <a16:creationId xmlns:a16="http://schemas.microsoft.com/office/drawing/2014/main" id="{B718AC7A-8F7B-974F-9643-25281CF6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24003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6" name="Line 30">
            <a:extLst>
              <a:ext uri="{FF2B5EF4-FFF2-40B4-BE49-F238E27FC236}">
                <a16:creationId xmlns:a16="http://schemas.microsoft.com/office/drawing/2014/main" id="{9443AF6E-FD7C-8B4B-9829-2C130CDB8F5F}"/>
              </a:ext>
            </a:extLst>
          </p:cNvPr>
          <p:cNvSpPr>
            <a:spLocks noChangeShapeType="1"/>
          </p:cNvSpPr>
          <p:nvPr/>
        </p:nvSpPr>
        <p:spPr bwMode="auto">
          <a:xfrm rot="17267199" flipV="1">
            <a:off x="819150" y="4064000"/>
            <a:ext cx="0" cy="914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7" name="Line 31">
            <a:extLst>
              <a:ext uri="{FF2B5EF4-FFF2-40B4-BE49-F238E27FC236}">
                <a16:creationId xmlns:a16="http://schemas.microsoft.com/office/drawing/2014/main" id="{966D867E-D5DF-5B48-BC64-D9F8F700B1D0}"/>
              </a:ext>
            </a:extLst>
          </p:cNvPr>
          <p:cNvSpPr>
            <a:spLocks noChangeShapeType="1"/>
          </p:cNvSpPr>
          <p:nvPr/>
        </p:nvSpPr>
        <p:spPr bwMode="auto">
          <a:xfrm rot="-4332801">
            <a:off x="1029494" y="4350544"/>
            <a:ext cx="647700" cy="15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Oval 32">
            <a:extLst>
              <a:ext uri="{FF2B5EF4-FFF2-40B4-BE49-F238E27FC236}">
                <a16:creationId xmlns:a16="http://schemas.microsoft.com/office/drawing/2014/main" id="{246F3C5C-C640-0043-B652-9EE338DBB834}"/>
              </a:ext>
            </a:extLst>
          </p:cNvPr>
          <p:cNvSpPr>
            <a:spLocks noChangeArrowheads="1"/>
          </p:cNvSpPr>
          <p:nvPr/>
        </p:nvSpPr>
        <p:spPr bwMode="auto">
          <a:xfrm rot="-4332801">
            <a:off x="1192213" y="45751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9" name="Text Box 33">
            <a:extLst>
              <a:ext uri="{FF2B5EF4-FFF2-40B4-BE49-F238E27FC236}">
                <a16:creationId xmlns:a16="http://schemas.microsoft.com/office/drawing/2014/main" id="{279CFE88-60EF-9A4E-8281-4906D42E3104}"/>
              </a:ext>
            </a:extLst>
          </p:cNvPr>
          <p:cNvSpPr txBox="1">
            <a:spLocks noChangeArrowheads="1"/>
          </p:cNvSpPr>
          <p:nvPr/>
        </p:nvSpPr>
        <p:spPr bwMode="auto">
          <a:xfrm rot="-4332801">
            <a:off x="1289844" y="3863181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1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10" name="Text Box 34">
            <a:extLst>
              <a:ext uri="{FF2B5EF4-FFF2-40B4-BE49-F238E27FC236}">
                <a16:creationId xmlns:a16="http://schemas.microsoft.com/office/drawing/2014/main" id="{D0E4C7B4-068B-C54F-9BE0-FF0B04ADA4C4}"/>
              </a:ext>
            </a:extLst>
          </p:cNvPr>
          <p:cNvSpPr txBox="1">
            <a:spLocks noChangeArrowheads="1"/>
          </p:cNvSpPr>
          <p:nvPr/>
        </p:nvSpPr>
        <p:spPr bwMode="auto">
          <a:xfrm rot="-4332801">
            <a:off x="99219" y="4247356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1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11" name="Line 35">
            <a:extLst>
              <a:ext uri="{FF2B5EF4-FFF2-40B4-BE49-F238E27FC236}">
                <a16:creationId xmlns:a16="http://schemas.microsoft.com/office/drawing/2014/main" id="{988F07A8-F877-9F4B-8E9B-210BB8B24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8725" y="3695700"/>
            <a:ext cx="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2" name="Line 36">
            <a:extLst>
              <a:ext uri="{FF2B5EF4-FFF2-40B4-BE49-F238E27FC236}">
                <a16:creationId xmlns:a16="http://schemas.microsoft.com/office/drawing/2014/main" id="{3A49193D-A25F-D442-904E-630819DB3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725" y="4610100"/>
            <a:ext cx="1066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3" name="Text Box 37">
            <a:extLst>
              <a:ext uri="{FF2B5EF4-FFF2-40B4-BE49-F238E27FC236}">
                <a16:creationId xmlns:a16="http://schemas.microsoft.com/office/drawing/2014/main" id="{FD2D686A-5C79-514E-B836-FFC5BCB99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44577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0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14" name="Text Box 38">
            <a:extLst>
              <a:ext uri="{FF2B5EF4-FFF2-40B4-BE49-F238E27FC236}">
                <a16:creationId xmlns:a16="http://schemas.microsoft.com/office/drawing/2014/main" id="{D190B45A-C255-4944-8A6C-13DD2CB5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4671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0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15" name="Line 39">
            <a:extLst>
              <a:ext uri="{FF2B5EF4-FFF2-40B4-BE49-F238E27FC236}">
                <a16:creationId xmlns:a16="http://schemas.microsoft.com/office/drawing/2014/main" id="{1352291E-99AB-D746-B4DB-87AED8859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828800"/>
            <a:ext cx="152400" cy="6096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6" name="Text Box 40">
            <a:extLst>
              <a:ext uri="{FF2B5EF4-FFF2-40B4-BE49-F238E27FC236}">
                <a16:creationId xmlns:a16="http://schemas.microsoft.com/office/drawing/2014/main" id="{C12A68A7-E289-F949-9105-831DA5BB3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26289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4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17" name="Text Box 41">
            <a:extLst>
              <a:ext uri="{FF2B5EF4-FFF2-40B4-BE49-F238E27FC236}">
                <a16:creationId xmlns:a16="http://schemas.microsoft.com/office/drawing/2014/main" id="{92BCA1C7-2879-0340-B92A-A294381C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0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4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29418" name="Text Box 42">
            <a:extLst>
              <a:ext uri="{FF2B5EF4-FFF2-40B4-BE49-F238E27FC236}">
                <a16:creationId xmlns:a16="http://schemas.microsoft.com/office/drawing/2014/main" id="{82818BB0-12F8-A24A-9313-34782F70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0"/>
            <a:ext cx="6096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Times New Roman" panose="02020603050405020304" pitchFamily="18" charset="0"/>
              </a:rPr>
              <a:t>H</a:t>
            </a:r>
            <a:r>
              <a:rPr lang="en-US" altLang="en-US" sz="2000" b="0">
                <a:latin typeface="Times New Roman" panose="02020603050405020304" pitchFamily="18" charset="0"/>
              </a:rPr>
              <a:t> = </a:t>
            </a:r>
            <a:r>
              <a:rPr lang="en-US" altLang="en-US" sz="2000">
                <a:latin typeface="Times New Roman" panose="02020603050405020304" pitchFamily="18" charset="0"/>
              </a:rPr>
              <a:t>R</a:t>
            </a:r>
            <a:r>
              <a:rPr lang="en-US" altLang="en-US" sz="2000" baseline="-25000">
                <a:latin typeface="Times New Roman" panose="02020603050405020304" pitchFamily="18" charset="0"/>
              </a:rPr>
              <a:t>z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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1</a:t>
            </a:r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) * T</a:t>
            </a:r>
            <a:r>
              <a:rPr lang="en-US" altLang="en-US" sz="2000" baseline="-25000">
                <a:latin typeface="Times New Roman" panose="02020603050405020304" pitchFamily="18" charset="0"/>
              </a:rPr>
              <a:t>x1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l</a:t>
            </a:r>
            <a:r>
              <a:rPr lang="en-US" altLang="en-US" sz="200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 i="1">
                <a:latin typeface="Times New Roman" panose="02020603050405020304" pitchFamily="18" charset="0"/>
              </a:rPr>
              <a:t> * </a:t>
            </a:r>
            <a:r>
              <a:rPr lang="en-US" altLang="en-US" sz="2000">
                <a:latin typeface="Times New Roman" panose="02020603050405020304" pitchFamily="18" charset="0"/>
              </a:rPr>
              <a:t>R</a:t>
            </a:r>
            <a:r>
              <a:rPr lang="en-US" altLang="en-US" sz="2000" baseline="-25000">
                <a:latin typeface="Times New Roman" panose="02020603050405020304" pitchFamily="18" charset="0"/>
              </a:rPr>
              <a:t>z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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2</a:t>
            </a:r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) * T</a:t>
            </a:r>
            <a:r>
              <a:rPr lang="en-US" altLang="en-US" sz="2000" baseline="-25000">
                <a:latin typeface="Times New Roman" panose="02020603050405020304" pitchFamily="18" charset="0"/>
              </a:rPr>
              <a:t>x2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l</a:t>
            </a:r>
            <a:r>
              <a:rPr lang="en-US" altLang="en-US" sz="2000" i="1" baseline="-25000">
                <a:latin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 i="1">
                <a:latin typeface="Times New Roman" panose="02020603050405020304" pitchFamily="18" charset="0"/>
              </a:rPr>
              <a:t> * </a:t>
            </a:r>
            <a:r>
              <a:rPr lang="en-US" altLang="en-US" sz="2000">
                <a:latin typeface="Times New Roman" panose="02020603050405020304" pitchFamily="18" charset="0"/>
              </a:rPr>
              <a:t>R</a:t>
            </a:r>
            <a:r>
              <a:rPr lang="en-US" altLang="en-US" sz="2000" baseline="-25000">
                <a:latin typeface="Times New Roman" panose="02020603050405020304" pitchFamily="18" charset="0"/>
              </a:rPr>
              <a:t>z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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) * T</a:t>
            </a:r>
            <a:r>
              <a:rPr lang="en-US" altLang="en-US" sz="2000" baseline="-25000">
                <a:latin typeface="Times New Roman" panose="02020603050405020304" pitchFamily="18" charset="0"/>
              </a:rPr>
              <a:t>x3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sz="2000" i="1">
                <a:latin typeface="Times New Roman" panose="02020603050405020304" pitchFamily="18" charset="0"/>
              </a:rPr>
              <a:t>l</a:t>
            </a:r>
            <a:r>
              <a:rPr lang="en-US" altLang="en-US" sz="2000" i="1" baseline="-25000">
                <a:latin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endParaRPr lang="en-US" altLang="en-US" sz="2000">
              <a:latin typeface="Times New Roman" panose="02020603050405020304" pitchFamily="18" charset="0"/>
            </a:endParaRPr>
          </a:p>
          <a:p>
            <a:r>
              <a:rPr lang="en-US" altLang="en-US" sz="2000" b="0">
                <a:latin typeface="Times New Roman" panose="02020603050405020304" pitchFamily="18" charset="0"/>
              </a:rPr>
              <a:t>This takes you from the X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0</a:t>
            </a:r>
            <a:r>
              <a:rPr lang="en-US" altLang="en-US" sz="2000" b="0">
                <a:latin typeface="Times New Roman" panose="02020603050405020304" pitchFamily="18" charset="0"/>
              </a:rPr>
              <a:t>Y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0</a:t>
            </a:r>
            <a:r>
              <a:rPr lang="en-US" altLang="en-US" sz="2000" b="0">
                <a:latin typeface="Times New Roman" panose="02020603050405020304" pitchFamily="18" charset="0"/>
              </a:rPr>
              <a:t> frame to the X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4</a:t>
            </a:r>
            <a:r>
              <a:rPr lang="en-US" altLang="en-US" sz="2000" b="0">
                <a:latin typeface="Times New Roman" panose="02020603050405020304" pitchFamily="18" charset="0"/>
              </a:rPr>
              <a:t>Y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4</a:t>
            </a:r>
            <a:r>
              <a:rPr lang="en-US" altLang="en-US" sz="2000" b="0">
                <a:latin typeface="Times New Roman" panose="02020603050405020304" pitchFamily="18" charset="0"/>
              </a:rPr>
              <a:t> frame.</a:t>
            </a:r>
          </a:p>
          <a:p>
            <a:endParaRPr lang="en-US" altLang="en-US" sz="2000" b="0">
              <a:latin typeface="Times New Roman" panose="02020603050405020304" pitchFamily="18" charset="0"/>
            </a:endParaRPr>
          </a:p>
          <a:p>
            <a:r>
              <a:rPr lang="en-US" altLang="en-US" sz="2000" b="0">
                <a:latin typeface="Times New Roman" panose="02020603050405020304" pitchFamily="18" charset="0"/>
              </a:rPr>
              <a:t>The position of the yellow dot relative to the X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4</a:t>
            </a:r>
            <a:r>
              <a:rPr lang="en-US" altLang="en-US" sz="2000" b="0">
                <a:latin typeface="Times New Roman" panose="02020603050405020304" pitchFamily="18" charset="0"/>
              </a:rPr>
              <a:t>Y</a:t>
            </a:r>
            <a:r>
              <a:rPr lang="en-US" altLang="en-US" sz="2000" b="0" baseline="30000">
                <a:latin typeface="Times New Roman" panose="02020603050405020304" pitchFamily="18" charset="0"/>
              </a:rPr>
              <a:t>4</a:t>
            </a:r>
            <a:r>
              <a:rPr lang="en-US" altLang="en-US" sz="2000" b="0">
                <a:latin typeface="Times New Roman" panose="02020603050405020304" pitchFamily="18" charset="0"/>
              </a:rPr>
              <a:t> frame is (0,0).  </a:t>
            </a:r>
          </a:p>
        </p:txBody>
      </p:sp>
      <p:graphicFrame>
        <p:nvGraphicFramePr>
          <p:cNvPr id="229419" name="Object 43">
            <a:extLst>
              <a:ext uri="{FF2B5EF4-FFF2-40B4-BE49-F238E27FC236}">
                <a16:creationId xmlns:a16="http://schemas.microsoft.com/office/drawing/2014/main" id="{07A34FF4-61A2-D84B-A957-CD69D62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105400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3" name="Equation" r:id="rId3" imgW="17843500" imgH="21069300" progId="Equation.3">
                  <p:embed/>
                </p:oleObj>
              </mc:Choice>
              <mc:Fallback>
                <p:oleObj name="Equation" r:id="rId3" imgW="17843500" imgH="210693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1828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20" name="Line 44">
            <a:extLst>
              <a:ext uri="{FF2B5EF4-FFF2-40B4-BE49-F238E27FC236}">
                <a16:creationId xmlns:a16="http://schemas.microsoft.com/office/drawing/2014/main" id="{0D39D41E-8C45-6644-B016-8471EA54C9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21" name="Text Box 45">
            <a:extLst>
              <a:ext uri="{FF2B5EF4-FFF2-40B4-BE49-F238E27FC236}">
                <a16:creationId xmlns:a16="http://schemas.microsoft.com/office/drawing/2014/main" id="{861DBA7F-F7F1-F746-B9FA-F6012BA7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562600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>
                <a:latin typeface="Times New Roman" panose="02020603050405020304" pitchFamily="18" charset="0"/>
              </a:rPr>
              <a:t>Notice that multiplying by the (0,0,0,1) vector will  equal the last column of the H matrix.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76F06EB-47A3-0E4F-A245-8F0AE0911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6168653" cy="7361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>
            <a:extLst>
              <a:ext uri="{FF2B5EF4-FFF2-40B4-BE49-F238E27FC236}">
                <a16:creationId xmlns:a16="http://schemas.microsoft.com/office/drawing/2014/main" id="{69E0DC62-AD37-6843-9C9C-94125490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r="18202"/>
          <a:stretch>
            <a:fillRect/>
          </a:stretch>
        </p:blipFill>
        <p:spPr bwMode="auto">
          <a:xfrm>
            <a:off x="873125" y="4287838"/>
            <a:ext cx="2227263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263" r="182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03" name="Line 3">
            <a:extLst>
              <a:ext uri="{FF2B5EF4-FFF2-40B4-BE49-F238E27FC236}">
                <a16:creationId xmlns:a16="http://schemas.microsoft.com/office/drawing/2014/main" id="{D86713CF-6601-4D44-9034-B5ABF62E0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5029200"/>
            <a:ext cx="355600" cy="630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id="{4B0D4EEC-557F-1543-87A1-A5EC1E29E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Numerical Inverse Kinematics</a:t>
            </a:r>
          </a:p>
        </p:txBody>
      </p:sp>
      <p:sp>
        <p:nvSpPr>
          <p:cNvPr id="230405" name="Rectangle 5">
            <a:extLst>
              <a:ext uri="{FF2B5EF4-FFF2-40B4-BE49-F238E27FC236}">
                <a16:creationId xmlns:a16="http://schemas.microsoft.com/office/drawing/2014/main" id="{8D6580BC-3A08-F448-B998-CCFBFF449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Cartesian Location </a:t>
            </a:r>
          </a:p>
          <a:p>
            <a:r>
              <a:rPr lang="en-US" altLang="en-US"/>
              <a:t>Motor joint angles:</a:t>
            </a:r>
          </a:p>
          <a:p>
            <a:r>
              <a:rPr lang="en-US" altLang="en-US"/>
              <a:t>Local linear model: </a:t>
            </a:r>
          </a:p>
          <a:p>
            <a:r>
              <a:rPr lang="en-US" altLang="en-US"/>
              <a:t>Numerical steps:   1 Solve:</a:t>
            </a:r>
          </a:p>
          <a:p>
            <a:pPr>
              <a:buFontTx/>
              <a:buNone/>
            </a:pPr>
            <a:r>
              <a:rPr lang="en-US" altLang="en-US"/>
              <a:t>				      2 Update:</a:t>
            </a:r>
          </a:p>
        </p:txBody>
      </p:sp>
      <p:graphicFrame>
        <p:nvGraphicFramePr>
          <p:cNvPr id="230406" name="Object 6">
            <a:extLst>
              <a:ext uri="{FF2B5EF4-FFF2-40B4-BE49-F238E27FC236}">
                <a16:creationId xmlns:a16="http://schemas.microsoft.com/office/drawing/2014/main" id="{4613048B-0A79-6D45-95E2-F55222127A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962150"/>
          <a:ext cx="2990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2" name="Equation" r:id="rId4" imgW="2857500" imgH="381000" progId="EquationMagic">
                  <p:embed/>
                </p:oleObj>
              </mc:Choice>
              <mc:Fallback>
                <p:oleObj name="Equation" r:id="rId4" imgW="2857500" imgH="381000" progId="EquationMagic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62150"/>
                        <a:ext cx="2990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7">
            <a:extLst>
              <a:ext uri="{FF2B5EF4-FFF2-40B4-BE49-F238E27FC236}">
                <a16:creationId xmlns:a16="http://schemas.microsoft.com/office/drawing/2014/main" id="{947543E1-B853-C844-9517-26FE314A6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0" y="2562225"/>
          <a:ext cx="3086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3" name="Equation" r:id="rId6" imgW="2959100" imgH="381000" progId="EquationMagic">
                  <p:embed/>
                </p:oleObj>
              </mc:Choice>
              <mc:Fallback>
                <p:oleObj name="Equation" r:id="rId6" imgW="2959100" imgH="381000" progId="EquationMagic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562225"/>
                        <a:ext cx="3086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>
            <a:extLst>
              <a:ext uri="{FF2B5EF4-FFF2-40B4-BE49-F238E27FC236}">
                <a16:creationId xmlns:a16="http://schemas.microsoft.com/office/drawing/2014/main" id="{6A470052-4159-C84E-811F-431E9F3936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4875" y="3181350"/>
          <a:ext cx="1914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4" name="Equation" r:id="rId8" imgW="1841500" imgH="330200" progId="EquationMagic">
                  <p:embed/>
                </p:oleObj>
              </mc:Choice>
              <mc:Fallback>
                <p:oleObj name="Equation" r:id="rId8" imgW="1841500" imgH="330200" progId="EquationMagic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181350"/>
                        <a:ext cx="19145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>
            <a:extLst>
              <a:ext uri="{FF2B5EF4-FFF2-40B4-BE49-F238E27FC236}">
                <a16:creationId xmlns:a16="http://schemas.microsoft.com/office/drawing/2014/main" id="{725A7503-8542-E141-81DC-112292E65A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2038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5" name="Equation" r:id="rId10" imgW="1955800" imgH="317500" progId="EquationMagic">
                  <p:embed/>
                </p:oleObj>
              </mc:Choice>
              <mc:Fallback>
                <p:oleObj name="Equation" r:id="rId10" imgW="1955800" imgH="317500" progId="EquationMagic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2038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>
            <a:extLst>
              <a:ext uri="{FF2B5EF4-FFF2-40B4-BE49-F238E27FC236}">
                <a16:creationId xmlns:a16="http://schemas.microsoft.com/office/drawing/2014/main" id="{B0669DCF-C9ED-2641-9E43-9B85405AE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4343400"/>
          <a:ext cx="2133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6" name="Equation" r:id="rId12" imgW="2044700" imgH="304800" progId="EquationMagic">
                  <p:embed/>
                </p:oleObj>
              </mc:Choice>
              <mc:Fallback>
                <p:oleObj name="Equation" r:id="rId12" imgW="2044700" imgH="304800" progId="EquationMagic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43400"/>
                        <a:ext cx="21336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1" name="Oval 11">
            <a:extLst>
              <a:ext uri="{FF2B5EF4-FFF2-40B4-BE49-F238E27FC236}">
                <a16:creationId xmlns:a16="http://schemas.microsoft.com/office/drawing/2014/main" id="{8ADA3932-0F53-3F41-B70C-FD5055542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029200"/>
            <a:ext cx="76200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0412" name="Object 12">
            <a:extLst>
              <a:ext uri="{FF2B5EF4-FFF2-40B4-BE49-F238E27FC236}">
                <a16:creationId xmlns:a16="http://schemas.microsoft.com/office/drawing/2014/main" id="{C1257B9B-4FB1-4246-AC7D-CC6A3F888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5029200"/>
          <a:ext cx="381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7" name="Equation" r:id="rId14" imgW="317500" imgH="241300" progId="EquationMagic">
                  <p:embed/>
                </p:oleObj>
              </mc:Choice>
              <mc:Fallback>
                <p:oleObj name="Equation" r:id="rId14" imgW="317500" imgH="241300" progId="EquationMagic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81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3" name="Oval 13">
            <a:extLst>
              <a:ext uri="{FF2B5EF4-FFF2-40B4-BE49-F238E27FC236}">
                <a16:creationId xmlns:a16="http://schemas.microsoft.com/office/drawing/2014/main" id="{FCED1B69-F2E1-A443-B9A1-4C547BE38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76200" cy="74613"/>
          </a:xfrm>
          <a:prstGeom prst="ellipse">
            <a:avLst/>
          </a:prstGeom>
          <a:solidFill>
            <a:schemeClr val="tx2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0414" name="Object 14">
            <a:extLst>
              <a:ext uri="{FF2B5EF4-FFF2-40B4-BE49-F238E27FC236}">
                <a16:creationId xmlns:a16="http://schemas.microsoft.com/office/drawing/2014/main" id="{70803835-96ED-0A4E-9EA0-4BB351F035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562600"/>
          <a:ext cx="333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8" name="Equation" r:id="rId16" imgW="317500" imgH="292100" progId="EquationMagic">
                  <p:embed/>
                </p:oleObj>
              </mc:Choice>
              <mc:Fallback>
                <p:oleObj name="Equation" r:id="rId16" imgW="317500" imgH="292100" progId="EquationMagic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62600"/>
                        <a:ext cx="3333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2A48037-97FE-C94B-B3E8-47BF9AE4FC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220787"/>
            <a:ext cx="8270875" cy="55139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Line 2">
            <a:extLst>
              <a:ext uri="{FF2B5EF4-FFF2-40B4-BE49-F238E27FC236}">
                <a16:creationId xmlns:a16="http://schemas.microsoft.com/office/drawing/2014/main" id="{BE586397-FDBD-5F45-8D9E-330A25CE6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38400"/>
            <a:ext cx="800100" cy="1905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7" name="AutoShape 3">
            <a:extLst>
              <a:ext uri="{FF2B5EF4-FFF2-40B4-BE49-F238E27FC236}">
                <a16:creationId xmlns:a16="http://schemas.microsoft.com/office/drawing/2014/main" id="{4171318F-048B-0143-BD41-70612BA9B597}"/>
              </a:ext>
            </a:extLst>
          </p:cNvPr>
          <p:cNvSpPr>
            <a:spLocks noChangeArrowheads="1"/>
          </p:cNvSpPr>
          <p:nvPr/>
        </p:nvSpPr>
        <p:spPr bwMode="auto">
          <a:xfrm rot="-4422309">
            <a:off x="581025" y="36576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A9BAB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8" name="AutoShape 4">
            <a:extLst>
              <a:ext uri="{FF2B5EF4-FFF2-40B4-BE49-F238E27FC236}">
                <a16:creationId xmlns:a16="http://schemas.microsoft.com/office/drawing/2014/main" id="{B23F639E-4080-154A-A2E9-508499334AE1}"/>
              </a:ext>
            </a:extLst>
          </p:cNvPr>
          <p:cNvSpPr>
            <a:spLocks noChangeArrowheads="1"/>
          </p:cNvSpPr>
          <p:nvPr/>
        </p:nvSpPr>
        <p:spPr bwMode="auto">
          <a:xfrm rot="-2514874">
            <a:off x="1419225" y="23622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A9BAB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9" name="AutoShape 5">
            <a:extLst>
              <a:ext uri="{FF2B5EF4-FFF2-40B4-BE49-F238E27FC236}">
                <a16:creationId xmlns:a16="http://schemas.microsoft.com/office/drawing/2014/main" id="{7813847C-827F-7848-ACCE-C7ED56CBF4D4}"/>
              </a:ext>
            </a:extLst>
          </p:cNvPr>
          <p:cNvSpPr>
            <a:spLocks noChangeArrowheads="1"/>
          </p:cNvSpPr>
          <p:nvPr/>
        </p:nvSpPr>
        <p:spPr bwMode="auto">
          <a:xfrm rot="762776">
            <a:off x="2790825" y="20574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A9BAB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Rectangle 6">
            <a:extLst>
              <a:ext uri="{FF2B5EF4-FFF2-40B4-BE49-F238E27FC236}">
                <a16:creationId xmlns:a16="http://schemas.microsoft.com/office/drawing/2014/main" id="{5B632E1E-0659-BD48-8C4E-5F176E2EC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4648200"/>
            <a:ext cx="1371600" cy="152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1" name="Oval 7">
            <a:extLst>
              <a:ext uri="{FF2B5EF4-FFF2-40B4-BE49-F238E27FC236}">
                <a16:creationId xmlns:a16="http://schemas.microsoft.com/office/drawing/2014/main" id="{3F3FE682-5F9F-F644-9DCF-86C33B02E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048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2" name="Oval 8">
            <a:extLst>
              <a:ext uri="{FF2B5EF4-FFF2-40B4-BE49-F238E27FC236}">
                <a16:creationId xmlns:a16="http://schemas.microsoft.com/office/drawing/2014/main" id="{9D10A921-4B7A-7646-8BF9-7B777BEB1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2057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3" name="Line 9">
            <a:extLst>
              <a:ext uri="{FF2B5EF4-FFF2-40B4-BE49-F238E27FC236}">
                <a16:creationId xmlns:a16="http://schemas.microsoft.com/office/drawing/2014/main" id="{6E82DB6A-E63F-EC4E-B2DE-A06EDECE3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2476500"/>
            <a:ext cx="723900" cy="64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4" name="Line 10">
            <a:extLst>
              <a:ext uri="{FF2B5EF4-FFF2-40B4-BE49-F238E27FC236}">
                <a16:creationId xmlns:a16="http://schemas.microsoft.com/office/drawing/2014/main" id="{6F8DDD76-9B37-D24A-8DCE-8A1FD0E90C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90625" y="2514600"/>
            <a:ext cx="533400" cy="6096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5" name="Line 11">
            <a:extLst>
              <a:ext uri="{FF2B5EF4-FFF2-40B4-BE49-F238E27FC236}">
                <a16:creationId xmlns:a16="http://schemas.microsoft.com/office/drawing/2014/main" id="{2657F499-9433-5C42-A659-75D0D59F4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7025" y="2057400"/>
            <a:ext cx="800100" cy="1905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6" name="Line 12">
            <a:extLst>
              <a:ext uri="{FF2B5EF4-FFF2-40B4-BE49-F238E27FC236}">
                <a16:creationId xmlns:a16="http://schemas.microsoft.com/office/drawing/2014/main" id="{ACD30F41-5B04-9B47-B273-DAB1E48A6F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7025" y="1447800"/>
            <a:ext cx="152400" cy="6096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7" name="Text Box 13">
            <a:extLst>
              <a:ext uri="{FF2B5EF4-FFF2-40B4-BE49-F238E27FC236}">
                <a16:creationId xmlns:a16="http://schemas.microsoft.com/office/drawing/2014/main" id="{9992A1DF-A056-224B-83B1-937ECDDD4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24765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2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38" name="Text Box 14">
            <a:extLst>
              <a:ext uri="{FF2B5EF4-FFF2-40B4-BE49-F238E27FC236}">
                <a16:creationId xmlns:a16="http://schemas.microsoft.com/office/drawing/2014/main" id="{4977579E-9884-484F-8337-6B261474F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22479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3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39" name="Text Box 15">
            <a:extLst>
              <a:ext uri="{FF2B5EF4-FFF2-40B4-BE49-F238E27FC236}">
                <a16:creationId xmlns:a16="http://schemas.microsoft.com/office/drawing/2014/main" id="{6C5C6C99-9FE1-234B-9DE8-1A1117EA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286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2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40" name="Text Box 16">
            <a:extLst>
              <a:ext uri="{FF2B5EF4-FFF2-40B4-BE49-F238E27FC236}">
                <a16:creationId xmlns:a16="http://schemas.microsoft.com/office/drawing/2014/main" id="{FB616C71-62A6-BE41-8EDB-56B91CCF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1219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3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41" name="Freeform 17">
            <a:extLst>
              <a:ext uri="{FF2B5EF4-FFF2-40B4-BE49-F238E27FC236}">
                <a16:creationId xmlns:a16="http://schemas.microsoft.com/office/drawing/2014/main" id="{505159D6-2532-984F-9A1A-A0544A44FE02}"/>
              </a:ext>
            </a:extLst>
          </p:cNvPr>
          <p:cNvSpPr>
            <a:spLocks/>
          </p:cNvSpPr>
          <p:nvPr/>
        </p:nvSpPr>
        <p:spPr bwMode="auto">
          <a:xfrm>
            <a:off x="1533525" y="4305300"/>
            <a:ext cx="304800" cy="381000"/>
          </a:xfrm>
          <a:custGeom>
            <a:avLst/>
            <a:gdLst>
              <a:gd name="T0" fmla="*/ 0 w 192"/>
              <a:gd name="T1" fmla="*/ 0 h 192"/>
              <a:gd name="T2" fmla="*/ 96 w 192"/>
              <a:gd name="T3" fmla="*/ 48 h 192"/>
              <a:gd name="T4" fmla="*/ 144 w 192"/>
              <a:gd name="T5" fmla="*/ 96 h 192"/>
              <a:gd name="T6" fmla="*/ 192 w 19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92">
                <a:moveTo>
                  <a:pt x="0" y="0"/>
                </a:moveTo>
                <a:cubicBezTo>
                  <a:pt x="36" y="16"/>
                  <a:pt x="72" y="32"/>
                  <a:pt x="96" y="48"/>
                </a:cubicBezTo>
                <a:cubicBezTo>
                  <a:pt x="120" y="64"/>
                  <a:pt x="128" y="72"/>
                  <a:pt x="144" y="96"/>
                </a:cubicBezTo>
                <a:cubicBezTo>
                  <a:pt x="160" y="120"/>
                  <a:pt x="184" y="176"/>
                  <a:pt x="192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2" name="Line 18">
            <a:extLst>
              <a:ext uri="{FF2B5EF4-FFF2-40B4-BE49-F238E27FC236}">
                <a16:creationId xmlns:a16="http://schemas.microsoft.com/office/drawing/2014/main" id="{1C6D5D96-B7A1-F24E-AEFC-7A6C19EAA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2125" y="24003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3" name="Freeform 19">
            <a:extLst>
              <a:ext uri="{FF2B5EF4-FFF2-40B4-BE49-F238E27FC236}">
                <a16:creationId xmlns:a16="http://schemas.microsoft.com/office/drawing/2014/main" id="{7D0DC7FA-22F6-824F-98AA-82872BCE1959}"/>
              </a:ext>
            </a:extLst>
          </p:cNvPr>
          <p:cNvSpPr>
            <a:spLocks/>
          </p:cNvSpPr>
          <p:nvPr/>
        </p:nvSpPr>
        <p:spPr bwMode="auto">
          <a:xfrm>
            <a:off x="1838325" y="2692400"/>
            <a:ext cx="228600" cy="88900"/>
          </a:xfrm>
          <a:custGeom>
            <a:avLst/>
            <a:gdLst>
              <a:gd name="T0" fmla="*/ 0 w 144"/>
              <a:gd name="T1" fmla="*/ 8 h 56"/>
              <a:gd name="T2" fmla="*/ 48 w 144"/>
              <a:gd name="T3" fmla="*/ 8 h 56"/>
              <a:gd name="T4" fmla="*/ 96 w 144"/>
              <a:gd name="T5" fmla="*/ 8 h 56"/>
              <a:gd name="T6" fmla="*/ 144 w 144"/>
              <a:gd name="T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56">
                <a:moveTo>
                  <a:pt x="0" y="8"/>
                </a:moveTo>
                <a:cubicBezTo>
                  <a:pt x="16" y="8"/>
                  <a:pt x="32" y="8"/>
                  <a:pt x="48" y="8"/>
                </a:cubicBezTo>
                <a:cubicBezTo>
                  <a:pt x="64" y="8"/>
                  <a:pt x="80" y="0"/>
                  <a:pt x="96" y="8"/>
                </a:cubicBezTo>
                <a:cubicBezTo>
                  <a:pt x="112" y="16"/>
                  <a:pt x="128" y="36"/>
                  <a:pt x="144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4" name="Line 20">
            <a:extLst>
              <a:ext uri="{FF2B5EF4-FFF2-40B4-BE49-F238E27FC236}">
                <a16:creationId xmlns:a16="http://schemas.microsoft.com/office/drawing/2014/main" id="{19A7442F-8F06-9149-ACF1-58DB41DDB6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5125" y="16383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5" name="Freeform 21">
            <a:extLst>
              <a:ext uri="{FF2B5EF4-FFF2-40B4-BE49-F238E27FC236}">
                <a16:creationId xmlns:a16="http://schemas.microsoft.com/office/drawing/2014/main" id="{03914BB5-D2B4-E34B-BFEB-8443825A9CB9}"/>
              </a:ext>
            </a:extLst>
          </p:cNvPr>
          <p:cNvSpPr>
            <a:spLocks/>
          </p:cNvSpPr>
          <p:nvPr/>
        </p:nvSpPr>
        <p:spPr bwMode="auto">
          <a:xfrm>
            <a:off x="3133725" y="1866900"/>
            <a:ext cx="165100" cy="304800"/>
          </a:xfrm>
          <a:custGeom>
            <a:avLst/>
            <a:gdLst>
              <a:gd name="T0" fmla="*/ 0 w 104"/>
              <a:gd name="T1" fmla="*/ 0 h 192"/>
              <a:gd name="T2" fmla="*/ 48 w 104"/>
              <a:gd name="T3" fmla="*/ 48 h 192"/>
              <a:gd name="T4" fmla="*/ 96 w 104"/>
              <a:gd name="T5" fmla="*/ 144 h 192"/>
              <a:gd name="T6" fmla="*/ 96 w 104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16" y="12"/>
                  <a:pt x="32" y="24"/>
                  <a:pt x="48" y="48"/>
                </a:cubicBezTo>
                <a:cubicBezTo>
                  <a:pt x="64" y="72"/>
                  <a:pt x="88" y="120"/>
                  <a:pt x="96" y="144"/>
                </a:cubicBezTo>
                <a:cubicBezTo>
                  <a:pt x="104" y="168"/>
                  <a:pt x="96" y="184"/>
                  <a:pt x="96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6" name="Text Box 22">
            <a:extLst>
              <a:ext uri="{FF2B5EF4-FFF2-40B4-BE49-F238E27FC236}">
                <a16:creationId xmlns:a16="http://schemas.microsoft.com/office/drawing/2014/main" id="{77CD1FB5-C174-B642-8A4B-5CB1B61C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18623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x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1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47" name="Text Box 23">
            <a:extLst>
              <a:ext uri="{FF2B5EF4-FFF2-40B4-BE49-F238E27FC236}">
                <a16:creationId xmlns:a16="http://schemas.microsoft.com/office/drawing/2014/main" id="{D50A687D-E799-2643-BA2B-AFADC8BE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35743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x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2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48" name="Text Box 24">
            <a:extLst>
              <a:ext uri="{FF2B5EF4-FFF2-40B4-BE49-F238E27FC236}">
                <a16:creationId xmlns:a16="http://schemas.microsoft.com/office/drawing/2014/main" id="{655F21A2-E23D-574C-9645-85021FA9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170973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  <a:sym typeface="UniversalMath1 BT" pitchFamily="18" charset="2"/>
              </a:rPr>
              <a:t>x</a:t>
            </a:r>
            <a:r>
              <a:rPr lang="en-US" altLang="en-US" sz="1600" baseline="-25000">
                <a:latin typeface="Times New Roman" panose="02020603050405020304" pitchFamily="18" charset="0"/>
                <a:sym typeface="UniversalMath1 BT" pitchFamily="18" charset="2"/>
              </a:rPr>
              <a:t>3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49" name="Text Box 25">
            <a:extLst>
              <a:ext uri="{FF2B5EF4-FFF2-40B4-BE49-F238E27FC236}">
                <a16:creationId xmlns:a16="http://schemas.microsoft.com/office/drawing/2014/main" id="{D449ECB1-EF69-4E46-A3FA-9DED5BB6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5433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1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231450" name="Text Box 26">
            <a:extLst>
              <a:ext uri="{FF2B5EF4-FFF2-40B4-BE49-F238E27FC236}">
                <a16:creationId xmlns:a16="http://schemas.microsoft.com/office/drawing/2014/main" id="{CF7924F8-B1DC-A046-B2A5-6FF1BB3C1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1717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2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231451" name="Text Box 27">
            <a:extLst>
              <a:ext uri="{FF2B5EF4-FFF2-40B4-BE49-F238E27FC236}">
                <a16:creationId xmlns:a16="http://schemas.microsoft.com/office/drawing/2014/main" id="{43C5F1FC-335A-A74C-9654-034724FD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21717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3</a:t>
            </a:r>
            <a:endParaRPr lang="en-US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231452" name="Oval 28">
            <a:extLst>
              <a:ext uri="{FF2B5EF4-FFF2-40B4-BE49-F238E27FC236}">
                <a16:creationId xmlns:a16="http://schemas.microsoft.com/office/drawing/2014/main" id="{34FE0754-F0E6-B548-950E-14886C33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24003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3" name="Line 29">
            <a:extLst>
              <a:ext uri="{FF2B5EF4-FFF2-40B4-BE49-F238E27FC236}">
                <a16:creationId xmlns:a16="http://schemas.microsoft.com/office/drawing/2014/main" id="{5FE7D32F-AA1D-924A-B548-8BE3B10A0B8A}"/>
              </a:ext>
            </a:extLst>
          </p:cNvPr>
          <p:cNvSpPr>
            <a:spLocks noChangeShapeType="1"/>
          </p:cNvSpPr>
          <p:nvPr/>
        </p:nvSpPr>
        <p:spPr bwMode="auto">
          <a:xfrm rot="17267199" flipV="1">
            <a:off x="819150" y="4064000"/>
            <a:ext cx="0" cy="914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4" name="Line 30">
            <a:extLst>
              <a:ext uri="{FF2B5EF4-FFF2-40B4-BE49-F238E27FC236}">
                <a16:creationId xmlns:a16="http://schemas.microsoft.com/office/drawing/2014/main" id="{CB196B17-35DF-1F4C-9444-2E15354B428E}"/>
              </a:ext>
            </a:extLst>
          </p:cNvPr>
          <p:cNvSpPr>
            <a:spLocks noChangeShapeType="1"/>
          </p:cNvSpPr>
          <p:nvPr/>
        </p:nvSpPr>
        <p:spPr bwMode="auto">
          <a:xfrm rot="-4332801">
            <a:off x="1029494" y="4350544"/>
            <a:ext cx="647700" cy="15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5" name="Oval 31">
            <a:extLst>
              <a:ext uri="{FF2B5EF4-FFF2-40B4-BE49-F238E27FC236}">
                <a16:creationId xmlns:a16="http://schemas.microsoft.com/office/drawing/2014/main" id="{67B437E0-FEEA-3B43-9F1F-4F2C4F14339B}"/>
              </a:ext>
            </a:extLst>
          </p:cNvPr>
          <p:cNvSpPr>
            <a:spLocks noChangeArrowheads="1"/>
          </p:cNvSpPr>
          <p:nvPr/>
        </p:nvSpPr>
        <p:spPr bwMode="auto">
          <a:xfrm rot="-4332801">
            <a:off x="1192213" y="45751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Text Box 32">
            <a:extLst>
              <a:ext uri="{FF2B5EF4-FFF2-40B4-BE49-F238E27FC236}">
                <a16:creationId xmlns:a16="http://schemas.microsoft.com/office/drawing/2014/main" id="{D35A464E-AA7E-9B4A-8DF2-AB98332D08C6}"/>
              </a:ext>
            </a:extLst>
          </p:cNvPr>
          <p:cNvSpPr txBox="1">
            <a:spLocks noChangeArrowheads="1"/>
          </p:cNvSpPr>
          <p:nvPr/>
        </p:nvSpPr>
        <p:spPr bwMode="auto">
          <a:xfrm rot="-4332801">
            <a:off x="1289844" y="3863181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1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57" name="Text Box 33">
            <a:extLst>
              <a:ext uri="{FF2B5EF4-FFF2-40B4-BE49-F238E27FC236}">
                <a16:creationId xmlns:a16="http://schemas.microsoft.com/office/drawing/2014/main" id="{CD92B636-5211-EF49-806C-64FB7DC300C2}"/>
              </a:ext>
            </a:extLst>
          </p:cNvPr>
          <p:cNvSpPr txBox="1">
            <a:spLocks noChangeArrowheads="1"/>
          </p:cNvSpPr>
          <p:nvPr/>
        </p:nvSpPr>
        <p:spPr bwMode="auto">
          <a:xfrm rot="-4332801">
            <a:off x="99219" y="4247356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1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58" name="Line 34">
            <a:extLst>
              <a:ext uri="{FF2B5EF4-FFF2-40B4-BE49-F238E27FC236}">
                <a16:creationId xmlns:a16="http://schemas.microsoft.com/office/drawing/2014/main" id="{09906D10-3B05-FA4C-B0BD-E8EBD5A46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8725" y="3695700"/>
            <a:ext cx="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9" name="Line 35">
            <a:extLst>
              <a:ext uri="{FF2B5EF4-FFF2-40B4-BE49-F238E27FC236}">
                <a16:creationId xmlns:a16="http://schemas.microsoft.com/office/drawing/2014/main" id="{E807E5E8-E5BE-224A-B0AF-ACE7EECB7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725" y="4610100"/>
            <a:ext cx="1066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0" name="Text Box 36">
            <a:extLst>
              <a:ext uri="{FF2B5EF4-FFF2-40B4-BE49-F238E27FC236}">
                <a16:creationId xmlns:a16="http://schemas.microsoft.com/office/drawing/2014/main" id="{AABBE2E3-8A3F-F04A-8065-0396DF34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44577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0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61" name="Text Box 37">
            <a:extLst>
              <a:ext uri="{FF2B5EF4-FFF2-40B4-BE49-F238E27FC236}">
                <a16:creationId xmlns:a16="http://schemas.microsoft.com/office/drawing/2014/main" id="{9FBCCEA5-4064-D543-8AA0-254BC1AA2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4671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0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62" name="Line 38">
            <a:extLst>
              <a:ext uri="{FF2B5EF4-FFF2-40B4-BE49-F238E27FC236}">
                <a16:creationId xmlns:a16="http://schemas.microsoft.com/office/drawing/2014/main" id="{FA03C809-B25E-3740-94D1-4BB4F1B99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828800"/>
            <a:ext cx="152400" cy="6096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3" name="Text Box 39">
            <a:extLst>
              <a:ext uri="{FF2B5EF4-FFF2-40B4-BE49-F238E27FC236}">
                <a16:creationId xmlns:a16="http://schemas.microsoft.com/office/drawing/2014/main" id="{DBF37532-F01A-0142-ABCF-50343909E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26289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X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4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64" name="Text Box 40">
            <a:extLst>
              <a:ext uri="{FF2B5EF4-FFF2-40B4-BE49-F238E27FC236}">
                <a16:creationId xmlns:a16="http://schemas.microsoft.com/office/drawing/2014/main" id="{1C767FA4-B685-9E40-86F9-B08A639C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0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>
                <a:latin typeface="Times New Roman" panose="02020603050405020304" pitchFamily="18" charset="0"/>
              </a:rPr>
              <a:t>Y</a:t>
            </a:r>
            <a:r>
              <a:rPr lang="en-US" altLang="en-US" sz="1200" b="0" baseline="30000">
                <a:latin typeface="Times New Roman" panose="02020603050405020304" pitchFamily="18" charset="0"/>
              </a:rPr>
              <a:t>4</a:t>
            </a: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1465" name="Text Box 41">
            <a:extLst>
              <a:ext uri="{FF2B5EF4-FFF2-40B4-BE49-F238E27FC236}">
                <a16:creationId xmlns:a16="http://schemas.microsoft.com/office/drawing/2014/main" id="{48A8DAEA-C8A9-C64B-A1B6-B41EB229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667000"/>
            <a:ext cx="60960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Times New Roman" panose="02020603050405020304" pitchFamily="18" charset="0"/>
              </a:rPr>
              <a:t>Function:</a:t>
            </a:r>
          </a:p>
          <a:p>
            <a:endParaRPr lang="en-US" altLang="en-US" sz="2000">
              <a:latin typeface="Times New Roman" panose="02020603050405020304" pitchFamily="18" charset="0"/>
            </a:endParaRPr>
          </a:p>
          <a:p>
            <a:r>
              <a:rPr lang="en-US" altLang="en-US" sz="2000">
                <a:latin typeface="Times New Roman" panose="02020603050405020304" pitchFamily="18" charset="0"/>
              </a:rPr>
              <a:t>Jacobian J = matrix of partial derivatives:</a:t>
            </a:r>
          </a:p>
          <a:p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  <a:p>
            <a:endParaRPr lang="en-US" altLang="en-US" sz="2000">
              <a:latin typeface="Times New Roman" panose="02020603050405020304" pitchFamily="18" charset="0"/>
            </a:endParaRPr>
          </a:p>
          <a:p>
            <a:r>
              <a:rPr lang="en-US" altLang="en-US" sz="2000" b="0">
                <a:latin typeface="Times New Roman" panose="02020603050405020304" pitchFamily="18" charset="0"/>
              </a:rPr>
              <a:t> </a:t>
            </a:r>
          </a:p>
          <a:p>
            <a:endParaRPr lang="en-US" altLang="en-US" sz="200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Analytic J: Take derivatives of H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Numeric estimation: Test movements or Broydens method </a:t>
            </a:r>
            <a:r>
              <a:rPr lang="en-US" altLang="en-US" sz="1800">
                <a:latin typeface="Times New Roman" panose="02020603050405020304" pitchFamily="18" charset="0"/>
              </a:rPr>
              <a:t>(cmput 340, Heath Ch 5,6)</a:t>
            </a:r>
            <a:endParaRPr lang="en-US" altLang="en-US" sz="1800" b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en-US" altLang="en-US" sz="1800" b="0">
              <a:latin typeface="Times New Roman" panose="02020603050405020304" pitchFamily="18" charset="0"/>
            </a:endParaRPr>
          </a:p>
        </p:txBody>
      </p:sp>
      <p:graphicFrame>
        <p:nvGraphicFramePr>
          <p:cNvPr id="231466" name="Object 42">
            <a:extLst>
              <a:ext uri="{FF2B5EF4-FFF2-40B4-BE49-F238E27FC236}">
                <a16:creationId xmlns:a16="http://schemas.microsoft.com/office/drawing/2014/main" id="{E46A275E-A873-0041-AD6C-8FC65312C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8475" y="2971800"/>
          <a:ext cx="2000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1" name="Equation" r:id="rId3" imgW="30721300" imgH="5270500" progId="Equation.3">
                  <p:embed/>
                </p:oleObj>
              </mc:Choice>
              <mc:Fallback>
                <p:oleObj name="Equation" r:id="rId3" imgW="30721300" imgH="52705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2971800"/>
                        <a:ext cx="20002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67" name="Text Box 43">
            <a:extLst>
              <a:ext uri="{FF2B5EF4-FFF2-40B4-BE49-F238E27FC236}">
                <a16:creationId xmlns:a16="http://schemas.microsoft.com/office/drawing/2014/main" id="{9F43B536-7CC2-DC4F-BD73-0CB07E1794F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en-US" sz="3600">
                <a:solidFill>
                  <a:schemeClr val="tx1"/>
                </a:solidFill>
              </a:rPr>
              <a:t>The Numeric solution: How to solve?</a:t>
            </a:r>
            <a:br>
              <a:rPr lang="en-US" altLang="en-US" sz="3600">
                <a:solidFill>
                  <a:schemeClr val="tx1"/>
                </a:solidFill>
              </a:rPr>
            </a:br>
            <a:r>
              <a:rPr lang="en-US" altLang="en-US" sz="3600">
                <a:solidFill>
                  <a:schemeClr val="tx1"/>
                </a:solidFill>
              </a:rPr>
              <a:t>Newton’s Method  </a:t>
            </a:r>
          </a:p>
        </p:txBody>
      </p:sp>
      <p:graphicFrame>
        <p:nvGraphicFramePr>
          <p:cNvPr id="231468" name="Object 44">
            <a:extLst>
              <a:ext uri="{FF2B5EF4-FFF2-40B4-BE49-F238E27FC236}">
                <a16:creationId xmlns:a16="http://schemas.microsoft.com/office/drawing/2014/main" id="{EFA95389-6B39-8447-9E22-8A2F78176E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733800"/>
          <a:ext cx="1181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2" name="Equation" r:id="rId5" imgW="18135600" imgH="11696700" progId="Equation.3">
                  <p:embed/>
                </p:oleObj>
              </mc:Choice>
              <mc:Fallback>
                <p:oleObj name="Equation" r:id="rId5" imgW="18135600" imgH="116967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33800"/>
                        <a:ext cx="1181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F68054C9-36A0-D040-8F6A-36337B584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Numerical Inverse Kinematics 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7E4AC780-C0FD-7F4C-8F3F-F3F4D7A77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915400" cy="26670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/>
              <a:t>Solve for motion: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/>
              <a:t>Move robot joints: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/>
              <a:t>Read actual Cartesian move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/>
              <a:t>Update Jacobian:</a:t>
            </a:r>
          </a:p>
        </p:txBody>
      </p:sp>
      <p:graphicFrame>
        <p:nvGraphicFramePr>
          <p:cNvPr id="232452" name="Object 4">
            <a:extLst>
              <a:ext uri="{FF2B5EF4-FFF2-40B4-BE49-F238E27FC236}">
                <a16:creationId xmlns:a16="http://schemas.microsoft.com/office/drawing/2014/main" id="{DA08444E-2BB6-D941-9266-C7D6E79ED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524000"/>
          <a:ext cx="2209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5" name="Equation" r:id="rId3" imgW="2120900" imgH="342900" progId="EquationMagic">
                  <p:embed/>
                </p:oleObj>
              </mc:Choice>
              <mc:Fallback>
                <p:oleObj name="Equation" r:id="rId3" imgW="2120900" imgH="342900" progId="EquationMagi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22098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>
            <a:extLst>
              <a:ext uri="{FF2B5EF4-FFF2-40B4-BE49-F238E27FC236}">
                <a16:creationId xmlns:a16="http://schemas.microsoft.com/office/drawing/2014/main" id="{02D78786-33B2-D048-87E8-60CF499E2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981200"/>
          <a:ext cx="2133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6" name="Equation" r:id="rId5" imgW="2044700" imgH="304800" progId="EquationMagic">
                  <p:embed/>
                </p:oleObj>
              </mc:Choice>
              <mc:Fallback>
                <p:oleObj name="Equation" r:id="rId5" imgW="2044700" imgH="304800" progId="EquationMag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81200"/>
                        <a:ext cx="21336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5" name="Freeform 7">
            <a:extLst>
              <a:ext uri="{FF2B5EF4-FFF2-40B4-BE49-F238E27FC236}">
                <a16:creationId xmlns:a16="http://schemas.microsoft.com/office/drawing/2014/main" id="{5CB810D1-25CF-744B-9923-35E0B7B4D5D5}"/>
              </a:ext>
            </a:extLst>
          </p:cNvPr>
          <p:cNvSpPr>
            <a:spLocks/>
          </p:cNvSpPr>
          <p:nvPr/>
        </p:nvSpPr>
        <p:spPr bwMode="auto">
          <a:xfrm>
            <a:off x="533400" y="1676400"/>
            <a:ext cx="393700" cy="1524000"/>
          </a:xfrm>
          <a:custGeom>
            <a:avLst/>
            <a:gdLst>
              <a:gd name="T0" fmla="*/ 200 w 248"/>
              <a:gd name="T1" fmla="*/ 960 h 960"/>
              <a:gd name="T2" fmla="*/ 8 w 248"/>
              <a:gd name="T3" fmla="*/ 480 h 960"/>
              <a:gd name="T4" fmla="*/ 248 w 248"/>
              <a:gd name="T5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960">
                <a:moveTo>
                  <a:pt x="200" y="960"/>
                </a:moveTo>
                <a:cubicBezTo>
                  <a:pt x="100" y="800"/>
                  <a:pt x="0" y="640"/>
                  <a:pt x="8" y="480"/>
                </a:cubicBezTo>
                <a:cubicBezTo>
                  <a:pt x="16" y="320"/>
                  <a:pt x="132" y="160"/>
                  <a:pt x="248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32457" name="Object 9">
            <a:extLst>
              <a:ext uri="{FF2B5EF4-FFF2-40B4-BE49-F238E27FC236}">
                <a16:creationId xmlns:a16="http://schemas.microsoft.com/office/drawing/2014/main" id="{BE2BB6E2-0522-D749-820E-DCA0AF8336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962400"/>
          <a:ext cx="447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7" name="Equation" r:id="rId7" imgW="431800" imgH="292100" progId="EquationMagic">
                  <p:embed/>
                </p:oleObj>
              </mc:Choice>
              <mc:Fallback>
                <p:oleObj name="Equation" r:id="rId7" imgW="431800" imgH="292100" progId="EquationMagic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4476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458" name="Picture 10">
            <a:extLst>
              <a:ext uri="{FF2B5EF4-FFF2-40B4-BE49-F238E27FC236}">
                <a16:creationId xmlns:a16="http://schemas.microsoft.com/office/drawing/2014/main" id="{18DFDB86-F053-CB4F-99CC-E387CDB4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r="18202"/>
          <a:stretch>
            <a:fillRect/>
          </a:stretch>
        </p:blipFill>
        <p:spPr bwMode="auto">
          <a:xfrm>
            <a:off x="152400" y="3581400"/>
            <a:ext cx="32289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263" r="182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459" name="Text Box 11">
            <a:extLst>
              <a:ext uri="{FF2B5EF4-FFF2-40B4-BE49-F238E27FC236}">
                <a16:creationId xmlns:a16="http://schemas.microsoft.com/office/drawing/2014/main" id="{021351A0-493D-7A42-BF32-69FD3351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267200"/>
            <a:ext cx="236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Move the robot to each subgoal in sequence</a:t>
            </a:r>
          </a:p>
        </p:txBody>
      </p:sp>
      <p:sp>
        <p:nvSpPr>
          <p:cNvPr id="232460" name="Oval 12">
            <a:extLst>
              <a:ext uri="{FF2B5EF4-FFF2-40B4-BE49-F238E27FC236}">
                <a16:creationId xmlns:a16="http://schemas.microsoft.com/office/drawing/2014/main" id="{65DEBCA0-65DF-394C-ACE0-25DA95E91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48200"/>
            <a:ext cx="179388" cy="1793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Oval 14">
            <a:extLst>
              <a:ext uri="{FF2B5EF4-FFF2-40B4-BE49-F238E27FC236}">
                <a16:creationId xmlns:a16="http://schemas.microsoft.com/office/drawing/2014/main" id="{6BFDC0B3-7535-3E44-8167-CC801E0D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6218238"/>
            <a:ext cx="179388" cy="179387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2463" name="Object 15">
            <a:extLst>
              <a:ext uri="{FF2B5EF4-FFF2-40B4-BE49-F238E27FC236}">
                <a16:creationId xmlns:a16="http://schemas.microsoft.com/office/drawing/2014/main" id="{D4B37D97-158B-E448-AFF7-187CFC3318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6172200"/>
          <a:ext cx="333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8" name="Equation" r:id="rId10" imgW="317500" imgH="292100" progId="EquationMagic">
                  <p:embed/>
                </p:oleObj>
              </mc:Choice>
              <mc:Fallback>
                <p:oleObj name="Equation" r:id="rId10" imgW="317500" imgH="292100" progId="EquationMagic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172200"/>
                        <a:ext cx="3333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4" name="Text Box 16">
            <a:extLst>
              <a:ext uri="{FF2B5EF4-FFF2-40B4-BE49-F238E27FC236}">
                <a16:creationId xmlns:a16="http://schemas.microsoft.com/office/drawing/2014/main" id="{1A707679-ED9F-D544-8F45-9CBE7B95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40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Goal</a:t>
            </a:r>
          </a:p>
        </p:txBody>
      </p:sp>
      <p:graphicFrame>
        <p:nvGraphicFramePr>
          <p:cNvPr id="232465" name="Object 17">
            <a:extLst>
              <a:ext uri="{FF2B5EF4-FFF2-40B4-BE49-F238E27FC236}">
                <a16:creationId xmlns:a16="http://schemas.microsoft.com/office/drawing/2014/main" id="{5B2C3D62-43F8-2A4D-88EE-19134BBE98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724400"/>
          <a:ext cx="3333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9" name="Equation" r:id="rId12" imgW="317500" imgH="241300" progId="EquationMagic">
                  <p:embed/>
                </p:oleObj>
              </mc:Choice>
              <mc:Fallback>
                <p:oleObj name="Equation" r:id="rId12" imgW="317500" imgH="241300" progId="EquationMagic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24400"/>
                        <a:ext cx="3333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6" name="Line 18">
            <a:extLst>
              <a:ext uri="{FF2B5EF4-FFF2-40B4-BE49-F238E27FC236}">
                <a16:creationId xmlns:a16="http://schemas.microsoft.com/office/drawing/2014/main" id="{1B802DD7-340B-0D4B-BB7C-E788ED3A74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800600"/>
            <a:ext cx="533400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2467" name="Oval 19">
            <a:extLst>
              <a:ext uri="{FF2B5EF4-FFF2-40B4-BE49-F238E27FC236}">
                <a16:creationId xmlns:a16="http://schemas.microsoft.com/office/drawing/2014/main" id="{08BBC736-AE63-4D40-AD9F-9D2D19AD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953000"/>
            <a:ext cx="179388" cy="179388"/>
          </a:xfrm>
          <a:prstGeom prst="ellipse">
            <a:avLst/>
          </a:prstGeom>
          <a:solidFill>
            <a:schemeClr val="tx2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8" name="Oval 20">
            <a:extLst>
              <a:ext uri="{FF2B5EF4-FFF2-40B4-BE49-F238E27FC236}">
                <a16:creationId xmlns:a16="http://schemas.microsoft.com/office/drawing/2014/main" id="{AFDEC3AE-975D-9F43-ABD0-90A39425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179388" cy="179388"/>
          </a:xfrm>
          <a:prstGeom prst="ellipse">
            <a:avLst/>
          </a:prstGeom>
          <a:solidFill>
            <a:schemeClr val="tx2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9" name="Oval 21">
            <a:extLst>
              <a:ext uri="{FF2B5EF4-FFF2-40B4-BE49-F238E27FC236}">
                <a16:creationId xmlns:a16="http://schemas.microsoft.com/office/drawing/2014/main" id="{7025CEA0-27E2-5241-9EA8-F3715A47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867400"/>
            <a:ext cx="179388" cy="179388"/>
          </a:xfrm>
          <a:prstGeom prst="ellipse">
            <a:avLst/>
          </a:prstGeom>
          <a:solidFill>
            <a:schemeClr val="tx2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2470" name="Object 22">
            <a:extLst>
              <a:ext uri="{FF2B5EF4-FFF2-40B4-BE49-F238E27FC236}">
                <a16:creationId xmlns:a16="http://schemas.microsoft.com/office/drawing/2014/main" id="{F5D037BE-B8B2-F245-ACC2-9C3F3DBB46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5105400"/>
          <a:ext cx="3429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0" name="Equation" r:id="rId14" imgW="330200" imgH="241300" progId="EquationMagic">
                  <p:embed/>
                </p:oleObj>
              </mc:Choice>
              <mc:Fallback>
                <p:oleObj name="Equation" r:id="rId14" imgW="330200" imgH="241300" progId="EquationMagic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05400"/>
                        <a:ext cx="3429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1" name="Object 23">
            <a:extLst>
              <a:ext uri="{FF2B5EF4-FFF2-40B4-BE49-F238E27FC236}">
                <a16:creationId xmlns:a16="http://schemas.microsoft.com/office/drawing/2014/main" id="{12D1D9B7-C9BC-4840-BD00-101A6CEA5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5029200"/>
          <a:ext cx="3333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1" name="Equation" r:id="rId16" imgW="317500" imgH="241300" progId="EquationMagic">
                  <p:embed/>
                </p:oleObj>
              </mc:Choice>
              <mc:Fallback>
                <p:oleObj name="Equation" r:id="rId16" imgW="317500" imgH="241300" progId="EquationMagic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333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2" name="Object 24">
            <a:extLst>
              <a:ext uri="{FF2B5EF4-FFF2-40B4-BE49-F238E27FC236}">
                <a16:creationId xmlns:a16="http://schemas.microsoft.com/office/drawing/2014/main" id="{C3A84630-344C-FF4E-9E21-CC3074083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410200"/>
          <a:ext cx="3333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2" name="Equation" r:id="rId18" imgW="317500" imgH="241300" progId="EquationMagic">
                  <p:embed/>
                </p:oleObj>
              </mc:Choice>
              <mc:Fallback>
                <p:oleObj name="Equation" r:id="rId18" imgW="317500" imgH="241300" progId="EquationMagic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10200"/>
                        <a:ext cx="3333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3" name="Object 25">
            <a:extLst>
              <a:ext uri="{FF2B5EF4-FFF2-40B4-BE49-F238E27FC236}">
                <a16:creationId xmlns:a16="http://schemas.microsoft.com/office/drawing/2014/main" id="{BA77DB6F-F47E-C94D-A4E2-4D9E721DF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2590800"/>
          <a:ext cx="476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3" name="Equation" r:id="rId20" imgW="457200" imgH="292100" progId="EquationMagic">
                  <p:embed/>
                </p:oleObj>
              </mc:Choice>
              <mc:Fallback>
                <p:oleObj name="Equation" r:id="rId20" imgW="457200" imgH="292100" progId="EquationMagic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90800"/>
                        <a:ext cx="4762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74" name="Text Box 26">
            <a:extLst>
              <a:ext uri="{FF2B5EF4-FFF2-40B4-BE49-F238E27FC236}">
                <a16:creationId xmlns:a16="http://schemas.microsoft.com/office/drawing/2014/main" id="{547A16A8-91D3-5D4D-9E6D-9DE09ECB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670550"/>
            <a:ext cx="236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Iterate until convergence at final goal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87024-6D9B-D340-A36D-218CC3A33F5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799"/>
            <a:ext cx="9144000" cy="5962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46C45053-C866-5141-B2A3-EB41B49968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8686800" cy="1905000"/>
          </a:xfrm>
        </p:spPr>
        <p:txBody>
          <a:bodyPr/>
          <a:lstStyle/>
          <a:p>
            <a:endParaRPr lang="en-US" altLang="en-US" sz="8800"/>
          </a:p>
        </p:txBody>
      </p:sp>
      <p:pic>
        <p:nvPicPr>
          <p:cNvPr id="195587" name="Picture 3">
            <a:extLst>
              <a:ext uri="{FF2B5EF4-FFF2-40B4-BE49-F238E27FC236}">
                <a16:creationId xmlns:a16="http://schemas.microsoft.com/office/drawing/2014/main" id="{3CE6E28C-3874-174F-944A-48D61F86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8" name="Picture 4">
            <a:extLst>
              <a:ext uri="{FF2B5EF4-FFF2-40B4-BE49-F238E27FC236}">
                <a16:creationId xmlns:a16="http://schemas.microsoft.com/office/drawing/2014/main" id="{1EDE6B0A-E6C4-F24D-BC67-319FEB8A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29718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9" name="Picture 5">
            <a:extLst>
              <a:ext uri="{FF2B5EF4-FFF2-40B4-BE49-F238E27FC236}">
                <a16:creationId xmlns:a16="http://schemas.microsoft.com/office/drawing/2014/main" id="{2A6CAEE9-870C-2842-9EEA-258A2783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0" name="Picture 6">
            <a:extLst>
              <a:ext uri="{FF2B5EF4-FFF2-40B4-BE49-F238E27FC236}">
                <a16:creationId xmlns:a16="http://schemas.microsoft.com/office/drawing/2014/main" id="{8312D4F1-766D-944F-B265-F8BBE87B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1" name="Picture 7">
            <a:extLst>
              <a:ext uri="{FF2B5EF4-FFF2-40B4-BE49-F238E27FC236}">
                <a16:creationId xmlns:a16="http://schemas.microsoft.com/office/drawing/2014/main" id="{DCCF8826-F807-354A-8575-35C54CDA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95725"/>
            <a:ext cx="15430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2" name="Picture 8">
            <a:extLst>
              <a:ext uri="{FF2B5EF4-FFF2-40B4-BE49-F238E27FC236}">
                <a16:creationId xmlns:a16="http://schemas.microsoft.com/office/drawing/2014/main" id="{FB5B9DD3-8D51-784E-81ED-2F51A7CA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3622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3" name="Picture 9">
            <a:extLst>
              <a:ext uri="{FF2B5EF4-FFF2-40B4-BE49-F238E27FC236}">
                <a16:creationId xmlns:a16="http://schemas.microsoft.com/office/drawing/2014/main" id="{FAD8C1A9-65A9-E041-9D6C-4A36A2F1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27432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4" name="Picture 10">
            <a:extLst>
              <a:ext uri="{FF2B5EF4-FFF2-40B4-BE49-F238E27FC236}">
                <a16:creationId xmlns:a16="http://schemas.microsoft.com/office/drawing/2014/main" id="{98282F44-7636-EE4C-A59E-7D94F6F8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200400" cy="20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95" name="Rectangle 11">
            <a:extLst>
              <a:ext uri="{FF2B5EF4-FFF2-40B4-BE49-F238E27FC236}">
                <a16:creationId xmlns:a16="http://schemas.microsoft.com/office/drawing/2014/main" id="{1639FF2F-E05F-0D4C-8A32-B6D60C8C41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5638800"/>
            <a:ext cx="6400800" cy="1752600"/>
          </a:xfrm>
        </p:spPr>
        <p:txBody>
          <a:bodyPr/>
          <a:lstStyle/>
          <a:p>
            <a:r>
              <a:rPr lang="en-US" altLang="en-US"/>
              <a:t>Robotics broad field:</a:t>
            </a:r>
          </a:p>
          <a:p>
            <a:r>
              <a:rPr lang="en-US" altLang="en-US"/>
              <a:t>Arms, hands, rover, UAV,…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>
            <a:extLst>
              <a:ext uri="{FF2B5EF4-FFF2-40B4-BE49-F238E27FC236}">
                <a16:creationId xmlns:a16="http://schemas.microsoft.com/office/drawing/2014/main" id="{D5106959-644C-4247-A959-B8405EF5783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cs typeface="Arial" panose="020B0604020202020204" pitchFamily="34" charset="0"/>
              </a:rPr>
              <a:t>Kinematics: Differential drive</a:t>
            </a:r>
          </a:p>
        </p:txBody>
      </p:sp>
      <p:grpSp>
        <p:nvGrpSpPr>
          <p:cNvPr id="212995" name="Group 3">
            <a:extLst>
              <a:ext uri="{FF2B5EF4-FFF2-40B4-BE49-F238E27FC236}">
                <a16:creationId xmlns:a16="http://schemas.microsoft.com/office/drawing/2014/main" id="{EEA89466-F565-3B43-9D18-13AF9F890E52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62025"/>
            <a:ext cx="7904163" cy="180975"/>
            <a:chOff x="295" y="1311"/>
            <a:chExt cx="5177" cy="114"/>
          </a:xfrm>
        </p:grpSpPr>
        <p:sp>
          <p:nvSpPr>
            <p:cNvPr id="212996" name="Rectangle 4">
              <a:extLst>
                <a:ext uri="{FF2B5EF4-FFF2-40B4-BE49-F238E27FC236}">
                  <a16:creationId xmlns:a16="http://schemas.microsoft.com/office/drawing/2014/main" id="{53307843-6C53-3045-8205-45CFC32E6774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  <p:sp>
          <p:nvSpPr>
            <p:cNvPr id="212997" name="Rectangle 5">
              <a:extLst>
                <a:ext uri="{FF2B5EF4-FFF2-40B4-BE49-F238E27FC236}">
                  <a16:creationId xmlns:a16="http://schemas.microsoft.com/office/drawing/2014/main" id="{9E44658F-D35A-EB4B-A5ED-B44F7FD10B1F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</p:grp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C8A2710C-CDF1-7449-9CDC-B158BEF4336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786472">
            <a:off x="2286000" y="3505200"/>
            <a:ext cx="152400" cy="457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2999" name="Rectangle 7">
            <a:extLst>
              <a:ext uri="{FF2B5EF4-FFF2-40B4-BE49-F238E27FC236}">
                <a16:creationId xmlns:a16="http://schemas.microsoft.com/office/drawing/2014/main" id="{F737919D-7E30-8146-92F1-9A757A99785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786472">
            <a:off x="1524000" y="3048000"/>
            <a:ext cx="152400" cy="457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3000" name="Line 8">
            <a:extLst>
              <a:ext uri="{FF2B5EF4-FFF2-40B4-BE49-F238E27FC236}">
                <a16:creationId xmlns:a16="http://schemas.microsoft.com/office/drawing/2014/main" id="{5DC19E9B-41B4-F54A-B3AE-152636EC1B6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71638" y="3319463"/>
            <a:ext cx="61912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Text Box 9">
            <a:extLst>
              <a:ext uri="{FF2B5EF4-FFF2-40B4-BE49-F238E27FC236}">
                <a16:creationId xmlns:a16="http://schemas.microsoft.com/office/drawing/2014/main" id="{88DBE4DD-9A0F-9A46-80A1-70AAB9242BC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3962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V</a:t>
            </a:r>
            <a:r>
              <a:rPr lang="en-US" altLang="en-US" sz="1800" b="0" baseline="-25000">
                <a:cs typeface="Arial" panose="020B0604020202020204" pitchFamily="34" charset="0"/>
              </a:rPr>
              <a:t>R</a:t>
            </a: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13002" name="Text Box 10">
            <a:extLst>
              <a:ext uri="{FF2B5EF4-FFF2-40B4-BE49-F238E27FC236}">
                <a16:creationId xmlns:a16="http://schemas.microsoft.com/office/drawing/2014/main" id="{4C299D53-EC04-4747-B5C8-5DB0DBB6944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3276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V</a:t>
            </a:r>
            <a:r>
              <a:rPr lang="en-US" altLang="en-US" sz="1800" b="0" baseline="-25000">
                <a:cs typeface="Arial" panose="020B0604020202020204" pitchFamily="34" charset="0"/>
              </a:rPr>
              <a:t>L</a:t>
            </a: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13003" name="Line 11">
            <a:extLst>
              <a:ext uri="{FF2B5EF4-FFF2-40B4-BE49-F238E27FC236}">
                <a16:creationId xmlns:a16="http://schemas.microsoft.com/office/drawing/2014/main" id="{704CCC3F-AD05-704A-B125-75BB9A5FBC2F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460625" y="3825875"/>
            <a:ext cx="944563" cy="5476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1DF54B5D-E91D-6240-876F-C5AA50DE5A2F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3810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2d</a:t>
            </a:r>
          </a:p>
        </p:txBody>
      </p:sp>
      <p:sp>
        <p:nvSpPr>
          <p:cNvPr id="213005" name="Line 13">
            <a:extLst>
              <a:ext uri="{FF2B5EF4-FFF2-40B4-BE49-F238E27FC236}">
                <a16:creationId xmlns:a16="http://schemas.microsoft.com/office/drawing/2014/main" id="{42A51746-17B6-764F-809B-FCF98DDABAEE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28750" y="3619500"/>
            <a:ext cx="73025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0F53B511-B5D7-DB4B-953A-CC65CFF588DC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24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Skia" panose="020D0502020204020204" pitchFamily="34" charset="0"/>
                <a:cs typeface="Arial" panose="020B0604020202020204" pitchFamily="34" charset="0"/>
              </a:rPr>
              <a:t>ICC</a:t>
            </a:r>
            <a:endParaRPr lang="en-US" altLang="en-US" sz="1600" b="0">
              <a:latin typeface="Skia" panose="020D05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13007" name="Oval 15">
            <a:extLst>
              <a:ext uri="{FF2B5EF4-FFF2-40B4-BE49-F238E27FC236}">
                <a16:creationId xmlns:a16="http://schemas.microsoft.com/office/drawing/2014/main" id="{8B776BEF-9F8B-E544-8AD7-585D06C0FA8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40088" y="42608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3008" name="Text Box 16">
            <a:extLst>
              <a:ext uri="{FF2B5EF4-FFF2-40B4-BE49-F238E27FC236}">
                <a16:creationId xmlns:a16="http://schemas.microsoft.com/office/drawing/2014/main" id="{8BA96D28-F71A-1940-8C14-738FA1F0A380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00600" y="2590800"/>
            <a:ext cx="41671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>
                <a:latin typeface="Comic Sans MS" panose="030F0902030302020204" pitchFamily="66" charset="0"/>
                <a:cs typeface="Arial" panose="020B0604020202020204" pitchFamily="34" charset="0"/>
              </a:rPr>
              <a:t>- each wheel must be traveling at the same angular velocity </a:t>
            </a:r>
            <a:r>
              <a:rPr lang="en-US" altLang="en-US" sz="1600">
                <a:solidFill>
                  <a:srgbClr val="CC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around the ICC</a:t>
            </a:r>
            <a:endParaRPr lang="en-US" altLang="en-US" sz="1600" b="0"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3009" name="Oval 17">
            <a:extLst>
              <a:ext uri="{FF2B5EF4-FFF2-40B4-BE49-F238E27FC236}">
                <a16:creationId xmlns:a16="http://schemas.microsoft.com/office/drawing/2014/main" id="{2847977A-6BDF-3042-B953-C02E970C3C8E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44688" y="3468688"/>
            <a:ext cx="74612" cy="7461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3010" name="Line 18">
            <a:extLst>
              <a:ext uri="{FF2B5EF4-FFF2-40B4-BE49-F238E27FC236}">
                <a16:creationId xmlns:a16="http://schemas.microsoft.com/office/drawing/2014/main" id="{594F13B1-6189-C443-BEF8-6AA947408E97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579563" y="4286250"/>
            <a:ext cx="1293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1" name="Text Box 19">
            <a:extLst>
              <a:ext uri="{FF2B5EF4-FFF2-40B4-BE49-F238E27FC236}">
                <a16:creationId xmlns:a16="http://schemas.microsoft.com/office/drawing/2014/main" id="{DB9A5415-ECD7-D744-A96E-0F5A748E2170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050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R</a:t>
            </a:r>
          </a:p>
        </p:txBody>
      </p:sp>
      <p:sp>
        <p:nvSpPr>
          <p:cNvPr id="213012" name="Text Box 20">
            <a:extLst>
              <a:ext uri="{FF2B5EF4-FFF2-40B4-BE49-F238E27FC236}">
                <a16:creationId xmlns:a16="http://schemas.microsoft.com/office/drawing/2014/main" id="{D126D2A9-46D7-7E48-A3AA-88249819A132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400" y="48768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>
                <a:latin typeface="Skia" panose="020D0502020204020204" pitchFamily="34" charset="0"/>
                <a:cs typeface="Arial" panose="020B0604020202020204" pitchFamily="34" charset="0"/>
              </a:rPr>
              <a:t>robot’s turning radius </a:t>
            </a:r>
          </a:p>
        </p:txBody>
      </p:sp>
      <p:sp>
        <p:nvSpPr>
          <p:cNvPr id="213013" name="Text Box 21">
            <a:extLst>
              <a:ext uri="{FF2B5EF4-FFF2-40B4-BE49-F238E27FC236}">
                <a16:creationId xmlns:a16="http://schemas.microsoft.com/office/drawing/2014/main" id="{FADD63A3-AEBE-5F48-91A6-1D4A2BB632D9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95800" y="3321050"/>
            <a:ext cx="4495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3) Determine the robot’s speed around 	the ICC and its linear velocity</a:t>
            </a:r>
            <a:endParaRPr lang="en-US" altLang="en-US" sz="1600">
              <a:solidFill>
                <a:schemeClr val="accent2"/>
              </a:solidFill>
              <a:latin typeface="Skia" panose="020D05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13014" name="Line 22">
            <a:extLst>
              <a:ext uri="{FF2B5EF4-FFF2-40B4-BE49-F238E27FC236}">
                <a16:creationId xmlns:a16="http://schemas.microsoft.com/office/drawing/2014/main" id="{07A9B2CA-EE59-1045-B1E7-438A70DA1C4B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572000" y="32766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Freeform 23">
            <a:extLst>
              <a:ext uri="{FF2B5EF4-FFF2-40B4-BE49-F238E27FC236}">
                <a16:creationId xmlns:a16="http://schemas.microsoft.com/office/drawing/2014/main" id="{6C2569D7-EA90-264B-A479-CECFF31B908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365250" y="2325688"/>
            <a:ext cx="1254125" cy="698500"/>
          </a:xfrm>
          <a:custGeom>
            <a:avLst/>
            <a:gdLst>
              <a:gd name="T0" fmla="*/ 0 w 790"/>
              <a:gd name="T1" fmla="*/ 2147483647 h 440"/>
              <a:gd name="T2" fmla="*/ 2147483647 w 790"/>
              <a:gd name="T3" fmla="*/ 2147483647 h 440"/>
              <a:gd name="T4" fmla="*/ 2147483647 w 790"/>
              <a:gd name="T5" fmla="*/ 2147483647 h 440"/>
              <a:gd name="T6" fmla="*/ 2147483647 w 790"/>
              <a:gd name="T7" fmla="*/ 2147483647 h 440"/>
              <a:gd name="T8" fmla="*/ 2147483647 w 790"/>
              <a:gd name="T9" fmla="*/ 2147483647 h 440"/>
              <a:gd name="T10" fmla="*/ 2147483647 w 790"/>
              <a:gd name="T11" fmla="*/ 2147483647 h 440"/>
              <a:gd name="T12" fmla="*/ 2147483647 w 790"/>
              <a:gd name="T13" fmla="*/ 0 h 440"/>
              <a:gd name="T14" fmla="*/ 2147483647 w 790"/>
              <a:gd name="T15" fmla="*/ 2147483647 h 440"/>
              <a:gd name="T16" fmla="*/ 2147483647 w 790"/>
              <a:gd name="T17" fmla="*/ 2147483647 h 4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0"/>
              <a:gd name="T28" fmla="*/ 0 h 440"/>
              <a:gd name="T29" fmla="*/ 790 w 790"/>
              <a:gd name="T30" fmla="*/ 440 h 4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0" h="440">
                <a:moveTo>
                  <a:pt x="0" y="440"/>
                </a:moveTo>
                <a:cubicBezTo>
                  <a:pt x="15" y="378"/>
                  <a:pt x="48" y="347"/>
                  <a:pt x="85" y="300"/>
                </a:cubicBezTo>
                <a:cubicBezTo>
                  <a:pt x="101" y="279"/>
                  <a:pt x="118" y="246"/>
                  <a:pt x="140" y="230"/>
                </a:cubicBezTo>
                <a:cubicBezTo>
                  <a:pt x="147" y="224"/>
                  <a:pt x="157" y="225"/>
                  <a:pt x="165" y="220"/>
                </a:cubicBezTo>
                <a:cubicBezTo>
                  <a:pt x="208" y="190"/>
                  <a:pt x="249" y="147"/>
                  <a:pt x="295" y="120"/>
                </a:cubicBezTo>
                <a:cubicBezTo>
                  <a:pt x="418" y="46"/>
                  <a:pt x="277" y="136"/>
                  <a:pt x="390" y="80"/>
                </a:cubicBezTo>
                <a:cubicBezTo>
                  <a:pt x="473" y="38"/>
                  <a:pt x="562" y="9"/>
                  <a:pt x="655" y="0"/>
                </a:cubicBezTo>
                <a:cubicBezTo>
                  <a:pt x="680" y="3"/>
                  <a:pt x="705" y="5"/>
                  <a:pt x="730" y="10"/>
                </a:cubicBezTo>
                <a:cubicBezTo>
                  <a:pt x="750" y="13"/>
                  <a:pt x="769" y="25"/>
                  <a:pt x="790" y="2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6" name="Text Box 24">
            <a:extLst>
              <a:ext uri="{FF2B5EF4-FFF2-40B4-BE49-F238E27FC236}">
                <a16:creationId xmlns:a16="http://schemas.microsoft.com/office/drawing/2014/main" id="{36F2EFAB-A2E0-5A4D-8133-1AEF5BABE126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55750" y="2209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w</a:t>
            </a:r>
            <a:endParaRPr lang="en-US" altLang="en-US" sz="1800" b="0">
              <a:cs typeface="Arial" panose="020B0604020202020204" pitchFamily="34" charset="0"/>
            </a:endParaRPr>
          </a:p>
        </p:txBody>
      </p:sp>
      <p:grpSp>
        <p:nvGrpSpPr>
          <p:cNvPr id="213017" name="Group 27">
            <a:extLst>
              <a:ext uri="{FF2B5EF4-FFF2-40B4-BE49-F238E27FC236}">
                <a16:creationId xmlns:a16="http://schemas.microsoft.com/office/drawing/2014/main" id="{A17CFBE3-D76C-EA49-BB6C-6FE1AE628E69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676400" y="1447800"/>
            <a:ext cx="2971800" cy="2362200"/>
            <a:chOff x="1056" y="912"/>
            <a:chExt cx="1872" cy="1488"/>
          </a:xfrm>
        </p:grpSpPr>
        <p:sp>
          <p:nvSpPr>
            <p:cNvPr id="213018" name="Line 28">
              <a:extLst>
                <a:ext uri="{FF2B5EF4-FFF2-40B4-BE49-F238E27FC236}">
                  <a16:creationId xmlns:a16="http://schemas.microsoft.com/office/drawing/2014/main" id="{30786980-078E-3849-8B70-F9A76FA35C78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1248" y="110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9" name="Line 29">
              <a:extLst>
                <a:ext uri="{FF2B5EF4-FFF2-40B4-BE49-F238E27FC236}">
                  <a16:creationId xmlns:a16="http://schemas.microsoft.com/office/drawing/2014/main" id="{AB53F610-51AE-364C-A84F-5013E6A0EA97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1248" y="220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20" name="Text Box 30">
              <a:extLst>
                <a:ext uri="{FF2B5EF4-FFF2-40B4-BE49-F238E27FC236}">
                  <a16:creationId xmlns:a16="http://schemas.microsoft.com/office/drawing/2014/main" id="{CD91A557-0684-3F4A-A49F-6A8E9DCF82CF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96" y="21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13021" name="Text Box 31">
              <a:extLst>
                <a:ext uri="{FF2B5EF4-FFF2-40B4-BE49-F238E27FC236}">
                  <a16:creationId xmlns:a16="http://schemas.microsoft.com/office/drawing/2014/main" id="{E959B789-D2F1-AF45-9FBC-FBCD1B297AFC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56" y="9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213022" name="Text Box 32">
            <a:extLst>
              <a:ext uri="{FF2B5EF4-FFF2-40B4-BE49-F238E27FC236}">
                <a16:creationId xmlns:a16="http://schemas.microsoft.com/office/drawing/2014/main" id="{8EE14159-57E7-9544-AC02-1C80A96A86A3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9600" y="1981200"/>
            <a:ext cx="4654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2) Determine the point (the radius) around 	which the robot is turning.</a:t>
            </a:r>
          </a:p>
        </p:txBody>
      </p:sp>
      <p:sp>
        <p:nvSpPr>
          <p:cNvPr id="213023" name="Line 33">
            <a:extLst>
              <a:ext uri="{FF2B5EF4-FFF2-40B4-BE49-F238E27FC236}">
                <a16:creationId xmlns:a16="http://schemas.microsoft.com/office/drawing/2014/main" id="{92C7A07A-EA83-1645-B26F-998859438757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572000" y="1960563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4" name="Text Box 34">
            <a:extLst>
              <a:ext uri="{FF2B5EF4-FFF2-40B4-BE49-F238E27FC236}">
                <a16:creationId xmlns:a16="http://schemas.microsoft.com/office/drawing/2014/main" id="{BE8C3BCB-D197-0A4D-9E29-7402AEF3D5C6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9600" y="1295400"/>
            <a:ext cx="419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1) Specify system measurements</a:t>
            </a:r>
          </a:p>
        </p:txBody>
      </p:sp>
      <p:sp>
        <p:nvSpPr>
          <p:cNvPr id="213025" name="Text Box 35">
            <a:extLst>
              <a:ext uri="{FF2B5EF4-FFF2-40B4-BE49-F238E27FC236}">
                <a16:creationId xmlns:a16="http://schemas.microsoft.com/office/drawing/2014/main" id="{09B957BC-B5A8-354A-AC64-59AF08198E7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51350" y="1566863"/>
            <a:ext cx="43878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  - consider possible coordinate systems</a:t>
            </a:r>
          </a:p>
        </p:txBody>
      </p:sp>
      <p:sp>
        <p:nvSpPr>
          <p:cNvPr id="213026" name="Text Box 36">
            <a:extLst>
              <a:ext uri="{FF2B5EF4-FFF2-40B4-BE49-F238E27FC236}">
                <a16:creationId xmlns:a16="http://schemas.microsoft.com/office/drawing/2014/main" id="{1C4D7DA9-C820-8E4C-9B11-50EA9EB7A7BA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95800" y="523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Thus, </a:t>
            </a:r>
          </a:p>
        </p:txBody>
      </p:sp>
      <p:sp>
        <p:nvSpPr>
          <p:cNvPr id="213027" name="Text Box 39">
            <a:extLst>
              <a:ext uri="{FF2B5EF4-FFF2-40B4-BE49-F238E27FC236}">
                <a16:creationId xmlns:a16="http://schemas.microsoft.com/office/drawing/2014/main" id="{A5BD7BAA-B0B2-C941-B87B-2D6F471555B4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43200" y="6324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So, the robot’s velocity is  </a:t>
            </a:r>
          </a:p>
        </p:txBody>
      </p:sp>
      <p:sp>
        <p:nvSpPr>
          <p:cNvPr id="213028" name="Text Box 40">
            <a:extLst>
              <a:ext uri="{FF2B5EF4-FFF2-40B4-BE49-F238E27FC236}">
                <a16:creationId xmlns:a16="http://schemas.microsoft.com/office/drawing/2014/main" id="{8D6CD41F-C244-3D47-A847-C399A461E7F8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10200" y="63388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cs typeface="Arial" panose="020B0604020202020204" pitchFamily="34" charset="0"/>
              </a:rPr>
              <a:t>V</a:t>
            </a:r>
            <a:r>
              <a:rPr lang="en-US" altLang="en-US" sz="180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US" altLang="en-US" sz="1800">
                <a:cs typeface="Arial" panose="020B0604020202020204" pitchFamily="34" charset="0"/>
              </a:rPr>
              <a:t> =  </a:t>
            </a:r>
            <a:r>
              <a:rPr lang="en-US" altLang="en-US" sz="1800"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altLang="en-US" sz="1800">
                <a:cs typeface="Arial" panose="020B0604020202020204" pitchFamily="34" charset="0"/>
              </a:rPr>
              <a:t>R  = ( V</a:t>
            </a:r>
            <a:r>
              <a:rPr lang="en-US" altLang="en-US" sz="1800" baseline="-25000">
                <a:cs typeface="Arial" panose="020B0604020202020204" pitchFamily="34" charset="0"/>
              </a:rPr>
              <a:t>R  </a:t>
            </a:r>
            <a:r>
              <a:rPr lang="en-US" altLang="en-US" sz="1800">
                <a:cs typeface="Arial" panose="020B0604020202020204" pitchFamily="34" charset="0"/>
              </a:rPr>
              <a:t>+  V</a:t>
            </a:r>
            <a:r>
              <a:rPr lang="en-US" altLang="en-US" sz="1800" baseline="-25000">
                <a:cs typeface="Arial" panose="020B0604020202020204" pitchFamily="34" charset="0"/>
              </a:rPr>
              <a:t>L </a:t>
            </a:r>
            <a:r>
              <a:rPr lang="en-US" altLang="en-US" sz="1800">
                <a:cs typeface="Arial" panose="020B0604020202020204" pitchFamily="34" charset="0"/>
              </a:rPr>
              <a:t>) / 2</a:t>
            </a:r>
          </a:p>
        </p:txBody>
      </p:sp>
      <p:sp>
        <p:nvSpPr>
          <p:cNvPr id="213029" name="Line 41">
            <a:extLst>
              <a:ext uri="{FF2B5EF4-FFF2-40B4-BE49-F238E27FC236}">
                <a16:creationId xmlns:a16="http://schemas.microsoft.com/office/drawing/2014/main" id="{5434B1E6-B420-CF4F-8DFF-A89AC6045459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89138" y="2717800"/>
            <a:ext cx="592137" cy="7699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0" name="Rectangle 42">
            <a:extLst>
              <a:ext uri="{FF2B5EF4-FFF2-40B4-BE49-F238E27FC236}">
                <a16:creationId xmlns:a16="http://schemas.microsoft.com/office/drawing/2014/main" id="{F45EEA01-D2AC-AB4E-AEC6-A3F3A8EB12A9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13000" y="29194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solidFill>
                  <a:srgbClr val="FF9900"/>
                </a:solidFill>
                <a:cs typeface="Arial" panose="020B0604020202020204" pitchFamily="34" charset="0"/>
              </a:rPr>
              <a:t>V</a:t>
            </a:r>
            <a:endParaRPr lang="en-US" altLang="en-US" sz="1800" b="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213031" name="Text Box 43">
            <a:extLst>
              <a:ext uri="{FF2B5EF4-FFF2-40B4-BE49-F238E27FC236}">
                <a16:creationId xmlns:a16="http://schemas.microsoft.com/office/drawing/2014/main" id="{7CF14C72-BDA1-7F42-9C90-9F6EA3A41049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33400" y="6172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where’s the robot?</a:t>
            </a:r>
          </a:p>
        </p:txBody>
      </p:sp>
      <p:sp>
        <p:nvSpPr>
          <p:cNvPr id="213032" name="Text Box 44">
            <a:extLst>
              <a:ext uri="{FF2B5EF4-FFF2-40B4-BE49-F238E27FC236}">
                <a16:creationId xmlns:a16="http://schemas.microsoft.com/office/drawing/2014/main" id="{5D2B0D21-EE1B-F548-A79F-18FCD322CEBB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10200" y="4267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Symbol" pitchFamily="2" charset="2"/>
                <a:cs typeface="Arial" panose="020B0604020202020204" pitchFamily="34" charset="0"/>
              </a:rPr>
              <a:t>w(</a:t>
            </a:r>
            <a:r>
              <a:rPr lang="en-US" altLang="en-US">
                <a:cs typeface="Arial" panose="020B0604020202020204" pitchFamily="34" charset="0"/>
              </a:rPr>
              <a:t>R+d) = V</a:t>
            </a:r>
            <a:r>
              <a:rPr lang="en-US" altLang="en-US" baseline="-25000">
                <a:cs typeface="Arial" panose="020B0604020202020204" pitchFamily="34" charset="0"/>
              </a:rPr>
              <a:t>L</a:t>
            </a:r>
          </a:p>
        </p:txBody>
      </p:sp>
      <p:sp>
        <p:nvSpPr>
          <p:cNvPr id="213033" name="Text Box 45">
            <a:extLst>
              <a:ext uri="{FF2B5EF4-FFF2-40B4-BE49-F238E27FC236}">
                <a16:creationId xmlns:a16="http://schemas.microsoft.com/office/drawing/2014/main" id="{61CE54A5-791A-8746-8140-4A9D28C70E53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408613" y="4648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Symbol" pitchFamily="2" charset="2"/>
                <a:cs typeface="Arial" panose="020B0604020202020204" pitchFamily="34" charset="0"/>
              </a:rPr>
              <a:t>w(</a:t>
            </a:r>
            <a:r>
              <a:rPr lang="en-US" altLang="en-US">
                <a:cs typeface="Arial" panose="020B0604020202020204" pitchFamily="34" charset="0"/>
              </a:rPr>
              <a:t>R-d) = V</a:t>
            </a:r>
            <a:r>
              <a:rPr lang="en-US" altLang="en-US" baseline="-25000">
                <a:cs typeface="Arial" panose="020B0604020202020204" pitchFamily="34" charset="0"/>
              </a:rPr>
              <a:t>R</a:t>
            </a:r>
          </a:p>
        </p:txBody>
      </p:sp>
      <p:sp>
        <p:nvSpPr>
          <p:cNvPr id="213034" name="Text Box 46">
            <a:extLst>
              <a:ext uri="{FF2B5EF4-FFF2-40B4-BE49-F238E27FC236}">
                <a16:creationId xmlns:a16="http://schemas.microsoft.com/office/drawing/2014/main" id="{F05DDE61-A28E-FD4D-81A6-599B0ED00286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10200" y="5257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Symbol" pitchFamily="2" charset="2"/>
                <a:cs typeface="Arial" panose="020B0604020202020204" pitchFamily="34" charset="0"/>
              </a:rPr>
              <a:t>w </a:t>
            </a:r>
            <a:r>
              <a:rPr lang="en-US" altLang="en-US">
                <a:cs typeface="Arial" panose="020B0604020202020204" pitchFamily="34" charset="0"/>
              </a:rPr>
              <a:t> =   ( V</a:t>
            </a:r>
            <a:r>
              <a:rPr lang="en-US" altLang="en-US" baseline="-25000">
                <a:cs typeface="Arial" panose="020B0604020202020204" pitchFamily="34" charset="0"/>
              </a:rPr>
              <a:t>R </a:t>
            </a:r>
            <a:r>
              <a:rPr lang="en-US" altLang="en-US">
                <a:cs typeface="Arial" panose="020B0604020202020204" pitchFamily="34" charset="0"/>
              </a:rPr>
              <a:t>- V</a:t>
            </a:r>
            <a:r>
              <a:rPr lang="en-US" altLang="en-US" baseline="-25000">
                <a:cs typeface="Arial" panose="020B0604020202020204" pitchFamily="34" charset="0"/>
              </a:rPr>
              <a:t>L </a:t>
            </a:r>
            <a:r>
              <a:rPr lang="en-US" altLang="en-US">
                <a:cs typeface="Arial" panose="020B0604020202020204" pitchFamily="34" charset="0"/>
              </a:rPr>
              <a:t>) / 2d</a:t>
            </a:r>
          </a:p>
        </p:txBody>
      </p:sp>
      <p:sp>
        <p:nvSpPr>
          <p:cNvPr id="213035" name="Text Box 47">
            <a:extLst>
              <a:ext uri="{FF2B5EF4-FFF2-40B4-BE49-F238E27FC236}">
                <a16:creationId xmlns:a16="http://schemas.microsoft.com/office/drawing/2014/main" id="{1FAD7C76-53C2-F04A-9741-FCB76EB1BB33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58054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R</a:t>
            </a:r>
            <a:r>
              <a:rPr lang="en-US" altLang="en-US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 =   </a:t>
            </a:r>
            <a:r>
              <a:rPr lang="en-US" altLang="en-US" sz="1800">
                <a:cs typeface="Arial" panose="020B0604020202020204" pitchFamily="34" charset="0"/>
              </a:rPr>
              <a:t>d ( V</a:t>
            </a:r>
            <a:r>
              <a:rPr lang="en-US" altLang="en-US" sz="1800" baseline="-25000">
                <a:cs typeface="Arial" panose="020B0604020202020204" pitchFamily="34" charset="0"/>
              </a:rPr>
              <a:t>R  </a:t>
            </a:r>
            <a:r>
              <a:rPr lang="en-US" altLang="en-US" sz="1800">
                <a:cs typeface="Arial" panose="020B0604020202020204" pitchFamily="34" charset="0"/>
              </a:rPr>
              <a:t>+  V</a:t>
            </a:r>
            <a:r>
              <a:rPr lang="en-US" altLang="en-US" sz="1800" baseline="-25000">
                <a:cs typeface="Arial" panose="020B0604020202020204" pitchFamily="34" charset="0"/>
              </a:rPr>
              <a:t>L </a:t>
            </a:r>
            <a:r>
              <a:rPr lang="en-US" altLang="en-US" sz="1800">
                <a:cs typeface="Arial" panose="020B0604020202020204" pitchFamily="34" charset="0"/>
              </a:rPr>
              <a:t>) / ( V</a:t>
            </a:r>
            <a:r>
              <a:rPr lang="en-US" altLang="en-US" sz="1800" baseline="-25000">
                <a:cs typeface="Arial" panose="020B0604020202020204" pitchFamily="34" charset="0"/>
              </a:rPr>
              <a:t>R  </a:t>
            </a:r>
            <a:r>
              <a:rPr lang="en-US" altLang="en-US" sz="1800">
                <a:cs typeface="Arial" panose="020B0604020202020204" pitchFamily="34" charset="0"/>
              </a:rPr>
              <a:t>-  V</a:t>
            </a:r>
            <a:r>
              <a:rPr lang="en-US" altLang="en-US" sz="1800" baseline="-25000">
                <a:cs typeface="Arial" panose="020B0604020202020204" pitchFamily="34" charset="0"/>
              </a:rPr>
              <a:t>L </a:t>
            </a:r>
            <a:r>
              <a:rPr lang="en-US" altLang="en-US" sz="1800">
                <a:cs typeface="Arial" panose="020B0604020202020204" pitchFamily="34" charset="0"/>
              </a:rPr>
              <a:t>)</a:t>
            </a:r>
            <a:r>
              <a:rPr lang="en-US" altLang="en-US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reeform 2">
            <a:extLst>
              <a:ext uri="{FF2B5EF4-FFF2-40B4-BE49-F238E27FC236}">
                <a16:creationId xmlns:a16="http://schemas.microsoft.com/office/drawing/2014/main" id="{66A9BE8D-9AED-D14C-A710-044C33F6EFD2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29200" y="2971800"/>
            <a:ext cx="3810000" cy="3733800"/>
          </a:xfrm>
          <a:custGeom>
            <a:avLst/>
            <a:gdLst>
              <a:gd name="T0" fmla="*/ 2147483647 w 2400"/>
              <a:gd name="T1" fmla="*/ 0 h 2352"/>
              <a:gd name="T2" fmla="*/ 0 w 2400"/>
              <a:gd name="T3" fmla="*/ 0 h 2352"/>
              <a:gd name="T4" fmla="*/ 0 w 2400"/>
              <a:gd name="T5" fmla="*/ 2147483647 h 2352"/>
              <a:gd name="T6" fmla="*/ 2147483647 w 2400"/>
              <a:gd name="T7" fmla="*/ 2147483647 h 2352"/>
              <a:gd name="T8" fmla="*/ 2147483647 w 2400"/>
              <a:gd name="T9" fmla="*/ 2147483647 h 2352"/>
              <a:gd name="T10" fmla="*/ 2147483647 w 2400"/>
              <a:gd name="T11" fmla="*/ 2147483647 h 2352"/>
              <a:gd name="T12" fmla="*/ 2147483647 w 2400"/>
              <a:gd name="T13" fmla="*/ 2147483647 h 2352"/>
              <a:gd name="T14" fmla="*/ 2147483647 w 2400"/>
              <a:gd name="T15" fmla="*/ 2147483647 h 2352"/>
              <a:gd name="T16" fmla="*/ 2147483647 w 2400"/>
              <a:gd name="T17" fmla="*/ 0 h 2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00"/>
              <a:gd name="T28" fmla="*/ 0 h 2352"/>
              <a:gd name="T29" fmla="*/ 2400 w 2400"/>
              <a:gd name="T30" fmla="*/ 2352 h 23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00" h="2352">
                <a:moveTo>
                  <a:pt x="1824" y="0"/>
                </a:moveTo>
                <a:lnTo>
                  <a:pt x="0" y="0"/>
                </a:lnTo>
                <a:lnTo>
                  <a:pt x="0" y="960"/>
                </a:lnTo>
                <a:lnTo>
                  <a:pt x="192" y="960"/>
                </a:lnTo>
                <a:lnTo>
                  <a:pt x="192" y="2352"/>
                </a:lnTo>
                <a:lnTo>
                  <a:pt x="2400" y="2352"/>
                </a:lnTo>
                <a:lnTo>
                  <a:pt x="2400" y="1632"/>
                </a:lnTo>
                <a:lnTo>
                  <a:pt x="1824" y="1632"/>
                </a:lnTo>
                <a:lnTo>
                  <a:pt x="1824" y="0"/>
                </a:lnTo>
                <a:close/>
              </a:path>
            </a:pathLst>
          </a:cu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67" name="Text Box 3">
            <a:extLst>
              <a:ext uri="{FF2B5EF4-FFF2-40B4-BE49-F238E27FC236}">
                <a16:creationId xmlns:a16="http://schemas.microsoft.com/office/drawing/2014/main" id="{3BEA3831-6814-5A44-82A2-5B17137E9BB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1200" y="4572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008000"/>
                </a:solidFill>
                <a:cs typeface="Arial" panose="020B0604020202020204" pitchFamily="34" charset="0"/>
              </a:rPr>
              <a:t>Kinematics</a:t>
            </a:r>
          </a:p>
        </p:txBody>
      </p:sp>
      <p:sp>
        <p:nvSpPr>
          <p:cNvPr id="216068" name="Text Box 4">
            <a:extLst>
              <a:ext uri="{FF2B5EF4-FFF2-40B4-BE49-F238E27FC236}">
                <a16:creationId xmlns:a16="http://schemas.microsoft.com/office/drawing/2014/main" id="{6B90413D-4653-124A-8031-E2971CF9C16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63563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have to change over time, </a:t>
            </a: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600" b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6069" name="Text Box 5">
            <a:extLst>
              <a:ext uri="{FF2B5EF4-FFF2-40B4-BE49-F238E27FC236}">
                <a16:creationId xmlns:a16="http://schemas.microsoft.com/office/drawing/2014/main" id="{815BD9AE-DE15-C840-A305-0A296454E98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295400"/>
            <a:ext cx="419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4) Integrate to obtain position</a:t>
            </a:r>
          </a:p>
        </p:txBody>
      </p:sp>
      <p:sp>
        <p:nvSpPr>
          <p:cNvPr id="216070" name="Text Box 6">
            <a:extLst>
              <a:ext uri="{FF2B5EF4-FFF2-40B4-BE49-F238E27FC236}">
                <a16:creationId xmlns:a16="http://schemas.microsoft.com/office/drawing/2014/main" id="{A3FF0696-CFCC-E049-962C-FCD2AD011DB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cs typeface="Arial" panose="020B0604020202020204" pitchFamily="34" charset="0"/>
              </a:rPr>
              <a:t>Kinematics: Differential drive</a:t>
            </a:r>
          </a:p>
        </p:txBody>
      </p:sp>
      <p:grpSp>
        <p:nvGrpSpPr>
          <p:cNvPr id="216071" name="Group 7">
            <a:extLst>
              <a:ext uri="{FF2B5EF4-FFF2-40B4-BE49-F238E27FC236}">
                <a16:creationId xmlns:a16="http://schemas.microsoft.com/office/drawing/2014/main" id="{64E09410-ACC5-5E48-BB56-3C6C89DE7ED5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33400" y="962025"/>
            <a:ext cx="7904163" cy="180975"/>
            <a:chOff x="295" y="1311"/>
            <a:chExt cx="5177" cy="114"/>
          </a:xfrm>
        </p:grpSpPr>
        <p:sp>
          <p:nvSpPr>
            <p:cNvPr id="216072" name="Rectangle 8">
              <a:extLst>
                <a:ext uri="{FF2B5EF4-FFF2-40B4-BE49-F238E27FC236}">
                  <a16:creationId xmlns:a16="http://schemas.microsoft.com/office/drawing/2014/main" id="{D07BD5EE-784B-7B42-9FB4-7BF0AADB9E68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  <p:sp>
          <p:nvSpPr>
            <p:cNvPr id="216073" name="Rectangle 9">
              <a:extLst>
                <a:ext uri="{FF2B5EF4-FFF2-40B4-BE49-F238E27FC236}">
                  <a16:creationId xmlns:a16="http://schemas.microsoft.com/office/drawing/2014/main" id="{0F207EA6-5283-6545-9FD8-A624DB4156A1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</p:grpSp>
      <p:sp>
        <p:nvSpPr>
          <p:cNvPr id="216074" name="Rectangle 10">
            <a:extLst>
              <a:ext uri="{FF2B5EF4-FFF2-40B4-BE49-F238E27FC236}">
                <a16:creationId xmlns:a16="http://schemas.microsoft.com/office/drawing/2014/main" id="{396082C3-9705-5747-BF11-50D7A38AE8E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786472">
            <a:off x="2286000" y="3505200"/>
            <a:ext cx="152400" cy="457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6075" name="Rectangle 11">
            <a:extLst>
              <a:ext uri="{FF2B5EF4-FFF2-40B4-BE49-F238E27FC236}">
                <a16:creationId xmlns:a16="http://schemas.microsoft.com/office/drawing/2014/main" id="{342C3A3C-A5F5-494C-BE39-A36A9C885E4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786472">
            <a:off x="1524000" y="3048000"/>
            <a:ext cx="152400" cy="457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6076" name="Line 12">
            <a:extLst>
              <a:ext uri="{FF2B5EF4-FFF2-40B4-BE49-F238E27FC236}">
                <a16:creationId xmlns:a16="http://schemas.microsoft.com/office/drawing/2014/main" id="{F2D26306-2260-334A-8B2D-4D9FAA13F54C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71638" y="3319463"/>
            <a:ext cx="61912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Text Box 13">
            <a:extLst>
              <a:ext uri="{FF2B5EF4-FFF2-40B4-BE49-F238E27FC236}">
                <a16:creationId xmlns:a16="http://schemas.microsoft.com/office/drawing/2014/main" id="{8C67283E-6302-7A47-95A8-56B2C501427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3962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V</a:t>
            </a:r>
            <a:r>
              <a:rPr lang="en-US" altLang="en-US" sz="1800" b="0" baseline="-25000">
                <a:cs typeface="Arial" panose="020B0604020202020204" pitchFamily="34" charset="0"/>
              </a:rPr>
              <a:t>R</a:t>
            </a: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16078" name="Text Box 14">
            <a:extLst>
              <a:ext uri="{FF2B5EF4-FFF2-40B4-BE49-F238E27FC236}">
                <a16:creationId xmlns:a16="http://schemas.microsoft.com/office/drawing/2014/main" id="{CE2649F6-E02F-9D42-BF52-FA195AEEC43F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3276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V</a:t>
            </a:r>
            <a:r>
              <a:rPr lang="en-US" altLang="en-US" sz="1800" b="0" baseline="-25000">
                <a:cs typeface="Arial" panose="020B0604020202020204" pitchFamily="34" charset="0"/>
              </a:rPr>
              <a:t>L</a:t>
            </a: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216079" name="Line 15">
            <a:extLst>
              <a:ext uri="{FF2B5EF4-FFF2-40B4-BE49-F238E27FC236}">
                <a16:creationId xmlns:a16="http://schemas.microsoft.com/office/drawing/2014/main" id="{B4DFC2B5-B263-514C-87ED-F71E98DBCB9C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60625" y="3825875"/>
            <a:ext cx="944563" cy="5476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0" name="Text Box 16">
            <a:extLst>
              <a:ext uri="{FF2B5EF4-FFF2-40B4-BE49-F238E27FC236}">
                <a16:creationId xmlns:a16="http://schemas.microsoft.com/office/drawing/2014/main" id="{C43C4A7C-10C8-A54E-B3C8-A439ABDBD16E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47800" y="3810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2d</a:t>
            </a:r>
          </a:p>
        </p:txBody>
      </p:sp>
      <p:sp>
        <p:nvSpPr>
          <p:cNvPr id="216081" name="Line 17">
            <a:extLst>
              <a:ext uri="{FF2B5EF4-FFF2-40B4-BE49-F238E27FC236}">
                <a16:creationId xmlns:a16="http://schemas.microsoft.com/office/drawing/2014/main" id="{45AD9E3E-B0AC-334A-B411-27243EEA0474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28750" y="3619500"/>
            <a:ext cx="73025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Text Box 18">
            <a:extLst>
              <a:ext uri="{FF2B5EF4-FFF2-40B4-BE49-F238E27FC236}">
                <a16:creationId xmlns:a16="http://schemas.microsoft.com/office/drawing/2014/main" id="{85F67FAC-6CAC-AE4A-B154-6F0D2A70DB4A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24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Skia" panose="020D0502020204020204" pitchFamily="34" charset="0"/>
                <a:cs typeface="Arial" panose="020B0604020202020204" pitchFamily="34" charset="0"/>
              </a:rPr>
              <a:t>ICC</a:t>
            </a:r>
            <a:endParaRPr lang="en-US" altLang="en-US" sz="1600" b="0">
              <a:latin typeface="Skia" panose="020D05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16083" name="Oval 19">
            <a:extLst>
              <a:ext uri="{FF2B5EF4-FFF2-40B4-BE49-F238E27FC236}">
                <a16:creationId xmlns:a16="http://schemas.microsoft.com/office/drawing/2014/main" id="{777F00E7-EFB5-9D49-A31E-A3865DEBC3F0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40088" y="42608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6084" name="Oval 20">
            <a:extLst>
              <a:ext uri="{FF2B5EF4-FFF2-40B4-BE49-F238E27FC236}">
                <a16:creationId xmlns:a16="http://schemas.microsoft.com/office/drawing/2014/main" id="{D8A07623-69C2-6A4D-BA8A-DD22E8E7C1D4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44688" y="3468688"/>
            <a:ext cx="74612" cy="7461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6085" name="Line 21">
            <a:extLst>
              <a:ext uri="{FF2B5EF4-FFF2-40B4-BE49-F238E27FC236}">
                <a16:creationId xmlns:a16="http://schemas.microsoft.com/office/drawing/2014/main" id="{B1603AF7-191A-E640-9749-5D50ACDD20BB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79563" y="4286250"/>
            <a:ext cx="1293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1E536E1B-30CE-5C40-A465-C3E7D5579741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76400" y="4648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R(t)</a:t>
            </a:r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965C50F2-B47A-F94B-8F26-636D94561540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3400" y="492125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>
                <a:latin typeface="Skia" panose="020D0502020204020204" pitchFamily="34" charset="0"/>
                <a:cs typeface="Arial" panose="020B0604020202020204" pitchFamily="34" charset="0"/>
              </a:rPr>
              <a:t>robot’s turning radius </a:t>
            </a:r>
          </a:p>
        </p:txBody>
      </p:sp>
      <p:sp>
        <p:nvSpPr>
          <p:cNvPr id="216088" name="Freeform 24">
            <a:extLst>
              <a:ext uri="{FF2B5EF4-FFF2-40B4-BE49-F238E27FC236}">
                <a16:creationId xmlns:a16="http://schemas.microsoft.com/office/drawing/2014/main" id="{122FEF4B-F16F-9148-9EEC-2D712FAF7A98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1365250" y="2325688"/>
            <a:ext cx="1254125" cy="698500"/>
          </a:xfrm>
          <a:custGeom>
            <a:avLst/>
            <a:gdLst>
              <a:gd name="T0" fmla="*/ 0 w 790"/>
              <a:gd name="T1" fmla="*/ 2147483647 h 440"/>
              <a:gd name="T2" fmla="*/ 2147483647 w 790"/>
              <a:gd name="T3" fmla="*/ 2147483647 h 440"/>
              <a:gd name="T4" fmla="*/ 2147483647 w 790"/>
              <a:gd name="T5" fmla="*/ 2147483647 h 440"/>
              <a:gd name="T6" fmla="*/ 2147483647 w 790"/>
              <a:gd name="T7" fmla="*/ 2147483647 h 440"/>
              <a:gd name="T8" fmla="*/ 2147483647 w 790"/>
              <a:gd name="T9" fmla="*/ 2147483647 h 440"/>
              <a:gd name="T10" fmla="*/ 2147483647 w 790"/>
              <a:gd name="T11" fmla="*/ 2147483647 h 440"/>
              <a:gd name="T12" fmla="*/ 2147483647 w 790"/>
              <a:gd name="T13" fmla="*/ 0 h 440"/>
              <a:gd name="T14" fmla="*/ 2147483647 w 790"/>
              <a:gd name="T15" fmla="*/ 2147483647 h 440"/>
              <a:gd name="T16" fmla="*/ 2147483647 w 790"/>
              <a:gd name="T17" fmla="*/ 2147483647 h 4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0"/>
              <a:gd name="T28" fmla="*/ 0 h 440"/>
              <a:gd name="T29" fmla="*/ 790 w 790"/>
              <a:gd name="T30" fmla="*/ 440 h 4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0" h="440">
                <a:moveTo>
                  <a:pt x="0" y="440"/>
                </a:moveTo>
                <a:cubicBezTo>
                  <a:pt x="15" y="378"/>
                  <a:pt x="48" y="347"/>
                  <a:pt x="85" y="300"/>
                </a:cubicBezTo>
                <a:cubicBezTo>
                  <a:pt x="101" y="279"/>
                  <a:pt x="118" y="246"/>
                  <a:pt x="140" y="230"/>
                </a:cubicBezTo>
                <a:cubicBezTo>
                  <a:pt x="147" y="224"/>
                  <a:pt x="157" y="225"/>
                  <a:pt x="165" y="220"/>
                </a:cubicBezTo>
                <a:cubicBezTo>
                  <a:pt x="208" y="190"/>
                  <a:pt x="249" y="147"/>
                  <a:pt x="295" y="120"/>
                </a:cubicBezTo>
                <a:cubicBezTo>
                  <a:pt x="418" y="46"/>
                  <a:pt x="277" y="136"/>
                  <a:pt x="390" y="80"/>
                </a:cubicBezTo>
                <a:cubicBezTo>
                  <a:pt x="473" y="38"/>
                  <a:pt x="562" y="9"/>
                  <a:pt x="655" y="0"/>
                </a:cubicBezTo>
                <a:cubicBezTo>
                  <a:pt x="680" y="3"/>
                  <a:pt x="705" y="5"/>
                  <a:pt x="730" y="10"/>
                </a:cubicBezTo>
                <a:cubicBezTo>
                  <a:pt x="750" y="13"/>
                  <a:pt x="769" y="25"/>
                  <a:pt x="790" y="2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9" name="Text Box 25">
            <a:extLst>
              <a:ext uri="{FF2B5EF4-FFF2-40B4-BE49-F238E27FC236}">
                <a16:creationId xmlns:a16="http://schemas.microsoft.com/office/drawing/2014/main" id="{F4CF4E37-0929-F546-9D0F-5DB33D376DC4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71600" y="22098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altLang="en-US" sz="1800" b="0">
                <a:cs typeface="Arial" panose="020B0604020202020204" pitchFamily="34" charset="0"/>
              </a:rPr>
              <a:t>(t)</a:t>
            </a:r>
          </a:p>
        </p:txBody>
      </p:sp>
      <p:sp>
        <p:nvSpPr>
          <p:cNvPr id="216090" name="Text Box 26">
            <a:extLst>
              <a:ext uri="{FF2B5EF4-FFF2-40B4-BE49-F238E27FC236}">
                <a16:creationId xmlns:a16="http://schemas.microsoft.com/office/drawing/2014/main" id="{4A443AC8-721D-794C-9BB8-D5C3CD4C9E1B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5410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w </a:t>
            </a:r>
            <a:r>
              <a:rPr lang="en-US" altLang="en-US" sz="1800" b="0">
                <a:cs typeface="Arial" panose="020B0604020202020204" pitchFamily="34" charset="0"/>
              </a:rPr>
              <a:t> =   ( V</a:t>
            </a:r>
            <a:r>
              <a:rPr lang="en-US" altLang="en-US" sz="1800" b="0" baseline="-25000">
                <a:cs typeface="Arial" panose="020B0604020202020204" pitchFamily="34" charset="0"/>
              </a:rPr>
              <a:t>R  </a:t>
            </a:r>
            <a:r>
              <a:rPr lang="en-US" altLang="en-US" sz="1800" b="0">
                <a:cs typeface="Arial" panose="020B0604020202020204" pitchFamily="34" charset="0"/>
              </a:rPr>
              <a:t>-  V</a:t>
            </a:r>
            <a:r>
              <a:rPr lang="en-US" altLang="en-US" sz="1800" b="0" baseline="-25000">
                <a:cs typeface="Arial" panose="020B0604020202020204" pitchFamily="34" charset="0"/>
              </a:rPr>
              <a:t>L </a:t>
            </a:r>
            <a:r>
              <a:rPr lang="en-US" altLang="en-US" sz="1800" b="0">
                <a:cs typeface="Arial" panose="020B0604020202020204" pitchFamily="34" charset="0"/>
              </a:rPr>
              <a:t>) / 2d</a:t>
            </a:r>
          </a:p>
        </p:txBody>
      </p:sp>
      <p:sp>
        <p:nvSpPr>
          <p:cNvPr id="216091" name="Text Box 27">
            <a:extLst>
              <a:ext uri="{FF2B5EF4-FFF2-40B4-BE49-F238E27FC236}">
                <a16:creationId xmlns:a16="http://schemas.microsoft.com/office/drawing/2014/main" id="{A1DE87AD-0153-9941-B511-0C3944522533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0200" y="58054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R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US" altLang="en-US" sz="1800" b="0">
                <a:cs typeface="Arial" panose="020B0604020202020204" pitchFamily="34" charset="0"/>
              </a:rPr>
              <a:t> =   d ( V</a:t>
            </a:r>
            <a:r>
              <a:rPr lang="en-US" altLang="en-US" sz="1800" b="0" baseline="-25000">
                <a:cs typeface="Arial" panose="020B0604020202020204" pitchFamily="34" charset="0"/>
              </a:rPr>
              <a:t>R  </a:t>
            </a:r>
            <a:r>
              <a:rPr lang="en-US" altLang="en-US" sz="1800" b="0">
                <a:cs typeface="Arial" panose="020B0604020202020204" pitchFamily="34" charset="0"/>
              </a:rPr>
              <a:t>+  V</a:t>
            </a:r>
            <a:r>
              <a:rPr lang="en-US" altLang="en-US" sz="1800" b="0" baseline="-25000">
                <a:cs typeface="Arial" panose="020B0604020202020204" pitchFamily="34" charset="0"/>
              </a:rPr>
              <a:t>L </a:t>
            </a:r>
            <a:r>
              <a:rPr lang="en-US" altLang="en-US" sz="1800" b="0">
                <a:cs typeface="Arial" panose="020B0604020202020204" pitchFamily="34" charset="0"/>
              </a:rPr>
              <a:t>) / ( V</a:t>
            </a:r>
            <a:r>
              <a:rPr lang="en-US" altLang="en-US" sz="1800" b="0" baseline="-25000">
                <a:cs typeface="Arial" panose="020B0604020202020204" pitchFamily="34" charset="0"/>
              </a:rPr>
              <a:t>R  </a:t>
            </a:r>
            <a:r>
              <a:rPr lang="en-US" altLang="en-US" sz="1800" b="0">
                <a:cs typeface="Arial" panose="020B0604020202020204" pitchFamily="34" charset="0"/>
              </a:rPr>
              <a:t>-  V</a:t>
            </a:r>
            <a:r>
              <a:rPr lang="en-US" altLang="en-US" sz="1800" b="0" baseline="-25000">
                <a:cs typeface="Arial" panose="020B0604020202020204" pitchFamily="34" charset="0"/>
              </a:rPr>
              <a:t>L </a:t>
            </a:r>
            <a:r>
              <a:rPr lang="en-US" altLang="en-US" sz="1800" b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216092" name="Text Box 28">
            <a:extLst>
              <a:ext uri="{FF2B5EF4-FFF2-40B4-BE49-F238E27FC236}">
                <a16:creationId xmlns:a16="http://schemas.microsoft.com/office/drawing/2014/main" id="{13909317-3BB3-4E49-95E2-C7B7BBD2B7C1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10200" y="62626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V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US" altLang="en-US" sz="1800" b="0">
                <a:cs typeface="Arial" panose="020B0604020202020204" pitchFamily="34" charset="0"/>
              </a:rPr>
              <a:t> =  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altLang="en-US" sz="1800" b="0">
                <a:cs typeface="Arial" panose="020B0604020202020204" pitchFamily="34" charset="0"/>
              </a:rPr>
              <a:t>R  = ( V</a:t>
            </a:r>
            <a:r>
              <a:rPr lang="en-US" altLang="en-US" sz="1800" b="0" baseline="-25000">
                <a:cs typeface="Arial" panose="020B0604020202020204" pitchFamily="34" charset="0"/>
              </a:rPr>
              <a:t>R  </a:t>
            </a:r>
            <a:r>
              <a:rPr lang="en-US" altLang="en-US" sz="1800" b="0">
                <a:cs typeface="Arial" panose="020B0604020202020204" pitchFamily="34" charset="0"/>
              </a:rPr>
              <a:t>+  V</a:t>
            </a:r>
            <a:r>
              <a:rPr lang="en-US" altLang="en-US" sz="1800" b="0" baseline="-25000">
                <a:cs typeface="Arial" panose="020B0604020202020204" pitchFamily="34" charset="0"/>
              </a:rPr>
              <a:t>L </a:t>
            </a:r>
            <a:r>
              <a:rPr lang="en-US" altLang="en-US" sz="1800" b="0">
                <a:cs typeface="Arial" panose="020B0604020202020204" pitchFamily="34" charset="0"/>
              </a:rPr>
              <a:t>) / 2</a:t>
            </a:r>
          </a:p>
        </p:txBody>
      </p:sp>
      <p:sp>
        <p:nvSpPr>
          <p:cNvPr id="216093" name="Text Box 29">
            <a:extLst>
              <a:ext uri="{FF2B5EF4-FFF2-40B4-BE49-F238E27FC236}">
                <a16:creationId xmlns:a16="http://schemas.microsoft.com/office/drawing/2014/main" id="{E0661236-F746-0641-BEDE-9FB569E251B3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1905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V</a:t>
            </a:r>
            <a:r>
              <a:rPr lang="en-US" altLang="en-US" sz="1800" b="0" baseline="-25000">
                <a:cs typeface="Arial" panose="020B0604020202020204" pitchFamily="34" charset="0"/>
              </a:rPr>
              <a:t>x  </a:t>
            </a:r>
            <a:r>
              <a:rPr lang="en-US" altLang="en-US" sz="1800" b="0">
                <a:cs typeface="Arial" panose="020B0604020202020204" pitchFamily="34" charset="0"/>
              </a:rPr>
              <a:t>=  V(t) cos(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q</a:t>
            </a:r>
            <a:r>
              <a:rPr lang="en-US" altLang="en-US" sz="1800" b="0">
                <a:cs typeface="Arial" panose="020B0604020202020204" pitchFamily="34" charset="0"/>
              </a:rPr>
              <a:t>(t))</a:t>
            </a:r>
          </a:p>
        </p:txBody>
      </p:sp>
      <p:sp>
        <p:nvSpPr>
          <p:cNvPr id="216094" name="Text Box 30">
            <a:extLst>
              <a:ext uri="{FF2B5EF4-FFF2-40B4-BE49-F238E27FC236}">
                <a16:creationId xmlns:a16="http://schemas.microsoft.com/office/drawing/2014/main" id="{121513E9-6BB8-6248-A911-E0FC90256DC9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3002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V</a:t>
            </a:r>
            <a:r>
              <a:rPr lang="en-US" altLang="en-US" sz="1800" b="0" baseline="-25000">
                <a:cs typeface="Arial" panose="020B0604020202020204" pitchFamily="34" charset="0"/>
              </a:rPr>
              <a:t>y  </a:t>
            </a:r>
            <a:r>
              <a:rPr lang="en-US" altLang="en-US" sz="1800" b="0">
                <a:cs typeface="Arial" panose="020B0604020202020204" pitchFamily="34" charset="0"/>
              </a:rPr>
              <a:t>=  V(t) sin(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q</a:t>
            </a:r>
            <a:r>
              <a:rPr lang="en-US" altLang="en-US" sz="1800" b="0">
                <a:cs typeface="Arial" panose="020B0604020202020204" pitchFamily="34" charset="0"/>
              </a:rPr>
              <a:t>(t))</a:t>
            </a:r>
          </a:p>
        </p:txBody>
      </p:sp>
      <p:sp>
        <p:nvSpPr>
          <p:cNvPr id="216095" name="Text Box 31">
            <a:extLst>
              <a:ext uri="{FF2B5EF4-FFF2-40B4-BE49-F238E27FC236}">
                <a16:creationId xmlns:a16="http://schemas.microsoft.com/office/drawing/2014/main" id="{C1E8660B-DDB8-1140-AA0C-71DBEE47CA47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95800" y="5029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with </a:t>
            </a:r>
          </a:p>
        </p:txBody>
      </p:sp>
      <p:grpSp>
        <p:nvGrpSpPr>
          <p:cNvPr id="216096" name="Group 32">
            <a:extLst>
              <a:ext uri="{FF2B5EF4-FFF2-40B4-BE49-F238E27FC236}">
                <a16:creationId xmlns:a16="http://schemas.microsoft.com/office/drawing/2014/main" id="{51BD3D81-33EA-DF47-B85B-271D6F66975D}"/>
              </a:ext>
            </a:extLst>
          </p:cNvPr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676400" y="1447800"/>
            <a:ext cx="2971800" cy="2362200"/>
            <a:chOff x="1056" y="912"/>
            <a:chExt cx="1872" cy="1488"/>
          </a:xfrm>
        </p:grpSpPr>
        <p:sp>
          <p:nvSpPr>
            <p:cNvPr id="216097" name="Line 33">
              <a:extLst>
                <a:ext uri="{FF2B5EF4-FFF2-40B4-BE49-F238E27FC236}">
                  <a16:creationId xmlns:a16="http://schemas.microsoft.com/office/drawing/2014/main" id="{FACACB4D-70E6-8B48-A554-579AB3E9A3D0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1248" y="110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98" name="Line 34">
              <a:extLst>
                <a:ext uri="{FF2B5EF4-FFF2-40B4-BE49-F238E27FC236}">
                  <a16:creationId xmlns:a16="http://schemas.microsoft.com/office/drawing/2014/main" id="{B33D0408-9FE2-474A-9EDB-7468644E923C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1248" y="220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99" name="Text Box 35">
              <a:extLst>
                <a:ext uri="{FF2B5EF4-FFF2-40B4-BE49-F238E27FC236}">
                  <a16:creationId xmlns:a16="http://schemas.microsoft.com/office/drawing/2014/main" id="{047DEB9B-C2D5-3A40-A2FA-9A60D3202D32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96" y="21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16100" name="Text Box 36">
              <a:extLst>
                <a:ext uri="{FF2B5EF4-FFF2-40B4-BE49-F238E27FC236}">
                  <a16:creationId xmlns:a16="http://schemas.microsoft.com/office/drawing/2014/main" id="{EB48651E-8E0B-F14B-AF86-8925AB70ABEF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56" y="9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216101" name="Line 37">
            <a:extLst>
              <a:ext uri="{FF2B5EF4-FFF2-40B4-BE49-F238E27FC236}">
                <a16:creationId xmlns:a16="http://schemas.microsoft.com/office/drawing/2014/main" id="{68BC3DEF-16EB-5A43-83D8-BA58C1A33EF0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89138" y="2717800"/>
            <a:ext cx="592137" cy="7699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2" name="Rectangle 38">
            <a:extLst>
              <a:ext uri="{FF2B5EF4-FFF2-40B4-BE49-F238E27FC236}">
                <a16:creationId xmlns:a16="http://schemas.microsoft.com/office/drawing/2014/main" id="{CF478434-8472-4042-96F0-AB8FA1DF2E98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13000" y="29194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solidFill>
                  <a:srgbClr val="FF9900"/>
                </a:solidFill>
                <a:cs typeface="Arial" panose="020B0604020202020204" pitchFamily="34" charset="0"/>
              </a:rPr>
              <a:t>V(t)</a:t>
            </a:r>
            <a:endParaRPr lang="en-US" altLang="en-US" sz="1800" b="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216103" name="Text Box 39">
            <a:extLst>
              <a:ext uri="{FF2B5EF4-FFF2-40B4-BE49-F238E27FC236}">
                <a16:creationId xmlns:a16="http://schemas.microsoft.com/office/drawing/2014/main" id="{6DBCEF7B-38F1-CB4B-98DC-C87F903236BC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33400" y="5943600"/>
            <a:ext cx="39624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latin typeface="Arial" panose="020B0604020202020204" pitchFamily="34" charset="0"/>
                <a:cs typeface="Arial" panose="020B0604020202020204" pitchFamily="34" charset="0"/>
              </a:rPr>
              <a:t>What has to happen to change the ICC ?</a:t>
            </a:r>
          </a:p>
        </p:txBody>
      </p:sp>
      <p:sp>
        <p:nvSpPr>
          <p:cNvPr id="216104" name="Text Box 40">
            <a:extLst>
              <a:ext uri="{FF2B5EF4-FFF2-40B4-BE49-F238E27FC236}">
                <a16:creationId xmlns:a16="http://schemas.microsoft.com/office/drawing/2014/main" id="{D0C077DD-EACF-AE40-8178-6B01411DE5E8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1600" y="3048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x(t) =   </a:t>
            </a:r>
            <a:r>
              <a:rPr lang="en-US" altLang="en-US" b="0">
                <a:cs typeface="Arial" panose="020B0604020202020204" pitchFamily="34" charset="0"/>
              </a:rPr>
              <a:t>∫</a:t>
            </a:r>
            <a:r>
              <a:rPr lang="en-US" altLang="en-US" sz="1800" b="0">
                <a:cs typeface="Arial" panose="020B0604020202020204" pitchFamily="34" charset="0"/>
              </a:rPr>
              <a:t> V(t) cos(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q</a:t>
            </a:r>
            <a:r>
              <a:rPr lang="en-US" altLang="en-US" sz="1800" b="0">
                <a:cs typeface="Arial" panose="020B0604020202020204" pitchFamily="34" charset="0"/>
              </a:rPr>
              <a:t>(t)) dt</a:t>
            </a:r>
          </a:p>
        </p:txBody>
      </p:sp>
      <p:sp>
        <p:nvSpPr>
          <p:cNvPr id="216105" name="Text Box 41">
            <a:extLst>
              <a:ext uri="{FF2B5EF4-FFF2-40B4-BE49-F238E27FC236}">
                <a16:creationId xmlns:a16="http://schemas.microsoft.com/office/drawing/2014/main" id="{07490850-A034-5A48-BC9C-C7B31AFD795E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81600" y="3429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y(t) =   </a:t>
            </a:r>
            <a:r>
              <a:rPr lang="en-US" altLang="en-US" b="0">
                <a:cs typeface="Arial" panose="020B0604020202020204" pitchFamily="34" charset="0"/>
              </a:rPr>
              <a:t>∫</a:t>
            </a:r>
            <a:r>
              <a:rPr lang="en-US" altLang="en-US" sz="1800" b="0">
                <a:cs typeface="Arial" panose="020B0604020202020204" pitchFamily="34" charset="0"/>
              </a:rPr>
              <a:t> V(t) sin(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q</a:t>
            </a:r>
            <a:r>
              <a:rPr lang="en-US" altLang="en-US" sz="1800" b="0">
                <a:cs typeface="Arial" panose="020B0604020202020204" pitchFamily="34" charset="0"/>
              </a:rPr>
              <a:t>(t)) dt</a:t>
            </a:r>
          </a:p>
        </p:txBody>
      </p:sp>
      <p:sp>
        <p:nvSpPr>
          <p:cNvPr id="216106" name="Text Box 42">
            <a:extLst>
              <a:ext uri="{FF2B5EF4-FFF2-40B4-BE49-F238E27FC236}">
                <a16:creationId xmlns:a16="http://schemas.microsoft.com/office/drawing/2014/main" id="{48FC163B-337C-E040-9D7D-076A2BBAE067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81600" y="3810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q</a:t>
            </a:r>
            <a:r>
              <a:rPr lang="en-US" altLang="en-US" sz="1800" b="0">
                <a:cs typeface="Arial" panose="020B0604020202020204" pitchFamily="34" charset="0"/>
              </a:rPr>
              <a:t>(t) =   </a:t>
            </a:r>
            <a:r>
              <a:rPr lang="en-US" altLang="en-US" b="0">
                <a:cs typeface="Arial" panose="020B0604020202020204" pitchFamily="34" charset="0"/>
              </a:rPr>
              <a:t>∫</a:t>
            </a:r>
            <a:r>
              <a:rPr lang="en-US" altLang="en-US" sz="1800" b="0">
                <a:cs typeface="Arial" panose="020B0604020202020204" pitchFamily="34" charset="0"/>
              </a:rPr>
              <a:t> </a:t>
            </a:r>
            <a:r>
              <a:rPr lang="en-US" altLang="en-US" sz="1800" b="0"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altLang="en-US" sz="1800" b="0">
                <a:cs typeface="Arial" panose="020B0604020202020204" pitchFamily="34" charset="0"/>
              </a:rPr>
              <a:t>(t) dt</a:t>
            </a:r>
          </a:p>
        </p:txBody>
      </p:sp>
      <p:sp>
        <p:nvSpPr>
          <p:cNvPr id="216107" name="Text Box 43">
            <a:extLst>
              <a:ext uri="{FF2B5EF4-FFF2-40B4-BE49-F238E27FC236}">
                <a16:creationId xmlns:a16="http://schemas.microsoft.com/office/drawing/2014/main" id="{1579A048-C9E1-0D4F-A486-95EC2084D73F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95800" y="2590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cs typeface="Arial" panose="020B0604020202020204" pitchFamily="34" charset="0"/>
              </a:rPr>
              <a:t>Thus,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banana2-bright">
            <a:extLst>
              <a:ext uri="{FF2B5EF4-FFF2-40B4-BE49-F238E27FC236}">
                <a16:creationId xmlns:a16="http://schemas.microsoft.com/office/drawing/2014/main" id="{C07001E9-6913-6546-9036-4422E73F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Rectangle 3">
            <a:extLst>
              <a:ext uri="{FF2B5EF4-FFF2-40B4-BE49-F238E27FC236}">
                <a16:creationId xmlns:a16="http://schemas.microsoft.com/office/drawing/2014/main" id="{9B794FD8-37E5-AF48-AD43-9830F8699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Uncertain motion: Probabilistic kinematics</a:t>
            </a:r>
          </a:p>
        </p:txBody>
      </p:sp>
      <p:sp>
        <p:nvSpPr>
          <p:cNvPr id="215044" name="Rectangle 4">
            <a:extLst>
              <a:ext uri="{FF2B5EF4-FFF2-40B4-BE49-F238E27FC236}">
                <a16:creationId xmlns:a16="http://schemas.microsoft.com/office/drawing/2014/main" id="{11CEF92D-2A26-CE45-9DC8-0742C751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Repeated application of the sensor model for short movements.</a:t>
            </a:r>
          </a:p>
          <a:p>
            <a:r>
              <a:rPr lang="en-US" altLang="en-US" sz="2800"/>
              <a:t>For a motion command </a:t>
            </a:r>
            <a:r>
              <a:rPr lang="en-US" altLang="en-US" sz="2800" b="1"/>
              <a:t>u</a:t>
            </a:r>
            <a:r>
              <a:rPr lang="en-US" altLang="en-US" sz="2800"/>
              <a:t>, and starting position </a:t>
            </a:r>
            <a:r>
              <a:rPr lang="en-US" altLang="en-US" sz="2800" b="1"/>
              <a:t>x’</a:t>
            </a:r>
            <a:r>
              <a:rPr lang="en-US" altLang="en-US" sz="2800"/>
              <a:t>, what is the probability to end at </a:t>
            </a:r>
            <a:r>
              <a:rPr lang="en-US" altLang="en-US" sz="2800" b="1"/>
              <a:t>x</a:t>
            </a:r>
            <a:r>
              <a:rPr lang="en-US" altLang="en-US" sz="2800"/>
              <a:t>?</a:t>
            </a:r>
          </a:p>
          <a:p>
            <a:endParaRPr lang="en-US" altLang="en-US" sz="2800"/>
          </a:p>
        </p:txBody>
      </p:sp>
      <p:pic>
        <p:nvPicPr>
          <p:cNvPr id="215045" name="Picture 5" descr="banana1">
            <a:extLst>
              <a:ext uri="{FF2B5EF4-FFF2-40B4-BE49-F238E27FC236}">
                <a16:creationId xmlns:a16="http://schemas.microsoft.com/office/drawing/2014/main" id="{B62EC18F-FCDC-7742-BBD4-B9E07D95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25963"/>
            <a:ext cx="2243138" cy="233203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15046" name="Text Box 6">
            <a:extLst>
              <a:ext uri="{FF2B5EF4-FFF2-40B4-BE49-F238E27FC236}">
                <a16:creationId xmlns:a16="http://schemas.microsoft.com/office/drawing/2014/main" id="{E8534353-55D0-AB44-B303-AA9C31615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524986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>
                <a:latin typeface="Arial" panose="020B0604020202020204" pitchFamily="34" charset="0"/>
              </a:rPr>
              <a:t>x’</a:t>
            </a:r>
          </a:p>
        </p:txBody>
      </p:sp>
      <p:sp>
        <p:nvSpPr>
          <p:cNvPr id="215047" name="Text Box 7">
            <a:extLst>
              <a:ext uri="{FF2B5EF4-FFF2-40B4-BE49-F238E27FC236}">
                <a16:creationId xmlns:a16="http://schemas.microsoft.com/office/drawing/2014/main" id="{C3D85F2C-DB4D-8A42-ADAB-32D8F2CC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55578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15048" name="Text Box 8">
            <a:extLst>
              <a:ext uri="{FF2B5EF4-FFF2-40B4-BE49-F238E27FC236}">
                <a16:creationId xmlns:a16="http://schemas.microsoft.com/office/drawing/2014/main" id="{C687E448-FE82-A746-97D5-347FF9BF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3513138"/>
            <a:ext cx="1398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0" i="1">
                <a:latin typeface="Times New Roman" panose="02020603050405020304" pitchFamily="18" charset="0"/>
              </a:rPr>
              <a:t>p</a:t>
            </a:r>
            <a:r>
              <a:rPr lang="en-US" altLang="en-US" sz="2800" b="0">
                <a:latin typeface="Times New Roman" panose="02020603050405020304" pitchFamily="18" charset="0"/>
              </a:rPr>
              <a:t>(</a:t>
            </a:r>
            <a:r>
              <a:rPr lang="en-US" altLang="en-US" sz="2800" b="0" i="1">
                <a:latin typeface="Times New Roman" panose="02020603050405020304" pitchFamily="18" charset="0"/>
              </a:rPr>
              <a:t>x|u,x’</a:t>
            </a:r>
            <a:r>
              <a:rPr lang="en-US" altLang="en-US" sz="28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049" name="Text Box 9">
            <a:extLst>
              <a:ext uri="{FF2B5EF4-FFF2-40B4-BE49-F238E27FC236}">
                <a16:creationId xmlns:a16="http://schemas.microsoft.com/office/drawing/2014/main" id="{043D1D2E-7659-A144-AB0E-D567FD10F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58229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15050" name="Text Box 10">
            <a:extLst>
              <a:ext uri="{FF2B5EF4-FFF2-40B4-BE49-F238E27FC236}">
                <a16:creationId xmlns:a16="http://schemas.microsoft.com/office/drawing/2014/main" id="{429C9F37-FC6A-6744-8C39-5687420FC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5241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>
                <a:latin typeface="Arial" panose="020B0604020202020204" pitchFamily="34" charset="0"/>
              </a:rPr>
              <a:t>x’</a:t>
            </a:r>
          </a:p>
        </p:txBody>
      </p:sp>
      <p:sp>
        <p:nvSpPr>
          <p:cNvPr id="215051" name="Line 11">
            <a:extLst>
              <a:ext uri="{FF2B5EF4-FFF2-40B4-BE49-F238E27FC236}">
                <a16:creationId xmlns:a16="http://schemas.microsoft.com/office/drawing/2014/main" id="{AE40554D-3FBE-8F41-A021-48E50DD2A9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2213" y="4116388"/>
            <a:ext cx="774700" cy="9779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Line 12">
            <a:extLst>
              <a:ext uri="{FF2B5EF4-FFF2-40B4-BE49-F238E27FC236}">
                <a16:creationId xmlns:a16="http://schemas.microsoft.com/office/drawing/2014/main" id="{322359BF-304F-AF44-B6FD-D763C3825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213" y="4090988"/>
            <a:ext cx="2222500" cy="1295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53" name="Picture 13">
            <a:extLst>
              <a:ext uri="{FF2B5EF4-FFF2-40B4-BE49-F238E27FC236}">
                <a16:creationId xmlns:a16="http://schemas.microsoft.com/office/drawing/2014/main" id="{EAFB43C3-D9C1-4C4A-A3F1-1EB6B39A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1655763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>
            <a:extLst>
              <a:ext uri="{FF2B5EF4-FFF2-40B4-BE49-F238E27FC236}">
                <a16:creationId xmlns:a16="http://schemas.microsoft.com/office/drawing/2014/main" id="{AC7CEF93-D816-7847-919F-4C2F4394CA5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0">
                <a:cs typeface="Arial" panose="020B0604020202020204" pitchFamily="34" charset="0"/>
              </a:rPr>
              <a:t>holonomicity</a:t>
            </a:r>
          </a:p>
        </p:txBody>
      </p:sp>
      <p:grpSp>
        <p:nvGrpSpPr>
          <p:cNvPr id="214019" name="Group 3">
            <a:extLst>
              <a:ext uri="{FF2B5EF4-FFF2-40B4-BE49-F238E27FC236}">
                <a16:creationId xmlns:a16="http://schemas.microsoft.com/office/drawing/2014/main" id="{D4709E4F-2E6B-1241-80ED-7442DD04423F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62025"/>
            <a:ext cx="7904163" cy="180975"/>
            <a:chOff x="295" y="1311"/>
            <a:chExt cx="5177" cy="114"/>
          </a:xfrm>
        </p:grpSpPr>
        <p:sp>
          <p:nvSpPr>
            <p:cNvPr id="214020" name="Rectangle 4">
              <a:extLst>
                <a:ext uri="{FF2B5EF4-FFF2-40B4-BE49-F238E27FC236}">
                  <a16:creationId xmlns:a16="http://schemas.microsoft.com/office/drawing/2014/main" id="{200504FD-945C-7A4D-B3D6-2D82E5CF722B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  <p:sp>
          <p:nvSpPr>
            <p:cNvPr id="214021" name="Rectangle 5">
              <a:extLst>
                <a:ext uri="{FF2B5EF4-FFF2-40B4-BE49-F238E27FC236}">
                  <a16:creationId xmlns:a16="http://schemas.microsoft.com/office/drawing/2014/main" id="{91541BC4-338E-2643-ADA2-51D7675E0A8F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endParaRPr lang="en-US" altLang="en-US" b="0">
                <a:cs typeface="Arial" panose="020B0604020202020204" pitchFamily="34" charset="0"/>
              </a:endParaRPr>
            </a:p>
          </p:txBody>
        </p:sp>
      </p:grpSp>
      <p:sp>
        <p:nvSpPr>
          <p:cNvPr id="214022" name="Text Box 6">
            <a:extLst>
              <a:ext uri="{FF2B5EF4-FFF2-40B4-BE49-F238E27FC236}">
                <a16:creationId xmlns:a16="http://schemas.microsoft.com/office/drawing/2014/main" id="{9B1FFAFB-48D6-5549-BE77-D80A70EFDAF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133600"/>
            <a:ext cx="7391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cs typeface="Arial" panose="020B0604020202020204" pitchFamily="34" charset="0"/>
              </a:rPr>
              <a:t>- makes it more difficult to navigate between two arbitrary points</a:t>
            </a:r>
          </a:p>
          <a:p>
            <a:pPr>
              <a:spcBef>
                <a:spcPct val="50000"/>
              </a:spcBef>
            </a:pPr>
            <a:r>
              <a:rPr lang="en-US" altLang="en-US" sz="2000" b="0">
                <a:cs typeface="Arial" panose="020B0604020202020204" pitchFamily="34" charset="0"/>
              </a:rPr>
              <a:t>- need to resort to techniques like parallel parking</a:t>
            </a:r>
          </a:p>
        </p:txBody>
      </p:sp>
      <p:sp>
        <p:nvSpPr>
          <p:cNvPr id="214023" name="Text Box 7">
            <a:extLst>
              <a:ext uri="{FF2B5EF4-FFF2-40B4-BE49-F238E27FC236}">
                <a16:creationId xmlns:a16="http://schemas.microsoft.com/office/drawing/2014/main" id="{3F04AB89-1860-9644-B7CC-0425821F237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343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  <a:cs typeface="Arial" panose="020B0604020202020204" pitchFamily="34" charset="0"/>
              </a:rPr>
              <a:t>But the Nomad’s differential motion </a:t>
            </a:r>
            <a:r>
              <a:rPr lang="en-US" altLang="en-US" i="1">
                <a:solidFill>
                  <a:schemeClr val="accent2"/>
                </a:solidFill>
                <a:cs typeface="Arial" panose="020B0604020202020204" pitchFamily="34" charset="0"/>
              </a:rPr>
              <a:t>is </a:t>
            </a:r>
            <a:r>
              <a:rPr lang="en-US" altLang="en-US" b="0">
                <a:solidFill>
                  <a:schemeClr val="accent2"/>
                </a:solidFill>
                <a:cs typeface="Arial" panose="020B0604020202020204" pitchFamily="34" charset="0"/>
              </a:rPr>
              <a:t>constrained.</a:t>
            </a:r>
          </a:p>
        </p:txBody>
      </p:sp>
      <p:sp>
        <p:nvSpPr>
          <p:cNvPr id="214024" name="Rectangle 8">
            <a:extLst>
              <a:ext uri="{FF2B5EF4-FFF2-40B4-BE49-F238E27FC236}">
                <a16:creationId xmlns:a16="http://schemas.microsoft.com/office/drawing/2014/main" id="{14A7C934-A687-3149-B66C-7FEC99F10CB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1239950">
            <a:off x="2057400" y="6019800"/>
            <a:ext cx="122238" cy="3667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4025" name="Rectangle 9">
            <a:extLst>
              <a:ext uri="{FF2B5EF4-FFF2-40B4-BE49-F238E27FC236}">
                <a16:creationId xmlns:a16="http://schemas.microsoft.com/office/drawing/2014/main" id="{0942D69D-C638-4447-8443-5CD1C9022B7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-1239950">
            <a:off x="2789238" y="5695950"/>
            <a:ext cx="122237" cy="3667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4026" name="Rectangle 10">
            <a:extLst>
              <a:ext uri="{FF2B5EF4-FFF2-40B4-BE49-F238E27FC236}">
                <a16:creationId xmlns:a16="http://schemas.microsoft.com/office/drawing/2014/main" id="{BE2A8B55-CCA6-2E44-9680-C8BC78B6882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1239950">
            <a:off x="2209800" y="5278438"/>
            <a:ext cx="122238" cy="3667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4027" name="Oval 11">
            <a:extLst>
              <a:ext uri="{FF2B5EF4-FFF2-40B4-BE49-F238E27FC236}">
                <a16:creationId xmlns:a16="http://schemas.microsoft.com/office/drawing/2014/main" id="{A2F58CFA-6DE7-FD44-954B-1D896BB2629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92263" y="5053013"/>
            <a:ext cx="16002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14028" name="Line 12">
            <a:extLst>
              <a:ext uri="{FF2B5EF4-FFF2-40B4-BE49-F238E27FC236}">
                <a16:creationId xmlns:a16="http://schemas.microsoft.com/office/drawing/2014/main" id="{4E555296-1E75-F54C-AB6D-4E5BDBCA56A4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4405313" y="5095875"/>
            <a:ext cx="471487" cy="9239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Line 13">
            <a:extLst>
              <a:ext uri="{FF2B5EF4-FFF2-40B4-BE49-F238E27FC236}">
                <a16:creationId xmlns:a16="http://schemas.microsoft.com/office/drawing/2014/main" id="{95433D1C-DC4F-4D46-809A-A4FBB1B9D9F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H="1" flipV="1">
            <a:off x="5103019" y="5320506"/>
            <a:ext cx="471488" cy="9239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0" name="Freeform 14">
            <a:extLst>
              <a:ext uri="{FF2B5EF4-FFF2-40B4-BE49-F238E27FC236}">
                <a16:creationId xmlns:a16="http://schemas.microsoft.com/office/drawing/2014/main" id="{1220835E-5BE9-6742-A414-26AE686C6E14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413250" y="6032500"/>
            <a:ext cx="428625" cy="333375"/>
          </a:xfrm>
          <a:custGeom>
            <a:avLst/>
            <a:gdLst>
              <a:gd name="T0" fmla="*/ 0 w 270"/>
              <a:gd name="T1" fmla="*/ 0 h 210"/>
              <a:gd name="T2" fmla="*/ 2147483647 w 270"/>
              <a:gd name="T3" fmla="*/ 2147483647 h 210"/>
              <a:gd name="T4" fmla="*/ 2147483647 w 270"/>
              <a:gd name="T5" fmla="*/ 2147483647 h 210"/>
              <a:gd name="T6" fmla="*/ 2147483647 w 270"/>
              <a:gd name="T7" fmla="*/ 2147483647 h 210"/>
              <a:gd name="T8" fmla="*/ 2147483647 w 270"/>
              <a:gd name="T9" fmla="*/ 2147483647 h 210"/>
              <a:gd name="T10" fmla="*/ 2147483647 w 270"/>
              <a:gd name="T11" fmla="*/ 214748364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"/>
              <a:gd name="T19" fmla="*/ 0 h 210"/>
              <a:gd name="T20" fmla="*/ 270 w 270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" h="210">
                <a:moveTo>
                  <a:pt x="0" y="0"/>
                </a:moveTo>
                <a:cubicBezTo>
                  <a:pt x="1" y="23"/>
                  <a:pt x="2" y="46"/>
                  <a:pt x="5" y="70"/>
                </a:cubicBezTo>
                <a:cubicBezTo>
                  <a:pt x="6" y="84"/>
                  <a:pt x="18" y="97"/>
                  <a:pt x="25" y="110"/>
                </a:cubicBezTo>
                <a:cubicBezTo>
                  <a:pt x="66" y="192"/>
                  <a:pt x="125" y="188"/>
                  <a:pt x="210" y="210"/>
                </a:cubicBezTo>
                <a:cubicBezTo>
                  <a:pt x="225" y="208"/>
                  <a:pt x="240" y="207"/>
                  <a:pt x="255" y="205"/>
                </a:cubicBezTo>
                <a:cubicBezTo>
                  <a:pt x="260" y="204"/>
                  <a:pt x="270" y="200"/>
                  <a:pt x="270" y="200"/>
                </a:cubicBezTo>
              </a:path>
            </a:pathLst>
          </a:custGeom>
          <a:noFill/>
          <a:ln w="1905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1" name="Text Box 15">
            <a:extLst>
              <a:ext uri="{FF2B5EF4-FFF2-40B4-BE49-F238E27FC236}">
                <a16:creationId xmlns:a16="http://schemas.microsoft.com/office/drawing/2014/main" id="{15338737-8BB7-9145-91A1-991D161D30D6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21400" y="56007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0">
                <a:latin typeface="Arial" panose="020B0604020202020204" pitchFamily="34" charset="0"/>
                <a:cs typeface="Arial" panose="020B0604020202020204" pitchFamily="34" charset="0"/>
              </a:rPr>
              <a:t>two DOF are freely controllable; the third is only indirectly accessible</a:t>
            </a:r>
          </a:p>
        </p:txBody>
      </p:sp>
      <p:sp>
        <p:nvSpPr>
          <p:cNvPr id="214032" name="Text Box 16">
            <a:extLst>
              <a:ext uri="{FF2B5EF4-FFF2-40B4-BE49-F238E27FC236}">
                <a16:creationId xmlns:a16="http://schemas.microsoft.com/office/drawing/2014/main" id="{BA968964-04A7-4143-927D-C0755E911B09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00788" y="519588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0">
                <a:cs typeface="Arial" panose="020B0604020202020204" pitchFamily="34" charset="0"/>
              </a:rPr>
              <a:t>Synchro Drive</a:t>
            </a:r>
          </a:p>
        </p:txBody>
      </p:sp>
      <p:sp>
        <p:nvSpPr>
          <p:cNvPr id="214033" name="Line 17">
            <a:extLst>
              <a:ext uri="{FF2B5EF4-FFF2-40B4-BE49-F238E27FC236}">
                <a16:creationId xmlns:a16="http://schemas.microsoft.com/office/drawing/2014/main" id="{ECCE19DB-A8EC-0D4F-99E4-8E10BC4B12CF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53200" y="55626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4" name="Text Box 18">
            <a:extLst>
              <a:ext uri="{FF2B5EF4-FFF2-40B4-BE49-F238E27FC236}">
                <a16:creationId xmlns:a16="http://schemas.microsoft.com/office/drawing/2014/main" id="{DC548DB1-0ECE-6C45-AB70-4638C2AB41C4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328295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>
                <a:cs typeface="Arial" panose="020B0604020202020204" pitchFamily="34" charset="0"/>
              </a:rPr>
              <a:t>By definition,  a robot is </a:t>
            </a:r>
            <a:r>
              <a:rPr lang="en-US" altLang="en-US">
                <a:solidFill>
                  <a:srgbClr val="CC0000"/>
                </a:solidFill>
                <a:cs typeface="Arial" panose="020B0604020202020204" pitchFamily="34" charset="0"/>
              </a:rPr>
              <a:t>holonomic</a:t>
            </a:r>
            <a:r>
              <a:rPr lang="en-US" altLang="en-US" b="0">
                <a:cs typeface="Arial" panose="020B0604020202020204" pitchFamily="34" charset="0"/>
              </a:rPr>
              <a:t> if it </a:t>
            </a:r>
            <a:r>
              <a:rPr lang="en-US" altLang="en-US" b="0" i="1">
                <a:solidFill>
                  <a:srgbClr val="CC0000"/>
                </a:solidFill>
                <a:cs typeface="Arial" panose="020B0604020202020204" pitchFamily="34" charset="0"/>
              </a:rPr>
              <a:t>can</a:t>
            </a:r>
            <a:r>
              <a:rPr lang="en-US" altLang="en-US" b="0" i="1">
                <a:cs typeface="Arial" panose="020B0604020202020204" pitchFamily="34" charset="0"/>
              </a:rPr>
              <a:t> </a:t>
            </a:r>
            <a:r>
              <a:rPr lang="en-US" altLang="en-US" b="0">
                <a:cs typeface="Arial" panose="020B0604020202020204" pitchFamily="34" charset="0"/>
              </a:rPr>
              <a:t>move to change its pose instantaneously in all available directions.</a:t>
            </a:r>
          </a:p>
        </p:txBody>
      </p:sp>
      <p:sp>
        <p:nvSpPr>
          <p:cNvPr id="214035" name="Text Box 19">
            <a:extLst>
              <a:ext uri="{FF2B5EF4-FFF2-40B4-BE49-F238E27FC236}">
                <a16:creationId xmlns:a16="http://schemas.microsoft.com/office/drawing/2014/main" id="{544901DD-62E3-0B4C-B051-4898FB3A3FE0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12192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cs typeface="Arial" panose="020B0604020202020204" pitchFamily="34" charset="0"/>
              </a:rPr>
              <a:t>Mobile  robots mentioned thus far share an important 		(if frustrating) property: they are  </a:t>
            </a:r>
            <a:r>
              <a:rPr lang="en-US" altLang="en-US">
                <a:cs typeface="Arial" panose="020B0604020202020204" pitchFamily="34" charset="0"/>
              </a:rPr>
              <a:t>nonholonomic</a:t>
            </a:r>
            <a:r>
              <a:rPr lang="en-US" altLang="en-US" b="0">
                <a:cs typeface="Arial" panose="020B0604020202020204" pitchFamily="34" charset="0"/>
              </a:rPr>
              <a:t> .</a:t>
            </a:r>
          </a:p>
        </p:txBody>
      </p:sp>
      <p:sp>
        <p:nvSpPr>
          <p:cNvPr id="214036" name="Rectangle 20">
            <a:extLst>
              <a:ext uri="{FF2B5EF4-FFF2-40B4-BE49-F238E27FC236}">
                <a16:creationId xmlns:a16="http://schemas.microsoft.com/office/drawing/2014/main" id="{56553971-0B6E-9D40-AA19-67A936D1BB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7A33A8D9-5AAB-9043-A04A-0F62D8900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Sensors: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A8DF034B-BB0D-B643-97DD-38379084D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altLang="en-US" sz="1800"/>
              <a:t>Cameras                         Laser range finder       Cameras and 3D TOF laser</a:t>
            </a:r>
          </a:p>
        </p:txBody>
      </p:sp>
      <p:pic>
        <p:nvPicPr>
          <p:cNvPr id="219140" name="Picture 4">
            <a:extLst>
              <a:ext uri="{FF2B5EF4-FFF2-40B4-BE49-F238E27FC236}">
                <a16:creationId xmlns:a16="http://schemas.microsoft.com/office/drawing/2014/main" id="{84525B36-AB7E-534A-9543-BBAE02E0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743200"/>
            <a:ext cx="2109787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1" name="Picture 5" descr="darpa arm program">
            <a:extLst>
              <a:ext uri="{FF2B5EF4-FFF2-40B4-BE49-F238E27FC236}">
                <a16:creationId xmlns:a16="http://schemas.microsoft.com/office/drawing/2014/main" id="{5CDFDA87-C71F-3842-A7F6-326D5075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514600"/>
            <a:ext cx="358298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AutoShape 6" descr="data:image/jpeg;base64,/9j/4AAQSkZJRgABAQAAAQABAAD/2wCEAAkGBhQSERUUExQWFBUWFxUUFxcWFxcXFRgYGBUXFxcUFxcXHCYeFxwjGRQUHy8gJCcpLCwsFR4xNTAqNSYrLCkBCQoKDgwOGg8PGiwkHCQsLCwsLCwsKSksKSwsKSwpLCksLCksLCwsLCwpLCksLCwsLCwsLCwsKSwsKSwsLCwpLP/AABEIAPcAzAMBIgACEQEDEQH/xAAcAAAABwEBAAAAAAAAAAAAAAABAgMEBQYHAAj/xABEEAABAwIDBAcFBgMGBgMAAAABAAIRAyEEEjEFBkFREyJhcYGRoQcyscHRFCNCUmLwcpLhgqKywtLxFTNDU2OzFhcl/8QAGgEAAwEBAQEAAAAAAAAAAAAAAAECAwQFBv/EADERAAICAQMCBAUCBgMAAAAAAAABAhEDEiExBEETIjJRBWFxgfCRsRQVUqHR4TNCwf/aAAwDAQACEQMRAD8AsQRmMlFaJTukyLlD2ElYLGhokqExWJNZ0fhGvb2I+PxxqOyNsBqfklcNQACaVbslu9kHoUYCXphARNglDZDGhKu9EaICK90lGKKA4ISgCAlAHIFwKKXiRJDZMSTASGCUEoortP4h5ozYm5EX0vwJ0EqdcfcrSwKzJHal8HVztg6hEY2xuIF9RokqdJweCwEzyRqi+GGlrsSTDnGU+8E0LcpS7naObqNUrUaHtkapoGNZXIgMWKOmSAUBQoCgAEVGhAmACLCNCKSgB9RpQJKjNo7QLzkZ4nku2htEuORnieSDC4QNHxPFNR7sly7IHC4YAQnmgQNajsbxTYkGpthExFWAllG1X5n9ylFMVpBDmQPKTlUIVzLiUmCulIYeVnG821BVqveKrg1jujZDbBzQJNzfrHURaFokqKpbt0G1jWDOuZP6QTq4DgUmrBFD3YwNY5qreqyCySAZLuDA4EEiNeCmdlYiic7a1bK5roBBABHHUayrHvE5zaDnMMFkHSx4R6qE2UG1WBgo0SSJMjUgXd7uq7unxKcKTpnm9XneGeqSuNe6/wDQm8GDNDr06ruq2YOUy4mADaCIIUdV3ixVRuZvVYwMDtOs4RJiOJGnJON5G1mNDHlhbDDLdZDY4iYlDsPcs5ml7waThnytkPJc0Wc7kO/ylY9Tj0qKfJv0eVZNUk9r237Cm6G269XEiHS3KA6bNiRLiBYuMEdsq+4TEFriHajWNCODh2H0uFC0dkU8OyKLcoBnUknvJuVJ0avSNDh7zfVvEfPvC5VFI7W7JCvSBuE3B4JShWymDoV1elyTAIbICuB4FcmIBAhhcUAAkyEoUUntTEI4XCho7eadtbCK0I8qmQgYSrQiNCM9+UKWWhvjsRAgapHC04EpvmL3ynZ5AeSdUTyFcURHLA27zB/K27vE6D17kU4sD3WAdrusfW3opsqguZDmUvsXBuxAJzCWkdUgBpHeB8lJ/wDxBp950H9IHxi/koeRItQbKqXIj6oGpgdqtjtz2C4cSeTtPHKAVAb0bu9HTa6+UHrxMN1hwm8XAunGcW6E4NIr23q4OHeAQZgWPaFDbtVAHgXBg6gjh2hDt/ZlRpMPJaQMoBA8RI1vzTXYtR9NwNTO4CdC08CJu4c16vSLJGScV5X3PH+JRx5MUoyb1VskPd7zp3BTWAP3NPsYz/CFW9vYh1UjJTcQI94tEx4pTG7XxVSpmY1tNpJLg4tOt4bfQLTroSm1pV/Yw+EtYcVTaX3Rb6b8wTRtQ0qk/hPoVF7M2jUDB0pbnvMaamPSE6q7Sa4QYXB/C5f6T1n1OL+pfqWJkObbh8EejV4FQGA222mIJntU0HB7Q9uhErKeKcPUqNIZYT9LTFHtSaO18hEcFmaHICuH77F080wAKBc63cikwmIWCMP2Uk6oj0yqZNCzVGbTxcnIPFONoY3ILanRMMFiGtqZGtbUqxme93Wp0xyDQeu7hcwSRE6qbrcb9h5gcPaZgDU8vr3I1eu73abXAHV0HMR2kaDsCa4raW0TUJp03taYAa2nJA5ktbEnjB8LKSfiMe2WFtZ5Gj2tIB8YHr58FOq3yh8LhkLj67mFoymXGwPVnhaYngtO2fu/SFNmakzNlGbqg3i9yqXsrYFaviaT8XTcRTJcxzzOU2PPsmOwLRzWaOI8wplG3yXGW3sR+H2U2nWcWNDQWiQLDhwHcn2VNzigasAgy0TBB4u5JySs1Ddl6gpammMoBzSCJBBBHMGxCdkpKqJCvQLUZBvfs8UXsp5pABy9x0nyUBTp9qsu/wDSLa8mQHT5WPxVVbJMC5Nh9F9L0H/At/yz5vr1ed/b9hdSGz9hV616dJzhziG+ZsrfutuU1oFSuA5+oafdb38z6K706YA5Lk6j4ooPTjV/M6un+GOSvI6+Rl7PZ/ij+Fo/thKN9nmJ5U/5/wCi1BruQRw08h5rg/med8V+h2/y3Aub/Uy//wCuMSf+1/O7/Snmzd0cThpJ6NzDqGuJIPMAtA9Vo4b2FEeRwEqcnWZ8sXF1RcOkwYpKSuyp4LYIqMz5nC5EZZFtTYzzsQD82+M2Y5ugLhzAt2KxYCn1nvAhrjYDiRYu+SMMIwCMpiSfePEyVzxUnybycVwUp7SOYKEXHapjefAN6PNT+7fmaM13CLz1SYntUGGmAZkiJ4TzMcFf1FyGa6bHVEM8kJM3Gq4EcUxAMufglatUNHKBKBogSVCbTxZecrePw0+Mo5DgVwWHqYutlYY5HgOBd4Ak+AWj7v7u0cKzLTbc3c8+848yePw5BV7crCBjHEauOXwABPqR5K5MdClxcmNNRQ4DeweSHL+4Cb9Mea41e1HhP3DxF7C5ZP8AsuFIJt0nauzp+H8xeJ8g7XfeEcmz8fqEfMomrtltPEtpu/HTdB7ZbY+RT81E1GharFi5Ee5JGskX11VCsovtWMDDnn0oka2Lfqor2fbHFSoazhZlm/xcT4D4o/tSx2Z9Jn5A4/zx/pVl3A2efslKBAcMxPDrGfFduTL4fSpR7/7OTHj8TqXKXYsgqAd/BOcPSLu5IVcER1gZ7I4KSpwAANF40Um9z1W32BiBZYXjNrV2Yp56R7a4qHTMXZp5AGZ5cjCu29XtNq4Ov0H2NxeQXNcan3bmiYc3KyXaRl1myoO1vbFiumP3NGgW2DhSDqon9VQngulLbYwbNy2ZiHvo03VW5KhY0vbycQJHmibRq9WAYJhvbe31Xnmvv9j8Q1x+2VIGrQ7oYkwPcgHwKn9zd56uFo9IXVMQ19djW03PJJdlc6q5ua+aCzvJUz2Q4m2U6PVABEAQLHQaJKtQcL8OxDsjalPEUhUpEwZBBEOa4asc0+64cvkU9hZrKynjRUd5KsMb/F8AfqoDNxV321sLpm2OVwkj8p7+XeqTi8I6k4seII/YI5rRSUiNLigscUEhBK4BWIY7Vx/4R4x+9U1wmHjrHU+n+yLhqMmTfj3nn9E80VVRN3uWXdGuMxZyzO84HyVlxuK6Om98EhjXOIGpDQTA7bLOtl4406oqDRskjm2DIV/wWPZVYHsOYHzB5EcCqiTIpe6+/mIr4prHtpGlVJDQwgPZYkGM0uHVva0z33l+KIJApvMcRlg90uCa4PY2HpPL6dGmx7tXNaATOumngnudaSab2RCVITdiHzame/M1c2rUP4AL8X8OYgJTOuL1Ayqb11IxuGP6XelRn1VkOIVU34xQbVoaTPxcPp6J6/aY5oSG2TD8SkKmJUO7aXam9XaSTQ0yrb9VQ7GUpuPuw7kRm08lsOAqtcwZQABaBYCLQANAsE3tx4fXJB9wgeIH1Wu7tbRktvaoGnzAI+KXUxeiH3Hgfnl9i0BFa2D2H0KWDUL2yFwqDOtyIzbm71PFMAeOsw5qbvxMdESDyIsRx8liG0/ZnWdiKhDmlmYlznVACJ95pABcSO48NF6Ca+RKgMQDSxZcB1akE+NifMA+KcnOC8okk+TJMPuJUpUGh9UPYHEgCk8BxdA95+V2jdQCpXFbnVBhabmCWUszni4OZ5kmewZGnu8tO3h2ozC0DVf3NAF8xBieQkaptsqtTrYcU79Zz6T5ByzLwROk2FtbhTJTkrBOKIXczHPp1WNfSdTFZuWXQA97RLXxwMS0zEkjhCvZKzqljRQIw787qja5fTdYgS3NBMz/AMxoGn4gtBbUBAI0Nx4q8UdqYpvcUJUBvfgA+lnHvM/wmxHnB81N5k3xbczHNPFpHmFuomdma5kZdUZxCTFRUIbZgAkXGUXMuBn9+gWhmLMNnHhEd8/0BVo3MwUU6j/027ybFVWu6waO895/pA81fNkt6PBl3Mk+DR9VK3mgk6g2Ujbu9uJp1xTZVgZo91swNdQeSbVN6cSf+s7wgfJRGLfnxJPIE+JMfCUYpz52CC23HdXb2IOtap/OfkiHb1bQvJ7SST8U0KRIUbl7CuLxz6mXMfdOYd6bbT2ninBraL4e50D3RPVJgSIkwjEJLEYfOIkgyCHDUEXBHimrE6ILH4vadP8A5hxDRzAOX+ZghQ79v4gm9eqeYzu+q1DZHtC6MdFjW5HRDcQxuZjv42iIPd5BWStsbB46mKgo0qwMS4Zcw7S9hkEcplTqpl6bRjmDeS1xJJkh0m5vK2HdTFThqD+TGjxb1f8AKqnvPuSMPl+zsdkdwlziCJtNzF+Km9yM7KBpva5uVxIkESHXtI5z5rrztTxKSObF5cjizXKVXM0HmAUcOUXsfEzRb2W8k76ZciR0Ni1N2o5E+t/mmG2G2a6YiR53+SVFbrHuB+IUPvfiYwrnci0+Zy/5k6QrGftJrCpgwAJByVCRECHsseM9Y+RTLdzGubTxGhFPFGqbmblkACIg5Xzfl4RH/GW1cFUa97WxScOtxMOLbza7PgEjs7eGjRfiRWc4NrBuQCTLsj+AF/fFvHgqSM2x5tbeRn2+coLc7TfUSAP8UHwCvOxMbnw1F3Omz4R8lhG1MY77QS5rmH7sgPBaYhpBg3ha3uvjIwWHn/ttPncehUrkp7FnNdN6uKACia+12iZICr21N6gQWsvNp4eHNXRNkNgNpw7I+x9D3KROHm4UTWoteO31RWY+pT6pGaOKTXsWn7nEzrfs4IzHX/eiRzJSiZIVEsWodao3vlX3bz+iwQb+j4qmbvUM9ZvgrF7RsXlphv7sFMfU2E/SkZvhzLnu5ujyH1JSpSWEtTHbLvMylJVBwAf39Em5GcUm4ooLAciFDKBVRNidVoIggEcQdPJVXald2FxE0HOpWBlji0zfiD2aK1O7L6qvbZ2d0lTMTwAjun6rORpEkNme1bHMsXtrD/yMBP8AM2D5lTuG9q+dzelw7ReM7HHqgkScpme6VRPsmXRAGKNKHrPR+xccBT14yPEJ+ccOawzZW/NejTayGuDRAJmYGgkG8aKRb7RK5Fqbe8l0K1siG9zW/t4za8PmoLffaI+xVL/k/wDY0/AFZ+3f+sAeo0u53juAn5o2ztttxhyY14axrmuDSHUmk6AOJJDrnTNxSclwNRZcd3tysM/D0qlaiKlRzQ92YvI63WjLmy2BA04Kw7sYRrWuhkQYDobFiW5Wx1hAAmeYXYTalEtAbVpnue0+gK7Zu0W0hXzZiBUJGVpPvDN9UIGVP2n7uZ3067SG2NKpzyky1w5kS8X/ADDkmrd43BrWMbla0BokzAAgegCW3p3wNcGm2mWNm5d7xjSwsL96rjHpr3Ex8/Euces4unmgamzXpZrkwF2OhOBieaagocyBoJnS2GPWb3hNM6EYgN6x0EH1TBlv3Fo5qwPIk+SY+0vGy7KO7xP+6nNxaGWm9/JseJVK3uxPSYkCfxE+Df2FMPTYpeqhhPCeEW7EQvC57u1IPeqAUc9Il8lJOqJPpo4Jah0OsyGU06VPdntm+vAJt7E6SX3XoN+1Na49ZzKjogGzW5rgg20HirVj9y8NWmBlNxI0niO/vVH3Mc47Zbm/JUAB/Lkn1uVq76BzWsOyZ0GnLjw4hRFWi5OmZvtP2WvEmk8O7CqvjtzcRTN6Tj/CCfTVbdUdHiQLTN9JifkozeBv3BdBBsAdLG50sdAnpJsxens+PeueX1SjxZO6zbnvRG0JVdhDCvh/uqjj+V0eSLj35aM8Rk9HD6KSx7B0L+UAeZCittuHQmObR6rOi0zQN1ngPB7j6gyr/jW/e4kfmpU6n94ifJyy7dLEyymebG/BX+tvNhmuL31qYacMGEhwdDw6zTlm5y6dimHdFS4sz7awiq7vPxSDXIm09pitWmmCWX6xEA90ooMK4vYlrcdMclmvTanUCWY9UIctchzJEPRipZSEMyd4DCsqZ21Os3I6QLEzbXhqmLinWBr5JOgJDT8fkEAx3szGY7BsNOhWp1qR0bXac7eQD2XIj/ZQWNNZmIH2h9Iuc0uDaclsE+9mN7/JWZrlC7f2K146Qe+BGaTMcPAEx4g8VpKNLYyUre43cSeXkm9U9qa7JxDntI4tJnshO+hbxdP8Mn4LJyXc1SY1cUkaikpYNGk98D4lMq7ajjYtYOxuY+JKzeWJooSEek4qy7u0Jphx/Lm8TdVrGEtpGSDNpiD6KawOPy4VoFy5ob5WPwWmJqb2Msi0LcS3df8A/uMaXyYeC4aZuikgdgNvBa+5lRoscw9fr6rA9jbBqMrNqmqWuBkZLntknmO9aFR3rrsIJOccZOW1uQI4cRx1Xb/D5IxcmqXscDzYpyUbd+6Lm3GtaCHgjvMx3TcJrvDXa7DmCDdv0+ag6G/LHuy1GCLWcQHaXsZY69h1gb6J9tjD02UyWQC9zTANiMwlwE8yJI5hZJp8GumceXZnj6Vz3lKU8On+HwBe6w4+AUxR2eGDmeayTRvTIA7Pt1hbl9ear+9uGa2iCLddo7NCrvisMqXvw6KTBxzz5NP1UMtIfbiV5pU+wub/AHitL2bsDD0jhnCjTAqOex/VBklpyF08Q425Ssj3DrQ0jk+fMD6LZWsc/Agt9+m8VG97et8lEfUXL0lG37YaZJbAIsLWF4We5x0jXFzpDgSZJMTp5LR9/qgq03Pbo5pcOzjHgs6OyqgomsB92DBPHiJ7pCALPSbIBBkHiE5ZTKg9jYw9GBfiP35qVp4ztjvWu9EbEgxqMXpoK88UOdQy0N3bSp8CXdjWk+uicVsWclPLTPWzPuQ2OtlExP5J8Ul0YHBO8Y3rR+VrW+QE+srledm6xI7B7RIaQ+B+W8iPykpXH7QbkIDgXHgCCLiCZFk1DESphQRyPNXDqXVMzlg3tFs9ne7QrUqpAaCSJLhNgcxAjmS0/wBlPMDuMK1Wq/IHN6rQA4NAgT1bmZBGvGVUdn7xNw+Sk94bD8xILvddl1gfpPmpXZm+72VKpo1XZDUcRBDm62MEcoVeV9xeZdiYxfs6jRtRvk4KFxW5b26O82kKzYX2lVPxOY7+JsfAqVpe0Jjvfptd3O+Tgl4SfDQ/Ea7GQbW2PkeG1IixN+JmJ7NfRDTpZdABHIWVk382hTrYgOpsyg02gjq3Ic+/VtoQq10+QC4I5O18HR8V9L0WBQxRcVyt/wA9j5zrM0smRxb3T2/Pf8+un0KLcZgxlaBnbwAGWq34CR5FZ5iqM5mPFrtcPQgrsLtN0ZWPcwEzkzECe4G+mqB+a5N/VXh6dw1U7iyM/UqbjaqSGGF2DRBs0NdETmcQZ7zI80+Ow8QKI6Oo4vDpIDzlI4HKeOig946bmgVqUhwGV2WZIOhjSx5jimmyN+8RT99heBqQCD9PgvDz4XiyOKPcwZ/ExqVkvT2hi8OQKjS5o/C7MJ7ZaQ4nvlSOF35wpdlqtqUHfmu5k/xNhw/lKfbN39w9VobWblm0VGwPM2T3aG6+FxLZYchN5bBB7CDqFzyrujeMpdmDiMUGU88h7XND6bh+IH99mqzDeHEmrWvfj3zYAenmVK7U2vUnog5pZSAotgQIYSJE3vrdR+yqXSVC83As36/HzTWyHJ2yU2Bs7oi0yZ48if6LZd0q80nDkWn5LJRigHtpjXVx5Ws35+S0vcvEdVw5t+F0uJC/6kBvvs3o31aY9wy9g5BwuPAn1Co23Nu9Hg24RgEOFNz3ceqcxHdmI/k7VqPtBZ7j4kACe0Gzh5LEts0CK1QG+V2Xv5egVPaQo7osG7GEDqF9cx79ApV+zz2O9D9D6KN2JhQKDJFzJ8z9IUk1pGhI8SuXx6dG/hWhMYE8yO/6oRh3c/glxVePxT3gH6ITXPFrT5hPx0HhAAAEeCcHKXFziTJJho59p08imxC4dn78Fypm7HgxFMf9Mf2nOJ/ukJ5s2vhy8dNScGfocZ05OKjqdPjqUeFSkS4lX3wws4uo6g2oaMjIXNvAaBwHOUnu/wBVtRx6Rs5Ggsph4sZdIN7Cf5lbMiI9i38a1VGXh1vY1wlQlgLjJ55S3jbqnS3BHcUdzEkWrHvZqJ4giOOoH7lN8VQzMEG4uO2D/RHxDSR4j4qKr7S+9YwSC3pL6CHFpHqCvqfheZrAk9/NX0TV/ufP9fgTzOUdnV/Xf/AZjprQQbgSDp/VLDpD0mSo5pa1zgLEGADF9LApZ2KaQ3PrwcOCUoYI5pY4XnU2MiP3detmjJ45afV+h50MkdS8RbfPdA7Nxwe1heB1iASeR1nwU7tXDYU0HdGaWeWxk97W/p8FXcNs/o6YaTJbbSJ4c0q+oGAk3i0dqwyYfElGTbVBDNGClGCTt/lDU7F+0v6EEtFn1DybNmj9Rj0RX7LfhC4UX1R+UOdLT5AAINmbTLcxGpcXO8gG/wCb1Vqo4inVAa68jXkvB61Oc3JcHvdKljgo9zMNq7Tq1obUaA5vVMCJuTfz4KWZiBQptA96IaPi4qxbc3PIGbVvBw1HeqfjsLUpvl9wbAjSBoOxcKkjqaZIbPfDgTqXDxmQT6rVtxq3XA5gjzCxuni4jsIPqFqm51eKje8IlygXDJ7fts4af0n0WWbw4elFSw6V76bWc5/E6OUCP7S1veynOFd2Zlj+Jw+bHOMWb1vHQfBXkdbkwV7EtQp5WgDQADyslgEmwpYNXls7kAQgRiEQqRgimlWtRgEo2mrEAEaEbKulNCByojgjkopcqEJEIj2pRzknUcmIQqWSmzNi08T0jXiS0AtcDDhqDB8khWenW7W1mUa5NQw1zcpPK4Mny9VSlKO8eROKlsyLxm71UHK0tdl4aGOBvZJbMa9riHNIAEEHnfRaLU2NSqAvp5SXSQ8EnXiI7uCicbuo4Ekda5g6Etm2bgTHYO9ex0vxiUXWbdf3PL6r4cpwax7P+3+iCYbqHx9N7nlo4zckAD+tlan7FcIgZTxBMg9xGniU82fsRjWOzvu4ERE8DGnfrJ7ADdeh1HxbCsOrG/N7Psed0nw3LHNWRbfuRVLZLaOGboCRmeSOJvPhoo5jwyqWtMPEW4HjZW7F1KOWHuHfOXymFTtvbQo0y403B9RwkGx0AABy2Gkr5jF1Ll6btn0c8Vc8Fm2Ptz8L7zYg6FM948DQBa2lNQ1L9EGlxAmC4u0Am1ym27OCD8Oyq92dxvcAAEHSND427FZMCGUQA1obqQB2nN8SfNGSactluOMaW/BlO2diupAvAytmIc4ZteA1UluzvfXbUa1lLpnT1QJzmOHVmfJD7Ssa/wC2PpObkLcuYWuYDgRFogg9qrOyMWadem5pLSHNMjvEFdEba8xjKlwa5tbbO1K1J84A0aZFy+0TxBfEk8oKqOzcOXZ6hPXDj0g4XjIW8wOsD2lXPeb2hPrCi3LlHRNee15Lmuty6lu9VPZry4km5Ga5vIcQXCexzQ7xKJvVEUdmO2DmlMvJA0JUNXns7EJZkBCWhFDFLGOAxHQBcFaECiuR0UhWiRMojglZRXKiRu5JvS7kk5qYhlVlMqwUk+mm9SgrTE0JbH2rVpOim8tmJbq0i8mDadL9qf72bexVJrS2qWyS0wGjhIOnYVGmjlOYahKbdxYrta0SYdJsRwI4962ioNO0jKWq9mQ//HcS/wB6vVP9sj4JF9ao73nOPe4n4p8zBgBHGGCNUVwg0vuyHqUCRbVNSbkDqwf6Kx9AFH4/ZU9ZvvcRz7u1Gqw00WjcHaAdSdSJu2XRGgPI9vpCsO0sQGhrzYAiZMW5Km7v1XUZqZQS1nRxPAuzBxgXuY1PfcQXH4t9Yy90xoBZo7gsJQudo1UqjQ03sYytiS5jrFoAMgiQ2wJPh3KDwGBL38g0yXagX9Z4KbGDB4J1Q2eNLga5RotXOiNNjPG1n1a7Q0EtY0BvIC5MnSZJViwVPI1o4jX5pOkOHBOGLCU2zSMaFSIMIQ5c/U9lvKy4BZSqy1wKSgzwgCODCzZaFQUKIwo8LQkO1C5qICjgpiEixELUsUEIsKG5aiualw1c6lZOwoZEJOoxPjh0g+mqEMjTSVSinZagLJCdhQw6NAWJ30K7okahUMTTSb2qRNFFdQVahaRnhqmV0xIuCOYOoQ1sLlMajUHmOBTr7OnNGiHDKddWnt4t8fijULSR9KjCXa1LdDBhGbSWbkWkFaE8psygHidP9X0XNoht3XP5f9XLu17kYkm54pcfUfIACHsQmyFrfNZMs5rUaEMLlFjBYlQVy5bEAOCDMuXIAOAuAXLkAc110YuQLkwE3lIvC5cmAkaaKWLlyQBSxFyLlyADZEYU1y5IaAyI3RhcuSAU6U8Yd3iT56ovTHhDe4AeougXJ6mLSgGtR9AuXKWMMB5o0IVykoMCuQLlAz//2Q==">
            <a:extLst>
              <a:ext uri="{FF2B5EF4-FFF2-40B4-BE49-F238E27FC236}">
                <a16:creationId xmlns:a16="http://schemas.microsoft.com/office/drawing/2014/main" id="{0B49EE66-4297-8D43-B1A1-28F67D0BD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27450" y="2322513"/>
            <a:ext cx="168910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3" name="AutoShape 7" descr="data:image/jpeg;base64,/9j/4AAQSkZJRgABAQAAAQABAAD/2wCEAAkGBhQSERUUExQWFBUWFxUUFxcWFxcXFRgYGBUXFxcUFxcXHCYeFxwjGRQUHy8gJCcpLCwsFR4xNTAqNSYrLCkBCQoKDgwOGg8PGiwkHCQsLCwsLCwsKSksKSwsKSwpLCksLCksLCwsLCwpLCksLCwsLCwsLCwsKSwsKSwsLCwpLP/AABEIAPcAzAMBIgACEQEDEQH/xAAcAAAABwEBAAAAAAAAAAAAAAABAgMEBQYHAAj/xABEEAABAwIDBAcFBgMGBgMAAAABAAIRAyEEEjEFBkFREyJhcYGRoQcyscHRFCNCUmLwcpLhgqKywtLxFTNDU2OzFhcl/8QAGgEAAwEBAQEAAAAAAAAAAAAAAAECAwQFBv/EADERAAICAQMCBAUCBgMAAAAAAAABAhEDEiExBEETIjJRBWFxgfCRsRQVUqHR4TNCwf/aAAwDAQACEQMRAD8AsQRmMlFaJTukyLlD2ElYLGhokqExWJNZ0fhGvb2I+PxxqOyNsBqfklcNQACaVbslu9kHoUYCXphARNglDZDGhKu9EaICK90lGKKA4ISgCAlAHIFwKKXiRJDZMSTASGCUEoortP4h5ozYm5EX0vwJ0EqdcfcrSwKzJHal8HVztg6hEY2xuIF9RokqdJweCwEzyRqi+GGlrsSTDnGU+8E0LcpS7naObqNUrUaHtkapoGNZXIgMWKOmSAUBQoCgAEVGhAmACLCNCKSgB9RpQJKjNo7QLzkZ4nku2htEuORnieSDC4QNHxPFNR7sly7IHC4YAQnmgQNajsbxTYkGpthExFWAllG1X5n9ylFMVpBDmQPKTlUIVzLiUmCulIYeVnG821BVqveKrg1jujZDbBzQJNzfrHURaFokqKpbt0G1jWDOuZP6QTq4DgUmrBFD3YwNY5qreqyCySAZLuDA4EEiNeCmdlYiic7a1bK5roBBABHHUayrHvE5zaDnMMFkHSx4R6qE2UG1WBgo0SSJMjUgXd7uq7unxKcKTpnm9XneGeqSuNe6/wDQm8GDNDr06ruq2YOUy4mADaCIIUdV3ixVRuZvVYwMDtOs4RJiOJGnJON5G1mNDHlhbDDLdZDY4iYlDsPcs5ml7waThnytkPJc0Wc7kO/ylY9Tj0qKfJv0eVZNUk9r237Cm6G269XEiHS3KA6bNiRLiBYuMEdsq+4TEFriHajWNCODh2H0uFC0dkU8OyKLcoBnUknvJuVJ0avSNDh7zfVvEfPvC5VFI7W7JCvSBuE3B4JShWymDoV1elyTAIbICuB4FcmIBAhhcUAAkyEoUUntTEI4XCho7eadtbCK0I8qmQgYSrQiNCM9+UKWWhvjsRAgapHC04EpvmL3ynZ5AeSdUTyFcURHLA27zB/K27vE6D17kU4sD3WAdrusfW3opsqguZDmUvsXBuxAJzCWkdUgBpHeB8lJ/wDxBp950H9IHxi/koeRItQbKqXIj6oGpgdqtjtz2C4cSeTtPHKAVAb0bu9HTa6+UHrxMN1hwm8XAunGcW6E4NIr23q4OHeAQZgWPaFDbtVAHgXBg6gjh2hDt/ZlRpMPJaQMoBA8RI1vzTXYtR9NwNTO4CdC08CJu4c16vSLJGScV5X3PH+JRx5MUoyb1VskPd7zp3BTWAP3NPsYz/CFW9vYh1UjJTcQI94tEx4pTG7XxVSpmY1tNpJLg4tOt4bfQLTroSm1pV/Yw+EtYcVTaX3Rb6b8wTRtQ0qk/hPoVF7M2jUDB0pbnvMaamPSE6q7Sa4QYXB/C5f6T1n1OL+pfqWJkObbh8EejV4FQGA222mIJntU0HB7Q9uhErKeKcPUqNIZYT9LTFHtSaO18hEcFmaHICuH77F080wAKBc63cikwmIWCMP2Uk6oj0yqZNCzVGbTxcnIPFONoY3ILanRMMFiGtqZGtbUqxme93Wp0xyDQeu7hcwSRE6qbrcb9h5gcPaZgDU8vr3I1eu73abXAHV0HMR2kaDsCa4raW0TUJp03taYAa2nJA5ktbEnjB8LKSfiMe2WFtZ5Gj2tIB8YHr58FOq3yh8LhkLj67mFoymXGwPVnhaYngtO2fu/SFNmakzNlGbqg3i9yqXsrYFaviaT8XTcRTJcxzzOU2PPsmOwLRzWaOI8wplG3yXGW3sR+H2U2nWcWNDQWiQLDhwHcn2VNzigasAgy0TBB4u5JySs1Ddl6gpammMoBzSCJBBBHMGxCdkpKqJCvQLUZBvfs8UXsp5pABy9x0nyUBTp9qsu/wDSLa8mQHT5WPxVVbJMC5Nh9F9L0H/At/yz5vr1ed/b9hdSGz9hV616dJzhziG+ZsrfutuU1oFSuA5+oafdb38z6K706YA5Lk6j4ooPTjV/M6un+GOSvI6+Rl7PZ/ij+Fo/thKN9nmJ5U/5/wCi1BruQRw08h5rg/med8V+h2/y3Aub/Uy//wCuMSf+1/O7/Snmzd0cThpJ6NzDqGuJIPMAtA9Vo4b2FEeRwEqcnWZ8sXF1RcOkwYpKSuyp4LYIqMz5nC5EZZFtTYzzsQD82+M2Y5ugLhzAt2KxYCn1nvAhrjYDiRYu+SMMIwCMpiSfePEyVzxUnybycVwUp7SOYKEXHapjefAN6PNT+7fmaM13CLz1SYntUGGmAZkiJ4TzMcFf1FyGa6bHVEM8kJM3Gq4EcUxAMufglatUNHKBKBogSVCbTxZecrePw0+Mo5DgVwWHqYutlYY5HgOBd4Ak+AWj7v7u0cKzLTbc3c8+848yePw5BV7crCBjHEauOXwABPqR5K5MdClxcmNNRQ4DeweSHL+4Cb9Mea41e1HhP3DxF7C5ZP8AsuFIJt0nauzp+H8xeJ8g7XfeEcmz8fqEfMomrtltPEtpu/HTdB7ZbY+RT81E1GharFi5Ee5JGskX11VCsovtWMDDnn0oka2Lfqor2fbHFSoazhZlm/xcT4D4o/tSx2Z9Jn5A4/zx/pVl3A2efslKBAcMxPDrGfFduTL4fSpR7/7OTHj8TqXKXYsgqAd/BOcPSLu5IVcER1gZ7I4KSpwAANF40Um9z1W32BiBZYXjNrV2Yp56R7a4qHTMXZp5AGZ5cjCu29XtNq4Ov0H2NxeQXNcan3bmiYc3KyXaRl1myoO1vbFiumP3NGgW2DhSDqon9VQngulLbYwbNy2ZiHvo03VW5KhY0vbycQJHmibRq9WAYJhvbe31Xnmvv9j8Q1x+2VIGrQ7oYkwPcgHwKn9zd56uFo9IXVMQ19djW03PJJdlc6q5ua+aCzvJUz2Q4m2U6PVABEAQLHQaJKtQcL8OxDsjalPEUhUpEwZBBEOa4asc0+64cvkU9hZrKynjRUd5KsMb/F8AfqoDNxV321sLpm2OVwkj8p7+XeqTi8I6k4seII/YI5rRSUiNLigscUEhBK4BWIY7Vx/4R4x+9U1wmHjrHU+n+yLhqMmTfj3nn9E80VVRN3uWXdGuMxZyzO84HyVlxuK6Om98EhjXOIGpDQTA7bLOtl4406oqDRskjm2DIV/wWPZVYHsOYHzB5EcCqiTIpe6+/mIr4prHtpGlVJDQwgPZYkGM0uHVva0z33l+KIJApvMcRlg90uCa4PY2HpPL6dGmx7tXNaATOumngnudaSab2RCVITdiHzame/M1c2rUP4AL8X8OYgJTOuL1Ayqb11IxuGP6XelRn1VkOIVU34xQbVoaTPxcPp6J6/aY5oSG2TD8SkKmJUO7aXam9XaSTQ0yrb9VQ7GUpuPuw7kRm08lsOAqtcwZQABaBYCLQANAsE3tx4fXJB9wgeIH1Wu7tbRktvaoGnzAI+KXUxeiH3Hgfnl9i0BFa2D2H0KWDUL2yFwqDOtyIzbm71PFMAeOsw5qbvxMdESDyIsRx8liG0/ZnWdiKhDmlmYlznVACJ95pABcSO48NF6Ca+RKgMQDSxZcB1akE+NifMA+KcnOC8okk+TJMPuJUpUGh9UPYHEgCk8BxdA95+V2jdQCpXFbnVBhabmCWUszni4OZ5kmewZGnu8tO3h2ozC0DVf3NAF8xBieQkaptsqtTrYcU79Zz6T5ByzLwROk2FtbhTJTkrBOKIXczHPp1WNfSdTFZuWXQA97RLXxwMS0zEkjhCvZKzqljRQIw787qja5fTdYgS3NBMz/AMxoGn4gtBbUBAI0Nx4q8UdqYpvcUJUBvfgA+lnHvM/wmxHnB81N5k3xbczHNPFpHmFuomdma5kZdUZxCTFRUIbZgAkXGUXMuBn9+gWhmLMNnHhEd8/0BVo3MwUU6j/027ybFVWu6waO895/pA81fNkt6PBl3Mk+DR9VK3mgk6g2Ujbu9uJp1xTZVgZo91swNdQeSbVN6cSf+s7wgfJRGLfnxJPIE+JMfCUYpz52CC23HdXb2IOtap/OfkiHb1bQvJ7SST8U0KRIUbl7CuLxz6mXMfdOYd6bbT2ninBraL4e50D3RPVJgSIkwjEJLEYfOIkgyCHDUEXBHimrE6ILH4vadP8A5hxDRzAOX+ZghQ79v4gm9eqeYzu+q1DZHtC6MdFjW5HRDcQxuZjv42iIPd5BWStsbB46mKgo0qwMS4Zcw7S9hkEcplTqpl6bRjmDeS1xJJkh0m5vK2HdTFThqD+TGjxb1f8AKqnvPuSMPl+zsdkdwlziCJtNzF+Km9yM7KBpva5uVxIkESHXtI5z5rrztTxKSObF5cjizXKVXM0HmAUcOUXsfEzRb2W8k76ZciR0Ni1N2o5E+t/mmG2G2a6YiR53+SVFbrHuB+IUPvfiYwrnci0+Zy/5k6QrGftJrCpgwAJByVCRECHsseM9Y+RTLdzGubTxGhFPFGqbmblkACIg5Xzfl4RH/GW1cFUa97WxScOtxMOLbza7PgEjs7eGjRfiRWc4NrBuQCTLsj+AF/fFvHgqSM2x5tbeRn2+coLc7TfUSAP8UHwCvOxMbnw1F3Omz4R8lhG1MY77QS5rmH7sgPBaYhpBg3ha3uvjIwWHn/ttPncehUrkp7FnNdN6uKACia+12iZICr21N6gQWsvNp4eHNXRNkNgNpw7I+x9D3KROHm4UTWoteO31RWY+pT6pGaOKTXsWn7nEzrfs4IzHX/eiRzJSiZIVEsWodao3vlX3bz+iwQb+j4qmbvUM9ZvgrF7RsXlphv7sFMfU2E/SkZvhzLnu5ujyH1JSpSWEtTHbLvMylJVBwAf39Em5GcUm4ooLAciFDKBVRNidVoIggEcQdPJVXald2FxE0HOpWBlji0zfiD2aK1O7L6qvbZ2d0lTMTwAjun6rORpEkNme1bHMsXtrD/yMBP8AM2D5lTuG9q+dzelw7ReM7HHqgkScpme6VRPsmXRAGKNKHrPR+xccBT14yPEJ+ccOawzZW/NejTayGuDRAJmYGgkG8aKRb7RK5Fqbe8l0K1siG9zW/t4za8PmoLffaI+xVL/k/wDY0/AFZ+3f+sAeo0u53juAn5o2ztttxhyY14axrmuDSHUmk6AOJJDrnTNxSclwNRZcd3tysM/D0qlaiKlRzQ92YvI63WjLmy2BA04Kw7sYRrWuhkQYDobFiW5Wx1hAAmeYXYTalEtAbVpnue0+gK7Zu0W0hXzZiBUJGVpPvDN9UIGVP2n7uZ3067SG2NKpzyky1w5kS8X/ADDkmrd43BrWMbla0BokzAAgegCW3p3wNcGm2mWNm5d7xjSwsL96rjHpr3Ex8/Euces4unmgamzXpZrkwF2OhOBieaagocyBoJnS2GPWb3hNM6EYgN6x0EH1TBlv3Fo5qwPIk+SY+0vGy7KO7xP+6nNxaGWm9/JseJVK3uxPSYkCfxE+Df2FMPTYpeqhhPCeEW7EQvC57u1IPeqAUc9Il8lJOqJPpo4Jah0OsyGU06VPdntm+vAJt7E6SX3XoN+1Na49ZzKjogGzW5rgg20HirVj9y8NWmBlNxI0niO/vVH3Mc47Zbm/JUAB/Lkn1uVq76BzWsOyZ0GnLjw4hRFWi5OmZvtP2WvEmk8O7CqvjtzcRTN6Tj/CCfTVbdUdHiQLTN9JifkozeBv3BdBBsAdLG50sdAnpJsxens+PeueX1SjxZO6zbnvRG0JVdhDCvh/uqjj+V0eSLj35aM8Rk9HD6KSx7B0L+UAeZCittuHQmObR6rOi0zQN1ngPB7j6gyr/jW/e4kfmpU6n94ifJyy7dLEyymebG/BX+tvNhmuL31qYacMGEhwdDw6zTlm5y6dimHdFS4sz7awiq7vPxSDXIm09pitWmmCWX6xEA90ooMK4vYlrcdMclmvTanUCWY9UIctchzJEPRipZSEMyd4DCsqZ21Os3I6QLEzbXhqmLinWBr5JOgJDT8fkEAx3szGY7BsNOhWp1qR0bXac7eQD2XIj/ZQWNNZmIH2h9Iuc0uDaclsE+9mN7/JWZrlC7f2K146Qe+BGaTMcPAEx4g8VpKNLYyUre43cSeXkm9U9qa7JxDntI4tJnshO+hbxdP8Mn4LJyXc1SY1cUkaikpYNGk98D4lMq7ajjYtYOxuY+JKzeWJooSEek4qy7u0Jphx/Lm8TdVrGEtpGSDNpiD6KawOPy4VoFy5ob5WPwWmJqb2Msi0LcS3df8A/uMaXyYeC4aZuikgdgNvBa+5lRoscw9fr6rA9jbBqMrNqmqWuBkZLntknmO9aFR3rrsIJOccZOW1uQI4cRx1Xb/D5IxcmqXscDzYpyUbd+6Lm3GtaCHgjvMx3TcJrvDXa7DmCDdv0+ag6G/LHuy1GCLWcQHaXsZY69h1gb6J9tjD02UyWQC9zTANiMwlwE8yJI5hZJp8GumceXZnj6Vz3lKU8On+HwBe6w4+AUxR2eGDmeayTRvTIA7Pt1hbl9ear+9uGa2iCLddo7NCrvisMqXvw6KTBxzz5NP1UMtIfbiV5pU+wub/AHitL2bsDD0jhnCjTAqOex/VBklpyF08Q425Ssj3DrQ0jk+fMD6LZWsc/Agt9+m8VG97et8lEfUXL0lG37YaZJbAIsLWF4We5x0jXFzpDgSZJMTp5LR9/qgq03Pbo5pcOzjHgs6OyqgomsB92DBPHiJ7pCALPSbIBBkHiE5ZTKg9jYw9GBfiP35qVp4ztjvWu9EbEgxqMXpoK88UOdQy0N3bSp8CXdjWk+uicVsWclPLTPWzPuQ2OtlExP5J8Ul0YHBO8Y3rR+VrW+QE+srledm6xI7B7RIaQ+B+W8iPykpXH7QbkIDgXHgCCLiCZFk1DESphQRyPNXDqXVMzlg3tFs9ne7QrUqpAaCSJLhNgcxAjmS0/wBlPMDuMK1Wq/IHN6rQA4NAgT1bmZBGvGVUdn7xNw+Sk94bD8xILvddl1gfpPmpXZm+72VKpo1XZDUcRBDm62MEcoVeV9xeZdiYxfs6jRtRvk4KFxW5b26O82kKzYX2lVPxOY7+JsfAqVpe0Jjvfptd3O+Tgl4SfDQ/Ea7GQbW2PkeG1IixN+JmJ7NfRDTpZdABHIWVk382hTrYgOpsyg02gjq3Ic+/VtoQq10+QC4I5O18HR8V9L0WBQxRcVyt/wA9j5zrM0smRxb3T2/Pf8+un0KLcZgxlaBnbwAGWq34CR5FZ5iqM5mPFrtcPQgrsLtN0ZWPcwEzkzECe4G+mqB+a5N/VXh6dw1U7iyM/UqbjaqSGGF2DRBs0NdETmcQZ7zI80+Ow8QKI6Oo4vDpIDzlI4HKeOig946bmgVqUhwGV2WZIOhjSx5jimmyN+8RT99heBqQCD9PgvDz4XiyOKPcwZ/ExqVkvT2hi8OQKjS5o/C7MJ7ZaQ4nvlSOF35wpdlqtqUHfmu5k/xNhw/lKfbN39w9VobWblm0VGwPM2T3aG6+FxLZYchN5bBB7CDqFzyrujeMpdmDiMUGU88h7XND6bh+IH99mqzDeHEmrWvfj3zYAenmVK7U2vUnog5pZSAotgQIYSJE3vrdR+yqXSVC83As36/HzTWyHJ2yU2Bs7oi0yZ48if6LZd0q80nDkWn5LJRigHtpjXVx5Ws35+S0vcvEdVw5t+F0uJC/6kBvvs3o31aY9wy9g5BwuPAn1Co23Nu9Hg24RgEOFNz3ceqcxHdmI/k7VqPtBZ7j4kACe0Gzh5LEts0CK1QG+V2Xv5egVPaQo7osG7GEDqF9cx79ApV+zz2O9D9D6KN2JhQKDJFzJ8z9IUk1pGhI8SuXx6dG/hWhMYE8yO/6oRh3c/glxVePxT3gH6ITXPFrT5hPx0HhAAAEeCcHKXFziTJJho59p08imxC4dn78Fypm7HgxFMf9Mf2nOJ/ukJ5s2vhy8dNScGfocZ05OKjqdPjqUeFSkS4lX3wws4uo6g2oaMjIXNvAaBwHOUnu/wBVtRx6Rs5Ggsph4sZdIN7Cf5lbMiI9i38a1VGXh1vY1wlQlgLjJ55S3jbqnS3BHcUdzEkWrHvZqJ4giOOoH7lN8VQzMEG4uO2D/RHxDSR4j4qKr7S+9YwSC3pL6CHFpHqCvqfheZrAk9/NX0TV/ufP9fgTzOUdnV/Xf/AZjprQQbgSDp/VLDpD0mSo5pa1zgLEGADF9LApZ2KaQ3PrwcOCUoYI5pY4XnU2MiP3detmjJ45afV+h50MkdS8RbfPdA7Nxwe1heB1iASeR1nwU7tXDYU0HdGaWeWxk97W/p8FXcNs/o6YaTJbbSJ4c0q+oGAk3i0dqwyYfElGTbVBDNGClGCTt/lDU7F+0v6EEtFn1DybNmj9Rj0RX7LfhC4UX1R+UOdLT5AAINmbTLcxGpcXO8gG/wCb1Vqo4inVAa68jXkvB61Oc3JcHvdKljgo9zMNq7Tq1obUaA5vVMCJuTfz4KWZiBQptA96IaPi4qxbc3PIGbVvBw1HeqfjsLUpvl9wbAjSBoOxcKkjqaZIbPfDgTqXDxmQT6rVtxq3XA5gjzCxuni4jsIPqFqm51eKje8IlygXDJ7fts4af0n0WWbw4elFSw6V76bWc5/E6OUCP7S1veynOFd2Zlj+Jw+bHOMWb1vHQfBXkdbkwV7EtQp5WgDQADyslgEmwpYNXls7kAQgRiEQqRgimlWtRgEo2mrEAEaEbKulNCByojgjkopcqEJEIj2pRzknUcmIQqWSmzNi08T0jXiS0AtcDDhqDB8khWenW7W1mUa5NQw1zcpPK4Mny9VSlKO8eROKlsyLxm71UHK0tdl4aGOBvZJbMa9riHNIAEEHnfRaLU2NSqAvp5SXSQ8EnXiI7uCicbuo4Ekda5g6Etm2bgTHYO9ex0vxiUXWbdf3PL6r4cpwax7P+3+iCYbqHx9N7nlo4zckAD+tlan7FcIgZTxBMg9xGniU82fsRjWOzvu4ERE8DGnfrJ7ADdeh1HxbCsOrG/N7Psed0nw3LHNWRbfuRVLZLaOGboCRmeSOJvPhoo5jwyqWtMPEW4HjZW7F1KOWHuHfOXymFTtvbQo0y403B9RwkGx0AABy2Gkr5jF1Ll6btn0c8Vc8Fm2Ptz8L7zYg6FM948DQBa2lNQ1L9EGlxAmC4u0Am1ym27OCD8Oyq92dxvcAAEHSND427FZMCGUQA1obqQB2nN8SfNGSactluOMaW/BlO2diupAvAytmIc4ZteA1UluzvfXbUa1lLpnT1QJzmOHVmfJD7Ssa/wC2PpObkLcuYWuYDgRFogg9qrOyMWadem5pLSHNMjvEFdEba8xjKlwa5tbbO1K1J84A0aZFy+0TxBfEk8oKqOzcOXZ6hPXDj0g4XjIW8wOsD2lXPeb2hPrCi3LlHRNee15Lmuty6lu9VPZry4km5Ga5vIcQXCexzQ7xKJvVEUdmO2DmlMvJA0JUNXns7EJZkBCWhFDFLGOAxHQBcFaECiuR0UhWiRMojglZRXKiRu5JvS7kk5qYhlVlMqwUk+mm9SgrTE0JbH2rVpOim8tmJbq0i8mDadL9qf72bexVJrS2qWyS0wGjhIOnYVGmjlOYahKbdxYrta0SYdJsRwI4962ioNO0jKWq9mQ//HcS/wB6vVP9sj4JF9ao73nOPe4n4p8zBgBHGGCNUVwg0vuyHqUCRbVNSbkDqwf6Kx9AFH4/ZU9ZvvcRz7u1Gqw00WjcHaAdSdSJu2XRGgPI9vpCsO0sQGhrzYAiZMW5Km7v1XUZqZQS1nRxPAuzBxgXuY1PfcQXH4t9Yy90xoBZo7gsJQudo1UqjQ03sYytiS5jrFoAMgiQ2wJPh3KDwGBL38g0yXagX9Z4KbGDB4J1Q2eNLga5RotXOiNNjPG1n1a7Q0EtY0BvIC5MnSZJViwVPI1o4jX5pOkOHBOGLCU2zSMaFSIMIQ5c/U9lvKy4BZSqy1wKSgzwgCODCzZaFQUKIwo8LQkO1C5qICjgpiEixELUsUEIsKG5aiualw1c6lZOwoZEJOoxPjh0g+mqEMjTSVSinZagLJCdhQw6NAWJ30K7okahUMTTSb2qRNFFdQVahaRnhqmV0xIuCOYOoQ1sLlMajUHmOBTr7OnNGiHDKddWnt4t8fijULSR9KjCXa1LdDBhGbSWbkWkFaE8psygHidP9X0XNoht3XP5f9XLu17kYkm54pcfUfIACHsQmyFrfNZMs5rUaEMLlFjBYlQVy5bEAOCDMuXIAOAuAXLkAc110YuQLkwE3lIvC5cmAkaaKWLlyQBSxFyLlyADZEYU1y5IaAyI3RhcuSAU6U8Yd3iT56ovTHhDe4AeougXJ6mLSgGtR9AuXKWMMB5o0IVykoMCuQLlAz//2Q==">
            <a:extLst>
              <a:ext uri="{FF2B5EF4-FFF2-40B4-BE49-F238E27FC236}">
                <a16:creationId xmlns:a16="http://schemas.microsoft.com/office/drawing/2014/main" id="{141F3B08-F170-8C4D-B87E-4682E2B35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27450" y="2322513"/>
            <a:ext cx="168910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9144" name="Picture 8">
            <a:extLst>
              <a:ext uri="{FF2B5EF4-FFF2-40B4-BE49-F238E27FC236}">
                <a16:creationId xmlns:a16="http://schemas.microsoft.com/office/drawing/2014/main" id="{26F089C0-0928-9840-AE25-8A341C42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438400"/>
            <a:ext cx="2316163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5" name="Line 9">
            <a:extLst>
              <a:ext uri="{FF2B5EF4-FFF2-40B4-BE49-F238E27FC236}">
                <a16:creationId xmlns:a16="http://schemas.microsoft.com/office/drawing/2014/main" id="{A2C9C2EB-70F9-5B43-B217-718B51BE8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388" y="1752600"/>
            <a:ext cx="4921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6" name="Line 10">
            <a:extLst>
              <a:ext uri="{FF2B5EF4-FFF2-40B4-BE49-F238E27FC236}">
                <a16:creationId xmlns:a16="http://schemas.microsoft.com/office/drawing/2014/main" id="{0E91C723-9A87-5D46-9796-0228F216F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1752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7" name="Line 11">
            <a:extLst>
              <a:ext uri="{FF2B5EF4-FFF2-40B4-BE49-F238E27FC236}">
                <a16:creationId xmlns:a16="http://schemas.microsoft.com/office/drawing/2014/main" id="{7AE048B6-7132-7D49-8D2F-0B335E599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663" y="1752600"/>
            <a:ext cx="280987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8" name="Line 12">
            <a:extLst>
              <a:ext uri="{FF2B5EF4-FFF2-40B4-BE49-F238E27FC236}">
                <a16:creationId xmlns:a16="http://schemas.microsoft.com/office/drawing/2014/main" id="{A2C27285-DA96-A14E-8B21-53BE2A7CDF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3225" y="1676400"/>
            <a:ext cx="914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315961B7-BD6C-9C4B-8DF6-163F34F3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57150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Our robot</a:t>
            </a:r>
          </a:p>
        </p:txBody>
      </p:sp>
      <p:sp>
        <p:nvSpPr>
          <p:cNvPr id="219150" name="Text Box 14">
            <a:extLst>
              <a:ext uri="{FF2B5EF4-FFF2-40B4-BE49-F238E27FC236}">
                <a16:creationId xmlns:a16="http://schemas.microsoft.com/office/drawing/2014/main" id="{6E3C4D30-B5B6-DB4D-8960-71CD06C9E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5715000"/>
            <a:ext cx="196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CMU Herb</a:t>
            </a: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806E404D-932D-7945-B978-246B9AA3C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5867400"/>
            <a:ext cx="358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Darpa Manip challenge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27D27B4E-B1C0-054C-A787-B84FA14C8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Sensors on a $300 UAV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8CCEC913-112F-5344-8908-C6C51B145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AR.Drone</a:t>
            </a:r>
          </a:p>
        </p:txBody>
      </p:sp>
      <p:pic>
        <p:nvPicPr>
          <p:cNvPr id="220164" name="Picture 4">
            <a:extLst>
              <a:ext uri="{FF2B5EF4-FFF2-40B4-BE49-F238E27FC236}">
                <a16:creationId xmlns:a16="http://schemas.microsoft.com/office/drawing/2014/main" id="{5A9AEEF4-5762-B045-BDA3-75328496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2133600"/>
            <a:ext cx="26035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5" name="AutoShape 5" descr="data:image/jpeg;base64,/9j/4AAQSkZJRgABAQAAAQABAAD/2wCEAAkGBhQSEBQUEBQUFRUWFhAVFBUVFxQRFBQVFBIVFxYVFRUXHCYfGBkjGhYXIC8gIycqLCwsGB4xNTAqNSYrLCkBCQoKDgwOGg8PGikeHBwsKSwsLCwsKSwsKSwpLCwsKSwpKSwsLCwpLCwsKSwsKSosKSwsLCkpKSwsLCwsKSwpLP/AABEIAIQAsAMBIgACEQEDEQH/xAAbAAACAgMBAAAAAAAAAAAAAAADBAACAQUHBv/EAEAQAAIBAwICCAMDCgQHAAAAAAECEQADIRIxBEEFBhMiUWFxkTKBoQdCsSMzUmJyksHR0vAUFRYXQ1NzgpPh8f/EABkBAAMBAQEAAAAAAAAAAAAAAAECAwAEBf/EACoRAAICAAUCBAcBAAAAAAAAAAABAhEDEiExUUFxQmGB8CIjUpGx0fEy/9oADAMBAAIRAxEAPwDraiBig3T4+9XD0C9droS1IN6Cl6RSzt40a+1KOa6YRISkZN7woDtUY0J2qyiTcgd2lLgphzQHp1oIxdhQ2FHcUFqYAFhQmFHahMKJgJFUNFIqhFNZgZFVIohFVIpgAiKwRRCKrFEwOKkVeKkVglIqrJRYrEVjHVluVi8MUKau5xXk1TOxMSu0s1NXhSzLV4kJALlLtTL26Cy1YmAahMKYZaGwogFmFCamGWguKKAAYUJhTDChMtOACRVSKIRVStYwIiqkUQiqwaIShFViiEViKYwOKkVeKmmiYHFSKJpqaaFhOj1acVU1A1eadNgmWhMlMPVDTJisVYUC4tNstAdaomTYqy0Flo98kDAmtLxvTotd67KqNyRAFUQqVj7LQmWh9HdM2OI/MXbdwjdVYFh5ld4phlpk0Bqhc26GyU12ROwJ9ATtvtQmSiAXK0MmjstDZaZGAMxoZFHZKrpogARWIo5Wq6axgUVmKJoqaaNhB6amijhKmmhY1HvStVIphrRqvZ151l2gLUI0yyUJhTJgAlvIfWhN6CmClDZKZNCsUa4OdDu21YQwDDzyKD1gW4OGunh0D3QrFAW05AmfhOoj9Hn4ivN9V+vo4odmeF4gXVlXCqhTUoMjW7JpbE6Tn1ps8U6YFBtWjR9drS8Fx3B8RL/4dmdXRSFt240Kwtqq4BWGIzqiJwIv03110ccnDcMe4t1UuPhmusW0xbJMBJxqO/kN/S9ZimlLnEJotoY/KNbYatSXBKqTztDnyrifSKK968yRoa5dZREd1nJUaY7uPauLFlJScU6R24SVKT1aOgdP9auyDflIP5RVVXmSBGW8M7QANs0n9nN7iCQbr3Dwttbq251FS79mulBnUo0bDAMxkmi/ZT0SzDiWXQATYQHsVvSCLjEKzEBRtODOK9x0p1R4i+oUcdesKQwaFtycDQFZApRQdxJkGKOFBRSkbGxZTdP+dtDV8d1psW20ntGbvDSlsuZXTqBUd5YLAZA3jkaNw/GvcEi06A/8waW/d3HzrHUnqpa4Xhp7y3m/PawQRcTBRCQJtgkwRIO8netubdd+HJyVs4pxUdEKFKqUpopVClVslQtoqFKYKVOzrWYW0VAlHNupprWEHoqaaLpqaaAx0Ls6o9qnGfw/nQSteWmdjQo1uhNap4rVSlPmEyiJteVYCeVNstDYUcwKAOBWo6K6EThrbJbZ2L3Lt6476ddy5caWZ9AC+QgchW5ZKp2E0yaA02a3iuikvKUvIjoclXAYesGkLXUrgEYMODsEqQR3MY8q9F2B8qn+H86EpJ7hjFrY811U6EHBW7yIANd+7c1FV1MGjSsgmVXMTG5wK2N4k7kmn24Wgnh6aLitgSUnua1rdUNqtk9oelBZKrnJ5KEeyqhtU6bVV7GmzgyifZVU2qdNiotmlzhURLsKq1mtgbdDe1RUzOIj2dY7OnOyrHZUc5soNPtaU/8ADtDAOXccvGI8qJ/ugDsln/yP/TXNL3VziWYRwt+IBJJt4f72C+wPmaXbqxxJ/N2Lzd46j+TQrPIqz7xnwrgT8vydT7nU/wDco79nZj/qMM0K59pTH4bVrzJuMw9sVzaz1N40DCkHlJTbww29M8P1a4tRBU6c/fWTJGxBwd98YptvCLfme4ufaLeH3bPs39VBf7Q75GBZH/aWn5aq8inQnG76Y8FN1SM+JM1W50Lx0ABVyc9+13RiAoC550Ll9Pv7A05PR3evPEkn8oB6IgAn1oX+suLG98/uJ/TXnLnRPEhwsAFhgllgkCTyOcHw5VT/AE1xedOk57xa7gTAGkBfGfpRUr8JvU9Tb+0DiV+Jkb9pVz8hEU/b+054GqzbP7Luv8DXjU6J4iYBtSpMjWVkE4MEHBwfpyoD9X+KJE9mRzm764gJtWTvwmuup0VPtIsHD27qemm4P4H6VsbXWzhGXULyDyMq37pzXJz1c4vEMk4H504E+SiTFR+guJlgzqFI2F0mTPPu45+NZ2ujDa5OvDpOyV1drbj9oD6HNJnrFwmrT/iLQaYgsFM/OuVJ1cvh51oPDvsYHOARvBprhug+JfUGvKAEJUm40Fl+BTOO8WPsK1yW6B8LejOmv07ww3v2RmPjWj2eLtvHZ3LbTtpdWPsDNcePQfEoWFu7bKkn9JdUfeOqSJ3iqf5LxMiXt489/ZQfrRefg1w5OtdIdNWLIbtbqKVAJWdT52hBlieQG9QdM2IB7ZIPiY9/A+Xr4Vyteh7y7NbONzkydxkHFDHRfE/euIBygkR4gDTgUnzOBrw+Tql/rDwyTqv2xAnJzHjtWp47r9wiYRzdY/CqgqJ/WdoCiufXuhbxwt1FEfrfUkUT/I3h7nbLrDW9CEEqR95jjEd6MZmj83gycG9zedIfaNfXAsW1PLTqvkeWDE+lKr9o/FHvC3ZVZJhg6iNvi8jmflWpHRDF57UIDJJAfAiQoUHIJEehpVuhrrEEum0EEMY8s1suKbNh8nYFbvHzAYbn9U+hkDeN6T7IISV5ocD4ZDE4WSZyZ8Z9jO3eCjYHSCSQTqXVBxE4EROCaR6Xcg2yBIJKvIJGSIIORgFzt/6dulZOh1XkAkbgHx5eNVarNAwAI2AjaqEgGIH9/hViTKEihsasW9vKRPrQ9eJE58v5f3msAWvrB1KM7AAgFjB8cZxmJokmNvAkDImPrQ7105VgAsCSdiCQI9p3rFpzpkjTlsaicTjJGMDblSJqw1oA7Mh+7H3e7JltxLN4SQI+vKmQv97D6/3tSvFXRMPIXAMwFh8AsfKDgeIqW+IAYiRkkQ2ckkgAjBwD6bVNSUXQa0GmXyoN1c5+WBFWe7AkKDt7Tk0ql2JkEZxAPpE+O3rNUctUjUXuA+X40F7U7wfM5oj3Y8NR9o8/asLcO432OCYx93nVFKxKBMs7Rnzqmn0omvbSRtJgap+cyPnVW4gRMDzkjA9f4VrBQJh4xt5z7Vg2/T5zVmYxieWI/DwoDcQoEtgYySDpPiZGKN0Yvonb8KEcGDE+o/Ci3b8RJOTtpY8uYmhrxMpIIO8DkfpWzK6s1GGtHnPsawvDk/8Aw/hWWOMgbTIwvrPzoV+4gGVMY3MCZjvHfbPOlniKKsZRs9I/G6CQ5M9xizZJAkNjMkifQJyrNpp723dJYAx3SB3XPKAJ9GzWt6Tc6TgkNqAAGjWx+HAljpIBg+WMU2vGhyzBh3hbBIBcyxJnIHJl9q4YtSdPoXe1mza+SD6eOfLY0J3POCN/n6zFL23bwYkTMRHpgeXjQLvFAfHpkzhiGPyXeK7UQbGS5Py57iOcEGaX7QyX1ahAEEaQM5OonckjYY+dDuMYmGO5Cr3cxzJyKA91tYEd3BJZu8oIOzczMHPgNqnOSqwx1Yd+Kk6ckgnBBOAYxkT6Um3G9mG2eCBgd9gTuN/vEgAT6maIRMjIcCAe6dxgnRG4GccvnWu479OFIZQG1MAoe0REJEnDHE5gTtXPOXVsqo9DYjiwAJ1KIEDeAAd4kLH1z4UHhX0g6ST3nI0EMpmDqjTiSCcAkavOtWeOR0BtzJblBgocs0Du5aZGxETtReC6Q1M4lXMW2Dkye8D3gudUkcs71JTzy7BqkbcXzEMwBkiJBMeigQY3AoFq+JnGoxMLBxJgHHdzSo6VV1mWQ51EaAFJwZ3zB5RWRxgVdRZnQxp1DBUmDDSNQg7Ryroc6WZakkrdDN/iQph3AMjdgCceGfxoBvkGCjeUEHHjuPKqNxaqoyY37o32306RS/bOfzZJB2GnsvYgEfjVlsI2NdsY7w+RYNt4ggEe9UfjI5EHGAC3lIgH8aALjEd5BjG4Yz61cyJgacZAxPsI/GmsUx24J0q2meQhSOWMispxGpTMkHEH2M6jFDs3pmXCncgwfoSpqFAY7oBEwVRjq1RvpGwzz50jmFGbV3QsaiFHodJ+uP5UC4pfTnQ+DqEd7TqgMoABXO00ZrZBBCsJ047QgGeQBU5gTneeVQcGGEkltj3lmJPl5xUp4l7MeNox0fxx1FSoAMglQ5BPiABke/xZiscZxC2mgwDJxqxp9j4jH1oPGdHlmwVChtTal1hpPxCDKxtIGM0hYd5Nt2EnQQhBKuoJU9/7sCDtzmuKeJJ6p129o6oxTVHqOlbx7+/wrBlpGAcZxuaFwPFkMiKFC6HYADYhjEeG9SpV1rLUn0Y4LpJJYkwC0SQJ9BWeE4lnBPwxyXH13+tSpXa9jnW5l0kAkndcamK/eExO8fiaDbukXnQHCtbA2JhwxIzI5DlUqVzy/ZVFn4UEaDPdcCdmPfKyx5mAPalctb1SQSWQwdwdX3jLA+YNSpU4jsV4hpe2p2Nu83NSCNI7rLBG/I1gW4ZiMEImcSZJ9tuUVKlSj/qPqGb+EWkq+CfjAkknAtXGG/7IHpVl4hioMkfnPP4UkbzUqU0BOCJxpDQoC5BxI3A862XFWQASZO2CTHsKlSuo5xBLxPlt+B8aOtkMJPieQM4BzIqVKQyKssGASN+SnnEQRFD1ySCBtuBBx6VKlJPqFDPR1sFREj0JjzMbTisWrQZFJAwTyGdQEz4+NZqVDG0qjogI9NcELGprTMskd3BXIUYxK89iN6d4O0NNtoyJYZO5JGc7d0VmpXLdnRE//9k=">
            <a:extLst>
              <a:ext uri="{FF2B5EF4-FFF2-40B4-BE49-F238E27FC236}">
                <a16:creationId xmlns:a16="http://schemas.microsoft.com/office/drawing/2014/main" id="{D1311EE8-B95F-FB43-A4DC-5BF29FB88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9575" y="3276600"/>
            <a:ext cx="145732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166" name="Picture 6">
            <a:extLst>
              <a:ext uri="{FF2B5EF4-FFF2-40B4-BE49-F238E27FC236}">
                <a16:creationId xmlns:a16="http://schemas.microsoft.com/office/drawing/2014/main" id="{30685876-559F-7A4E-9349-5CD87CBB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133600"/>
            <a:ext cx="2462213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7" name="Line 7">
            <a:extLst>
              <a:ext uri="{FF2B5EF4-FFF2-40B4-BE49-F238E27FC236}">
                <a16:creationId xmlns:a16="http://schemas.microsoft.com/office/drawing/2014/main" id="{C5808624-6480-9044-A8EF-CF1B0252C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3288" y="3200400"/>
            <a:ext cx="1335087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8" name="Text Box 8">
            <a:extLst>
              <a:ext uri="{FF2B5EF4-FFF2-40B4-BE49-F238E27FC236}">
                <a16:creationId xmlns:a16="http://schemas.microsoft.com/office/drawing/2014/main" id="{C2FFBFB0-6922-BF4D-8AD9-F5BDF7888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2971800"/>
            <a:ext cx="28844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Ultrasonic distance</a:t>
            </a:r>
          </a:p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(height)</a:t>
            </a:r>
          </a:p>
        </p:txBody>
      </p:sp>
      <p:sp>
        <p:nvSpPr>
          <p:cNvPr id="220169" name="Text Box 9">
            <a:extLst>
              <a:ext uri="{FF2B5EF4-FFF2-40B4-BE49-F238E27FC236}">
                <a16:creationId xmlns:a16="http://schemas.microsoft.com/office/drawing/2014/main" id="{F207A67D-9E8F-984F-931C-F8AC850D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143000"/>
            <a:ext cx="407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Front and down facing camera</a:t>
            </a:r>
          </a:p>
        </p:txBody>
      </p:sp>
      <p:sp>
        <p:nvSpPr>
          <p:cNvPr id="220170" name="Line 10">
            <a:extLst>
              <a:ext uri="{FF2B5EF4-FFF2-40B4-BE49-F238E27FC236}">
                <a16:creationId xmlns:a16="http://schemas.microsoft.com/office/drawing/2014/main" id="{0A30F501-86E9-7347-8A18-ED044F78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0863" y="1600200"/>
            <a:ext cx="6985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1" name="Line 11">
            <a:extLst>
              <a:ext uri="{FF2B5EF4-FFF2-40B4-BE49-F238E27FC236}">
                <a16:creationId xmlns:a16="http://schemas.microsoft.com/office/drawing/2014/main" id="{2B887F5B-946E-3B4C-A546-2FCD1F455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1850" y="1524000"/>
            <a:ext cx="985838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75756169-8725-7E4A-B9FC-B9C2434A4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Sensors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02D45AD-B35A-E343-AABF-19F1AAD9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 altLang="en-US" sz="2600"/>
              <a:t>Where is the information coming from?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altLang="en-US" sz="2200"/>
              <a:t>Inside: </a:t>
            </a:r>
            <a:r>
              <a:rPr lang="en-US" altLang="en-US" sz="2200">
                <a:solidFill>
                  <a:srgbClr val="0000FF"/>
                </a:solidFill>
              </a:rPr>
              <a:t>Proprioceptive</a:t>
            </a:r>
            <a:r>
              <a:rPr lang="en-US" altLang="en-US" sz="2200"/>
              <a:t> sensors </a:t>
            </a:r>
          </a:p>
          <a:p>
            <a:pPr marL="1304925" lvl="2" indent="-395288">
              <a:lnSpc>
                <a:spcPct val="90000"/>
              </a:lnSpc>
            </a:pPr>
            <a:r>
              <a:rPr lang="en-US" altLang="en-US" sz="1800"/>
              <a:t>motor speed, wheel load, heading of the robot, battery status 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altLang="en-US" sz="2200"/>
              <a:t>Outside: </a:t>
            </a:r>
            <a:r>
              <a:rPr lang="en-US" altLang="en-US" sz="2200">
                <a:solidFill>
                  <a:srgbClr val="0000FF"/>
                </a:solidFill>
              </a:rPr>
              <a:t>Exteroceptive</a:t>
            </a:r>
            <a:r>
              <a:rPr lang="en-US" altLang="en-US" sz="2200"/>
              <a:t> sensors </a:t>
            </a:r>
          </a:p>
          <a:p>
            <a:pPr marL="1304925" lvl="2" indent="-395288">
              <a:lnSpc>
                <a:spcPct val="90000"/>
              </a:lnSpc>
            </a:pPr>
            <a:r>
              <a:rPr lang="en-US" altLang="en-US" sz="1800"/>
              <a:t>distances to objects, intensity of the ambient light, unique features</a:t>
            </a:r>
          </a:p>
          <a:p>
            <a:pPr marL="469900" indent="-469900">
              <a:lnSpc>
                <a:spcPct val="90000"/>
              </a:lnSpc>
            </a:pPr>
            <a:r>
              <a:rPr lang="en-US" altLang="en-US" sz="2600"/>
              <a:t>How does it work? Requires energy emission?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altLang="en-US" sz="2200"/>
              <a:t>No: </a:t>
            </a:r>
            <a:r>
              <a:rPr lang="en-US" altLang="en-US" sz="2200">
                <a:solidFill>
                  <a:srgbClr val="0000FF"/>
                </a:solidFill>
              </a:rPr>
              <a:t>Passive</a:t>
            </a:r>
            <a:r>
              <a:rPr lang="en-US" altLang="en-US" sz="2200"/>
              <a:t> sensors </a:t>
            </a:r>
          </a:p>
          <a:p>
            <a:pPr marL="1304925" lvl="2" indent="-395288">
              <a:lnSpc>
                <a:spcPct val="90000"/>
              </a:lnSpc>
            </a:pPr>
            <a:r>
              <a:rPr lang="en-US" altLang="en-US" sz="1800"/>
              <a:t>temperature probes, microphones, CCD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altLang="en-US" sz="2200"/>
              <a:t>Yes: </a:t>
            </a:r>
            <a:r>
              <a:rPr lang="en-US" altLang="en-US" sz="2200">
                <a:solidFill>
                  <a:srgbClr val="0000FF"/>
                </a:solidFill>
              </a:rPr>
              <a:t>Active</a:t>
            </a:r>
            <a:r>
              <a:rPr lang="en-US" altLang="en-US" sz="2200"/>
              <a:t> sensors</a:t>
            </a:r>
            <a:r>
              <a:rPr lang="en-US" altLang="en-US" sz="2400"/>
              <a:t> </a:t>
            </a:r>
          </a:p>
          <a:p>
            <a:pPr marL="1304925" lvl="2" indent="-395288">
              <a:lnSpc>
                <a:spcPct val="90000"/>
              </a:lnSpc>
            </a:pPr>
            <a:r>
              <a:rPr lang="en-US" altLang="en-US" sz="1800"/>
              <a:t>Controlled interaction -&gt; better performance</a:t>
            </a:r>
          </a:p>
          <a:p>
            <a:pPr marL="1304925" lvl="2" indent="-395288">
              <a:lnSpc>
                <a:spcPct val="90000"/>
              </a:lnSpc>
            </a:pPr>
            <a:r>
              <a:rPr lang="en-US" altLang="en-US" sz="1800"/>
              <a:t>Interference</a:t>
            </a:r>
          </a:p>
          <a:p>
            <a:pPr marL="469900" indent="-469900">
              <a:lnSpc>
                <a:spcPct val="90000"/>
              </a:lnSpc>
            </a:pPr>
            <a:r>
              <a:rPr lang="en-US" altLang="en-US" sz="2600"/>
              <a:t>Simple vs. composite </a:t>
            </a:r>
            <a:r>
              <a:rPr lang="en-US" altLang="en-US" sz="1900"/>
              <a:t>(sonar vs. wheel sensor)</a:t>
            </a:r>
          </a:p>
        </p:txBody>
      </p:sp>
      <p:grpSp>
        <p:nvGrpSpPr>
          <p:cNvPr id="218116" name="Group 4">
            <a:extLst>
              <a:ext uri="{FF2B5EF4-FFF2-40B4-BE49-F238E27FC236}">
                <a16:creationId xmlns:a16="http://schemas.microsoft.com/office/drawing/2014/main" id="{947F60B4-6FF9-7747-BDA6-0EA68411E1CD}"/>
              </a:ext>
            </a:extLst>
          </p:cNvPr>
          <p:cNvGrpSpPr>
            <a:grpSpLocks/>
          </p:cNvGrpSpPr>
          <p:nvPr/>
        </p:nvGrpSpPr>
        <p:grpSpPr bwMode="auto">
          <a:xfrm>
            <a:off x="6981825" y="4267200"/>
            <a:ext cx="2005013" cy="2371725"/>
            <a:chOff x="754" y="1152"/>
            <a:chExt cx="3918" cy="2928"/>
          </a:xfrm>
        </p:grpSpPr>
        <p:sp>
          <p:nvSpPr>
            <p:cNvPr id="218117" name="Oval 5">
              <a:extLst>
                <a:ext uri="{FF2B5EF4-FFF2-40B4-BE49-F238E27FC236}">
                  <a16:creationId xmlns:a16="http://schemas.microsoft.com/office/drawing/2014/main" id="{CF3D1FFD-C9F9-6E42-9118-17A534F30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152"/>
              <a:ext cx="2120" cy="2080"/>
            </a:xfrm>
            <a:prstGeom prst="ellipse">
              <a:avLst/>
            </a:prstGeom>
            <a:gradFill rotWithShape="0">
              <a:gsLst>
                <a:gs pos="0">
                  <a:srgbClr val="3030C3"/>
                </a:gs>
                <a:gs pos="100000">
                  <a:srgbClr val="3030C3">
                    <a:gamma/>
                    <a:shade val="1843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18" name="Rectangle 6">
              <a:extLst>
                <a:ext uri="{FF2B5EF4-FFF2-40B4-BE49-F238E27FC236}">
                  <a16:creationId xmlns:a16="http://schemas.microsoft.com/office/drawing/2014/main" id="{6881112F-A08D-F446-B482-C38D98429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2200"/>
              <a:ext cx="2128" cy="1880"/>
            </a:xfrm>
            <a:prstGeom prst="rect">
              <a:avLst/>
            </a:prstGeom>
            <a:gradFill rotWithShape="0">
              <a:gsLst>
                <a:gs pos="0">
                  <a:srgbClr val="3030C3">
                    <a:gamma/>
                    <a:shade val="22353"/>
                    <a:invGamma/>
                  </a:srgbClr>
                </a:gs>
                <a:gs pos="50000">
                  <a:srgbClr val="3030C3"/>
                </a:gs>
                <a:gs pos="100000">
                  <a:srgbClr val="3030C3">
                    <a:gamma/>
                    <a:shade val="22353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19" name="Freeform 7">
              <a:extLst>
                <a:ext uri="{FF2B5EF4-FFF2-40B4-BE49-F238E27FC236}">
                  <a16:creationId xmlns:a16="http://schemas.microsoft.com/office/drawing/2014/main" id="{8A110E32-C9A7-8448-AB3E-FAEE1417E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1864"/>
              <a:ext cx="1184" cy="224"/>
            </a:xfrm>
            <a:custGeom>
              <a:avLst/>
              <a:gdLst>
                <a:gd name="T0" fmla="*/ 0 w 1184"/>
                <a:gd name="T1" fmla="*/ 0 h 224"/>
                <a:gd name="T2" fmla="*/ 704 w 1184"/>
                <a:gd name="T3" fmla="*/ 184 h 224"/>
                <a:gd name="T4" fmla="*/ 1184 w 1184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4" h="224">
                  <a:moveTo>
                    <a:pt x="0" y="0"/>
                  </a:moveTo>
                  <a:cubicBezTo>
                    <a:pt x="253" y="73"/>
                    <a:pt x="507" y="147"/>
                    <a:pt x="704" y="184"/>
                  </a:cubicBezTo>
                  <a:cubicBezTo>
                    <a:pt x="901" y="221"/>
                    <a:pt x="1104" y="217"/>
                    <a:pt x="1184" y="224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0" name="Freeform 8">
              <a:extLst>
                <a:ext uri="{FF2B5EF4-FFF2-40B4-BE49-F238E27FC236}">
                  <a16:creationId xmlns:a16="http://schemas.microsoft.com/office/drawing/2014/main" id="{59F102EF-0394-EC4A-B353-CEADEB2B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288"/>
              <a:ext cx="273" cy="840"/>
            </a:xfrm>
            <a:custGeom>
              <a:avLst/>
              <a:gdLst>
                <a:gd name="T0" fmla="*/ 273 w 273"/>
                <a:gd name="T1" fmla="*/ 840 h 840"/>
                <a:gd name="T2" fmla="*/ 25 w 273"/>
                <a:gd name="T3" fmla="*/ 464 h 840"/>
                <a:gd name="T4" fmla="*/ 121 w 273"/>
                <a:gd name="T5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" h="840">
                  <a:moveTo>
                    <a:pt x="273" y="840"/>
                  </a:moveTo>
                  <a:cubicBezTo>
                    <a:pt x="161" y="722"/>
                    <a:pt x="50" y="604"/>
                    <a:pt x="25" y="464"/>
                  </a:cubicBezTo>
                  <a:cubicBezTo>
                    <a:pt x="0" y="324"/>
                    <a:pt x="105" y="77"/>
                    <a:pt x="121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1" name="Freeform 9">
              <a:extLst>
                <a:ext uri="{FF2B5EF4-FFF2-40B4-BE49-F238E27FC236}">
                  <a16:creationId xmlns:a16="http://schemas.microsoft.com/office/drawing/2014/main" id="{C11901D8-8F32-984B-B5DF-797ED9F5A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312"/>
              <a:ext cx="341" cy="496"/>
            </a:xfrm>
            <a:custGeom>
              <a:avLst/>
              <a:gdLst>
                <a:gd name="T0" fmla="*/ 341 w 341"/>
                <a:gd name="T1" fmla="*/ 0 h 496"/>
                <a:gd name="T2" fmla="*/ 45 w 341"/>
                <a:gd name="T3" fmla="*/ 160 h 496"/>
                <a:gd name="T4" fmla="*/ 69 w 341"/>
                <a:gd name="T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" h="496">
                  <a:moveTo>
                    <a:pt x="341" y="0"/>
                  </a:moveTo>
                  <a:cubicBezTo>
                    <a:pt x="215" y="38"/>
                    <a:pt x="90" y="77"/>
                    <a:pt x="45" y="160"/>
                  </a:cubicBezTo>
                  <a:cubicBezTo>
                    <a:pt x="0" y="243"/>
                    <a:pt x="65" y="440"/>
                    <a:pt x="69" y="49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2" name="AutoShape 10">
              <a:extLst>
                <a:ext uri="{FF2B5EF4-FFF2-40B4-BE49-F238E27FC236}">
                  <a16:creationId xmlns:a16="http://schemas.microsoft.com/office/drawing/2014/main" id="{B2472F2C-0B86-ED46-8315-296E73330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808"/>
              <a:ext cx="576" cy="576"/>
            </a:xfrm>
            <a:prstGeom prst="irregularSeal1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3" name="Freeform 11">
              <a:extLst>
                <a:ext uri="{FF2B5EF4-FFF2-40B4-BE49-F238E27FC236}">
                  <a16:creationId xmlns:a16="http://schemas.microsoft.com/office/drawing/2014/main" id="{6893D737-8665-6746-9BC1-8903C970C1BD}"/>
                </a:ext>
              </a:extLst>
            </p:cNvPr>
            <p:cNvSpPr>
              <a:spLocks/>
            </p:cNvSpPr>
            <p:nvPr/>
          </p:nvSpPr>
          <p:spPr bwMode="auto">
            <a:xfrm rot="547712">
              <a:off x="2776" y="2296"/>
              <a:ext cx="504" cy="347"/>
            </a:xfrm>
            <a:custGeom>
              <a:avLst/>
              <a:gdLst>
                <a:gd name="T0" fmla="*/ 0 w 504"/>
                <a:gd name="T1" fmla="*/ 112 h 347"/>
                <a:gd name="T2" fmla="*/ 192 w 504"/>
                <a:gd name="T3" fmla="*/ 328 h 347"/>
                <a:gd name="T4" fmla="*/ 504 w 504"/>
                <a:gd name="T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347">
                  <a:moveTo>
                    <a:pt x="0" y="112"/>
                  </a:moveTo>
                  <a:cubicBezTo>
                    <a:pt x="54" y="229"/>
                    <a:pt x="108" y="347"/>
                    <a:pt x="192" y="328"/>
                  </a:cubicBezTo>
                  <a:cubicBezTo>
                    <a:pt x="276" y="309"/>
                    <a:pt x="452" y="55"/>
                    <a:pt x="504" y="0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4" name="Text Box 12">
              <a:extLst>
                <a:ext uri="{FF2B5EF4-FFF2-40B4-BE49-F238E27FC236}">
                  <a16:creationId xmlns:a16="http://schemas.microsoft.com/office/drawing/2014/main" id="{AC87511D-C4C7-1A4D-8427-17FD1C777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1840"/>
              <a:ext cx="360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 sz="900" b="0">
                <a:cs typeface="Arial" panose="020B0604020202020204" pitchFamily="34" charset="0"/>
              </a:endParaRPr>
            </a:p>
          </p:txBody>
        </p:sp>
        <p:sp>
          <p:nvSpPr>
            <p:cNvPr id="218125" name="Text Box 13">
              <a:extLst>
                <a:ext uri="{FF2B5EF4-FFF2-40B4-BE49-F238E27FC236}">
                  <a16:creationId xmlns:a16="http://schemas.microsoft.com/office/drawing/2014/main" id="{6FF86603-BE60-234F-A2B3-3FEE66116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1" y="1317"/>
              <a:ext cx="359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 sz="800" b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126" name="Text Box 14">
              <a:extLst>
                <a:ext uri="{FF2B5EF4-FFF2-40B4-BE49-F238E27FC236}">
                  <a16:creationId xmlns:a16="http://schemas.microsoft.com/office/drawing/2014/main" id="{1627D404-CD18-1741-ACFD-131E10087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2673"/>
              <a:ext cx="359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 sz="900" b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127" name="Text Box 15">
              <a:extLst>
                <a:ext uri="{FF2B5EF4-FFF2-40B4-BE49-F238E27FC236}">
                  <a16:creationId xmlns:a16="http://schemas.microsoft.com/office/drawing/2014/main" id="{85BC9970-2E7F-FD40-961F-3BE50A8B0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0" y="1569"/>
              <a:ext cx="36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 sz="900" b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128" name="Text Box 16">
              <a:extLst>
                <a:ext uri="{FF2B5EF4-FFF2-40B4-BE49-F238E27FC236}">
                  <a16:creationId xmlns:a16="http://schemas.microsoft.com/office/drawing/2014/main" id="{8486B504-5A6B-6340-89B3-F6E0A3181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649"/>
              <a:ext cx="360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 sz="900" b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129" name="Freeform 17">
              <a:extLst>
                <a:ext uri="{FF2B5EF4-FFF2-40B4-BE49-F238E27FC236}">
                  <a16:creationId xmlns:a16="http://schemas.microsoft.com/office/drawing/2014/main" id="{DE555F53-DBC7-7E4B-AF43-F01A0BAE51F6}"/>
                </a:ext>
              </a:extLst>
            </p:cNvPr>
            <p:cNvSpPr>
              <a:spLocks/>
            </p:cNvSpPr>
            <p:nvPr/>
          </p:nvSpPr>
          <p:spPr bwMode="auto">
            <a:xfrm rot="474870">
              <a:off x="2808" y="1436"/>
              <a:ext cx="608" cy="436"/>
            </a:xfrm>
            <a:custGeom>
              <a:avLst/>
              <a:gdLst>
                <a:gd name="T0" fmla="*/ 0 w 608"/>
                <a:gd name="T1" fmla="*/ 436 h 436"/>
                <a:gd name="T2" fmla="*/ 176 w 608"/>
                <a:gd name="T3" fmla="*/ 52 h 436"/>
                <a:gd name="T4" fmla="*/ 512 w 608"/>
                <a:gd name="T5" fmla="*/ 124 h 436"/>
                <a:gd name="T6" fmla="*/ 608 w 608"/>
                <a:gd name="T7" fmla="*/ 26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436">
                  <a:moveTo>
                    <a:pt x="0" y="436"/>
                  </a:moveTo>
                  <a:cubicBezTo>
                    <a:pt x="45" y="270"/>
                    <a:pt x="91" y="104"/>
                    <a:pt x="176" y="52"/>
                  </a:cubicBezTo>
                  <a:cubicBezTo>
                    <a:pt x="261" y="0"/>
                    <a:pt x="440" y="89"/>
                    <a:pt x="512" y="124"/>
                  </a:cubicBezTo>
                  <a:cubicBezTo>
                    <a:pt x="584" y="159"/>
                    <a:pt x="592" y="237"/>
                    <a:pt x="608" y="260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0" name="Text Box 18">
              <a:extLst>
                <a:ext uri="{FF2B5EF4-FFF2-40B4-BE49-F238E27FC236}">
                  <a16:creationId xmlns:a16="http://schemas.microsoft.com/office/drawing/2014/main" id="{CB9A2D0E-24AE-BB48-AA69-B31BDE6C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3129"/>
              <a:ext cx="36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 sz="900" b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8131" name="Freeform 19">
              <a:extLst>
                <a:ext uri="{FF2B5EF4-FFF2-40B4-BE49-F238E27FC236}">
                  <a16:creationId xmlns:a16="http://schemas.microsoft.com/office/drawing/2014/main" id="{C638ABAC-3155-A94C-8888-4DB65F79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040"/>
              <a:ext cx="369" cy="1304"/>
            </a:xfrm>
            <a:custGeom>
              <a:avLst/>
              <a:gdLst>
                <a:gd name="T0" fmla="*/ 0 w 369"/>
                <a:gd name="T1" fmla="*/ 0 h 1304"/>
                <a:gd name="T2" fmla="*/ 280 w 369"/>
                <a:gd name="T3" fmla="*/ 392 h 1304"/>
                <a:gd name="T4" fmla="*/ 360 w 369"/>
                <a:gd name="T5" fmla="*/ 912 h 1304"/>
                <a:gd name="T6" fmla="*/ 224 w 369"/>
                <a:gd name="T7" fmla="*/ 130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304">
                  <a:moveTo>
                    <a:pt x="0" y="0"/>
                  </a:moveTo>
                  <a:cubicBezTo>
                    <a:pt x="110" y="120"/>
                    <a:pt x="220" y="240"/>
                    <a:pt x="280" y="392"/>
                  </a:cubicBezTo>
                  <a:cubicBezTo>
                    <a:pt x="340" y="544"/>
                    <a:pt x="369" y="760"/>
                    <a:pt x="360" y="912"/>
                  </a:cubicBezTo>
                  <a:cubicBezTo>
                    <a:pt x="351" y="1064"/>
                    <a:pt x="247" y="1239"/>
                    <a:pt x="224" y="1304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2" name="AutoShape 20">
              <a:extLst>
                <a:ext uri="{FF2B5EF4-FFF2-40B4-BE49-F238E27FC236}">
                  <a16:creationId xmlns:a16="http://schemas.microsoft.com/office/drawing/2014/main" id="{31F83126-8F6E-E548-BD1B-B9F545C2A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736"/>
              <a:ext cx="57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900" b="0">
                <a:cs typeface="Arial" panose="020B0604020202020204" pitchFamily="34" charset="0"/>
              </a:endParaRPr>
            </a:p>
          </p:txBody>
        </p:sp>
        <p:grpSp>
          <p:nvGrpSpPr>
            <p:cNvPr id="218133" name="Group 21">
              <a:extLst>
                <a:ext uri="{FF2B5EF4-FFF2-40B4-BE49-F238E27FC236}">
                  <a16:creationId xmlns:a16="http://schemas.microsoft.com/office/drawing/2014/main" id="{79E6C4F8-5211-2541-9714-3B0A38AC9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" y="1648"/>
              <a:ext cx="864" cy="312"/>
              <a:chOff x="3728" y="1616"/>
              <a:chExt cx="864" cy="312"/>
            </a:xfrm>
          </p:grpSpPr>
          <p:sp>
            <p:nvSpPr>
              <p:cNvPr id="218134" name="Rectangle 22">
                <a:extLst>
                  <a:ext uri="{FF2B5EF4-FFF2-40B4-BE49-F238E27FC236}">
                    <a16:creationId xmlns:a16="http://schemas.microsoft.com/office/drawing/2014/main" id="{CA778170-A842-5F4B-B5C0-7F0D7753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1616"/>
                <a:ext cx="736" cy="31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35" name="Rectangle 23">
                <a:extLst>
                  <a:ext uri="{FF2B5EF4-FFF2-40B4-BE49-F238E27FC236}">
                    <a16:creationId xmlns:a16="http://schemas.microsoft.com/office/drawing/2014/main" id="{05F43968-8638-914A-BB35-1047B98C7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688"/>
                <a:ext cx="128" cy="1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B5C2E0C2-051B-0C44-B46F-15ACAA60B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Simple visual sensing:</a:t>
            </a:r>
            <a:br>
              <a:rPr lang="en-US" altLang="en-US"/>
            </a:br>
            <a:r>
              <a:rPr lang="en-US" altLang="en-US" sz="3600"/>
              <a:t>LED markers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2DE7A0C-D842-F143-9D90-28F81223C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635500" cy="4114800"/>
          </a:xfrm>
        </p:spPr>
        <p:txBody>
          <a:bodyPr/>
          <a:lstStyle/>
          <a:p>
            <a:pPr marL="290513" indent="-173038">
              <a:lnSpc>
                <a:spcPct val="90000"/>
              </a:lnSpc>
            </a:pPr>
            <a:r>
              <a:rPr lang="en-US" altLang="en-US" sz="2400"/>
              <a:t>Put camera overhead pointing straight down on worktable.</a:t>
            </a:r>
          </a:p>
          <a:p>
            <a:pPr marL="628650" lvl="1" indent="-223838">
              <a:lnSpc>
                <a:spcPct val="90000"/>
              </a:lnSpc>
            </a:pPr>
            <a:r>
              <a:rPr lang="en-US" altLang="en-US" sz="2000"/>
              <a:t>Adjust cam position so pixel </a:t>
            </a:r>
            <a:r>
              <a:rPr lang="en-US" altLang="en-US" sz="2000">
                <a:solidFill>
                  <a:srgbClr val="990000"/>
                </a:solidFill>
              </a:rPr>
              <a:t>[u,v] = s</a:t>
            </a:r>
            <a:r>
              <a:rPr lang="en-US" altLang="en-US" sz="2000">
                <a:solidFill>
                  <a:srgbClr val="00FF00"/>
                </a:solidFill>
              </a:rPr>
              <a:t>[X,Y].</a:t>
            </a:r>
            <a:r>
              <a:rPr lang="en-US" altLang="en-US" sz="2000"/>
              <a:t> Pixel coordinates are scaled world coord</a:t>
            </a:r>
          </a:p>
          <a:p>
            <a:pPr marL="628650" lvl="1" indent="-223838">
              <a:lnSpc>
                <a:spcPct val="90000"/>
              </a:lnSpc>
            </a:pPr>
            <a:r>
              <a:rPr lang="en-US" altLang="en-US" sz="2000"/>
              <a:t>Lower brightness so LED brightest</a:t>
            </a:r>
          </a:p>
          <a:p>
            <a:pPr marL="290513" indent="-173038">
              <a:lnSpc>
                <a:spcPct val="90000"/>
              </a:lnSpc>
            </a:pPr>
            <a:r>
              <a:rPr lang="en-US" altLang="en-US" sz="2400"/>
              <a:t>Put LED on robot end-effector</a:t>
            </a:r>
          </a:p>
          <a:p>
            <a:pPr marL="290513" indent="-173038">
              <a:lnSpc>
                <a:spcPct val="90000"/>
              </a:lnSpc>
            </a:pPr>
            <a:r>
              <a:rPr lang="en-US" altLang="en-US" sz="2400"/>
              <a:t>Detection algorithm:</a:t>
            </a:r>
          </a:p>
          <a:p>
            <a:pPr marL="628650" lvl="1" indent="-223838">
              <a:lnSpc>
                <a:spcPct val="90000"/>
              </a:lnSpc>
            </a:pPr>
            <a:r>
              <a:rPr lang="en-US" altLang="en-US" sz="2000"/>
              <a:t>Threshold brightest pixels I(u,v)&gt;200</a:t>
            </a:r>
          </a:p>
          <a:p>
            <a:pPr marL="628650" lvl="1" indent="-223838">
              <a:lnSpc>
                <a:spcPct val="90000"/>
              </a:lnSpc>
            </a:pPr>
            <a:r>
              <a:rPr lang="en-US" altLang="en-US" sz="2000"/>
              <a:t>Find centroid [u,v] of max pixels</a:t>
            </a:r>
          </a:p>
          <a:p>
            <a:pPr marL="290513" indent="-173038">
              <a:lnSpc>
                <a:spcPct val="90000"/>
              </a:lnSpc>
            </a:pPr>
            <a:r>
              <a:rPr lang="en-US" altLang="en-US" sz="2400"/>
              <a:t>Variations:</a:t>
            </a:r>
          </a:p>
          <a:p>
            <a:pPr marL="628650" lvl="1" indent="-223838">
              <a:lnSpc>
                <a:spcPct val="90000"/>
              </a:lnSpc>
            </a:pPr>
            <a:r>
              <a:rPr lang="en-US" altLang="en-US" sz="2000"/>
              <a:t>Blinking LED can enhance detection in ambient light.</a:t>
            </a:r>
          </a:p>
          <a:p>
            <a:pPr marL="628650" lvl="1" indent="-223838">
              <a:lnSpc>
                <a:spcPct val="90000"/>
              </a:lnSpc>
            </a:pPr>
            <a:r>
              <a:rPr lang="en-US" altLang="en-US" sz="2000"/>
              <a:t>Different color LED’s can be detected separately from R,G,B color video.</a:t>
            </a:r>
          </a:p>
        </p:txBody>
      </p:sp>
      <p:pic>
        <p:nvPicPr>
          <p:cNvPr id="236548" name="Picture 4" descr="2DOF Robot Arm  sample image">
            <a:extLst>
              <a:ext uri="{FF2B5EF4-FFF2-40B4-BE49-F238E27FC236}">
                <a16:creationId xmlns:a16="http://schemas.microsoft.com/office/drawing/2014/main" id="{9415FCCA-6816-074E-A04B-B5E96275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86861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9" name="Rectangle 5">
            <a:extLst>
              <a:ext uri="{FF2B5EF4-FFF2-40B4-BE49-F238E27FC236}">
                <a16:creationId xmlns:a16="http://schemas.microsoft.com/office/drawing/2014/main" id="{0FD39305-79EC-EB4E-80BA-A7DA18E2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00400"/>
            <a:ext cx="304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50" name="Rectangle 6">
            <a:extLst>
              <a:ext uri="{FF2B5EF4-FFF2-40B4-BE49-F238E27FC236}">
                <a16:creationId xmlns:a16="http://schemas.microsoft.com/office/drawing/2014/main" id="{0B39250D-C5E3-DE48-B47E-E71DEC77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81400"/>
            <a:ext cx="152400" cy="228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36551" name="Picture 7" descr="2DOF Robot Arm  sample image">
            <a:extLst>
              <a:ext uri="{FF2B5EF4-FFF2-40B4-BE49-F238E27FC236}">
                <a16:creationId xmlns:a16="http://schemas.microsoft.com/office/drawing/2014/main" id="{A53A6380-53BC-2448-A2AF-8E7BEEC1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56000" contrast="-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563813" cy="19145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36552" name="Oval 8">
            <a:extLst>
              <a:ext uri="{FF2B5EF4-FFF2-40B4-BE49-F238E27FC236}">
                <a16:creationId xmlns:a16="http://schemas.microsoft.com/office/drawing/2014/main" id="{531074FE-6E00-6545-A35A-BC22C835B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181600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53" name="Oval 9">
            <a:extLst>
              <a:ext uri="{FF2B5EF4-FFF2-40B4-BE49-F238E27FC236}">
                <a16:creationId xmlns:a16="http://schemas.microsoft.com/office/drawing/2014/main" id="{4DF57478-3C1B-8A4E-A742-9B0E812C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828800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54" name="Line 10">
            <a:extLst>
              <a:ext uri="{FF2B5EF4-FFF2-40B4-BE49-F238E27FC236}">
                <a16:creationId xmlns:a16="http://schemas.microsoft.com/office/drawing/2014/main" id="{FF5FC316-36B4-3C44-A66C-E1C16416F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2971800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55" name="Text Box 11">
            <a:extLst>
              <a:ext uri="{FF2B5EF4-FFF2-40B4-BE49-F238E27FC236}">
                <a16:creationId xmlns:a16="http://schemas.microsoft.com/office/drawing/2014/main" id="{73D9710F-E692-6E49-9098-C81E2CDF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4613275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00FF00"/>
                </a:solidFill>
                <a:latin typeface="Times New Roman" panose="02020603050405020304" pitchFamily="18" charset="0"/>
              </a:rPr>
              <a:t>LED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DED39F4D-FDBA-FE48-9A12-735765C29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276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Camera</a:t>
            </a:r>
          </a:p>
        </p:txBody>
      </p:sp>
      <p:grpSp>
        <p:nvGrpSpPr>
          <p:cNvPr id="236557" name="Group 13">
            <a:extLst>
              <a:ext uri="{FF2B5EF4-FFF2-40B4-BE49-F238E27FC236}">
                <a16:creationId xmlns:a16="http://schemas.microsoft.com/office/drawing/2014/main" id="{5888FD5B-6264-A844-9A50-502D88A031A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191000"/>
            <a:ext cx="1508125" cy="1433513"/>
            <a:chOff x="3360" y="2736"/>
            <a:chExt cx="950" cy="903"/>
          </a:xfrm>
        </p:grpSpPr>
        <p:sp>
          <p:nvSpPr>
            <p:cNvPr id="236558" name="Line 14">
              <a:extLst>
                <a:ext uri="{FF2B5EF4-FFF2-40B4-BE49-F238E27FC236}">
                  <a16:creationId xmlns:a16="http://schemas.microsoft.com/office/drawing/2014/main" id="{92852D1B-374B-074E-8FD9-A244A66CE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83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559" name="Rectangle 15">
              <a:extLst>
                <a:ext uri="{FF2B5EF4-FFF2-40B4-BE49-F238E27FC236}">
                  <a16:creationId xmlns:a16="http://schemas.microsoft.com/office/drawing/2014/main" id="{E07B0F10-CD5A-704A-BCE3-746B51CBC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312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6560" name="Line 16">
              <a:extLst>
                <a:ext uri="{FF2B5EF4-FFF2-40B4-BE49-F238E27FC236}">
                  <a16:creationId xmlns:a16="http://schemas.microsoft.com/office/drawing/2014/main" id="{791C7B7A-DC30-C94F-934E-0FE3A63C5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832"/>
              <a:ext cx="576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6561" name="Rectangle 17">
              <a:extLst>
                <a:ext uri="{FF2B5EF4-FFF2-40B4-BE49-F238E27FC236}">
                  <a16:creationId xmlns:a16="http://schemas.microsoft.com/office/drawing/2014/main" id="{ABDA9F2D-EB4F-8340-A69C-D4E06542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736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236562" name="Group 18">
            <a:extLst>
              <a:ext uri="{FF2B5EF4-FFF2-40B4-BE49-F238E27FC236}">
                <a16:creationId xmlns:a16="http://schemas.microsoft.com/office/drawing/2014/main" id="{CCE8AA72-F6B4-E94A-B05A-4374D2D363F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762000"/>
            <a:ext cx="895350" cy="1281113"/>
            <a:chOff x="3792" y="1584"/>
            <a:chExt cx="564" cy="807"/>
          </a:xfrm>
        </p:grpSpPr>
        <p:sp>
          <p:nvSpPr>
            <p:cNvPr id="236563" name="Line 19">
              <a:extLst>
                <a:ext uri="{FF2B5EF4-FFF2-40B4-BE49-F238E27FC236}">
                  <a16:creationId xmlns:a16="http://schemas.microsoft.com/office/drawing/2014/main" id="{6E36EEF6-FE3A-DC45-9781-63CA2ACDB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776"/>
              <a:ext cx="0" cy="38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564" name="Line 20">
              <a:extLst>
                <a:ext uri="{FF2B5EF4-FFF2-40B4-BE49-F238E27FC236}">
                  <a16:creationId xmlns:a16="http://schemas.microsoft.com/office/drawing/2014/main" id="{40377A5A-F7E6-DD4B-A86B-6CDE3628C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776"/>
              <a:ext cx="288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6565" name="Rectangle 21">
              <a:extLst>
                <a:ext uri="{FF2B5EF4-FFF2-40B4-BE49-F238E27FC236}">
                  <a16:creationId xmlns:a16="http://schemas.microsoft.com/office/drawing/2014/main" id="{12353F93-7D70-3046-A65A-3EA46CEDB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6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36566" name="Rectangle 22">
              <a:extLst>
                <a:ext uri="{FF2B5EF4-FFF2-40B4-BE49-F238E27FC236}">
                  <a16:creationId xmlns:a16="http://schemas.microsoft.com/office/drawing/2014/main" id="{4B896C88-CF71-E24A-8E3F-690C77717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v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2">
            <a:extLst>
              <a:ext uri="{FF2B5EF4-FFF2-40B4-BE49-F238E27FC236}">
                <a16:creationId xmlns:a16="http://schemas.microsoft.com/office/drawing/2014/main" id="{E26B1B92-7581-1544-A5CD-7B4A64F35E2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63850"/>
            <a:ext cx="2133600" cy="1447800"/>
            <a:chOff x="3744" y="1488"/>
            <a:chExt cx="1344" cy="912"/>
          </a:xfrm>
        </p:grpSpPr>
        <p:sp>
          <p:nvSpPr>
            <p:cNvPr id="225283" name="Text Box 3">
              <a:extLst>
                <a:ext uri="{FF2B5EF4-FFF2-40B4-BE49-F238E27FC236}">
                  <a16:creationId xmlns:a16="http://schemas.microsoft.com/office/drawing/2014/main" id="{DC012515-FC61-3A43-B530-B55AEAC2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488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Arial" panose="020B0604020202020204" pitchFamily="34" charset="0"/>
                  <a:cs typeface="Times New Roman" panose="02020603050405020304" pitchFamily="18" charset="0"/>
                </a:rPr>
                <a:t>system dynamics</a:t>
              </a:r>
            </a:p>
          </p:txBody>
        </p:sp>
        <p:sp>
          <p:nvSpPr>
            <p:cNvPr id="225284" name="Line 4">
              <a:extLst>
                <a:ext uri="{FF2B5EF4-FFF2-40B4-BE49-F238E27FC236}">
                  <a16:creationId xmlns:a16="http://schemas.microsoft.com/office/drawing/2014/main" id="{ACF784F9-2585-5D4C-A278-7B165BD8C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680"/>
              <a:ext cx="1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85" name="Oval 5">
              <a:extLst>
                <a:ext uri="{FF2B5EF4-FFF2-40B4-BE49-F238E27FC236}">
                  <a16:creationId xmlns:a16="http://schemas.microsoft.com/office/drawing/2014/main" id="{BF494CC5-9E0C-AA40-A241-FBE2BA80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016"/>
              <a:ext cx="528" cy="38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286" name="Rectangle 6" hidden="1">
            <a:extLst>
              <a:ext uri="{FF2B5EF4-FFF2-40B4-BE49-F238E27FC236}">
                <a16:creationId xmlns:a16="http://schemas.microsoft.com/office/drawing/2014/main" id="{335E27FF-63DD-3442-ADCD-1BF12687D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01_24</a:t>
            </a:r>
          </a:p>
        </p:txBody>
      </p:sp>
      <p:sp>
        <p:nvSpPr>
          <p:cNvPr id="225287" name="Rectangle 7">
            <a:extLst>
              <a:ext uri="{FF2B5EF4-FFF2-40B4-BE49-F238E27FC236}">
                <a16:creationId xmlns:a16="http://schemas.microsoft.com/office/drawing/2014/main" id="{FC03E349-ADAD-FD49-ABA0-17377FB2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2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2" charset="0"/>
              </a:defRPr>
            </a:lvl9pPr>
          </a:lstStyle>
          <a:p>
            <a:r>
              <a:rPr lang="en-US" altLang="en-US" b="0"/>
              <a:t>Robot motor (joint) control</a:t>
            </a:r>
            <a:br>
              <a:rPr lang="en-US" altLang="en-US" b="0"/>
            </a:br>
            <a:r>
              <a:rPr lang="en-US" altLang="en-US" sz="3200" b="0"/>
              <a:t>(More of an Engineering discipline than CS)</a:t>
            </a:r>
          </a:p>
        </p:txBody>
      </p:sp>
      <p:sp>
        <p:nvSpPr>
          <p:cNvPr id="225288" name="Rectangle 8">
            <a:extLst>
              <a:ext uri="{FF2B5EF4-FFF2-40B4-BE49-F238E27FC236}">
                <a16:creationId xmlns:a16="http://schemas.microsoft.com/office/drawing/2014/main" id="{940050A1-C567-DA41-921B-555A01B0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 b="0"/>
              <a:t>We can create a desired tool path/velocity</a:t>
            </a:r>
          </a:p>
          <a:p>
            <a:pPr lvl="1"/>
            <a:r>
              <a:rPr lang="en-US" altLang="en-US" sz="2000" b="0"/>
              <a:t>Use inverse kinematics and Jacobian to create desired joint trajectories   </a:t>
            </a:r>
          </a:p>
          <a:p>
            <a:endParaRPr lang="en-US" altLang="en-US" sz="2400" b="0"/>
          </a:p>
          <a:p>
            <a:endParaRPr lang="en-US" altLang="en-US" sz="2400" b="0"/>
          </a:p>
          <a:p>
            <a:pPr lvl="1">
              <a:buFontTx/>
              <a:buNone/>
            </a:pPr>
            <a:endParaRPr lang="en-US" altLang="en-US" sz="2400" b="0"/>
          </a:p>
        </p:txBody>
      </p:sp>
      <p:grpSp>
        <p:nvGrpSpPr>
          <p:cNvPr id="225289" name="Group 9">
            <a:extLst>
              <a:ext uri="{FF2B5EF4-FFF2-40B4-BE49-F238E27FC236}">
                <a16:creationId xmlns:a16="http://schemas.microsoft.com/office/drawing/2014/main" id="{823FBD8F-9776-8647-A6BC-35DC043A2F8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692650"/>
            <a:ext cx="3657600" cy="1098550"/>
            <a:chOff x="576" y="2640"/>
            <a:chExt cx="2304" cy="692"/>
          </a:xfrm>
        </p:grpSpPr>
        <p:sp>
          <p:nvSpPr>
            <p:cNvPr id="225290" name="Line 10">
              <a:extLst>
                <a:ext uri="{FF2B5EF4-FFF2-40B4-BE49-F238E27FC236}">
                  <a16:creationId xmlns:a16="http://schemas.microsoft.com/office/drawing/2014/main" id="{1AE0D52C-5248-1B4E-A5F7-6219FB4DF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640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91" name="Text Box 11">
              <a:extLst>
                <a:ext uri="{FF2B5EF4-FFF2-40B4-BE49-F238E27FC236}">
                  <a16:creationId xmlns:a16="http://schemas.microsoft.com/office/drawing/2014/main" id="{8E5ECD52-5256-F84D-B70B-3028CB54F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120"/>
              <a:ext cx="23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Arial" panose="020B0604020202020204" pitchFamily="34" charset="0"/>
                  <a:cs typeface="Times New Roman" panose="02020603050405020304" pitchFamily="18" charset="0"/>
                </a:rPr>
                <a:t>measured trajectory (w/ sensor noise)</a:t>
              </a:r>
            </a:p>
          </p:txBody>
        </p:sp>
      </p:grpSp>
      <p:grpSp>
        <p:nvGrpSpPr>
          <p:cNvPr id="225292" name="Group 12">
            <a:extLst>
              <a:ext uri="{FF2B5EF4-FFF2-40B4-BE49-F238E27FC236}">
                <a16:creationId xmlns:a16="http://schemas.microsoft.com/office/drawing/2014/main" id="{BDFF7DF0-8B04-6642-8533-EFABBAB7F9F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63850"/>
            <a:ext cx="1600200" cy="1066800"/>
            <a:chOff x="1440" y="1488"/>
            <a:chExt cx="1008" cy="672"/>
          </a:xfrm>
        </p:grpSpPr>
        <p:sp>
          <p:nvSpPr>
            <p:cNvPr id="225293" name="Text Box 13">
              <a:extLst>
                <a:ext uri="{FF2B5EF4-FFF2-40B4-BE49-F238E27FC236}">
                  <a16:creationId xmlns:a16="http://schemas.microsoft.com/office/drawing/2014/main" id="{685669F9-E054-A842-B081-9B21DC061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488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Arial" panose="020B0604020202020204" pitchFamily="34" charset="0"/>
                  <a:cs typeface="Times New Roman" panose="02020603050405020304" pitchFamily="18" charset="0"/>
                </a:rPr>
                <a:t>error</a:t>
              </a:r>
            </a:p>
          </p:txBody>
        </p:sp>
        <p:sp>
          <p:nvSpPr>
            <p:cNvPr id="225294" name="Line 14">
              <a:extLst>
                <a:ext uri="{FF2B5EF4-FFF2-40B4-BE49-F238E27FC236}">
                  <a16:creationId xmlns:a16="http://schemas.microsoft.com/office/drawing/2014/main" id="{49385DBE-2274-024D-A2F9-6A6062AF8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680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295" name="Group 15">
            <a:extLst>
              <a:ext uri="{FF2B5EF4-FFF2-40B4-BE49-F238E27FC236}">
                <a16:creationId xmlns:a16="http://schemas.microsoft.com/office/drawing/2014/main" id="{60606340-5A2E-2041-A0F5-82D0A2FA7A94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787650"/>
            <a:ext cx="2209800" cy="1524000"/>
            <a:chOff x="1632" y="1440"/>
            <a:chExt cx="1392" cy="960"/>
          </a:xfrm>
        </p:grpSpPr>
        <p:sp>
          <p:nvSpPr>
            <p:cNvPr id="225296" name="Oval 16">
              <a:extLst>
                <a:ext uri="{FF2B5EF4-FFF2-40B4-BE49-F238E27FC236}">
                  <a16:creationId xmlns:a16="http://schemas.microsoft.com/office/drawing/2014/main" id="{55B28D54-2995-3348-9C20-35B8A15DB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16"/>
              <a:ext cx="912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297" name="Group 17">
              <a:extLst>
                <a:ext uri="{FF2B5EF4-FFF2-40B4-BE49-F238E27FC236}">
                  <a16:creationId xmlns:a16="http://schemas.microsoft.com/office/drawing/2014/main" id="{DC574352-D5A5-6744-A0FD-22ABE007F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440"/>
              <a:ext cx="1008" cy="528"/>
              <a:chOff x="2016" y="1440"/>
              <a:chExt cx="1008" cy="528"/>
            </a:xfrm>
          </p:grpSpPr>
          <p:sp>
            <p:nvSpPr>
              <p:cNvPr id="225298" name="Text Box 18">
                <a:extLst>
                  <a:ext uri="{FF2B5EF4-FFF2-40B4-BE49-F238E27FC236}">
                    <a16:creationId xmlns:a16="http://schemas.microsoft.com/office/drawing/2014/main" id="{064C2D00-8366-164C-A0AC-30910A50A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440"/>
                <a:ext cx="10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PID controller</a:t>
                </a:r>
              </a:p>
            </p:txBody>
          </p:sp>
          <p:sp>
            <p:nvSpPr>
              <p:cNvPr id="225299" name="Line 19">
                <a:extLst>
                  <a:ext uri="{FF2B5EF4-FFF2-40B4-BE49-F238E27FC236}">
                    <a16:creationId xmlns:a16="http://schemas.microsoft.com/office/drawing/2014/main" id="{5BDAB3BB-4885-A946-8ECB-E704BBA14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63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00" name="Group 20">
            <a:extLst>
              <a:ext uri="{FF2B5EF4-FFF2-40B4-BE49-F238E27FC236}">
                <a16:creationId xmlns:a16="http://schemas.microsoft.com/office/drawing/2014/main" id="{DC5E5CA1-16F6-4B4B-91D8-6F26F207871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692650"/>
            <a:ext cx="1676400" cy="1098550"/>
            <a:chOff x="3744" y="2640"/>
            <a:chExt cx="1056" cy="692"/>
          </a:xfrm>
        </p:grpSpPr>
        <p:sp>
          <p:nvSpPr>
            <p:cNvPr id="225301" name="Text Box 21">
              <a:extLst>
                <a:ext uri="{FF2B5EF4-FFF2-40B4-BE49-F238E27FC236}">
                  <a16:creationId xmlns:a16="http://schemas.microsoft.com/office/drawing/2014/main" id="{A02AB4D9-E973-5641-A907-F82C8BF8A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120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Arial" panose="020B0604020202020204" pitchFamily="34" charset="0"/>
                  <a:cs typeface="Times New Roman" panose="02020603050405020304" pitchFamily="18" charset="0"/>
                </a:rPr>
                <a:t>actual trajectory</a:t>
              </a:r>
            </a:p>
          </p:txBody>
        </p:sp>
        <p:sp>
          <p:nvSpPr>
            <p:cNvPr id="225302" name="Line 22">
              <a:extLst>
                <a:ext uri="{FF2B5EF4-FFF2-40B4-BE49-F238E27FC236}">
                  <a16:creationId xmlns:a16="http://schemas.microsoft.com/office/drawing/2014/main" id="{D27EB100-2F64-A040-9C9B-4FA6B075C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640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03" name="Group 23">
            <a:extLst>
              <a:ext uri="{FF2B5EF4-FFF2-40B4-BE49-F238E27FC236}">
                <a16:creationId xmlns:a16="http://schemas.microsoft.com/office/drawing/2014/main" id="{FE88D845-E30D-1142-9558-88309A5397E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635250"/>
            <a:ext cx="1828800" cy="838200"/>
            <a:chOff x="48" y="1344"/>
            <a:chExt cx="1152" cy="528"/>
          </a:xfrm>
        </p:grpSpPr>
        <p:sp>
          <p:nvSpPr>
            <p:cNvPr id="225304" name="Text Box 24">
              <a:extLst>
                <a:ext uri="{FF2B5EF4-FFF2-40B4-BE49-F238E27FC236}">
                  <a16:creationId xmlns:a16="http://schemas.microsoft.com/office/drawing/2014/main" id="{4A09832A-1A97-AA4A-AAA0-1B81FDEDC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344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Arial" panose="020B0604020202020204" pitchFamily="34" charset="0"/>
                  <a:cs typeface="Times New Roman" panose="02020603050405020304" pitchFamily="18" charset="0"/>
                </a:rPr>
                <a:t>desired trajectory</a:t>
              </a:r>
            </a:p>
          </p:txBody>
        </p:sp>
        <p:sp>
          <p:nvSpPr>
            <p:cNvPr id="225305" name="Line 25">
              <a:extLst>
                <a:ext uri="{FF2B5EF4-FFF2-40B4-BE49-F238E27FC236}">
                  <a16:creationId xmlns:a16="http://schemas.microsoft.com/office/drawing/2014/main" id="{CD41A4A5-8621-1441-99B8-602C4C4F0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06" name="Picture 26" descr="01_24">
            <a:extLst>
              <a:ext uri="{FF2B5EF4-FFF2-40B4-BE49-F238E27FC236}">
                <a16:creationId xmlns:a16="http://schemas.microsoft.com/office/drawing/2014/main" id="{59831026-D8D1-6B4E-A501-266540BD826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0"/>
          <a:stretch>
            <a:fillRect/>
          </a:stretch>
        </p:blipFill>
        <p:spPr bwMode="auto">
          <a:xfrm>
            <a:off x="1066800" y="3168650"/>
            <a:ext cx="66294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PID control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roportional +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ntegral +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erivative Control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2032435"/>
            <a:ext cx="4381500" cy="635000"/>
          </a:xfrm>
          <a:prstGeom prst="rect">
            <a:avLst/>
          </a:prstGeom>
        </p:spPr>
      </p:pic>
      <p:pic>
        <p:nvPicPr>
          <p:cNvPr id="7" name="PID tuning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410" t="5337" r="7033" b="3785"/>
          <a:stretch/>
        </p:blipFill>
        <p:spPr>
          <a:xfrm>
            <a:off x="2921000" y="4104482"/>
            <a:ext cx="3302000" cy="2675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3" y="2667435"/>
            <a:ext cx="6213254" cy="1398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6922" y="6350000"/>
            <a:ext cx="25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 err="1"/>
              <a:t>wikipedia</a:t>
            </a:r>
            <a:r>
              <a:rPr lang="en-US" sz="1800" dirty="0"/>
              <a:t>: PID control]</a:t>
            </a:r>
          </a:p>
        </p:txBody>
      </p:sp>
    </p:spTree>
    <p:extLst>
      <p:ext uri="{BB962C8B-B14F-4D97-AF65-F5344CB8AC3E}">
        <p14:creationId xmlns:p14="http://schemas.microsoft.com/office/powerpoint/2010/main" val="2204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777201-E836-654E-8CED-B3CE0EDC7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categorize these robots?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2E81EF-E3C1-EB49-80C1-71CBAE725A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930900" cy="4114800"/>
          </a:xfrm>
        </p:spPr>
        <p:txBody>
          <a:bodyPr/>
          <a:lstStyle/>
          <a:p>
            <a:r>
              <a:rPr lang="en-US" altLang="en-US"/>
              <a:t>What they can do?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What sensors they have?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How they move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91CB0A-C413-B241-83E0-D6FF5308CC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2362200"/>
            <a:ext cx="7315200" cy="4648200"/>
          </a:xfrm>
        </p:spPr>
        <p:txBody>
          <a:bodyPr/>
          <a:lstStyle/>
          <a:p>
            <a:r>
              <a:rPr lang="en-US" altLang="en-US"/>
              <a:t>Most robots can move things (but varying distances)</a:t>
            </a:r>
          </a:p>
          <a:p>
            <a:endParaRPr lang="en-US" altLang="en-US"/>
          </a:p>
          <a:p>
            <a:r>
              <a:rPr lang="en-US" altLang="en-US"/>
              <a:t>We can generally equip any robot with any type of sensor.</a:t>
            </a:r>
          </a:p>
          <a:p>
            <a:endParaRPr lang="en-US" altLang="en-US"/>
          </a:p>
          <a:p>
            <a:r>
              <a:rPr lang="en-US" altLang="en-US"/>
              <a:t>The motion properties of an arm is different from a mobile robot/car and a UAV/helicopter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PID: digital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Discrete integral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Derivative (backward finite difference)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48" y="1345559"/>
            <a:ext cx="3258704" cy="890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196" y="2573471"/>
            <a:ext cx="2667000" cy="6521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90700" y="3562998"/>
            <a:ext cx="5562600" cy="2856428"/>
            <a:chOff x="1790700" y="3269735"/>
            <a:chExt cx="5562600" cy="28564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3636963"/>
              <a:ext cx="5562600" cy="248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790700" y="326973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Linux Libertine" charset="0"/>
                </a:rPr>
                <a:t>Pseudocode</a:t>
              </a:r>
              <a:endParaRPr lang="en-US" b="1" i="0" dirty="0">
                <a:solidFill>
                  <a:srgbClr val="000000"/>
                </a:solidFill>
                <a:effectLst/>
                <a:latin typeface="Linux Libertin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898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7EAC41C8-1196-5140-A084-2A5B50614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000"/>
            </a:br>
            <a:r>
              <a:rPr lang="en-US" altLang="en-US" sz="2000"/>
              <a:t>Accuracy, Repeatability and Resolution</a:t>
            </a:r>
            <a:br>
              <a:rPr lang="en-US" altLang="en-US" sz="2000"/>
            </a:br>
            <a:r>
              <a:rPr lang="en-US" altLang="en-US" sz="2800"/>
              <a:t>An classic arm  - The PUMA 560</a:t>
            </a:r>
            <a:endParaRPr lang="en-US" altLang="en-US" sz="2000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D3CD1DBF-F62C-0D46-B4A3-2EF1E652F1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0263" y="1600200"/>
            <a:ext cx="3817937" cy="4114800"/>
          </a:xfrm>
        </p:spPr>
        <p:txBody>
          <a:bodyPr/>
          <a:lstStyle/>
          <a:p>
            <a:r>
              <a:rPr lang="en-US" altLang="en-US" sz="2800"/>
              <a:t>Accuracy</a:t>
            </a:r>
          </a:p>
          <a:p>
            <a:pPr lvl="1"/>
            <a:r>
              <a:rPr lang="en-US" altLang="en-US" sz="2400"/>
              <a:t>Factory about 10mm</a:t>
            </a:r>
          </a:p>
          <a:p>
            <a:pPr lvl="1"/>
            <a:r>
              <a:rPr lang="en-US" altLang="en-US" sz="2400"/>
              <a:t>Calibrated 1-5mm</a:t>
            </a:r>
          </a:p>
          <a:p>
            <a:r>
              <a:rPr lang="en-US" altLang="en-US" sz="2800"/>
              <a:t>Repeatability 1mm</a:t>
            </a:r>
          </a:p>
          <a:p>
            <a:r>
              <a:rPr lang="en-US" altLang="en-US" sz="2800"/>
              <a:t>Resolution 0.1mm</a:t>
            </a:r>
          </a:p>
        </p:txBody>
      </p:sp>
      <p:pic>
        <p:nvPicPr>
          <p:cNvPr id="233476" name="Picture 4" descr="PUMA">
            <a:extLst>
              <a:ext uri="{FF2B5EF4-FFF2-40B4-BE49-F238E27FC236}">
                <a16:creationId xmlns:a16="http://schemas.microsoft.com/office/drawing/2014/main" id="{DF113A5F-AA3C-A44B-A3C0-349516307371}"/>
              </a:ext>
            </a:extLst>
          </p:cNvPr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68475"/>
            <a:ext cx="3817938" cy="37782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>
            <a:extLst>
              <a:ext uri="{FF2B5EF4-FFF2-40B4-BE49-F238E27FC236}">
                <a16:creationId xmlns:a16="http://schemas.microsoft.com/office/drawing/2014/main" id="{A56F9D2A-9173-C74D-BA8C-462029B0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800225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499" name="Picture 3">
            <a:extLst>
              <a:ext uri="{FF2B5EF4-FFF2-40B4-BE49-F238E27FC236}">
                <a16:creationId xmlns:a16="http://schemas.microsoft.com/office/drawing/2014/main" id="{A1530C2B-4CC0-1742-81FC-5819EB0E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52525"/>
            <a:ext cx="450056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00" name="Rectangle 4">
            <a:extLst>
              <a:ext uri="{FF2B5EF4-FFF2-40B4-BE49-F238E27FC236}">
                <a16:creationId xmlns:a16="http://schemas.microsoft.com/office/drawing/2014/main" id="{AC53B272-C98D-124B-80A4-DC47E3756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365125"/>
            <a:ext cx="7099300" cy="5302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000"/>
              <a:t>Upcoming: More accurate control though  Visual Servoing</a:t>
            </a:r>
          </a:p>
        </p:txBody>
      </p:sp>
      <p:pic>
        <p:nvPicPr>
          <p:cNvPr id="234501" name="Picture 5">
            <a:extLst>
              <a:ext uri="{FF2B5EF4-FFF2-40B4-BE49-F238E27FC236}">
                <a16:creationId xmlns:a16="http://schemas.microsoft.com/office/drawing/2014/main" id="{8CF210F5-6A5E-4E45-9BCA-6B4573AA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t="16290" r="21236" b="16290"/>
          <a:stretch>
            <a:fillRect/>
          </a:stretch>
        </p:blipFill>
        <p:spPr bwMode="auto">
          <a:xfrm>
            <a:off x="4356100" y="5418138"/>
            <a:ext cx="10064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236" t="16290" r="21236" b="162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02" name="Rectangle 6">
            <a:extLst>
              <a:ext uri="{FF2B5EF4-FFF2-40B4-BE49-F238E27FC236}">
                <a16:creationId xmlns:a16="http://schemas.microsoft.com/office/drawing/2014/main" id="{2FB06597-34AE-C244-A89F-83ED5CFA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75" y="1185863"/>
            <a:ext cx="1816100" cy="1731962"/>
          </a:xfrm>
          <a:prstGeom prst="rect">
            <a:avLst/>
          </a:prstGeom>
          <a:noFill/>
          <a:ln w="936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4503" name="Picture 7">
            <a:extLst>
              <a:ext uri="{FF2B5EF4-FFF2-40B4-BE49-F238E27FC236}">
                <a16:creationId xmlns:a16="http://schemas.microsoft.com/office/drawing/2014/main" id="{AA025E12-FF5B-094C-94F1-D376C839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1201738"/>
            <a:ext cx="8953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04" name="Oval 8">
            <a:extLst>
              <a:ext uri="{FF2B5EF4-FFF2-40B4-BE49-F238E27FC236}">
                <a16:creationId xmlns:a16="http://schemas.microsoft.com/office/drawing/2014/main" id="{15A9AFE7-B23F-5F4B-9114-5EAC2324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2195513"/>
            <a:ext cx="161925" cy="161925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5" name="Oval 9">
            <a:extLst>
              <a:ext uri="{FF2B5EF4-FFF2-40B4-BE49-F238E27FC236}">
                <a16:creationId xmlns:a16="http://schemas.microsoft.com/office/drawing/2014/main" id="{51007E33-F3C8-1C4D-8408-3CB1A47D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376488"/>
            <a:ext cx="161925" cy="161925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6" name="Oval 10">
            <a:extLst>
              <a:ext uri="{FF2B5EF4-FFF2-40B4-BE49-F238E27FC236}">
                <a16:creationId xmlns:a16="http://schemas.microsoft.com/office/drawing/2014/main" id="{7FCCB5CD-2D0C-0549-8D66-AE3745C0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1763713"/>
            <a:ext cx="161925" cy="161925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7" name="Oval 11">
            <a:extLst>
              <a:ext uri="{FF2B5EF4-FFF2-40B4-BE49-F238E27FC236}">
                <a16:creationId xmlns:a16="http://schemas.microsoft.com/office/drawing/2014/main" id="{06446DEE-B39D-8E4C-A6C6-3004E8D0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1944688"/>
            <a:ext cx="161925" cy="161925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8" name="Oval 12">
            <a:extLst>
              <a:ext uri="{FF2B5EF4-FFF2-40B4-BE49-F238E27FC236}">
                <a16:creationId xmlns:a16="http://schemas.microsoft.com/office/drawing/2014/main" id="{D71108FD-4ED1-D641-B73C-77608CF18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276600"/>
            <a:ext cx="161925" cy="161925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9" name="Text Box 13">
            <a:extLst>
              <a:ext uri="{FF2B5EF4-FFF2-40B4-BE49-F238E27FC236}">
                <a16:creationId xmlns:a16="http://schemas.microsoft.com/office/drawing/2014/main" id="{FC5155CF-5A51-5C4E-9228-59EB9913F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2879725"/>
            <a:ext cx="2732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sz="1800" b="0">
                <a:solidFill>
                  <a:srgbClr val="0033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Current Image Features</a:t>
            </a:r>
          </a:p>
        </p:txBody>
      </p:sp>
      <p:sp>
        <p:nvSpPr>
          <p:cNvPr id="234510" name="Text Box 14">
            <a:extLst>
              <a:ext uri="{FF2B5EF4-FFF2-40B4-BE49-F238E27FC236}">
                <a16:creationId xmlns:a16="http://schemas.microsoft.com/office/drawing/2014/main" id="{50DA1F4F-7E49-1747-BDBB-FC01762B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3132138"/>
            <a:ext cx="2755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sz="1800" b="0">
                <a:solidFill>
                  <a:srgbClr val="0033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Desired Image Features</a:t>
            </a:r>
          </a:p>
        </p:txBody>
      </p:sp>
      <p:sp>
        <p:nvSpPr>
          <p:cNvPr id="234511" name="AutoShape 15">
            <a:extLst>
              <a:ext uri="{FF2B5EF4-FFF2-40B4-BE49-F238E27FC236}">
                <a16:creationId xmlns:a16="http://schemas.microsoft.com/office/drawing/2014/main" id="{E49BB094-1336-2743-9BAD-897AAA09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024188"/>
            <a:ext cx="125413" cy="125412"/>
          </a:xfrm>
          <a:prstGeom prst="roundRect">
            <a:avLst>
              <a:gd name="adj" fmla="val 1278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2" name="AutoShape 16">
            <a:extLst>
              <a:ext uri="{FF2B5EF4-FFF2-40B4-BE49-F238E27FC236}">
                <a16:creationId xmlns:a16="http://schemas.microsoft.com/office/drawing/2014/main" id="{DDE15C1C-6772-7C44-82D9-56B94D19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187450"/>
            <a:ext cx="125412" cy="125413"/>
          </a:xfrm>
          <a:prstGeom prst="roundRect">
            <a:avLst>
              <a:gd name="adj" fmla="val 1278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3" name="AutoShape 17">
            <a:extLst>
              <a:ext uri="{FF2B5EF4-FFF2-40B4-BE49-F238E27FC236}">
                <a16:creationId xmlns:a16="http://schemas.microsoft.com/office/drawing/2014/main" id="{76C7FDA0-E68B-1A4B-AD4D-48DD2D59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295400"/>
            <a:ext cx="125412" cy="125413"/>
          </a:xfrm>
          <a:prstGeom prst="roundRect">
            <a:avLst>
              <a:gd name="adj" fmla="val 1278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4" name="AutoShape 18">
            <a:extLst>
              <a:ext uri="{FF2B5EF4-FFF2-40B4-BE49-F238E27FC236}">
                <a16:creationId xmlns:a16="http://schemas.microsoft.com/office/drawing/2014/main" id="{F797EACF-40B7-A248-9F44-6D5F201CE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368425"/>
            <a:ext cx="125412" cy="125413"/>
          </a:xfrm>
          <a:prstGeom prst="roundRect">
            <a:avLst>
              <a:gd name="adj" fmla="val 1278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5" name="AutoShape 19">
            <a:extLst>
              <a:ext uri="{FF2B5EF4-FFF2-40B4-BE49-F238E27FC236}">
                <a16:creationId xmlns:a16="http://schemas.microsoft.com/office/drawing/2014/main" id="{5590866F-8C1E-F741-85E0-9AF26338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547813"/>
            <a:ext cx="125413" cy="125412"/>
          </a:xfrm>
          <a:prstGeom prst="roundRect">
            <a:avLst>
              <a:gd name="adj" fmla="val 1278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16" name="Group 20">
            <a:extLst>
              <a:ext uri="{FF2B5EF4-FFF2-40B4-BE49-F238E27FC236}">
                <a16:creationId xmlns:a16="http://schemas.microsoft.com/office/drawing/2014/main" id="{91D9EE8E-D9C9-5D4F-8F68-D73F7FEFCF18}"/>
              </a:ext>
            </a:extLst>
          </p:cNvPr>
          <p:cNvGrpSpPr>
            <a:grpSpLocks/>
          </p:cNvGrpSpPr>
          <p:nvPr/>
        </p:nvGrpSpPr>
        <p:grpSpPr bwMode="auto">
          <a:xfrm>
            <a:off x="6929438" y="1439863"/>
            <a:ext cx="542925" cy="992187"/>
            <a:chOff x="4365" y="907"/>
            <a:chExt cx="342" cy="625"/>
          </a:xfrm>
        </p:grpSpPr>
        <p:sp>
          <p:nvSpPr>
            <p:cNvPr id="234517" name="Line 21">
              <a:extLst>
                <a:ext uri="{FF2B5EF4-FFF2-40B4-BE49-F238E27FC236}">
                  <a16:creationId xmlns:a16="http://schemas.microsoft.com/office/drawing/2014/main" id="{9090520C-FB8E-C240-9561-C1954717A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5" y="907"/>
              <a:ext cx="113" cy="113"/>
            </a:xfrm>
            <a:prstGeom prst="line">
              <a:avLst/>
            </a:prstGeom>
            <a:noFill/>
            <a:ln w="360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8" name="Line 22">
              <a:extLst>
                <a:ext uri="{FF2B5EF4-FFF2-40B4-BE49-F238E27FC236}">
                  <a16:creationId xmlns:a16="http://schemas.microsoft.com/office/drawing/2014/main" id="{5FBFFB4A-29A4-6D41-877D-6A251A19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9" y="1020"/>
              <a:ext cx="113" cy="170"/>
            </a:xfrm>
            <a:prstGeom prst="line">
              <a:avLst/>
            </a:prstGeom>
            <a:noFill/>
            <a:ln w="360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9" name="Line 23">
              <a:extLst>
                <a:ext uri="{FF2B5EF4-FFF2-40B4-BE49-F238E27FC236}">
                  <a16:creationId xmlns:a16="http://schemas.microsoft.com/office/drawing/2014/main" id="{3C9515B9-7065-744A-8F0A-0E5438A0F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46" y="1301"/>
              <a:ext cx="63" cy="233"/>
            </a:xfrm>
            <a:prstGeom prst="line">
              <a:avLst/>
            </a:prstGeom>
            <a:noFill/>
            <a:ln w="360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0" name="Line 24">
              <a:extLst>
                <a:ext uri="{FF2B5EF4-FFF2-40B4-BE49-F238E27FC236}">
                  <a16:creationId xmlns:a16="http://schemas.microsoft.com/office/drawing/2014/main" id="{992D9C01-BB1C-684D-89F9-67BCE889D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89" y="1188"/>
              <a:ext cx="63" cy="119"/>
            </a:xfrm>
            <a:prstGeom prst="line">
              <a:avLst/>
            </a:prstGeom>
            <a:noFill/>
            <a:ln w="360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79657BF1-52EA-C543-BC41-1DC9BC5AE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Mobile Robots</a:t>
            </a:r>
            <a:br>
              <a:rPr lang="en-US" altLang="en-US"/>
            </a:br>
            <a:r>
              <a:rPr lang="en-US" altLang="en-US"/>
              <a:t>(ground)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ABDF5B1D-4A9F-3949-9482-3EDE88CC9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7913" y="1600200"/>
            <a:ext cx="4840287" cy="4114800"/>
          </a:xfrm>
        </p:spPr>
        <p:txBody>
          <a:bodyPr/>
          <a:lstStyle/>
          <a:p>
            <a:r>
              <a:rPr lang="en-US" altLang="en-US" sz="2800"/>
              <a:t>Moves on 2D ground surface</a:t>
            </a:r>
          </a:p>
          <a:p>
            <a:r>
              <a:rPr lang="en-US" altLang="en-US" sz="2800"/>
              <a:t>Needs just 2 motors</a:t>
            </a:r>
          </a:p>
          <a:p>
            <a:r>
              <a:rPr lang="en-US" altLang="en-US" sz="2800"/>
              <a:t>Inexpensive</a:t>
            </a:r>
          </a:p>
          <a:p>
            <a:r>
              <a:rPr lang="en-US" altLang="en-US" sz="2800"/>
              <a:t>Easy to model and control</a:t>
            </a:r>
          </a:p>
          <a:p>
            <a:r>
              <a:rPr lang="en-US" altLang="en-US" sz="2800"/>
              <a:t>Large range of motion</a:t>
            </a:r>
          </a:p>
          <a:p>
            <a:r>
              <a:rPr lang="en-US" altLang="en-US" sz="2800"/>
              <a:t>Hard to exactly localize</a:t>
            </a:r>
          </a:p>
          <a:p>
            <a:r>
              <a:rPr lang="en-US" altLang="en-US" sz="2800"/>
              <a:t>Cannot generally pick things up and manipulate them</a:t>
            </a:r>
          </a:p>
        </p:txBody>
      </p:sp>
      <p:pic>
        <p:nvPicPr>
          <p:cNvPr id="205828" name="Picture 4">
            <a:extLst>
              <a:ext uri="{FF2B5EF4-FFF2-40B4-BE49-F238E27FC236}">
                <a16:creationId xmlns:a16="http://schemas.microsoft.com/office/drawing/2014/main" id="{88F6A42E-3A1C-8F48-9CB7-AC666E05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3622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9" name="Picture 5">
            <a:extLst>
              <a:ext uri="{FF2B5EF4-FFF2-40B4-BE49-F238E27FC236}">
                <a16:creationId xmlns:a16="http://schemas.microsoft.com/office/drawing/2014/main" id="{747CAC77-14CD-2C4D-BC49-8A223A7D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7432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30" name="Picture 6">
            <a:extLst>
              <a:ext uri="{FF2B5EF4-FFF2-40B4-BE49-F238E27FC236}">
                <a16:creationId xmlns:a16="http://schemas.microsoft.com/office/drawing/2014/main" id="{601EAB5D-6624-804B-ABAB-D4CC36AB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151063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>
            <a:extLst>
              <a:ext uri="{FF2B5EF4-FFF2-40B4-BE49-F238E27FC236}">
                <a16:creationId xmlns:a16="http://schemas.microsoft.com/office/drawing/2014/main" id="{B1569249-F8FB-6A41-AC82-3670A238D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1175"/>
            <a:ext cx="58674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Rectangle 3">
            <a:extLst>
              <a:ext uri="{FF2B5EF4-FFF2-40B4-BE49-F238E27FC236}">
                <a16:creationId xmlns:a16="http://schemas.microsoft.com/office/drawing/2014/main" id="{07C101FA-B673-604B-AD3C-1FD19B143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7772400" cy="1143000"/>
          </a:xfrm>
        </p:spPr>
        <p:txBody>
          <a:bodyPr/>
          <a:lstStyle/>
          <a:p>
            <a:r>
              <a:rPr lang="en-US" altLang="en-US"/>
              <a:t>Robot arms and hands</a:t>
            </a:r>
            <a:br>
              <a:rPr lang="en-US" altLang="en-US"/>
            </a:br>
            <a:r>
              <a:rPr lang="en-US" altLang="en-US"/>
              <a:t>(linkages)</a:t>
            </a:r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B21AC523-1798-AC49-B9A6-8C9E1A87C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828800"/>
            <a:ext cx="5638800" cy="4648200"/>
          </a:xfrm>
        </p:spPr>
        <p:txBody>
          <a:bodyPr/>
          <a:lstStyle/>
          <a:p>
            <a:r>
              <a:rPr lang="en-US" altLang="en-US"/>
              <a:t>Moves in 6DOF (3D position, 3D orientation)</a:t>
            </a:r>
          </a:p>
          <a:p>
            <a:r>
              <a:rPr lang="en-US" altLang="en-US"/>
              <a:t>Min 6 motors in linkage</a:t>
            </a:r>
          </a:p>
          <a:p>
            <a:r>
              <a:rPr lang="en-US" altLang="en-US"/>
              <a:t>(near) Perfect localization</a:t>
            </a:r>
          </a:p>
          <a:p>
            <a:r>
              <a:rPr lang="en-US" altLang="en-US"/>
              <a:t>                         Expensive</a:t>
            </a:r>
          </a:p>
          <a:p>
            <a:r>
              <a:rPr lang="en-US" altLang="en-US"/>
              <a:t>                         Easy to control</a:t>
            </a:r>
          </a:p>
          <a:p>
            <a:r>
              <a:rPr lang="en-US" altLang="en-US"/>
              <a:t>                         Manipulates!</a:t>
            </a:r>
          </a:p>
          <a:p>
            <a:endParaRPr lang="en-US" altLang="en-US"/>
          </a:p>
        </p:txBody>
      </p:sp>
      <p:sp>
        <p:nvSpPr>
          <p:cNvPr id="206853" name="AutoShape 5">
            <a:extLst>
              <a:ext uri="{FF2B5EF4-FFF2-40B4-BE49-F238E27FC236}">
                <a16:creationId xmlns:a16="http://schemas.microsoft.com/office/drawing/2014/main" id="{41ADD6D4-49C1-0347-942F-981AB959E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4" name="AutoShape 6">
            <a:extLst>
              <a:ext uri="{FF2B5EF4-FFF2-40B4-BE49-F238E27FC236}">
                <a16:creationId xmlns:a16="http://schemas.microsoft.com/office/drawing/2014/main" id="{E8FA0E83-7C52-E447-A946-742FBE816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5" name="AutoShape 7">
            <a:extLst>
              <a:ext uri="{FF2B5EF4-FFF2-40B4-BE49-F238E27FC236}">
                <a16:creationId xmlns:a16="http://schemas.microsoft.com/office/drawing/2014/main" id="{CD631524-F001-AC46-A1B5-80DCB02D6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6" name="AutoShape 8">
            <a:extLst>
              <a:ext uri="{FF2B5EF4-FFF2-40B4-BE49-F238E27FC236}">
                <a16:creationId xmlns:a16="http://schemas.microsoft.com/office/drawing/2014/main" id="{DB47CBA6-3210-E04D-86E6-36884A5D9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7" name="AutoShape 9">
            <a:extLst>
              <a:ext uri="{FF2B5EF4-FFF2-40B4-BE49-F238E27FC236}">
                <a16:creationId xmlns:a16="http://schemas.microsoft.com/office/drawing/2014/main" id="{8E11BE7B-190D-1D42-9137-DDE5EE26A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8" name="AutoShape 10">
            <a:extLst>
              <a:ext uri="{FF2B5EF4-FFF2-40B4-BE49-F238E27FC236}">
                <a16:creationId xmlns:a16="http://schemas.microsoft.com/office/drawing/2014/main" id="{216E589B-D4B5-0241-A295-5DB559BC65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9" name="AutoShape 11" descr="data:image/jpeg;base64,/9j/4AAQSkZJRgABAQAAAQABAAD/2wCEAAkGBhQPDxQPEBAVDw8PFBAQDxAPEA8QEA8PFhAVFRUQFBQXHSceFxolGRUUHy8gIycpLCwsFR4xNTAqNSYrLCkBCQoKDgwOGg8PGCkkHB8pKSopKSkpKSwpKiwpKSkpKSksLiwpKSkpKSkpKSkpKSkpLCwpKSksKSwpKSwpKSkpLP/AABEIALsA+AMBIgACEQEDEQH/xAAbAAACAwEBAQAAAAAAAAAAAAABAgAFBgMEB//EAEAQAAEEAAMGBAMFBQcEAwAAAAEAAgMRBBIhBQYTMUFRImFxgTKRoRQjQmKxB1KCwfAVFjNTcsLRc7Lh8UOSov/EABoBAQEBAQEBAQAAAAAAAAAAAAABAgMEBQb/xAAnEQACAgICAQIGAwAAAAAAAAAAAQIRAzESIRNBUQQFIjJxgRRC8f/aAAwDAQACEQMRAD8A1oTJQiF8w9QyKCKoCigogGUQtQFAFRS1LQBUQtS0AVELQJQDWoltTMgGUSZ0pkUsDOcuTpEHPXMuWWy0dOIoJVwLkpello9JmXJ0i5qrx20nB4jiGd/WiBrXw39SeisYuTI2kXDSuc+OjYQ18jWl3IOcASs87aErzlaSXGwY4/iBHO3DQDzVfi5HA6mO7utZSP4jp8l08cY/ezWOGTL1CNm1jma4W1wcPykH9EyxGDbZAEjGHkLEkfl8QvVaPDfaGaObxB5Pa6vfQqcIv7ZGp48mN1ONFs0rqCuDWn08k65ro5s6Fyi5FyitgYFEJQmtAG1LS2lLksHTMpnXLMpmSwdg5QFcwU4VIOgShaBKoJmRDkiigOloIIqgCBTUpSUBKUyJ1FKBycxcnhV+823jg2RubFxeLIIj4iCLFigAS4nlou22thzz8PgzcHI63257Q9un7ou9Oump0WljctEc0jqUWhe3+zzzJ08l2jw7R09+61HBJkeVLRm9pbSkbbYY2ucKt0ri1ldaoc66LwumptsDs5viBviLvD8LOrG2L9VpdrQsAGYEOBzANF33sdVkDPOXZ2NjjJOUN8UjnQ3zy6BrvW6pbnHJH6ccV+WzWJ4n9WWT/CR22jMMPC2KNw4kwuVw+INA/wAPTkPL/lUcjSOenqvVi42EgueWPJJzURG7yAJP6rpjY3y5T4XUKttjl1Omi8mXBlfez9J8u+N+FxQUW63dnBuCdkzjktDu7tocNzJDrFRF8yD0VXh2SZDEKOl029darMR/LqEjmiFtvpg5hrTmJNDUnqf60Gi6YfhZXcukef5l8yw5YPHHt+j9jYbOxTpWF7gACTlA7Dv31XdxVZsAvMWd9jNQY0/haL6KxJVn1Jnw46ASogouZo6WjaVEKogUpTqUqDlSICYhBKAUwKVRAPaBKFqWqQiIQRBQDgJqSgokqghSkoke36/LmoG38rs8vLQa/otrHJmHJIW15XbSZxHQ5s0rAHOjaC5waeRNJpcP43SNMkhc0MMeciBv5g3v52dFS7Q2twzZxMbZWkFsTCHG76rssPuc3k9jR4SEPcHPZqxxMeYA61QeOx1P1VlXksVj955nUWBsWWicozF3UjXova3fcgC4rJ7SUPqF3SSVI5t2aoR6WdAO+i5ukDG6VoNCVi9o71yztLABGwjUNsl3kXHp6K/+052MP5GE+paFjJPirNRjydExghc3iTlzqoU3NY/+uvPusxtud07AcPE/D8Imi8N8TeWt2ANb6n0WlUIvQ6jseS8/8h+x18SMpADI2n5Mx5sf4CT7jKVyxk7ozkZEABXxfCzlyANcwO/1Wqfs2N34av8Ad0+nJLDsWNupaHHuR0HLTl1K2sy2OL0Y7Cz4h8gAfTad8LWsaDWgOl15nsvfsvdhz5OLNIZK6/hBvk3v69Pda4RgCgAB2AFI2sSzdUjTjbtiBgAoCgOQ7BKU5SFec2KooVFCjohAIhVEGCakoKIKoCQlpNaUlAClFU4neaJr+FGHYmb/ACsO3OR6nkEWS4t+vBjw4P8AmufK/wCTKH1W+EqujPJFpalqu+yTH4sTX/Tgjb9XZiuUuxS74sViCPyyNjH/AOWhZop7sbi+GzNpfIZnZR6kqufvbh2VnlaDpYac1H2WZ2nsiIWXOe92pp8r3u56DX5Krwmzg6ThtgLi7LXhBDSXUGizd9dV7I4FXZweR30bLE/tBwjWnLI57qOWonkZq0u60tVY/aCZI8n2V87nNLZMgMUbiedAZnAdOfVW+xd1snjxDIo2AaAtZm0GrjWnmrnBYqGVjXwAzRPDi2RpyxCjVa0fp0K1GEYmXJsx2H3lxoaGYfZ7YmNFNDmyOodrcRfumMu1pdC5kNgmgImmutCifktq0HQkhuhDmRDwkmtc58X/ALQY0NqhVCgT4nV2zHXosyyxRVBsxR3PxeIr7Ri3Oa5tizIQD0blcRXPsvXs/wDZ3FG7M95kblox6NHE/fsUfZa1FcZZpM6rGkZ/+7JzEZwGDRvNzstVyXOPdSR3hzNAafC5xJsdNByWmtAqLK1sPGirwW6TIzmmkzga5GigfU8yrCR1mwKHQdh0TEJaWcmRyLGHESkQEaTALkbI1MoAoqAFKUxSoBShSYoKAUqKEKIaGCIKRG1TND2iCudqWgocuWR2jtF2Omdh4peBhIjlxE4IDpXdY4z206e/ZX+18QY8PK8GiyORw1rxZTX1WC2DjWCBrWh3hAtxvxvItxAOoF6LvihyOc5UaHCYwYaMx4VjYmkkGRtmRwGgtx/rVGHBYiX7yPiu658zgPmSvRupgePK4yMIjYM/iFNfegGo176FbV2KA0FADQaBew85n9nPkLKmaWys+LMKzN6PHQ+3UKrdvA52I+yxsaJSXNAeTyF+I8gBQtayaXP0s9OmvmVj9s7szmUvhyHNVucaJbXI+Y5LisUeVm/I6o8eO3ddrxsXEwONkB2Y2OgGi8OGw7pW8JsrYxhiSJWuy8RgfmD3XqNTr5NXq/ubiaLpcUxlHMOG0gZR+EmvqqvCbNEMuZ7nTNeTmDzzYa8BFEUe2q3PIo1F/osMTmnJaW2fQoYxQPxkah7zndR7OPRd20BQFAcgBQHoFX7Lx4maSGluQ5TYocuncL2Fy+f5HPs9UsXjfFjuckzLm+RIJFDNHra5MCuDHLq0qoD2igEVQClKTUoAlEFpMAjSNJQFpSkyBCAQhCk9JSEKIQgnKBCgOZCiJUUBzBUtKEUKG1yxeMbDG6WR2VjAXOPYD+vquiot5vvJMLhz8E04dIO7Y25q+asVbI30eiDBHFtEuJb4HeKPDH4WNPJ0n7z6ryF6a6rz7PhZFPFHK7JLhw5sJIGWeKiGOBP42g0Rz0V6SvHtPDRSRls4aWc7caynu08wfRajNpmXG0e/CSjM9uZ1jKCXeYsEeXMey9zMOPVYT+wsR4xBi3x4cMDg7Eglpo6tDvi0vnXdU0keNbKcOyXiuycUtilna0suhqaGvZe+Ltdnma7PpG0NvQYdzY5JGtkeHFrCfEQ0WdP5Knxu+kQoMPFc7QMi+8d7htkLDTsnY4CVmEiNZs8xwzi26u85c7N7dFzlx7stPx7nN/cwjJi35NDGrRKL7a29WIcKZAImGwTiS2Gx6PcDXsszJt1rmvY5jw51gvDwdCKOWjy06IYaCN5pmDxGJf3c5sLT60HO+oV/sjcOUu48wjhY0eGIlzmtI/E9xqz11NLnPHGVN+h2x5ZQTitPZ5t297nwx8IQyT8g1jdQ2vzUSbFcx0V63eTFu+HZzwPzPI/UBeLG7wQYHK2B0Uz3EmYQNIaD/q5Fx5X0rzXKLefGYwkYSBsbRoXu8Zb6l1C/QLhKN98a/Ju665WWo21ifx4B4H5JGk/Jd4NusJyva+Bx5CZhZfo7l9VWM3ZxcuuIxzm3zbF+mlBegbjx14p8Q/vc2nypc2of4VORpIXruHLMSYCTCBpjxD+C3R/EDZcg6PI0tveqIVtgtoEycCUBsuXO0tNxys5F7D5dQeV9Vjj6o1ZatKcLk0roEIMiFAiqCBFRRARAooFABAopSoAFKUyBQohRUKKgPKE1I0jSgFVJvJHlOHxPTDTAv8o3jI4+2hV7S8O2cbHDA98wzMrKWVZkLtBGB1JtWOyPR6MRiGxsL3vaxjdS5xAaB6rGbW3vZiHCLDsfKxhuSXJUbRXQ1Y9dF0i2E+QRyY5kkkLG/d4Zjy/gizl4jdC45aGl8tV33h2rh/sxiws4wz/CMjWOj0GvItoefVd8cUmYm3R6tpbzOihieKzyNs2LGhLSSO2iSOb+1MMQCGyNzB0TPFmI5GrsA+6x822GytgEkduia5r2sJdxCXZudDS+i9eH34nw8Zw2HjbCATIQ2PNL4uv9C16zgbDZ/wCzzDRNDpG5zQJMhDWg1qKFfVd37SwGHFNySEfhw8YkNjzGg+awL34nEOzTPLv+o4ur+HkF7o8KANSXepofIaLEskUajBsusbvvJWXDwMg/NKRI/wBQxtAe9rObRdNiiOPiHSWdGk5Y2+eUaBe0tbVVXoFT7Qid+E0QQQR3C5+bs6eLo44vZJjaxwBt7yGhzXRXloVrqR2J8ltNzdlOgidnDQ57yS2Mkho6AnuqTZmAnx7Y3MjLjC7I8kAMArlnPMV081tYN38RBCWxuZJK55NzOcGtaf8ASNa7LWROUaRmLUX2eoFGlUbV3Xxboi77Y4vGro4IxGC2tQw3ZPqsa7ZMcbONNj5musgMDM7yewJdR9dFw8DW2dPIno+lZLFEWDoQeRHZZSeYsnwsANyYfFuib3OGdECL/hIH8KqNzoZG4j7RbxhW5jJJM7KzLXXoT6Wrrd+RmO2lLimj7uAMEd83uy5A/wAuRNeiqhxbF2bNrV0DVAEwXI0RSkVEBFFEEBCooggIgigUAEEUCgFKihUUoCZVA1dKRDVQc8io9sMacTE6QEx4eKXEhoF5pA5rGmupAJr1WgpU28OBe5olibmkizAxnlNE4APj+gI8wqtkZQY3fN5sQxBgo0+Y5jfmxvL5ry/3pxAIzRRTctdWE9+dhW+xZcHJqwBso+KOY/eNd2p3P2VlJgmSHxMBHm0LpyhH+pipP1M7LsJrqxMf+E8FxzSawSj/AONrA3W+5On68n7u5ZOKJS7M1rWx5QAOVuLuq0hw7cOD4Lw7xUsbenZ4XhxmC4MjZHEUG5eK+TK3h/ECATrrp5Lqpc4ujnXFnki2Meq9eG3bfJ8LbHU9B7rth9sstji0vhcdXtdoQDRLe9LYYF7Ro2srvFG5vJ4IvvqfNcoYW+2dZZUtGaG4xy/E3NpQoke5XXDfs/iu5XF/5W+Bv/JWse8NBcTQAJJPIBVM2OY4caN5e28vg0DSB1J5fJdnGEFyfoYjKc3xXqccXNHs+JrY4TkshoaaYHHXxHnZ+qzmK3pmfYBEYPIMHIep1WxieMTE5r2aHQg3RHcFYjbGxnYeTLRc13+G6viHb1XSE4yipR0cskZRlxey33Z29dQSnU6Rvcef5Sf0T7ybu6/aYmglpzSxlocD3eG9+491m4sBI8hrGFxNgBuuo58uXJb/AGI2YRBs4GcaAhwLiPzef6qpqS6FSi6ez5viw17TiMfiQ+FhIhwcIyB56Cv5j5rS7obKMULpXsEcmJdxSwChGyqYyulC9F23h3e4MjcUxjS0PBcx4Bax/Rzb5X5cjSs4sSHNDhycLHuvNlVdHaDs6FqlpeIoCuB1OgKNpEUAbQUUpCERRDVMqoFpSk1KUgEpAp6QIQCUojSihSUoAuuVTIqQTKlLV0yoEICl2vuvBifFJH4/8xhyP9yOfuqE7lvYfucdNGOgJLq+RC2rlwkjtXk0KMl/dKcjxbRkI6+E8vdyov7BZLJw4zJjCTkjlfIIcOHjm3NRLvYrW7RjdiZvsjSWwsAfinNNFwPwwA9L5nyVs3ChjQ1gDWtFBrRQA7ALam4mXFMxuzNmyxPEE7mtYMwZHFmcGeG9bGp078j5rS7s7ZMLuBIfunHwO6Mcf9p+h916Nq4TjRFwvixi9CQXNrUiutKlA4zWtsZmMJsir1Ol/wBUfVeiMrODTR9EIvQ9eYK8uF2ZFDeRgbm56k35aqq3V2wZBwJLzsHgcebmD8J8x+norvFSZQKaXEkDwjl+Y+S6GbOIhDXh2Ymuh16f+VmtvTZsRmBBLA3Leoa7072rLaErwwl4DWkuFNNuy1YJ8+fJYzjFsrmu0zklosnoNLPlR17qOKkqZVJp2i3bLJK5mQOzsJcBC0gWa8R8+fzWwhbIW3I4R0QSGgChQ8LifO7pUW5jvvJf9Df+4ql3vxDjipGF7iwFuVlnKPAL0XPHjjjXGK6N5MkskuUn2aPeLbEc0L4In8WV2Wms8QFOBJLuQXnwMZbGxruYaAeuqot28ObdLVMFMFgiyddD1oDX2WhaVxzSd0bxrqzpaZqQJgVxOh1CYNStXVqoI1iYNRCZALlUpMpSAWkKTIIBSEpCcoIDmQomKiA6UpSZSkAhCVy6FKWoDiUjgu5akLUBS7AFtmefifiJs38LsoHyCtQVVNP2bEOa7SHFOzxuPJuIoB0R7ZqBHnYVmSjAHEtNjoqLauCLCZovgfbXtppETj11/CeXureTEdF4JZyw5i3PEfDKznbD1HmFrHKmYkrRXbP2g2HEslcaYHEmtTRaRoOvNWW0t/ekMf8AFKf9o/mVQbf2I6L79pDsM3K8Slw+GwACOd6hZ9+PDvht3pyXsul2cavRfO3mkkceNIS1wIAGjWurTQKvyvE7XONtc52SjyblBojz0Nrx5Kbnlc2Jg1txq/8AlPh2y4vwYYOZFpmxLwW6D9wf17LHkReDNxu5tJkD3ufdOYA0NGYk5rr5LwbbwTsXLJKLYH1lb1oChZ9l7cHgQxrW6uygDM7Vzj3PmvcyJcJZW9HWMK2fOnvmw7mtD3jhEmNubw3+6b5D9VrNn72QvYC+RsTh4Xg3lDuwdWo0K9+P2Gyf4hR7hVs26F6Zw4dpGAq8oyX1CmtFuza0RbmEzC0cyHtNLywbzxSSNjjzSBzspkY3wNPmSqtm5ZseGOmmxVgA96HNXuB3dawhziXFpsADK0H0U4wXqLky4Y1dQEjQugXM2EJlAEUAFEVEAqiKlIBSEpCdAoBCEExUQHSlKRCipBSEpC6I0hTiUjivRSBjUB4cThWStLJGh7HaFrhoQqqbBzQiopRLH0ZibztHYSt1I/1A+q0JhCR2GB5hUhmBiJhzwgce7cTDX1AKSTG4o/DhImec2KafowLRu2Sw/hXJ+yYx+FP0D5zvHDi+HkdJHw3E/cwveWk3dU7Qqt2NsaaUVx+DXMBjS7005LZ70RRRRktY10vJjbHxd1N0dlubHne1rZJKL8o0zfzoUF25PhbOdfVR4NnbmxtcHva6d/701uHsOS1EODNAVQHIK5bDom4S4u3s6aK2PCLu3Cr2BicNUoHjECIhXryqZVQeYRIiNejKplQHJrE4amyo0gFRRpRABBFRABBFRALSBTFBQC0oiVEA6lKIqgiiKiAiiIUQAUpMggFcs5vQ6V2RsTnxtJdn4bbc7sL/AA+vktLSlKp07I1ZgcHuo55tzLJdmzTHOQfIHl5LYYLAZAPIUF7QEaVlJy2RRoFKUjSNLJoFKIhRACkaRUQCo0jSioFpSkxQUAFEUFQBCkyCAVSkUFAAoFFAoAKKIoD/2Q==">
            <a:extLst>
              <a:ext uri="{FF2B5EF4-FFF2-40B4-BE49-F238E27FC236}">
                <a16:creationId xmlns:a16="http://schemas.microsoft.com/office/drawing/2014/main" id="{29A8D65A-EF00-8D46-8C54-150E52171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0750" y="2590800"/>
            <a:ext cx="2222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0" name="AutoShape 12" descr="data:image/jpeg;base64,/9j/4AAQSkZJRgABAQAAAQABAAD/2wCEAAkGBhQPDxQPEBAVDw8PFBAQDxAPEA8QEA8PFhAVFRUQFBQXHSceFxolGRUUHy8gIycpLCwsFR4xNTAqNSYrLCkBCQoKDgwOGg8PGCkkHB8pKSopKSkpKSwpKiwpKSkpKSksLiwpKSkpKSkpKSkpKSkpLCwpKSksKSwpKSwpKSkpLP/AABEIALsA+AMBIgACEQEDEQH/xAAbAAACAwEBAQAAAAAAAAAAAAABAgAFBgMEB//EAEAQAAEEAAMGBAMFBQcEAwAAAAEAAgMRBBIhBQYTMUFRImFxgTKRoRQjQmKxB1KCwfAVFjNTcsLRc7Lh8UOSov/EABoBAQEBAQEBAQAAAAAAAAAAAAABAgMEBQb/xAAnEQACAgICAQIGAwAAAAAAAAAAAQIRAzESIRNBUQQFIjJxgRRC8f/aAAwDAQACEQMRAD8A1oTJQiF8w9QyKCKoCigogGUQtQFAFRS1LQBUQtS0AVELQJQDWoltTMgGUSZ0pkUsDOcuTpEHPXMuWWy0dOIoJVwLkpello9JmXJ0i5qrx20nB4jiGd/WiBrXw39SeisYuTI2kXDSuc+OjYQ18jWl3IOcASs87aErzlaSXGwY4/iBHO3DQDzVfi5HA6mO7utZSP4jp8l08cY/ezWOGTL1CNm1jma4W1wcPykH9EyxGDbZAEjGHkLEkfl8QvVaPDfaGaObxB5Pa6vfQqcIv7ZGp48mN1ONFs0rqCuDWn08k65ro5s6Fyi5FyitgYFEJQmtAG1LS2lLksHTMpnXLMpmSwdg5QFcwU4VIOgShaBKoJmRDkiigOloIIqgCBTUpSUBKUyJ1FKBycxcnhV+823jg2RubFxeLIIj4iCLFigAS4nlou22thzz8PgzcHI63257Q9un7ou9Oump0WljctEc0jqUWhe3+zzzJ08l2jw7R09+61HBJkeVLRm9pbSkbbYY2ucKt0ri1ldaoc66LwumptsDs5viBviLvD8LOrG2L9VpdrQsAGYEOBzANF33sdVkDPOXZ2NjjJOUN8UjnQ3zy6BrvW6pbnHJH6ccV+WzWJ4n9WWT/CR22jMMPC2KNw4kwuVw+INA/wAPTkPL/lUcjSOenqvVi42EgueWPJJzURG7yAJP6rpjY3y5T4XUKttjl1Omi8mXBlfez9J8u+N+FxQUW63dnBuCdkzjktDu7tocNzJDrFRF8yD0VXh2SZDEKOl029darMR/LqEjmiFtvpg5hrTmJNDUnqf60Gi6YfhZXcukef5l8yw5YPHHt+j9jYbOxTpWF7gACTlA7Dv31XdxVZsAvMWd9jNQY0/haL6KxJVn1Jnw46ASogouZo6WjaVEKogUpTqUqDlSICYhBKAUwKVRAPaBKFqWqQiIQRBQDgJqSgokqghSkoke36/LmoG38rs8vLQa/otrHJmHJIW15XbSZxHQ5s0rAHOjaC5waeRNJpcP43SNMkhc0MMeciBv5g3v52dFS7Q2twzZxMbZWkFsTCHG76rssPuc3k9jR4SEPcHPZqxxMeYA61QeOx1P1VlXksVj955nUWBsWWicozF3UjXova3fcgC4rJ7SUPqF3SSVI5t2aoR6WdAO+i5ukDG6VoNCVi9o71yztLABGwjUNsl3kXHp6K/+052MP5GE+paFjJPirNRjydExghc3iTlzqoU3NY/+uvPusxtud07AcPE/D8Imi8N8TeWt2ANb6n0WlUIvQ6jseS8/8h+x18SMpADI2n5Mx5sf4CT7jKVyxk7ozkZEABXxfCzlyANcwO/1Wqfs2N34av8Ad0+nJLDsWNupaHHuR0HLTl1K2sy2OL0Y7Cz4h8gAfTad8LWsaDWgOl15nsvfsvdhz5OLNIZK6/hBvk3v69Pda4RgCgAB2AFI2sSzdUjTjbtiBgAoCgOQ7BKU5SFec2KooVFCjohAIhVEGCakoKIKoCQlpNaUlAClFU4neaJr+FGHYmb/ACsO3OR6nkEWS4t+vBjw4P8AmufK/wCTKH1W+EqujPJFpalqu+yTH4sTX/Tgjb9XZiuUuxS74sViCPyyNjH/AOWhZop7sbi+GzNpfIZnZR6kqufvbh2VnlaDpYac1H2WZ2nsiIWXOe92pp8r3u56DX5Krwmzg6ThtgLi7LXhBDSXUGizd9dV7I4FXZweR30bLE/tBwjWnLI57qOWonkZq0u60tVY/aCZI8n2V87nNLZMgMUbiedAZnAdOfVW+xd1snjxDIo2AaAtZm0GrjWnmrnBYqGVjXwAzRPDi2RpyxCjVa0fp0K1GEYmXJsx2H3lxoaGYfZ7YmNFNDmyOodrcRfumMu1pdC5kNgmgImmutCifktq0HQkhuhDmRDwkmtc58X/ALQY0NqhVCgT4nV2zHXosyyxRVBsxR3PxeIr7Ri3Oa5tizIQD0blcRXPsvXs/wDZ3FG7M95kblox6NHE/fsUfZa1FcZZpM6rGkZ/+7JzEZwGDRvNzstVyXOPdSR3hzNAafC5xJsdNByWmtAqLK1sPGirwW6TIzmmkzga5GigfU8yrCR1mwKHQdh0TEJaWcmRyLGHESkQEaTALkbI1MoAoqAFKUxSoBShSYoKAUqKEKIaGCIKRG1TND2iCudqWgocuWR2jtF2Omdh4peBhIjlxE4IDpXdY4z206e/ZX+18QY8PK8GiyORw1rxZTX1WC2DjWCBrWh3hAtxvxvItxAOoF6LvihyOc5UaHCYwYaMx4VjYmkkGRtmRwGgtx/rVGHBYiX7yPiu658zgPmSvRupgePK4yMIjYM/iFNfegGo176FbV2KA0FADQaBew85n9nPkLKmaWys+LMKzN6PHQ+3UKrdvA52I+yxsaJSXNAeTyF+I8gBQtayaXP0s9OmvmVj9s7szmUvhyHNVucaJbXI+Y5LisUeVm/I6o8eO3ddrxsXEwONkB2Y2OgGi8OGw7pW8JsrYxhiSJWuy8RgfmD3XqNTr5NXq/ubiaLpcUxlHMOG0gZR+EmvqqvCbNEMuZ7nTNeTmDzzYa8BFEUe2q3PIo1F/osMTmnJaW2fQoYxQPxkah7zndR7OPRd20BQFAcgBQHoFX7Lx4maSGluQ5TYocuncL2Fy+f5HPs9UsXjfFjuckzLm+RIJFDNHra5MCuDHLq0qoD2igEVQClKTUoAlEFpMAjSNJQFpSkyBCAQhCk9JSEKIQgnKBCgOZCiJUUBzBUtKEUKG1yxeMbDG6WR2VjAXOPYD+vquiot5vvJMLhz8E04dIO7Y25q+asVbI30eiDBHFtEuJb4HeKPDH4WNPJ0n7z6ryF6a6rz7PhZFPFHK7JLhw5sJIGWeKiGOBP42g0Rz0V6SvHtPDRSRls4aWc7caynu08wfRajNpmXG0e/CSjM9uZ1jKCXeYsEeXMey9zMOPVYT+wsR4xBi3x4cMDg7Eglpo6tDvi0vnXdU0keNbKcOyXiuycUtilna0suhqaGvZe+Ltdnma7PpG0NvQYdzY5JGtkeHFrCfEQ0WdP5Knxu+kQoMPFc7QMi+8d7htkLDTsnY4CVmEiNZs8xwzi26u85c7N7dFzlx7stPx7nN/cwjJi35NDGrRKL7a29WIcKZAImGwTiS2Gx6PcDXsszJt1rmvY5jw51gvDwdCKOWjy06IYaCN5pmDxGJf3c5sLT60HO+oV/sjcOUu48wjhY0eGIlzmtI/E9xqz11NLnPHGVN+h2x5ZQTitPZ5t297nwx8IQyT8g1jdQ2vzUSbFcx0V63eTFu+HZzwPzPI/UBeLG7wQYHK2B0Uz3EmYQNIaD/q5Fx5X0rzXKLefGYwkYSBsbRoXu8Zb6l1C/QLhKN98a/Ju665WWo21ifx4B4H5JGk/Jd4NusJyva+Bx5CZhZfo7l9VWM3ZxcuuIxzm3zbF+mlBegbjx14p8Q/vc2nypc2of4VORpIXruHLMSYCTCBpjxD+C3R/EDZcg6PI0tveqIVtgtoEycCUBsuXO0tNxys5F7D5dQeV9Vjj6o1ZatKcLk0roEIMiFAiqCBFRRARAooFABAopSoAFKUyBQohRUKKgPKE1I0jSgFVJvJHlOHxPTDTAv8o3jI4+2hV7S8O2cbHDA98wzMrKWVZkLtBGB1JtWOyPR6MRiGxsL3vaxjdS5xAaB6rGbW3vZiHCLDsfKxhuSXJUbRXQ1Y9dF0i2E+QRyY5kkkLG/d4Zjy/gizl4jdC45aGl8tV33h2rh/sxiws4wz/CMjWOj0GvItoefVd8cUmYm3R6tpbzOihieKzyNs2LGhLSSO2iSOb+1MMQCGyNzB0TPFmI5GrsA+6x822GytgEkduia5r2sJdxCXZudDS+i9eH34nw8Zw2HjbCATIQ2PNL4uv9C16zgbDZ/wCzzDRNDpG5zQJMhDWg1qKFfVd37SwGHFNySEfhw8YkNjzGg+awL34nEOzTPLv+o4ur+HkF7o8KANSXepofIaLEskUajBsusbvvJWXDwMg/NKRI/wBQxtAe9rObRdNiiOPiHSWdGk5Y2+eUaBe0tbVVXoFT7Qid+E0QQQR3C5+bs6eLo44vZJjaxwBt7yGhzXRXloVrqR2J8ltNzdlOgidnDQ57yS2Mkho6AnuqTZmAnx7Y3MjLjC7I8kAMArlnPMV081tYN38RBCWxuZJK55NzOcGtaf8ASNa7LWROUaRmLUX2eoFGlUbV3Xxboi77Y4vGro4IxGC2tQw3ZPqsa7ZMcbONNj5musgMDM7yewJdR9dFw8DW2dPIno+lZLFEWDoQeRHZZSeYsnwsANyYfFuib3OGdECL/hIH8KqNzoZG4j7RbxhW5jJJM7KzLXXoT6Wrrd+RmO2lLimj7uAMEd83uy5A/wAuRNeiqhxbF2bNrV0DVAEwXI0RSkVEBFFEEBCooggIgigUAEEUCgFKihUUoCZVA1dKRDVQc8io9sMacTE6QEx4eKXEhoF5pA5rGmupAJr1WgpU28OBe5olibmkizAxnlNE4APj+gI8wqtkZQY3fN5sQxBgo0+Y5jfmxvL5ry/3pxAIzRRTctdWE9+dhW+xZcHJqwBso+KOY/eNd2p3P2VlJgmSHxMBHm0LpyhH+pipP1M7LsJrqxMf+E8FxzSawSj/AONrA3W+5On68n7u5ZOKJS7M1rWx5QAOVuLuq0hw7cOD4Lw7xUsbenZ4XhxmC4MjZHEUG5eK+TK3h/ECATrrp5Lqpc4ujnXFnki2Meq9eG3bfJ8LbHU9B7rth9sstji0vhcdXtdoQDRLe9LYYF7Ro2srvFG5vJ4IvvqfNcoYW+2dZZUtGaG4xy/E3NpQoke5XXDfs/iu5XF/5W+Bv/JWse8NBcTQAJJPIBVM2OY4caN5e28vg0DSB1J5fJdnGEFyfoYjKc3xXqccXNHs+JrY4TkshoaaYHHXxHnZ+qzmK3pmfYBEYPIMHIep1WxieMTE5r2aHQg3RHcFYjbGxnYeTLRc13+G6viHb1XSE4yipR0cskZRlxey33Z29dQSnU6Rvcef5Sf0T7ybu6/aYmglpzSxlocD3eG9+491m4sBI8hrGFxNgBuuo58uXJb/AGI2YRBs4GcaAhwLiPzef6qpqS6FSi6ez5viw17TiMfiQ+FhIhwcIyB56Cv5j5rS7obKMULpXsEcmJdxSwChGyqYyulC9F23h3e4MjcUxjS0PBcx4Bax/Rzb5X5cjSs4sSHNDhycLHuvNlVdHaDs6FqlpeIoCuB1OgKNpEUAbQUUpCERRDVMqoFpSk1KUgEpAp6QIQCUojSihSUoAuuVTIqQTKlLV0yoEICl2vuvBifFJH4/8xhyP9yOfuqE7lvYfucdNGOgJLq+RC2rlwkjtXk0KMl/dKcjxbRkI6+E8vdyov7BZLJw4zJjCTkjlfIIcOHjm3NRLvYrW7RjdiZvsjSWwsAfinNNFwPwwA9L5nyVs3ChjQ1gDWtFBrRQA7ALam4mXFMxuzNmyxPEE7mtYMwZHFmcGeG9bGp078j5rS7s7ZMLuBIfunHwO6Mcf9p+h916Nq4TjRFwvixi9CQXNrUiutKlA4zWtsZmMJsir1Ol/wBUfVeiMrODTR9EIvQ9eYK8uF2ZFDeRgbm56k35aqq3V2wZBwJLzsHgcebmD8J8x+norvFSZQKaXEkDwjl+Y+S6GbOIhDXh2Ymuh16f+VmtvTZsRmBBLA3Leoa7072rLaErwwl4DWkuFNNuy1YJ8+fJYzjFsrmu0zklosnoNLPlR17qOKkqZVJp2i3bLJK5mQOzsJcBC0gWa8R8+fzWwhbIW3I4R0QSGgChQ8LifO7pUW5jvvJf9Df+4ql3vxDjipGF7iwFuVlnKPAL0XPHjjjXGK6N5MkskuUn2aPeLbEc0L4In8WV2Wms8QFOBJLuQXnwMZbGxruYaAeuqot28ObdLVMFMFgiyddD1oDX2WhaVxzSd0bxrqzpaZqQJgVxOh1CYNStXVqoI1iYNRCZALlUpMpSAWkKTIIBSEpCcoIDmQomKiA6UpSZSkAhCVy6FKWoDiUjgu5akLUBS7AFtmefifiJs38LsoHyCtQVVNP2bEOa7SHFOzxuPJuIoB0R7ZqBHnYVmSjAHEtNjoqLauCLCZovgfbXtppETj11/CeXureTEdF4JZyw5i3PEfDKznbD1HmFrHKmYkrRXbP2g2HEslcaYHEmtTRaRoOvNWW0t/ekMf8AFKf9o/mVQbf2I6L79pDsM3K8Slw+GwACOd6hZ9+PDvht3pyXsul2cavRfO3mkkceNIS1wIAGjWurTQKvyvE7XONtc52SjyblBojz0Nrx5Kbnlc2Jg1txq/8AlPh2y4vwYYOZFpmxLwW6D9wf17LHkReDNxu5tJkD3ufdOYA0NGYk5rr5LwbbwTsXLJKLYH1lb1oChZ9l7cHgQxrW6uygDM7Vzj3PmvcyJcJZW9HWMK2fOnvmw7mtD3jhEmNubw3+6b5D9VrNn72QvYC+RsTh4Xg3lDuwdWo0K9+P2Gyf4hR7hVs26F6Zw4dpGAq8oyX1CmtFuza0RbmEzC0cyHtNLywbzxSSNjjzSBzspkY3wNPmSqtm5ZseGOmmxVgA96HNXuB3dawhziXFpsADK0H0U4wXqLky4Y1dQEjQugXM2EJlAEUAFEVEAqiKlIBSEpCdAoBCEExUQHSlKRCipBSEpC6I0hTiUjivRSBjUB4cThWStLJGh7HaFrhoQqqbBzQiopRLH0ZibztHYSt1I/1A+q0JhCR2GB5hUhmBiJhzwgce7cTDX1AKSTG4o/DhImec2KafowLRu2Sw/hXJ+yYx+FP0D5zvHDi+HkdJHw3E/cwveWk3dU7Qqt2NsaaUVx+DXMBjS7005LZ70RRRRktY10vJjbHxd1N0dlubHne1rZJKL8o0zfzoUF25PhbOdfVR4NnbmxtcHva6d/701uHsOS1EODNAVQHIK5bDom4S4u3s6aK2PCLu3Cr2BicNUoHjECIhXryqZVQeYRIiNejKplQHJrE4amyo0gFRRpRABBFRABBFRALSBTFBQC0oiVEA6lKIqgiiKiAiiIUQAUpMggFcs5vQ6V2RsTnxtJdn4bbc7sL/AA+vktLSlKp07I1ZgcHuo55tzLJdmzTHOQfIHl5LYYLAZAPIUF7QEaVlJy2RRoFKUjSNLJoFKIhRACkaRUQCo0jSioFpSkxQUAFEUFQBCkyCAVSkUFAAoFFAoAKKIoD/2Q==">
            <a:extLst>
              <a:ext uri="{FF2B5EF4-FFF2-40B4-BE49-F238E27FC236}">
                <a16:creationId xmlns:a16="http://schemas.microsoft.com/office/drawing/2014/main" id="{FE2BBBBC-D825-F748-A405-FF173A3648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0750" y="2590800"/>
            <a:ext cx="2222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1" name="AutoShape 13">
            <a:extLst>
              <a:ext uri="{FF2B5EF4-FFF2-40B4-BE49-F238E27FC236}">
                <a16:creationId xmlns:a16="http://schemas.microsoft.com/office/drawing/2014/main" id="{04551C8D-5126-3549-A02C-4BCFBD9F20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2" name="AutoShape 14">
            <a:extLst>
              <a:ext uri="{FF2B5EF4-FFF2-40B4-BE49-F238E27FC236}">
                <a16:creationId xmlns:a16="http://schemas.microsoft.com/office/drawing/2014/main" id="{8C88C378-89A2-644F-BDC5-B9D23EE84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2555875"/>
            <a:ext cx="2322512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863" name="Picture 15">
            <a:extLst>
              <a:ext uri="{FF2B5EF4-FFF2-40B4-BE49-F238E27FC236}">
                <a16:creationId xmlns:a16="http://schemas.microsoft.com/office/drawing/2014/main" id="{2929358E-4750-5A4D-BBC7-47E3D542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3622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64" name="Picture 16">
            <a:extLst>
              <a:ext uri="{FF2B5EF4-FFF2-40B4-BE49-F238E27FC236}">
                <a16:creationId xmlns:a16="http://schemas.microsoft.com/office/drawing/2014/main" id="{4C4787B5-DF88-394C-8F3A-1AA4C1A7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F17F871-F138-454F-8DC5-D806EB4F4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Free-flying robots</a:t>
            </a:r>
            <a:br>
              <a:rPr lang="en-US" altLang="en-US"/>
            </a:br>
            <a:r>
              <a:rPr lang="en-US" altLang="en-US"/>
              <a:t>Aerial and Underwater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59944E46-70BD-A247-92EB-6829F1FE5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1828800"/>
            <a:ext cx="5943600" cy="4648200"/>
          </a:xfrm>
        </p:spPr>
        <p:txBody>
          <a:bodyPr/>
          <a:lstStyle/>
          <a:p>
            <a:r>
              <a:rPr lang="en-US" altLang="en-US"/>
              <a:t>Moves in 6DOF (3D position, 3D orientation)</a:t>
            </a:r>
          </a:p>
          <a:p>
            <a:r>
              <a:rPr lang="en-US" altLang="en-US"/>
              <a:t>Generally underactuated (4DOF)</a:t>
            </a:r>
          </a:p>
          <a:p>
            <a:r>
              <a:rPr lang="en-US" altLang="en-US"/>
              <a:t>Hard to model and control</a:t>
            </a:r>
          </a:p>
          <a:p>
            <a:r>
              <a:rPr lang="en-US" altLang="en-US"/>
              <a:t>User error = Crash and break</a:t>
            </a:r>
          </a:p>
          <a:p>
            <a:r>
              <a:rPr lang="en-US" altLang="en-US"/>
              <a:t>Hard to exactly localize</a:t>
            </a:r>
          </a:p>
          <a:p>
            <a:r>
              <a:rPr lang="en-US" altLang="en-US"/>
              <a:t>RC heli inexpesive, </a:t>
            </a:r>
          </a:p>
          <a:p>
            <a:r>
              <a:rPr lang="en-US" altLang="en-US"/>
              <a:t>Military UAV expensive</a:t>
            </a:r>
          </a:p>
          <a:p>
            <a:endParaRPr lang="en-US" altLang="en-US"/>
          </a:p>
        </p:txBody>
      </p:sp>
      <p:pic>
        <p:nvPicPr>
          <p:cNvPr id="207876" name="Picture 4">
            <a:extLst>
              <a:ext uri="{FF2B5EF4-FFF2-40B4-BE49-F238E27FC236}">
                <a16:creationId xmlns:a16="http://schemas.microsoft.com/office/drawing/2014/main" id="{5F3468A6-0DE1-0346-BAA3-DD45D146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048000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7" name="Picture 5">
            <a:extLst>
              <a:ext uri="{FF2B5EF4-FFF2-40B4-BE49-F238E27FC236}">
                <a16:creationId xmlns:a16="http://schemas.microsoft.com/office/drawing/2014/main" id="{AA0CB131-5C0B-A549-BD17-BD47697F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97180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7DF76B22-0E39-4943-926C-B64BD8D02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Parts of a Robot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C1025996-EF31-A147-868C-3B368F949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686800" cy="4648200"/>
          </a:xfrm>
        </p:spPr>
        <p:txBody>
          <a:bodyPr/>
          <a:lstStyle/>
          <a:p>
            <a:r>
              <a:rPr lang="en-US" altLang="en-US"/>
              <a:t>Motors</a:t>
            </a:r>
          </a:p>
          <a:p>
            <a:r>
              <a:rPr lang="en-US" altLang="en-US"/>
              <a:t>Motor controllers</a:t>
            </a:r>
          </a:p>
          <a:p>
            <a:r>
              <a:rPr lang="en-US" altLang="en-US"/>
              <a:t>Transmission</a:t>
            </a:r>
          </a:p>
          <a:p>
            <a:r>
              <a:rPr lang="en-US" altLang="en-US"/>
              <a:t>Linkages</a:t>
            </a:r>
          </a:p>
          <a:p>
            <a:r>
              <a:rPr lang="en-US" altLang="en-US"/>
              <a:t>Sensors</a:t>
            </a:r>
          </a:p>
          <a:p>
            <a:r>
              <a:rPr lang="en-US" altLang="en-US"/>
              <a:t>Computer</a:t>
            </a:r>
          </a:p>
        </p:txBody>
      </p:sp>
      <p:graphicFrame>
        <p:nvGraphicFramePr>
          <p:cNvPr id="208900" name="Object 4">
            <a:extLst>
              <a:ext uri="{FF2B5EF4-FFF2-40B4-BE49-F238E27FC236}">
                <a16:creationId xmlns:a16="http://schemas.microsoft.com/office/drawing/2014/main" id="{0C1D1131-85D6-604D-9C49-503F205E52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143000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6" name="Photo Editor Photo" r:id="rId3" imgW="4064000" imgH="3048000" progId="MSPhotoEd.3">
                  <p:embed/>
                </p:oleObj>
              </mc:Choice>
              <mc:Fallback>
                <p:oleObj name="Photo Editor Photo" r:id="rId3" imgW="4064000" imgH="30480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AutoShape 5" descr="data:image/jpeg;base64,/9j/4AAQSkZJRgABAQAAAQABAAD/2wCEAAkGBhQSERUUEhQVFBUVGBgXGBcUFhgZFxgUFxQYFRQYFRcXHSceFxkjGRQYIC8gIycpLCwsFx4xNTAqNSYrLCkBCQoKDgwOGg8PGi0kHCQtLCwsKSwsLCkpKSwsLCwpLCwpLCkpKSksKSwsLCwsKSwsLCwpLCkqLCwpLCwpLCwsKf/AABEIALgBEQMBIgACEQEDEQH/xAAbAAABBQEBAAAAAAAAAAAAAAAEAAIDBQYBB//EAEMQAAIBAgQEAwQHBgUDBAMAAAECAwARBBIhMQUTQVEGImEycYGRFCNCobHB8AczUmJy0RaCkqLhFSSyQ2PS8XODwv/EABkBAAMBAQEAAAAAAAAAAAAAAAABAgMEBf/EACsRAAICAgIBAwMDBQEAAAAAAAABAhEDIRIxBBNBURRhcSKRoTKB0eHwBf/aAAwDAQACEQMRAD8AKVakUVxRUoFYosWWmTwK6lGF1YEEHqDvUlIUWBjuG4huHz/R5jeByTG52Fzuew6MOh12OuyC0FxfhKYmIxvp1VhurdCPzHUVScC4s+Hf6LitLWEbna2ygk/ZPQ9Nj6V2I1IFdtXbUyaUKpZjYAXN+w1NRYGU8d4wkRwLu7XI9BovzY/7a7JhgZMPhV1CWkk9y+yD7z+Iqu4bP9IxMuLk/dx+z8L5R77XPvIq+8L4YkPiJPalNx6KNFA9P7CtFpCNEugpyC9NQd6mFIBWpAUqWcXAuLm9hfU23sOu4+dIYrVw041G5pAMZqYWps0oUEk2ABJJ6Aak1iOK+OXLkQBQg+0y3JPcC9gP16UJWI296iTFqTYMpPYMCdN9Ab15K8zlr5mJO5uST7z1pjC21VwCz2QGnBq8hwvEJY2Do7AjXRjrboQdCPQ1p+EeOnLqsyplJALLdStzu1yQR7rUOLCzYcO4jzOYbWWOR473vcJYM3p5swt/LVZwzxYJYzK3IWNY2lYJPnmVAL+aMILHYWzdaZgOFtymRMSHjcS6rGhOaUsSc4bUhnJorD8EPJaCSUPG0fKAWJUIW2UHMCbmwo0BLh+Kyhvro440KM5tKGeMKua0qEDpfVb2I+NR4bjkhMJkiCR4g5YznJkBKNInMXKAMyqdibaXrieHM8meeQSnlvF5YljJWRQrl2BJZsosNgLmwqbB8EZWjMsxlEIIiGRUAuuTM9j53y3F9BqdLmnoAnEcWiRirOAQ0aWsfal/dgaa3sdtrG9qBxHieJWFrsmSaRnVWNlhdY2IULdhct5trITrXeJ+GVmkeTmMjNGqDKB5XRyyyD+exKjsCe9LEeGUZZFViivAuGAAHkjUsTa51JzW+FGhBP8A1iLOEzEklVuFbJndc6IXtlDFdQL31HcULiPEkQjkdbtkjaUAqyiRQcoMbEWZS1luL7juKevhqMTNJpZm5hUohIfIE8rkZlFgDYa3620oaHweix8vNcfVqDy0DctJFkyswF2zZACdtNr7mhh8PE0ZzGMxZSVYhGKBwoZkMlstwD+jpRWWgYeBBcQZy5LWYaIqkhiNJGW3My2stxp61YlalgRkU21SlaaRQAy1KnWpUADgU8UgK4TUlHbUqYXqDF41I1zSOEXuT9w6k+gpAF56ruNcLTER5W0Yey3VT+YPUVRYvxuCcuHjZz0LXF/cg8x+6oDg8fiP3j8lT09jT+lfMf8AMaqn2II4Z4lbDZocVe6eyw8xsBoptvpsfn6CYzik2PPLhUpFfzMeo/mtoB6DU0ZD4BXIRnbOdmI8oP8ATuR8b13gfFzA30XEgIw0R+ljsCdiD0b506T2D0R4rBBOTg4/teZz1IvqT8if8orXwQBVAAsAAAOwFUEEQ/6oeuWD5Et/Y/fWlptkoz8Mk5EzDnc9RPlQgiDQkYdRmGVjYKwK6m7Zj0qAzThWMZxJjP0ZS0iyGQOZf+4dFYZgojsCALXOmxrUpQWJ8R4aM2eaMEbgHMR7wl7UWMpZeJSmZQ/PRHmnbKitnGHhiSNbKozBWlfNprqDpvQ/KxeUMRJzI8Oi5iCX+uxN5LEA5pFgiW9gTc7Xq4/xZgS2bmpmAKhij3CkgkXybXANvSiY/FWFO06H4N/8adgVeGinZokzzCNnnct9YGEQRVjjLyAPq7swJAaw02vV+1Df4jwxNhPFf1cD/wArUfDNEV8wOuodCD/tOjD3EVLAw3jni7C0KG1xme3UH2V92lz8Kxj1qvFXA5JZpZICuIVTYiIkyIFAX6yEjOBp7QBX1rKg3q10InVBb5U7k03DAZqlxEYz2Hpt8Km90BAY6YBb40Ti47EWoYnvVJ2Bf+DuKGOXln2ZDt2bofjt/wDVb+OSvIWudB1BFeocOxGZEY7lVJ95AJqJ/IIuFau3pkQ0p9qQztdpAV21MBUrVW43j8cTlGDZg0S2AGvOJyka7DK1ydrUFP4ziVc2ViMpk3RTyRIUDqGYF82UkKNSBfTS7oRf2rhFVkviFFnWEj2iVzB0OojMhugbOFAU6kDX50Mvi1MoZo5EDRLMl8pLqzrGFAVjZi0iWB/iooC6IppWqw+IlDZGjdZOakWQFGOaRDIhDBrFcoJOuljRnDMeJo84Ur5nUhrEhkdkbUaEXU6iigJstKpLUqAAiabvSFZvxPx9g30fD3MjWDFd1vsq/wAx+4fdmtlj+OeKREeXCOZLt3VT209pvQfHtQWD8KyTHm4x2ufsX81uxOyD0H3VZ8A8OrhwGazTHc7hb9F/M9av4sN1NV10H5A8Dw5IxaJFQeg1PvO5+NHJhwKly2qKSalQWOaS1VPHOExzxkyeUqCVcbr1PvXuPwOtT4ziMcK5pWCjt1PuFZbFcYkxs3JQGOMav/Fl/m9ew7/On+BqPvLorOF4wpKCXIF0D63OVSLa72AHTTQVtuLeJY4FBvnZ/YRNS19j6D1+QNZXxIywMIoUX6xFBW2oIZsrKf4vMQT1B9azmDkZblHaOUX1BsexGnSq0xN6+xuRw/FYvXESciI/+lH7RH8x/wDlf+kVaYXwrhIwAIVa3WS7n/dp8gKwWC8aYqI2dhIB0cC/wYWP41uOD+IUxERkW65SisD9ku2VdRpYnr+FDtElrFgIV9mGIe6NB+VEiW22nu0/Cq58ao3IHvIFAv4ihLlBKoYb62H+o6HfoelZ8rL4sup2DCzAMOzC4+Rqlm4by7vhvI25jGkUnoV2Rj0ZbetxULeJoOsp/wBL/ktSDxFhyFHNF79Qw1+K0KyWYzjWJ/7jmxkrzAsiEEhlvodtVYMrA27UThuNfSGCYmIYhmIAkUiPEXJsLyAZZP8A9isfUVrpBhzuITbvk9539Tf4036Lhv4IfgEq+Yiy4p+ypGwMbQMPpMStdfIGlXMWVXyMy80A2uDZrW7W80fhrKubUEHqNQR+FbeRMGujDDqexyA67aU2ZMI65Q8X+WRR+BpOTfQHn+IicEZh+G3wqBmrQca4fkNw+ZDqpvf79jWelfU22q4uxGi8AzlMdEbA5gy6i9gUJ0B2On4167BwCML5VFq8z/ZtwUSSGZmI5bZVA6syNcn0Gnzr01ca4Hsk+i7/ABFYZXsqJkvFeDMbqQXKnQhSdLag6fj7qrMPxmRLZZSw/hk1+F9T99a3GSMTmZcvQA6m1tbjpQC8MjY+ZVI9VF9Rtf41i3O04q0/4Hr3AoPE7XGaNbX1Kkkgei9as4uOwsbB7f1KR8yRYUGfDEeYlWdRbQaGx9Cdbeh+dMi4VKhsQki9z0v1sdQR8fjU5J54PStHf42LxpwfqSqX7BeP8PQzMzuCS8YiJDW8mbOMttjfr2p8vBoyysMyFVVPq3KAxqbqrZdwDe3vI2NqqOOnEF5hE0qqq4eOPICAZHlu77eYKlr9O9Ru0wdgzYjkfSJASudpOWsKhLFRnEbS5tV9ALA13KzzmH4zwwhVzGzK5E5TM7FEkxCFZGC+uYn/AI0qWPwxAEKkMwKJGCzsSqRkMixm90AYBtOoHYVQvHivq2Il5seGnZAbkGVnyxLJbyGURb33NqILTm6wtiOW74ZA8obOGzM2JcCQXVMiqDcZbk2piLuHgcasr+ZnVzJmZiWZzHy8znrZNANAOlEYHALDGsaXyre1zc6ksST1NyTUsMWVQtybdWJZj7yd6ktQIbalTrUqBmd4/wAVGGgZ/tHyoO7Hb4DU/CqfwhwjKv0iTWSS5W+4B3Y+rfh76E8VuZ8bDh7+VbX97asf9IFaqAi9hsNAPQbVmtL8l9hkEdtanz0PnqDFcQjj/eOiX2zMFv7rnWgAmWaqnG483ypqxJUerAXYAnYKCCzdLgAE1JFj0kPkdG/pYH8DVViJeTIxcE5hZGANspkeRgTbRiWF/wCkUmXBXsH4laHKFHOxUmisdQndlBvYDubn1sLUdwPhPJTuSbsx3ZjuT6dv+az2I4heVpEOU+yD1CjpqO4J6b1ccN8VxiRRKimyWDqzMwYaHONhfU3FJNtUXkg41Ju7MzxqZmxTv/C+UemUeX/xoDi0YDllv5znHoD0v3DXHwq94rMi4uQkDLJZlbTQlRcXsba/lQ80CgWKK62upbUK3wINjYU/Uppf8yYq4NFAHzDXf8a1EHE5DCFUwrHYqUiuGa9jbJfRiVXW17hd6CbDwfwBT7iNfmaLgmGBwyun7/EZmz9YYAzIBH/7jsjebcKBa1ya3nF0mmYQlbarouZMXhkBIGbQnXVha91cE3RgRYiqnwjweOYyNI4vpoDqLs17/IVTSY0GM2JBJ1Xvbc30B3231qLDY9oD1XNvYHUA6Gx9bj4GuOeKcsclF02dMctTTk7PQv8ACMJ+0Kp+MeEUOIw0KOV5pk1UZiMihtFuLnQ9aHgaVgpEq3ZXfKfashVfsk6szAKNyaWL4LjGlSxjLIcq5rkFnQnKmdMrtYagXINtK5vG8bPDIpTlaN82eEoNIKT9m8hYAYhwD1aNgVJaABHGfyyWxBut9OWd76cb9lczaiYEZgAWU+wYw7Nox1B8uUE3IuDahJOH41FL8rD5BdywACjKHuwIYXsFfX006VHxFcaiNzI44suUZlazqBLlUKRIbLzFIAtYFTa1q9Y84nm/ZnOI86Sq3kaQL7JIDhFHtEAm99dBrrVbxjwRPAzKXR8oYmzbBdzZtbbfOk2Oxa2y4iVvaH71xYNq32+p370Ni+IYpjeR5GNiLmVzYWtbVtqhTT6ZfCXwBpGwcq1/IxGXXRhuPQ3BorDcJJYjUi5299JOINJZWCixJ8osSxTKWJvqdN/U1s+ESLIDlFsoB6UpT4kl34RwKQQ5Vb62VMwFvKmUOVDdT3O1X2N4o0GG5kpDMqi4yjUmwsvxPW9ZlMLcG4tuND0236GlxNDJDlcs1gGB65l2PQHt21rmlt2PdaDsTxVZSGU3AFtxob6g22PpShlqg4XC0cYUgk3YlvLY3Y2PtdrVZwyd7/L+1atpOl0C+5YYziaQxNLIcqILk/gB3JOgHc0Dg/EZnjQwR5nZVZrm0UZYXs8lvMwv7KgnvloTjnhtcaFEksixrrkQAXba7FgdhsLd6J4NwaPCLkiaQr2eQsB/Suy79BV6oA/BYNlJaSRpHIsfsoo3skYNgPU3Y96kxWKK2tb41xJqgxT+b5D9fOpb0AThMRnvcDTtRJqrgnynQqve4JB27frWiYMVmJGZDb+G/wB9zRFiCxTqjBqQVYCpV2lTEeZ8Yk5HFFkfRWC69gUyE/AirHE+LYYJGRg7FbaoFIuRfQlh3q443wJMSmV9CPZYbg/mD2rzbEcElRijAAjpe3yO1qhU+y7aL7iPj1mFoEKX+29ifgo0HxvWYklLksxLMdyxuT7ya4sdtDoRuPWngVqkl0SMeP0qbD4qRPZkkX+l2H4GmCSuHbSgC54djisRZmQt5mGePOxzEknMdtR/uqrw07K2ZSNiNaseJRMkYU5wBcZWFgHFgSO9wBc1XBLAVEfkp/BNFiwEZHBNzmuLAlgCFBJFwupOhohMDKq3jOYHp8NbA7j3ULw+K76i46+7ufS/UddOtXgYgXG9+hA2HeubPk4tJFwVlKmIv6Ht0/Xyo+XDtPCpzjNG3KWO4vkN5Aw183ndl+VG4fDqw1K629vKRYn+K1xa96aOD52hiQWlmkK+Y+UJ5QGtvYEt17Vccyl+lDcOLsE8QSLCIIksWhVWYgggzNZ5b23YNZTrayKO9UmM4q07s8lixO9throPTW9F45lz5MxZVJCGxsVLEggfZve9td6gfhtjYgg/I/L/AIrote5lVkk3DI1Vmzggfym51AuPn91Ry4BF2dSc2UKt8x1sCBbY6HvqKcvDz/E3xtUAwrMcwWQi9gVQm5B1N770ot+7KmvgsRwq0qw80+YX8hJUA975bDTX4VoeE+HkM0ST4xjG0hJUm6lwrOSQJCAdL3I1v61j1zq2YNMpA3CsDbrqGvberH/rdxGrs3ksc1nDEhSt2zMw69BRkTcWkyY6aZ6mPAWCbacfdQvF/wBneHSCSRZgSqOwGm6oW7+leeL4ittKtumbPf7kpmM8RMVYCRWDAiy5r2Isd1HQ15EfGzKX+2ei88a7B8Tw0wSFSyMd7o1xa5FrjrpWv8KKcjsO6j8b1hsN0/X63rf+GIyISwA8zfgB/c16WQ80uo3YrcjX5/f7rVXeIcUyYaVgdQosexLqo/E/KrFSct7C/pbt0Pv0vVL4xNsI401aMbW3cH8qiK2Mxh8RTpsR2vkGy2A17WAqVPEuIYFrIdxfKbAWJJ0Nuv4VTSg6Xv8AGnq78sgE5Tclb6aC9yK6eEfgk9V4Zji0MZO7IpNtrkXP41NJLVVwqNsii2gVdb+go2RWAuRt23rLkgCIH1qV21736fChUkI+yaIVwenX41LaaGEYRgAa6ZqAafzFRsFufeT7x2NdbEAC5NgNyacWBaRyVOpqswmIVhdWDDa6kHXtpVhG1aICa9Km3pUxAbJUMkd6n4hjFhieVzZUUsfcOg9TsPUis9h/EUgw88ksaNJCU8kRsPrY0ZAWJOoZypI7aCs+LZpZFxvwmk3mHkcdV0B9CPzrJ4jgpjNmvf1BH4NXoEnGlWZIWUhmIW4aM2flmQgqrlgAAQWta/zoeDiiz8myOomzMmdVN0VCzGwa6jVdTe9xpY3o/Ug0YEYAfof3NJ+Hm3lBvuNNPuFekyYEdB8hQsuFNLkxGP45jmlijztIHFyIndpBqxUlcxunsDQ73qneGUNlJ12tv6W032tW2m4UGZrwicsoChnyZSCScpuNWB77gaG9q7hcJPfThYAAZcwedJQCCDllkktezH7JGu1XFqgMjw1CrNmBB16G1+vuOg0/tVo7ELbpYljvYBSSSOoqzi8LLzCuJLI7BTFFGb4ju2dZQqqoUWLvlFx5bim4eGHlFjOsMU0bpEcQpMxjDqJGAhFrEoUuTcjNYb1jPE5SUjVSjFaBYTk8hEim1wLMpIa4U2JIK3Fu+hFEcN4YzTrfMirdpHBsUhUZpGzDbTQdbsBVfxrjSyFjFm5MKRxRhyudgCxMkn2rsS7HLoC6g9KExPFJBE0aeVGZWNrXYjKFBtqVU3IHcn0qfSrIn7FJ8otldhcYBIGZAQSu/wBkAjb1AFbrFcZikFrJuL50DjLfUAE6Ejr0rzmViD11/X96ucLwXEyRrIkYZWDMCssdyEAL+XNcEAgkEXsb2p+R4qzNSuqFiyqCaZoZ8PhmUkEo3mIy6ruSBlYkjTTQiqjBoxRXQ2zdARfQkfatfbv1p8XhbEkXykHTy2Z/aJCeZEK623vbpUUfA8TGoF7KQSMyOBa6qfaivvIB219Re8OGUE05WRknGX9KoJjxxXRlBuLfwm22xFjsdAN70SmPiY+dZLaeXOpN824uug83XovpVVPhsR5lYrcDM6toQLZvOCAV0vvbtQGFlky3zXW+zLcVs9dmaV9G0HIIveUhr78tgbm9i2cWA1HTTSsxjsBhGDmKU5/rG89rabKLDc3OvpbrUsGK66qf5SfwNBzcLVtnIPY/86/ealSXQ3FrbRHFhwHIBuFYgHuAbA26Xrf8DumHXKLk5jbv5j/YVicJh8ntf8b9t61nDceeWFUq2Xpv1J2+NZZHskv85sPWqXxXg3mg5aAE51O4AsFbvbuPnRA4q/UA1HPjy4UWC2N/TSx1+VSnTsDAcU4VLDbmi19B5genoeworD8CxTpkCSZCbkA6X93erTHQDETRRrYol2dlYONTsW0Bby276+laXBpYDS1rXOZbWBGwBvrb4XO9bPI6AJ4BGBBGGYZgoDXBve2oNutWLQqTuvXqR27iqjCYcJfKAMxubdT3PrUzk/eDp6G9ZtfYQdJh7AnTQE6MOgoDASFo0aTR2ALWvodra610zVMg0B2Nrn46/KkMCcWaRhfYa2zdLiyjVva6VXY7iwWNgUdiQNkZBqQNS4stWnL1cAncajceVfu0oXivBo5IznzZtAGU+YC99L3HeqiBkP8AEkuHkvkCn+oG630zW0b9WtXonh/jSYqISJvs66+V7Albka77isVD4NlY2jmJ9CpA+JuQK3PAeE/R4gmdnOhJY7HKAQo6LcEgetbarQmWGWu12lSEA8RwMcqgS6orByCQFOW5GcHQqDrY6XAod/DMBEgVeWJOWSI7IAYmzRsoAsDc697Cl4hnYRKqHK0ssUQOl7NIM+//ALYeq/ASYh5kuZg5kn5ysGEKRecQCO4yk/uyCpJPmvSRoWB8MRZi15NWlYDOcoaZCkjKOhIYm/Q7aaUVBwWNWjKg/VR8pBfQIcl/j9WovWZ4fxDET4QS8yRPJFECqM15FIOIlcR+YKSDHmXUakb1Kzy/9o7riBkXEylSXe7oDyVJygm4LFQ4BtpvToRqlQEXBBHcEEdtx61BJADe1jbQ26Hsex1qk4YJs8cc7YhSEw+TlKcjMUz4hpTlyWz3Qhthawub1D4aE3PkMoZElMs6AAgEtMUPOuPbCLHlG1jffaXEdhnFQqRliQBtc6DWslxOEPGTo3bqDppb4AbVqvFOEMsaqNLNmv0uBYA/M1nxw4xxm99LnQGwub2A106CvOy5Ixmmnv4NoJtNVoqOE85oZ+W7iNReTKxCFQPKp1s1yQAOpOlM8QTgmJFuRFEsdyLXIZ3Zrdi0jW9AK1D4dmwoGUr9eXddr3jXk5vcRJ8TWf4lwli91Fxb7+uhNdEfJjzpsUoPiVrC2HVd88hNgVOwCi62up9rW5BB6W1I5Zyl12UX+A/+qMTBOzQqyuEjFjchvtFmK9gSxOXob0fiuHlYiIwbXt3bJfW1+tqnN5Eeain/AICEWk2ZTHcR5hUBVSyqCe4UW1+Ovvo+DxLOAqgwkIsqAZQBlmRY5L2tclVAv7+9aTwr+zs41z5kiQG139s9fLHoTprc2FSeNPBMOGnWHDxSuEUcyQgnM7a2GUWAAtoO53rqeeEVbejHi2U8/juYPzOXAHORc65i3LjdZBHcubKWUE9TrrRGF/aa63JhjJLZtGYWtkyra59kRIAd7LVaeCFDdQyH1U6/MU04J+uRveo/K1NZ4PphxZZx/tATlctoWsIjECsxGjQLAxcFbObLcX2LHvWh4JhsA+GhBuhygkZ1J1JJBuPXewrFHAk/YiP+UD7wf1aoU4LKB5Wy+gJrHPGOVKpVX9zTHLg+j0/DcDwFh5/N1Pl1+QGn9qy3jbgeGDoI5gpyXCkG7HOwtcCwPlA171m34fiAPbJH9R/OoZ43yjOdQCPxt95rHF4/CfLlZpPNyjRaYDh4IIuSA1t9gBre+lTS+G73tJlt3F/vBFFcFhtGttAdSfXrv61fxQi2v31tyd6ZzGUXgGIHsz6ejOPwomDw2x/fSM/oMx/8jb7q030Re1d+goDt69vSm5yABw+FWNcqrYf0/nvUy/D5USMIoNcXDC43rNSfwOgiOKmPHRsUddfD11ElbyqJ5e3u61NyND7j+FRsmtZyAHOFsTtqc3+0D8qnRR1199TumgpqJWiQD4VtsLD00qcGuRx1KI6oRylT+XXKABmwaF1dkUulwrEAsoO+U9L1NNArqVcBlYWIOxHUGuinCs0aHIYQqhVAVVFgFAAAGwAGwqUVwU8UxiNCymim2oPFNlVj2BPyF6lgeY+NeONJM0asQim2UHRiDqSOuv4VRQRkaiicTw+RnLldCb3JA+dzU2HUC4ZW+Azf+JNqtNJEi4fx2aA3DZgdGR7lWHY63HvBBFajhfiuCQWbmRH+b61B6BwQw9AQffWMxii/lP69x2qTgsBeZBr7Q/EVll8fFkj+pFRm0z0fCYiGQeSWJz2uVPylUD765h3EhCoMzMQoAUXudtLffRDeG4pQLp5jsVFmv0sRqanw/AvohtHIWcn6xm3CW/dIRpe/tN1tlFhe/ly/82Ddp0dEcyp32WC4PlDLEwDXBd1GjEEEIv8AICNT9o+gFM+jO8pd2BzFmNgRqfjtU6OKkjkF67PpMTpUY+pIHOCNz5mHuNRtw8k+23uOUj7xR2bemg0vosCd8EL1JfIEeDg75T740P5VyTw7Gfsx3/8Axj8iKsFapxUfQ4fZfyyvUkUUnhmO3sJ8Mw//AKrLv4eGYrIvusTYjvofur0R6znHHAK621PW3SmsCwJyjf4uxOTnoq8JgcgVRoAPj8zRq30psZB9liT2uKn5DW6+4io+qj7xl+zD0n8oardPW1OBtfT9GnCFv+LV1YT2q4eTjm6Xf4YnjaIxvTkGo+7Wp1wpPb76ljwRzAm3zNdSizMngSiTFXYYqJyVuSAyw+VvdVWwN60TQAgg7Gg24at92+f/ABUyjYyKSKmpHRLrSVKpAzscdSZKcortqsRHkpVJalQACKeKaKcBWRoPAp4FMWqrxDjJEOHSEhXlxCLrtkUNI4NtbEKBprrTQF1THirKz+NHGH5ipGXRZGkUcxhZJWhQoVFlWRkNix+B3p2P45i884j5QtNh8NGCGJEkoVpCe5CyC/QZT8XxCwPxB4MZ8xhIs28baDv5T012vt3rD4/w3PFfOjjrfLcenmWvSU8Wvd3MP1K/SPMFkBH0cN5mYjIQzIwsCSPLe9zaPG+JZIlV5YlzcgzmONm0zNFFGjkjUmSRtRsF6mhJoR5xgixf605lN7hgSR/QbXGvratX4W4F9aHAOQag+vb1q+n4pKEYnDKXSXKWEUluVy87SrCwErZScpA9+1WU3E8mFimVUd5TCiBWbll5mVVOYrmCea+1+m9KSbAu4FEaDLq5G/8AANtP5j36D7hjh6pD4tMTETqgWOaWF5Iy2UsmHE6ZFOuY6oVJJzAAXvXJvFGID5Bh7uiwtKgEjG87GyIyjKrKmpLGxNwO9JxAMxWBI2oEsy9asOFcQkxBkYqixLJLGhBJZ+W+TPtZVurd/h1JmwYNZNNFFI3E2G5071R4vxmqto7N6KBl+/8AKqrxRxlZWaJB5EY+a/tkaXt2ve1Z1Bc3qlC9sVmvk/aGQNEJ+I/tU+G/aGxFynyb/isU0R/QqRkIG3Sq4RFZu8L+0WNzZg6+8Aj7j+VLiy4biCctmUncEWzqe6g6/DY1gI01rko1Fj+hT4b0ws2fg3wjNhc7KsTSBiv1gIzx2BBjkW5jvsQVOorYYbiiZgk0bwOxCjOLozHQBJUuhJ6AkH0rAcD8azQEB/rY+xPnA/lb8jf4V6dw/HLKiuhOVhcdD6g+t6H9wBPEWNGFiV8qnNIkd3bJGme/mlexyoLb23Ipg4oqRocQpjkfPZIs0+ZU1MicpSTHlsbkC1xfWrLiOCllC8mURkXzK8QljdSLWdbg6bixHreq3DeCjEkQhnMbxxyxFuWpBSaTmvkS4EZDDy2uANCDTSQHP+sx8wqt2jEMc3MQM9xLIUiVUVSzFspOnyp68ew5yWdiZC6qgjkzlomCyLky5gVJ1BFMPgRVuI5WUXw4VSmZeVh4mjWOQZhzFYuznbW2hp/BvB4wxQiXMY4pY18gHmmm5zyWB39lbDovwqtCI+FeLIJAxY8u3OYZg2UxQyFGdXKhW2BIBNswqXFeMIEieT6xshQFOVIJLy/uvIyg5W6Nt030oKH9n68kQyTM6pC0MdkVSnMdXkc6nOxZFtfS2hve9Fz+E2cl3nzStLBIzcsBMuHJaOMRhtFuSxOa9z8KYE0viWFS+ZvZdkARZHcmNFeW6BLjLm1tcDS5B0rrcdh5gjDMzEIfLG7KvMF487BbJmA0zEUNH4SZGV45ykgOIzPy1a4xEolaysbKwyqAxvtqDUmI8MZ8UmIMmqMCLRqslgpXltKpBaIk3ysCb9bUCLLJSCVPkrhWhAR0qdauGmI5SpUqAAgKZNilQorGxkbKo11YKXIFv5VJv6Vn/EvBppnIi0R4HRyGsbq3MiVf6mNiegv3qNfD8rGN5UDnJiJpASCpxMqqkcdidVVLqL6aetQkWawVFjOHRS25saPlvbOAbXFiRfbQb+lZGDwpNeFXuwWLDKrqyXhaI5prF/MpLdUBzDQ2Ap/+HcSDM+UmbLisrhowJTNcRKTfOVVSpAbKFKaXvToDRRcLws6RuIonQovLOQfu/aUKCAQBuO1LHYbCq4EkaF53DAcsszyRj2zlBsVDDzG1r6mqeDw464uJliGSPlqWcxsvLiiyI0J0lie+6aodSTRHiDw/JPO8iKqsuFaOKQ2uJ3e9wd1sosG6ZzagC5bgcBLsYYyZAQ5yC7A+0GPrYX721qTFYaEZnkWPzKImLgWKFrLGb7gs2i9zWWPhqRrhIRh4ZJMKGiV1uI4SzyyMUNszHImhLEC5q249wISLhY0hVoo50dkAQBY1DXyhrC2YrcDpfeigD28PYYoEMEWVSWAKDQnRj7yLXPWjJsDG8fLdFaMgDIVGWw2FttLC3urIx+HJRBHeBHkllkkxGYxswu7yRKvMJQoGK3FiOoUmm8M8MSqsCTwCdRBGlmkVRBLzmkmYWN72KBSl9Ey6ClQGnOFwyqIxGhELo4RUzZJGJMb5VBKm5JzH1J70RiOFwvIsjxI0iWysVBYWNxY+h1HbpWXTw5L9IdhEEz40zGQFNYo4CILgHMfrbMQRuT76B/wvieQQkQjk+jNBI3MUtiJpXTPKzA6qqh2Bezee1qKA2kOGSNckahVF9FFgCSWPzJJ+NVviTGGLDSuDYhbA+rEILf6qZwfg5hnxLBcqOYlQXvmWOKzO2vtFmIJOpyig/HYP0Rrfxpf3XP52qGM8sbQ11a5ONRXQ/wCj99X7CCApoiTDlbb79vjUcb6A2NtNdLWuPWjJ8SCBY31OwJ917e+sm2ADIddu9DyrerKNgbn3D8aClbX5/jVRYgcjTStz+zziuW8J+1dwfVQA1+puoH+n1rDRjS5q+8IE/SorbAm/uMbA/jVMDV8ZxcbTYkYggiBIjFE2I5AIdS0koNxmYHyg62yWFiaqsXx2UT4aaMytykw0Kxu9y82Iw2IkQS2sHa5guSK3K4dHILorEbFlBI9xI0+FWKxLvlF7g3sL3AsD77dapBZ59w/h2bCrGZHkmxGLmjikMsoyonkmmAVxcBYHcA6XZR1rW8VxDYdcLDBYGSZIQZLuREqM8jEk3Zgqbk7mrhIVFrKBa9rAaX3t2vXWQGxIBtsbbdNO1MDBw+L8UI0lJSUGDFzZBHlJSGQJA5IJPmJ1A0sO9LifiGflTImJjbXCouIjRQqyYiQrIgIYr5Us4a9wDr3rdJEotZQLCwsALDsLbD0pv0dbZcq5f4bC3fbagDJReKJecAZIyBiJIGgyjmLDEjF8QxzZl9kNtls4Gp1oTEeJ8UuEgneWFWmQylFWMOsIUsDEJXAlbzJmFwbeyLm9bkxC5NhcixNhcjsT1HpTWhUgAqCBawIFhbaw6UxEWDkLRoxNyyqScpW91BvlJJXfa5tUpp1NIoENNNNONNNAHKVKlRQAIqRRTFqQVCLHgU8UwU8Uxna7XK7QI7ThTacKQzopwpt6cKQHaRFIV2gCFhVfxbh4miaNtmHyI1U+tiBpVoVqKSOk0B4di8O17EEFTqCNbjQiojgZDYBW+Vep8c8KrLdksjnc20b3jofUVlcdhMREfrYmkAFs6G5sNr23+NqSk0Izn0WbLbI1vd2piSNGT5b9Nb6Ve4bFRubF8h/nuv3iut4SvNzVmiZc2byyozWuCBa5prfYjOSzEsW1F/X4U2ZhuOv62rTYnCdGsfeF/EUBJwuMkkssdhca3uegtvrQpICrjXS3x+6tR4HwZ52Yj2VJP+bQfifkap4uFsWAUFj0VRcn+w9a9H4NwhYV09prFz3YC2noNfnRdgXGGFHoKFw8dFirQh4pxpop1MY2uU40000IVNNdNcNAHDTTTjTTQIaaaacaaaAOV2uXpUAArUq0qVQix4p4rlKmMcK7SpUAdFOFcpUhDxTqVKkAq6K7SpgKmkUqVIZGyVE0FKlSoAPFcFik9uNW96g1WT+BsK3/AKYHuLD86VKmhAp/Z3huz/6jUsHgTDqb5Cfex/KlSp0It8NwtYxZFC+4fietFx4elSoALjjtUgFKlVCHgUqVKmM4a5XKVMRyuGu0qBDTTTSpUANNNNKlSAbSpUqdAf/Z">
            <a:extLst>
              <a:ext uri="{FF2B5EF4-FFF2-40B4-BE49-F238E27FC236}">
                <a16:creationId xmlns:a16="http://schemas.microsoft.com/office/drawing/2014/main" id="{F9DECDD0-AFCE-C645-9D1F-34FAD1EB10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8038" y="2605088"/>
            <a:ext cx="2447925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8902" name="Picture 6">
            <a:extLst>
              <a:ext uri="{FF2B5EF4-FFF2-40B4-BE49-F238E27FC236}">
                <a16:creationId xmlns:a16="http://schemas.microsoft.com/office/drawing/2014/main" id="{E2319C2A-0D33-BC4C-990E-1A854963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29718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3" name="Picture 7" descr="CNC BELL HILLER HEAD KIT AXECP">
            <a:extLst>
              <a:ext uri="{FF2B5EF4-FFF2-40B4-BE49-F238E27FC236}">
                <a16:creationId xmlns:a16="http://schemas.microsoft.com/office/drawing/2014/main" id="{B809BB1E-F26F-C44D-B215-F348EDCD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4" name="Picture 8">
            <a:extLst>
              <a:ext uri="{FF2B5EF4-FFF2-40B4-BE49-F238E27FC236}">
                <a16:creationId xmlns:a16="http://schemas.microsoft.com/office/drawing/2014/main" id="{C1ED7AE9-FFDD-5A4E-849D-FBD2624A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5588"/>
            <a:ext cx="2667000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E68E39D7-9800-9143-9D75-FC1A652F5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Majority Robotics in practice: Robot arms in Manufacturing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2AF920D-5B17-9F41-B607-43767643E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954463" cy="4114800"/>
          </a:xfrm>
        </p:spPr>
        <p:txBody>
          <a:bodyPr/>
          <a:lstStyle/>
          <a:p>
            <a:r>
              <a:rPr lang="en-US" altLang="en-US"/>
              <a:t>Engineered environment</a:t>
            </a:r>
          </a:p>
          <a:p>
            <a:r>
              <a:rPr lang="en-US" altLang="en-US"/>
              <a:t>Repeated motion</a:t>
            </a:r>
          </a:p>
        </p:txBody>
      </p:sp>
      <p:pic>
        <p:nvPicPr>
          <p:cNvPr id="188420" name="Picture 4">
            <a:extLst>
              <a:ext uri="{FF2B5EF4-FFF2-40B4-BE49-F238E27FC236}">
                <a16:creationId xmlns:a16="http://schemas.microsoft.com/office/drawing/2014/main" id="{E90D7DE2-AF96-D448-B459-BDC3F9F9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5076825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1" name="Picture 5">
            <a:extLst>
              <a:ext uri="{FF2B5EF4-FFF2-40B4-BE49-F238E27FC236}">
                <a16:creationId xmlns:a16="http://schemas.microsoft.com/office/drawing/2014/main" id="{91CF7FA2-2476-AF40-9EAE-6BEAB1D6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2" name="Text Box 6">
            <a:extLst>
              <a:ext uri="{FF2B5EF4-FFF2-40B4-BE49-F238E27FC236}">
                <a16:creationId xmlns:a16="http://schemas.microsoft.com/office/drawing/2014/main" id="{15113E39-3C3D-8B4E-A467-64C924CDC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</a:rPr>
              <a:t>1 million arms in operation worldwide</a:t>
            </a: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1DCB380A-B6D7-7F42-9E90-6B9F6F22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400800"/>
            <a:ext cx="562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latin typeface="Times New Roman" panose="02020603050405020304" pitchFamily="18" charset="0"/>
              </a:rPr>
              <a:t>http://en.wikipedia.org/wiki/Industrial_robot</a:t>
            </a:r>
          </a:p>
        </p:txBody>
      </p:sp>
      <p:sp>
        <p:nvSpPr>
          <p:cNvPr id="188424" name="Line 2">
            <a:extLst>
              <a:ext uri="{FF2B5EF4-FFF2-40B4-BE49-F238E27FC236}">
                <a16:creationId xmlns:a16="http://schemas.microsoft.com/office/drawing/2014/main" id="{767D4BA5-C7BF-4D47-8595-F0C51F0869D3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57200" y="1639888"/>
            <a:ext cx="8229600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5" name="Line 3">
            <a:extLst>
              <a:ext uri="{FF2B5EF4-FFF2-40B4-BE49-F238E27FC236}">
                <a16:creationId xmlns:a16="http://schemas.microsoft.com/office/drawing/2014/main" id="{04504ACB-D7AD-FB4C-B21E-E8CE735ECCE9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" y="1752600"/>
            <a:ext cx="8229600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16538</TotalTime>
  <Words>2022</Words>
  <Application>Microsoft Macintosh PowerPoint</Application>
  <PresentationFormat>On-screen Show (4:3)</PresentationFormat>
  <Paragraphs>447</Paragraphs>
  <Slides>42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Comic Sans MS</vt:lpstr>
      <vt:lpstr>Courier New</vt:lpstr>
      <vt:lpstr>Linux Libertine</vt:lpstr>
      <vt:lpstr>Monotype Sorts</vt:lpstr>
      <vt:lpstr>Skia</vt:lpstr>
      <vt:lpstr>Symbol</vt:lpstr>
      <vt:lpstr>Times</vt:lpstr>
      <vt:lpstr>Times New Roman</vt:lpstr>
      <vt:lpstr>Wingdings</vt:lpstr>
      <vt:lpstr>Blank Presentation</vt:lpstr>
      <vt:lpstr>Photo Editor Photo</vt:lpstr>
      <vt:lpstr>Equation</vt:lpstr>
      <vt:lpstr> CMPUT 412 Review</vt:lpstr>
      <vt:lpstr>Robot?</vt:lpstr>
      <vt:lpstr>PowerPoint Presentation</vt:lpstr>
      <vt:lpstr>How do we categorize these robots?</vt:lpstr>
      <vt:lpstr>Mobile Robots (ground)</vt:lpstr>
      <vt:lpstr>Robot arms and hands (linkages)</vt:lpstr>
      <vt:lpstr>Free-flying robots Aerial and Underwater</vt:lpstr>
      <vt:lpstr>Parts of a Robot</vt:lpstr>
      <vt:lpstr>Majority Robotics in practice: Robot arms in Manufacturing</vt:lpstr>
      <vt:lpstr>Emerging Robotics Applications</vt:lpstr>
      <vt:lpstr>Newer robots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 Representation: The Map Categories</vt:lpstr>
      <vt:lpstr>PowerPoint Presentation</vt:lpstr>
      <vt:lpstr>Kinematic modeling: Arm</vt:lpstr>
      <vt:lpstr>01_20</vt:lpstr>
      <vt:lpstr>01_21</vt:lpstr>
      <vt:lpstr>PowerPoint Presentation</vt:lpstr>
      <vt:lpstr>Numerical Inverse Kinematics</vt:lpstr>
      <vt:lpstr>The Numeric solution: How to solve? Newton’s Method  </vt:lpstr>
      <vt:lpstr> Numerical Inverse Kinematics </vt:lpstr>
      <vt:lpstr>PowerPoint Presentation</vt:lpstr>
      <vt:lpstr>PowerPoint Presentation</vt:lpstr>
      <vt:lpstr> Uncertain motion: Probabilistic kinematics</vt:lpstr>
      <vt:lpstr> </vt:lpstr>
      <vt:lpstr>Sensors:</vt:lpstr>
      <vt:lpstr>Sensors on a $300 UAV</vt:lpstr>
      <vt:lpstr>Classification of Sensors</vt:lpstr>
      <vt:lpstr> Simple visual sensing: LED markers</vt:lpstr>
      <vt:lpstr>01_24</vt:lpstr>
      <vt:lpstr>PID control</vt:lpstr>
      <vt:lpstr>PID: digital implementation</vt:lpstr>
      <vt:lpstr> Accuracy, Repeatability and Resolution An classic arm  - The PUMA 560</vt:lpstr>
      <vt:lpstr>Upcoming: More accurate control though  Visual Servoing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CIS</dc:creator>
  <cp:lastModifiedBy>Masood Dehghan</cp:lastModifiedBy>
  <cp:revision>317</cp:revision>
  <cp:lastPrinted>2004-01-23T10:41:34Z</cp:lastPrinted>
  <dcterms:created xsi:type="dcterms:W3CDTF">2000-08-21T15:18:15Z</dcterms:created>
  <dcterms:modified xsi:type="dcterms:W3CDTF">2019-10-15T23:09:28Z</dcterms:modified>
</cp:coreProperties>
</file>