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4" r:id="rId4"/>
    <p:sldId id="345" r:id="rId5"/>
    <p:sldId id="289" r:id="rId6"/>
    <p:sldId id="290" r:id="rId7"/>
    <p:sldId id="348" r:id="rId8"/>
    <p:sldId id="331" r:id="rId9"/>
    <p:sldId id="293" r:id="rId10"/>
    <p:sldId id="340" r:id="rId11"/>
    <p:sldId id="341" r:id="rId12"/>
    <p:sldId id="342" r:id="rId13"/>
    <p:sldId id="349" r:id="rId14"/>
    <p:sldId id="343" r:id="rId15"/>
    <p:sldId id="344" r:id="rId16"/>
    <p:sldId id="350" r:id="rId17"/>
    <p:sldId id="351" r:id="rId18"/>
    <p:sldId id="347" r:id="rId19"/>
    <p:sldId id="294" r:id="rId20"/>
    <p:sldId id="298" r:id="rId21"/>
    <p:sldId id="300" r:id="rId22"/>
    <p:sldId id="30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9"/>
    <p:restoredTop sz="94803"/>
  </p:normalViewPr>
  <p:slideViewPr>
    <p:cSldViewPr snapToGrid="0" snapToObjects="1">
      <p:cViewPr varScale="1">
        <p:scale>
          <a:sx n="117" d="100"/>
          <a:sy n="117" d="100"/>
        </p:scale>
        <p:origin x="134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0FDBC-9C7A-B048-AF50-C28C73A7766A}" type="datetimeFigureOut">
              <a:rPr lang="en-US" smtClean="0"/>
              <a:t>9/23/19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36C6F-8CA4-2D47-A699-C75483E0A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7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37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9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6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50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7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8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9/23/19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5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9/23/19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0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70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9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07315-C5AE-404B-8F07-E4A7037E4104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2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khatib.stanford.edu/teaching.html" TargetMode="External"/><Relationship Id="rId2" Type="http://schemas.openxmlformats.org/officeDocument/2006/relationships/hyperlink" Target="http://web.eecs.umich.edu/~ocj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Rj34o4hN4I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hyperlink" Target="https://www.myphysicslab.com/springs/single-spring-en.html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physicslab.com/springs/single-spring-en.html" TargetMode="External"/><Relationship Id="rId3" Type="http://schemas.openxmlformats.org/officeDocument/2006/relationships/image" Target="../media/image6.emf"/><Relationship Id="rId7" Type="http://schemas.openxmlformats.org/officeDocument/2006/relationships/image" Target="../media/image1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yphysicslab.com/springs/single-spring-en.htm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codepen.io/dissimulate/pen/KrAwx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9EB9F2-07E2-4D64-BBD8-BB5B217F12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C57C7C-DFE9-4A1E-B7A9-DF40E63366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918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5441" y="965199"/>
            <a:ext cx="5074558" cy="4927601"/>
          </a:xfrm>
        </p:spPr>
        <p:txBody>
          <a:bodyPr anchor="ctr">
            <a:normAutofit/>
          </a:bodyPr>
          <a:lstStyle/>
          <a:p>
            <a:pPr algn="l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CMPUT 399 </a:t>
            </a:r>
            <a:b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Intro Robotics &amp; Mechatronics: </a:t>
            </a:r>
            <a:br>
              <a:rPr lang="en-US" sz="4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Control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7442" y="965198"/>
            <a:ext cx="2030953" cy="4927602"/>
          </a:xfrm>
        </p:spPr>
        <p:txBody>
          <a:bodyPr anchor="ctr">
            <a:normAutofit/>
          </a:bodyPr>
          <a:lstStyle/>
          <a:p>
            <a:pPr algn="r"/>
            <a:endParaRPr lang="en-US" sz="1700" dirty="0">
              <a:solidFill>
                <a:schemeClr val="accent1"/>
              </a:solidFill>
            </a:endParaRPr>
          </a:p>
          <a:p>
            <a:pPr algn="r"/>
            <a:r>
              <a:rPr lang="en-US" sz="1700" dirty="0">
                <a:solidFill>
                  <a:schemeClr val="accent1"/>
                </a:solidFill>
              </a:rPr>
              <a:t>Masood </a:t>
            </a:r>
            <a:r>
              <a:rPr lang="en-US" sz="1700" dirty="0" err="1">
                <a:solidFill>
                  <a:schemeClr val="accent1"/>
                </a:solidFill>
              </a:rPr>
              <a:t>Dehghan</a:t>
            </a:r>
            <a:endParaRPr lang="en-US" sz="1700" dirty="0">
              <a:solidFill>
                <a:schemeClr val="accent1"/>
              </a:solidFill>
            </a:endParaRPr>
          </a:p>
          <a:p>
            <a:pPr algn="r"/>
            <a:r>
              <a:rPr lang="en-US" sz="1700" b="1" dirty="0">
                <a:solidFill>
                  <a:schemeClr val="accent1"/>
                </a:solidFill>
              </a:rPr>
              <a:t>Sep.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DC55F4-5DC7-C742-881D-EAED231C1EC3}"/>
              </a:ext>
            </a:extLst>
          </p:cNvPr>
          <p:cNvSpPr txBox="1"/>
          <p:nvPr/>
        </p:nvSpPr>
        <p:spPr>
          <a:xfrm>
            <a:off x="633046" y="5923057"/>
            <a:ext cx="7877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with slides from </a:t>
            </a:r>
            <a:r>
              <a:rPr lang="en-CA" sz="1600" dirty="0">
                <a:hlinkClick r:id="rId2"/>
              </a:rPr>
              <a:t>Chad Jenkins </a:t>
            </a:r>
            <a:r>
              <a:rPr lang="en-CA" sz="1600" dirty="0"/>
              <a:t>(</a:t>
            </a:r>
            <a:r>
              <a:rPr lang="en-US" sz="1600" dirty="0"/>
              <a:t>U Michigan) and </a:t>
            </a:r>
            <a:r>
              <a:rPr lang="en-CA" sz="1600" dirty="0" err="1">
                <a:hlinkClick r:id="rId3"/>
              </a:rPr>
              <a:t>Oussama</a:t>
            </a:r>
            <a:r>
              <a:rPr lang="en-CA" sz="1600" dirty="0">
                <a:hlinkClick r:id="rId3"/>
              </a:rPr>
              <a:t> Khatib</a:t>
            </a:r>
            <a:r>
              <a:rPr lang="en-US" sz="1600" dirty="0">
                <a:hlinkClick r:id="rId3"/>
              </a:rPr>
              <a:t> </a:t>
            </a:r>
            <a:r>
              <a:rPr lang="en-US" sz="1600" dirty="0"/>
              <a:t>(Stanford)</a:t>
            </a:r>
          </a:p>
        </p:txBody>
      </p:sp>
    </p:spTree>
    <p:extLst>
      <p:ext uri="{BB962C8B-B14F-4D97-AF65-F5344CB8AC3E}">
        <p14:creationId xmlns:p14="http://schemas.microsoft.com/office/powerpoint/2010/main" val="2001124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Overall block diagram</a:t>
            </a:r>
          </a:p>
          <a:p>
            <a:pPr lvl="1"/>
            <a:r>
              <a:rPr lang="en-US" sz="2400" b="1" dirty="0">
                <a:solidFill>
                  <a:schemeClr val="tx2"/>
                </a:solidFill>
              </a:rPr>
              <a:t>System (+actuator)</a:t>
            </a:r>
          </a:p>
          <a:p>
            <a:pPr lvl="1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Feedback (sensors)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Controller (design)</a:t>
            </a:r>
          </a:p>
          <a:p>
            <a:endParaRPr lang="en-US" b="1" dirty="0"/>
          </a:p>
          <a:p>
            <a:r>
              <a:rPr lang="en-US" b="1" dirty="0"/>
              <a:t>Control Methods: </a:t>
            </a:r>
          </a:p>
          <a:p>
            <a:pPr lvl="1"/>
            <a:r>
              <a:rPr lang="en-US" sz="2400" b="1" dirty="0"/>
              <a:t>Model-based </a:t>
            </a:r>
          </a:p>
          <a:p>
            <a:pPr lvl="2"/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Requires an approximate (linear / nonlinear) model of system.</a:t>
            </a:r>
          </a:p>
          <a:p>
            <a:pPr lvl="2"/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Uncertainties (un-modeled dynamics) are modeled as disturbance</a:t>
            </a:r>
          </a:p>
          <a:p>
            <a:pPr lvl="1"/>
            <a:r>
              <a:rPr lang="en-US" sz="2400" b="1" dirty="0"/>
              <a:t>Model-free </a:t>
            </a:r>
          </a:p>
          <a:p>
            <a:pPr lvl="2"/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Learning-based approaches, e.g. RL , adaptive, etc.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969512" y="2006600"/>
            <a:ext cx="5072888" cy="2383260"/>
            <a:chOff x="3969512" y="2006600"/>
            <a:chExt cx="5072888" cy="2383260"/>
          </a:xfrm>
        </p:grpSpPr>
        <p:grpSp>
          <p:nvGrpSpPr>
            <p:cNvPr id="7" name="Group 6"/>
            <p:cNvGrpSpPr/>
            <p:nvPr/>
          </p:nvGrpSpPr>
          <p:grpSpPr>
            <a:xfrm>
              <a:off x="3969512" y="2006600"/>
              <a:ext cx="5072888" cy="2383260"/>
              <a:chOff x="1467612" y="2146300"/>
              <a:chExt cx="5072888" cy="238326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81"/>
              <a:stretch/>
            </p:blipFill>
            <p:spPr>
              <a:xfrm>
                <a:off x="1467612" y="2146300"/>
                <a:ext cx="5072888" cy="238326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2755900" y="2692400"/>
                <a:ext cx="1295400" cy="635000"/>
              </a:xfrm>
              <a:prstGeom prst="rect">
                <a:avLst/>
              </a:prstGeom>
              <a:solidFill>
                <a:schemeClr val="accent6">
                  <a:alpha val="43000"/>
                </a:schemeClr>
              </a:solidFill>
              <a:ln w="31750">
                <a:noFill/>
                <a:prstDash val="sys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6083300" y="3670300"/>
              <a:ext cx="1447800" cy="558800"/>
            </a:xfrm>
            <a:prstGeom prst="rect">
              <a:avLst/>
            </a:prstGeom>
            <a:solidFill>
              <a:srgbClr val="92D050">
                <a:alpha val="43000"/>
              </a:srgbClr>
            </a:solidFill>
            <a:ln w="31750">
              <a:noFill/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4737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PID control</a:t>
            </a:r>
            <a:br>
              <a:rPr lang="en-US" dirty="0"/>
            </a:br>
            <a:r>
              <a:rPr lang="en-US" sz="3100" b="1" dirty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en-US" sz="3100" dirty="0">
                <a:solidFill>
                  <a:schemeClr val="tx2">
                    <a:lumMod val="75000"/>
                  </a:schemeClr>
                </a:solidFill>
              </a:rPr>
              <a:t>roportional + </a:t>
            </a:r>
            <a:r>
              <a:rPr lang="en-US" sz="3100" b="1" dirty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en-US" sz="3100" dirty="0">
                <a:solidFill>
                  <a:schemeClr val="tx2">
                    <a:lumMod val="75000"/>
                  </a:schemeClr>
                </a:solidFill>
              </a:rPr>
              <a:t>ntegral + </a:t>
            </a:r>
            <a:r>
              <a:rPr lang="en-US" sz="3100" b="1" dirty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n-US" sz="3100" dirty="0">
                <a:solidFill>
                  <a:schemeClr val="tx2">
                    <a:lumMod val="75000"/>
                  </a:schemeClr>
                </a:solidFill>
              </a:rPr>
              <a:t>erivative 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PID: </a:t>
            </a:r>
          </a:p>
          <a:p>
            <a:pPr lvl="1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simple, easy to implement, practical, model-free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need heuristics for tuning the gains</a:t>
            </a:r>
          </a:p>
          <a:p>
            <a:r>
              <a:rPr lang="en-US" b="1" dirty="0"/>
              <a:t>P</a:t>
            </a:r>
            <a:r>
              <a:rPr lang="en-US" dirty="0"/>
              <a:t>roportional + </a:t>
            </a:r>
            <a:r>
              <a:rPr lang="en-US" b="1" dirty="0"/>
              <a:t>I</a:t>
            </a:r>
            <a:r>
              <a:rPr lang="en-US" dirty="0"/>
              <a:t>ntegral + </a:t>
            </a:r>
            <a:r>
              <a:rPr lang="en-US" b="1" dirty="0"/>
              <a:t>D</a:t>
            </a:r>
            <a:r>
              <a:rPr lang="en-US" dirty="0"/>
              <a:t>erivative Control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5808663"/>
            <a:ext cx="4381500" cy="635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35556" y="1739900"/>
            <a:ext cx="5072888" cy="2383260"/>
            <a:chOff x="3969512" y="2006600"/>
            <a:chExt cx="5072888" cy="2383260"/>
          </a:xfrm>
        </p:grpSpPr>
        <p:grpSp>
          <p:nvGrpSpPr>
            <p:cNvPr id="12" name="Group 11"/>
            <p:cNvGrpSpPr/>
            <p:nvPr/>
          </p:nvGrpSpPr>
          <p:grpSpPr>
            <a:xfrm>
              <a:off x="3969512" y="2006600"/>
              <a:ext cx="5072888" cy="2383260"/>
              <a:chOff x="1467612" y="2146300"/>
              <a:chExt cx="5072888" cy="238326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81"/>
              <a:stretch/>
            </p:blipFill>
            <p:spPr>
              <a:xfrm>
                <a:off x="1467612" y="2146300"/>
                <a:ext cx="5072888" cy="238326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755900" y="2692400"/>
                <a:ext cx="1295400" cy="635000"/>
              </a:xfrm>
              <a:prstGeom prst="rect">
                <a:avLst/>
              </a:prstGeom>
              <a:solidFill>
                <a:schemeClr val="accent6">
                  <a:alpha val="43000"/>
                </a:schemeClr>
              </a:solidFill>
              <a:ln w="31750">
                <a:noFill/>
                <a:prstDash val="sys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6083300" y="3670300"/>
              <a:ext cx="1447800" cy="558800"/>
            </a:xfrm>
            <a:prstGeom prst="rect">
              <a:avLst/>
            </a:prstGeom>
            <a:solidFill>
              <a:srgbClr val="92D050">
                <a:alpha val="43000"/>
              </a:srgbClr>
            </a:solidFill>
            <a:ln w="31750">
              <a:noFill/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3452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PID control</a:t>
            </a:r>
            <a:br>
              <a:rPr lang="en-US" dirty="0"/>
            </a:br>
            <a:r>
              <a:rPr lang="en-US" sz="3100" b="1" dirty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en-US" sz="3100" dirty="0">
                <a:solidFill>
                  <a:schemeClr val="tx2">
                    <a:lumMod val="75000"/>
                  </a:schemeClr>
                </a:solidFill>
              </a:rPr>
              <a:t>roportional + </a:t>
            </a:r>
            <a:r>
              <a:rPr lang="en-US" sz="3100" b="1" dirty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en-US" sz="3100" dirty="0">
                <a:solidFill>
                  <a:schemeClr val="tx2">
                    <a:lumMod val="75000"/>
                  </a:schemeClr>
                </a:solidFill>
              </a:rPr>
              <a:t>ntegral + </a:t>
            </a:r>
            <a:r>
              <a:rPr lang="en-US" sz="3100" b="1" dirty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n-US" sz="3100" dirty="0">
                <a:solidFill>
                  <a:schemeClr val="tx2">
                    <a:lumMod val="75000"/>
                  </a:schemeClr>
                </a:solidFill>
              </a:rPr>
              <a:t>erivative 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roportional +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ntegral +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erivative Control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4447816"/>
            <a:ext cx="4381500" cy="63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1600200"/>
            <a:ext cx="4953000" cy="17598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1227" y="5136612"/>
            <a:ext cx="54706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P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 term is proportional to the current value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I 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term accounts for past values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D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 term is a best estimate of the future trend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Based on mass-spring-damper system 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77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/>
              <a:t>PID control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2444C9-CF9C-3B40-8D94-FB7AA853EB3C}"/>
              </a:ext>
            </a:extLst>
          </p:cNvPr>
          <p:cNvGrpSpPr/>
          <p:nvPr/>
        </p:nvGrpSpPr>
        <p:grpSpPr>
          <a:xfrm>
            <a:off x="467241" y="1163695"/>
            <a:ext cx="5470619" cy="793958"/>
            <a:chOff x="467241" y="1163695"/>
            <a:chExt cx="5470619" cy="7939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302" y="1441746"/>
              <a:ext cx="3559757" cy="51590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67241" y="1163695"/>
              <a:ext cx="54706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i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i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i="1" dirty="0" err="1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i="1" baseline="-25000" dirty="0" err="1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i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i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-x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i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097304A-4581-D44A-81C6-95AD88A0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95" y="2543893"/>
            <a:ext cx="3293364" cy="1978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56750-A28D-0947-859B-10902DB31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757" y="2505404"/>
            <a:ext cx="3365519" cy="20555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582933-A017-344D-9E6F-88C79BF67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35" y="4592407"/>
            <a:ext cx="3507621" cy="2105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707D76-F145-B543-9ED1-21E94DF2C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757" y="4622911"/>
            <a:ext cx="3505397" cy="20894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4ECA0F-724C-294F-ACEE-1FDDDDC9EC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571" y="447296"/>
            <a:ext cx="2273380" cy="16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1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PID control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roportional +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ntegral +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erivative Control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0" y="2032435"/>
            <a:ext cx="4381500" cy="635000"/>
          </a:xfrm>
          <a:prstGeom prst="rect">
            <a:avLst/>
          </a:prstGeom>
        </p:spPr>
      </p:pic>
      <p:pic>
        <p:nvPicPr>
          <p:cNvPr id="7" name="PID tuni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410" t="5337" r="7033" b="3785"/>
          <a:stretch/>
        </p:blipFill>
        <p:spPr>
          <a:xfrm>
            <a:off x="2921000" y="4104482"/>
            <a:ext cx="3302000" cy="2675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73" y="2667435"/>
            <a:ext cx="6213254" cy="13989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72552" y="6271638"/>
            <a:ext cx="237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wikipedia</a:t>
            </a:r>
            <a:r>
              <a:rPr lang="en-US" dirty="0"/>
              <a:t>: PID control]</a:t>
            </a:r>
          </a:p>
        </p:txBody>
      </p:sp>
    </p:spTree>
    <p:extLst>
      <p:ext uri="{BB962C8B-B14F-4D97-AF65-F5344CB8AC3E}">
        <p14:creationId xmlns:p14="http://schemas.microsoft.com/office/powerpoint/2010/main" val="165467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PID: digital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Discrete integral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Derivative (backward finite difference)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648" y="1345559"/>
            <a:ext cx="3258704" cy="890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196" y="2573471"/>
            <a:ext cx="2667000" cy="65219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790700" y="3562998"/>
            <a:ext cx="5562600" cy="2856428"/>
            <a:chOff x="1790700" y="3269735"/>
            <a:chExt cx="5562600" cy="28564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700" y="3636963"/>
              <a:ext cx="5562600" cy="2489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1790700" y="3269735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Linux Libertine" charset="0"/>
                </a:rPr>
                <a:t>Pseudocode</a:t>
              </a:r>
              <a:endParaRPr lang="en-US" b="1" i="0" dirty="0">
                <a:solidFill>
                  <a:srgbClr val="000000"/>
                </a:solidFill>
                <a:effectLst/>
                <a:latin typeface="Linux Libertin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110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A62D4-3AFA-E347-87D0-6F2B6188A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PID gain 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8C028-D4BC-9447-8FF6-8AD221E01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Start will all gains at zero: </a:t>
            </a:r>
            <a:r>
              <a:rPr lang="en-US" sz="2800" dirty="0" err="1"/>
              <a:t>K</a:t>
            </a:r>
            <a:r>
              <a:rPr lang="en-US" sz="2800" baseline="-25000" dirty="0" err="1"/>
              <a:t>p</a:t>
            </a:r>
            <a:r>
              <a:rPr lang="en-US" sz="2800" dirty="0"/>
              <a:t>=</a:t>
            </a:r>
            <a:r>
              <a:rPr lang="en-US" sz="2800" dirty="0" err="1"/>
              <a:t>K</a:t>
            </a:r>
            <a:r>
              <a:rPr lang="en-US" sz="2800" baseline="-25000" dirty="0" err="1"/>
              <a:t>d</a:t>
            </a:r>
            <a:r>
              <a:rPr lang="en-US" sz="2800" dirty="0"/>
              <a:t>=K</a:t>
            </a:r>
            <a:r>
              <a:rPr lang="en-US" sz="2800" baseline="-25000" dirty="0"/>
              <a:t>i</a:t>
            </a:r>
            <a:r>
              <a:rPr lang="en-US" sz="2800" dirty="0"/>
              <a:t>=0</a:t>
            </a:r>
          </a:p>
          <a:p>
            <a:r>
              <a:rPr lang="en-US" sz="2800" dirty="0"/>
              <a:t>Increase </a:t>
            </a:r>
            <a:r>
              <a:rPr lang="en-US" sz="2800" dirty="0" err="1"/>
              <a:t>K</a:t>
            </a:r>
            <a:r>
              <a:rPr lang="en-US" sz="2800" baseline="-25000" dirty="0" err="1"/>
              <a:t>p</a:t>
            </a:r>
            <a:r>
              <a:rPr lang="en-US" sz="2800" dirty="0"/>
              <a:t> until system roughly meets desirable state</a:t>
            </a:r>
          </a:p>
          <a:p>
            <a:pPr lvl="1"/>
            <a:r>
              <a:rPr lang="en-US" sz="2400" dirty="0"/>
              <a:t>Overshoot &amp; oscillation are acceptable</a:t>
            </a:r>
          </a:p>
          <a:p>
            <a:r>
              <a:rPr lang="en-US" sz="2800" dirty="0"/>
              <a:t>Increase </a:t>
            </a:r>
            <a:r>
              <a:rPr lang="en-US" sz="2800" dirty="0" err="1"/>
              <a:t>K</a:t>
            </a:r>
            <a:r>
              <a:rPr lang="en-US" sz="2800" baseline="-25000" dirty="0" err="1"/>
              <a:t>d</a:t>
            </a:r>
            <a:r>
              <a:rPr lang="en-US" sz="2800" dirty="0"/>
              <a:t> until system is stable </a:t>
            </a:r>
          </a:p>
          <a:p>
            <a:r>
              <a:rPr lang="en-US" sz="2800" dirty="0"/>
              <a:t>Increase K</a:t>
            </a:r>
            <a:r>
              <a:rPr lang="en-US" sz="2800" baseline="-25000" dirty="0"/>
              <a:t>i</a:t>
            </a:r>
            <a:r>
              <a:rPr lang="en-US" sz="2800" dirty="0"/>
              <a:t> until system consistently reaches </a:t>
            </a:r>
            <a:r>
              <a:rPr lang="en-US" sz="2800" dirty="0" err="1"/>
              <a:t>x</a:t>
            </a:r>
            <a:r>
              <a:rPr lang="en-US" sz="2800" baseline="-25000" dirty="0" err="1"/>
              <a:t>d</a:t>
            </a:r>
            <a:endParaRPr lang="en-US" sz="2800" baseline="-25000" dirty="0"/>
          </a:p>
          <a:p>
            <a:r>
              <a:rPr lang="en-US" sz="2800" dirty="0"/>
              <a:t>Refine gains to improve performance</a:t>
            </a:r>
          </a:p>
          <a:p>
            <a:endParaRPr lang="en-US" sz="2800" dirty="0"/>
          </a:p>
          <a:p>
            <a:r>
              <a:rPr lang="en-US" sz="2800" dirty="0"/>
              <a:t>Will test this in lab 2, for Lego actuators</a:t>
            </a:r>
          </a:p>
        </p:txBody>
      </p:sp>
    </p:spTree>
    <p:extLst>
      <p:ext uri="{BB962C8B-B14F-4D97-AF65-F5344CB8AC3E}">
        <p14:creationId xmlns:p14="http://schemas.microsoft.com/office/powerpoint/2010/main" val="3765974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Control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5" t="22475" r="6753" b="22534"/>
          <a:stretch/>
        </p:blipFill>
        <p:spPr>
          <a:xfrm>
            <a:off x="1512277" y="4120936"/>
            <a:ext cx="5627077" cy="24888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A2F3BA-0C2E-FE4D-BA6C-19CACEA170B7}"/>
              </a:ext>
            </a:extLst>
          </p:cNvPr>
          <p:cNvSpPr txBox="1"/>
          <p:nvPr/>
        </p:nvSpPr>
        <p:spPr>
          <a:xfrm>
            <a:off x="562708" y="1597303"/>
            <a:ext cx="7631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if we want to track a trajectory, i.e.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/>
              <a:t> is changing with time: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/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286E24-043C-A84A-A22C-1274D91D33AA}"/>
                  </a:ext>
                </a:extLst>
              </p:cNvPr>
              <p:cNvSpPr txBox="1"/>
              <p:nvPr/>
            </p:nvSpPr>
            <p:spPr>
              <a:xfrm>
                <a:off x="1570892" y="2728059"/>
                <a:ext cx="2971711" cy="535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̈"/>
                        <m:ctrlP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CA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⇒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CA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CA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A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CA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286E24-043C-A84A-A22C-1274D91D3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892" y="2728059"/>
                <a:ext cx="2971711" cy="535596"/>
              </a:xfrm>
              <a:prstGeom prst="rect">
                <a:avLst/>
              </a:prstGeom>
              <a:blipFill>
                <a:blip r:embed="rId3"/>
                <a:stretch>
                  <a:fillRect l="-2128" r="-4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B24C02-3958-0C47-8C52-3FA9D7377B18}"/>
                  </a:ext>
                </a:extLst>
              </p:cNvPr>
              <p:cNvSpPr txBox="1"/>
              <p:nvPr/>
            </p:nvSpPr>
            <p:spPr>
              <a:xfrm>
                <a:off x="4161692" y="3376881"/>
                <a:ext cx="4687950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̈"/>
                            <m:ctrlPr>
                              <a:rPr lang="en-CA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CA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d>
                      <m:dPr>
                        <m:ctrlP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CA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CA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CA" sz="24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CA" sz="24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CA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  <m:r>
                      <a:rPr lang="en-CA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CA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CA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CA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B24C02-3958-0C47-8C52-3FA9D7377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692" y="3376881"/>
                <a:ext cx="4687950" cy="397866"/>
              </a:xfrm>
              <a:prstGeom prst="rect">
                <a:avLst/>
              </a:prstGeom>
              <a:blipFill>
                <a:blip r:embed="rId4"/>
                <a:stretch>
                  <a:fillRect l="-2973" r="-27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745EA6B1-4A99-BD4C-9360-9DA9974AD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2" t="10613" r="43435" b="77015"/>
          <a:stretch/>
        </p:blipFill>
        <p:spPr>
          <a:xfrm>
            <a:off x="5474676" y="2116102"/>
            <a:ext cx="2590801" cy="471105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94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25880"/>
            <a:ext cx="8229600" cy="4525963"/>
          </a:xfrm>
        </p:spPr>
        <p:txBody>
          <a:bodyPr/>
          <a:lstStyle/>
          <a:p>
            <a:r>
              <a:rPr lang="en-US" sz="2400" dirty="0"/>
              <a:t>Control &gt;&gt; Design how your mechatronic system behave.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EV3 Gyro Bo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293" y="1987562"/>
            <a:ext cx="4256341" cy="2394192"/>
          </a:xfrm>
          <a:prstGeom prst="rect">
            <a:avLst/>
          </a:prstGeom>
        </p:spPr>
      </p:pic>
      <p:pic>
        <p:nvPicPr>
          <p:cNvPr id="9" name=" EV3Bik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1989348"/>
            <a:ext cx="4253166" cy="239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2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of Nonlinear Systems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9802" r="-19802"/>
          <a:stretch>
            <a:fillRect/>
          </a:stretch>
        </p:blipFill>
        <p:spPr>
          <a:xfrm>
            <a:off x="4699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352640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Control </a:t>
            </a:r>
          </a:p>
          <a:p>
            <a:pPr lvl="1"/>
            <a:r>
              <a:rPr lang="en-US" dirty="0">
                <a:solidFill>
                  <a:srgbClr val="1F497D"/>
                </a:solidFill>
              </a:rPr>
              <a:t>2</a:t>
            </a:r>
            <a:r>
              <a:rPr lang="en-US" baseline="30000" dirty="0">
                <a:solidFill>
                  <a:srgbClr val="1F497D"/>
                </a:solidFill>
              </a:rPr>
              <a:t>nd</a:t>
            </a:r>
            <a:r>
              <a:rPr lang="en-US" dirty="0">
                <a:solidFill>
                  <a:srgbClr val="1F497D"/>
                </a:solidFill>
              </a:rPr>
              <a:t> Order ODEs</a:t>
            </a:r>
          </a:p>
          <a:p>
            <a:pPr lvl="1"/>
            <a:r>
              <a:rPr lang="en-US" dirty="0">
                <a:solidFill>
                  <a:srgbClr val="1F497D"/>
                </a:solidFill>
              </a:rPr>
              <a:t>Natural (passive) systems </a:t>
            </a:r>
          </a:p>
          <a:p>
            <a:pPr lvl="1"/>
            <a:r>
              <a:rPr lang="en-US" dirty="0">
                <a:solidFill>
                  <a:srgbClr val="1F497D"/>
                </a:solidFill>
              </a:rPr>
              <a:t>PID Control</a:t>
            </a:r>
          </a:p>
        </p:txBody>
      </p:sp>
    </p:spTree>
    <p:extLst>
      <p:ext uri="{BB962C8B-B14F-4D97-AF65-F5344CB8AC3E}">
        <p14:creationId xmlns:p14="http://schemas.microsoft.com/office/powerpoint/2010/main" val="4133135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Disturbance Rejection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8927" t="11224" r="-18927"/>
          <a:stretch/>
        </p:blipFill>
        <p:spPr>
          <a:xfrm>
            <a:off x="457200" y="2108200"/>
            <a:ext cx="8229600" cy="4017963"/>
          </a:xfrm>
        </p:spPr>
      </p:pic>
    </p:spTree>
    <p:extLst>
      <p:ext uri="{BB962C8B-B14F-4D97-AF65-F5344CB8AC3E}">
        <p14:creationId xmlns:p14="http://schemas.microsoft.com/office/powerpoint/2010/main" val="3260163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9044" r="-190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6708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Practical issues for choosing Controller Gains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321" r="-18400"/>
          <a:stretch/>
        </p:blipFill>
        <p:spPr>
          <a:xfrm>
            <a:off x="0" y="1857617"/>
            <a:ext cx="6480000" cy="4106414"/>
          </a:xfrm>
        </p:spPr>
      </p:pic>
      <p:sp>
        <p:nvSpPr>
          <p:cNvPr id="5" name="TextBox 4"/>
          <p:cNvSpPr txBox="1"/>
          <p:nvPr/>
        </p:nvSpPr>
        <p:spPr>
          <a:xfrm>
            <a:off x="5422895" y="5573059"/>
            <a:ext cx="2630399" cy="1200328"/>
          </a:xfrm>
          <a:prstGeom prst="rect">
            <a:avLst/>
          </a:prstGeom>
          <a:noFill/>
          <a:ln w="38100" cmpd="sng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Rule of thumb: </a:t>
            </a:r>
          </a:p>
          <a:p>
            <a:r>
              <a:rPr lang="en-US" sz="2400" b="1" dirty="0" err="1">
                <a:solidFill>
                  <a:srgbClr val="C0504D"/>
                </a:solidFill>
              </a:rPr>
              <a:t>ω</a:t>
            </a:r>
            <a:r>
              <a:rPr lang="en-US" sz="2400" b="1" dirty="0">
                <a:solidFill>
                  <a:srgbClr val="C0504D"/>
                </a:solidFill>
              </a:rPr>
              <a:t> = (3 to 10 Hz)*2π</a:t>
            </a:r>
          </a:p>
          <a:p>
            <a:r>
              <a:rPr lang="en-US" sz="2400" b="1" dirty="0" err="1">
                <a:solidFill>
                  <a:srgbClr val="C0504D"/>
                </a:solidFill>
              </a:rPr>
              <a:t>ζ</a:t>
            </a:r>
            <a:r>
              <a:rPr lang="en-US" sz="2400" b="1" dirty="0">
                <a:solidFill>
                  <a:srgbClr val="C0504D"/>
                </a:solidFill>
              </a:rPr>
              <a:t> = 1</a:t>
            </a:r>
          </a:p>
        </p:txBody>
      </p:sp>
      <p:pic>
        <p:nvPicPr>
          <p:cNvPr id="3" name="GALLOPING GERTIE TACOMA BRIDG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4000" y="2132094"/>
            <a:ext cx="3600000" cy="2699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4000" y="4890911"/>
            <a:ext cx="36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Tacoma Narrows Bridge (1940)</a:t>
            </a:r>
          </a:p>
        </p:txBody>
      </p:sp>
    </p:spTree>
    <p:extLst>
      <p:ext uri="{BB962C8B-B14F-4D97-AF65-F5344CB8AC3E}">
        <p14:creationId xmlns:p14="http://schemas.microsoft.com/office/powerpoint/2010/main" val="147605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42424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25880"/>
            <a:ext cx="8229600" cy="4525963"/>
          </a:xfrm>
        </p:spPr>
        <p:txBody>
          <a:bodyPr/>
          <a:lstStyle/>
          <a:p>
            <a:r>
              <a:rPr lang="en-US" sz="2400" dirty="0"/>
              <a:t>Control &gt;&gt;&gt; design the behavior of your mechatronic system.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>
                <a:solidFill>
                  <a:schemeClr val="tx2"/>
                </a:solidFill>
                <a:hlinkClick r:id="rId2"/>
              </a:rPr>
              <a:t>Boston Dynamics' Atlas robot can backflip now</a:t>
            </a: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83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136" t="70887"/>
          <a:stretch/>
        </p:blipFill>
        <p:spPr>
          <a:xfrm>
            <a:off x="1208666" y="2820528"/>
            <a:ext cx="2791834" cy="371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(passive)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Mass-spring system 2</a:t>
            </a:r>
            <a:r>
              <a:rPr lang="en-US" baseline="30000" dirty="0"/>
              <a:t>nd</a:t>
            </a:r>
            <a:r>
              <a:rPr lang="en-US" dirty="0"/>
              <a:t> order system: </a:t>
            </a:r>
          </a:p>
          <a:p>
            <a:pPr marL="457200" lvl="1" indent="0">
              <a:buNone/>
            </a:pPr>
            <a:r>
              <a:rPr lang="en-US" sz="2400" b="1" dirty="0">
                <a:solidFill>
                  <a:srgbClr val="1F497D"/>
                </a:solidFill>
              </a:rPr>
              <a:t>      Newton's Law: </a:t>
            </a:r>
            <a:r>
              <a:rPr lang="en-US" sz="2400" i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= </a:t>
            </a:r>
            <a:r>
              <a:rPr lang="en-US" sz="2400" i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m.a</a:t>
            </a:r>
            <a:endParaRPr lang="en-US" sz="2400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372" y="2122952"/>
            <a:ext cx="2098428" cy="825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47727" b="28398"/>
          <a:stretch/>
        </p:blipFill>
        <p:spPr>
          <a:xfrm>
            <a:off x="1357639" y="4841713"/>
            <a:ext cx="3053977" cy="652981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14342" b="19177"/>
          <a:stretch/>
        </p:blipFill>
        <p:spPr>
          <a:xfrm rot="16200000">
            <a:off x="6811539" y="2725009"/>
            <a:ext cx="1570032" cy="2016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348033E-70E4-C24A-848A-74A2ED95D1C7}"/>
                  </a:ext>
                </a:extLst>
              </p:cNvPr>
              <p:cNvSpPr/>
              <p:nvPr/>
            </p:nvSpPr>
            <p:spPr>
              <a:xfrm>
                <a:off x="1208665" y="3741957"/>
                <a:ext cx="3790525" cy="922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C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CA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C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C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C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CA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CA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box>
                                    <m:boxPr>
                                      <m:ctrlPr>
                                        <a:rPr lang="en-CA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f>
                                        <m:fPr>
                                          <m:ctrlPr>
                                            <a:rPr lang="en-CA" sz="24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CA" sz="24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num>
                                        <m:den>
                                          <m:r>
                                            <a:rPr lang="en-CA" sz="24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den>
                                      </m:f>
                                    </m:e>
                                  </m:box>
                                </m:e>
                              </m:rad>
                              <m:r>
                                <a:rPr lang="en-CA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CA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r>
                                <a:rPr lang="en-CA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i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348033E-70E4-C24A-848A-74A2ED95D1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65" y="3741957"/>
                <a:ext cx="3790525" cy="9221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6F6E500-9002-0F4A-B7A5-A8D350BD4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489"/>
          <a:stretch/>
        </p:blipFill>
        <p:spPr>
          <a:xfrm>
            <a:off x="1208665" y="3256363"/>
            <a:ext cx="3096633" cy="4855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EEFBD-0A2F-D640-9281-2DA29D040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1" t="18486" r="31099" b="48310"/>
          <a:stretch/>
        </p:blipFill>
        <p:spPr>
          <a:xfrm>
            <a:off x="4546533" y="4755216"/>
            <a:ext cx="1616355" cy="7485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8D8596-91CB-2248-AA29-4597AAFC6B2C}"/>
              </a:ext>
            </a:extLst>
          </p:cNvPr>
          <p:cNvSpPr/>
          <p:nvPr/>
        </p:nvSpPr>
        <p:spPr>
          <a:xfrm>
            <a:off x="6523438" y="6193583"/>
            <a:ext cx="2228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https://</a:t>
            </a:r>
            <a:r>
              <a:rPr lang="en-US" sz="1200" dirty="0" err="1">
                <a:hlinkClick r:id="rId7"/>
              </a:rPr>
              <a:t>www.myphysicslab.com</a:t>
            </a:r>
            <a:r>
              <a:rPr lang="en-US" sz="1200" dirty="0">
                <a:hlinkClick r:id="rId7"/>
              </a:rPr>
              <a:t>/springs/single-spring-</a:t>
            </a:r>
            <a:r>
              <a:rPr lang="en-US" sz="1200" dirty="0" err="1">
                <a:hlinkClick r:id="rId7"/>
              </a:rPr>
              <a:t>en.html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EE0717-80F9-DF46-8E53-F693816101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41" t="66628" r="28488" b="15178"/>
          <a:stretch/>
        </p:blipFill>
        <p:spPr>
          <a:xfrm>
            <a:off x="1357639" y="5672274"/>
            <a:ext cx="1711570" cy="504533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7E7361-139D-2A45-89D2-38447D4777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475"/>
          <a:stretch/>
        </p:blipFill>
        <p:spPr>
          <a:xfrm>
            <a:off x="1040840" y="6283825"/>
            <a:ext cx="3096633" cy="4027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42D217-679A-2741-9B0C-7C8DE3BAD0D6}"/>
              </a:ext>
            </a:extLst>
          </p:cNvPr>
          <p:cNvSpPr txBox="1"/>
          <p:nvPr/>
        </p:nvSpPr>
        <p:spPr>
          <a:xfrm>
            <a:off x="4546533" y="5782153"/>
            <a:ext cx="1259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</a:t>
            </a:r>
          </a:p>
        </p:txBody>
      </p:sp>
    </p:spTree>
    <p:extLst>
      <p:ext uri="{BB962C8B-B14F-4D97-AF65-F5344CB8AC3E}">
        <p14:creationId xmlns:p14="http://schemas.microsoft.com/office/powerpoint/2010/main" val="42162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Dissipative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Dissipative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3971" b="75177"/>
          <a:stretch/>
        </p:blipFill>
        <p:spPr>
          <a:xfrm>
            <a:off x="967875" y="2394321"/>
            <a:ext cx="2431817" cy="73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899" y="5085239"/>
            <a:ext cx="2881289" cy="1080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1430" b="17166"/>
          <a:stretch/>
        </p:blipFill>
        <p:spPr>
          <a:xfrm>
            <a:off x="878975" y="3290064"/>
            <a:ext cx="5283200" cy="6360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83914"/>
          <a:stretch/>
        </p:blipFill>
        <p:spPr>
          <a:xfrm>
            <a:off x="967875" y="4594340"/>
            <a:ext cx="5283200" cy="478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899" y="4005261"/>
            <a:ext cx="2603500" cy="279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D08F00-8803-AA43-8260-7BD05EBA8470}"/>
              </a:ext>
            </a:extLst>
          </p:cNvPr>
          <p:cNvSpPr txBox="1"/>
          <p:nvPr/>
        </p:nvSpPr>
        <p:spPr>
          <a:xfrm>
            <a:off x="914144" y="5394939"/>
            <a:ext cx="144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Normalized: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E9F565-82D9-6B41-9991-565F5FA05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05" b="75177"/>
          <a:stretch/>
        </p:blipFill>
        <p:spPr>
          <a:xfrm>
            <a:off x="6304340" y="2394321"/>
            <a:ext cx="2382460" cy="73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34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order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7776"/>
          <a:stretch/>
        </p:blipFill>
        <p:spPr>
          <a:xfrm>
            <a:off x="195674" y="4454769"/>
            <a:ext cx="5232400" cy="2256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75" y="1729385"/>
            <a:ext cx="2881289" cy="1080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484"/>
          <a:stretch/>
        </p:blipFill>
        <p:spPr>
          <a:xfrm>
            <a:off x="779375" y="2767060"/>
            <a:ext cx="3479800" cy="550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144317" y="5380672"/>
                <a:ext cx="2880000" cy="1200329"/>
              </a:xfrm>
              <a:prstGeom prst="rect">
                <a:avLst/>
              </a:prstGeom>
              <a:noFill/>
              <a:ln w="28575" cmpd="sng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Higher </a:t>
                </a:r>
                <a:r>
                  <a:rPr lang="en-US" b="1" dirty="0" err="1">
                    <a:solidFill>
                      <a:schemeClr val="tx2"/>
                    </a:solidFill>
                  </a:rPr>
                  <a:t>ω</a:t>
                </a:r>
                <a:r>
                  <a:rPr lang="en-US" dirty="0">
                    <a:solidFill>
                      <a:schemeClr val="tx2"/>
                    </a:solidFill>
                  </a:rPr>
                  <a:t> : faster response </a:t>
                </a:r>
              </a:p>
              <a:p>
                <a:endParaRPr lang="en-US" dirty="0">
                  <a:solidFill>
                    <a:schemeClr val="tx2"/>
                  </a:solidFill>
                </a:endParaRP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Higher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𝜻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: slower response</a:t>
                </a: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𝜻</m:t>
                    </m:r>
                  </m:oMath>
                </a14:m>
                <a:r>
                  <a:rPr lang="en-US" b="1" dirty="0">
                    <a:solidFill>
                      <a:schemeClr val="accent2"/>
                    </a:solidFill>
                  </a:rPr>
                  <a:t> = 1</a:t>
                </a:r>
                <a:r>
                  <a:rPr lang="en-US" dirty="0">
                    <a:solidFill>
                      <a:schemeClr val="tx2"/>
                    </a:solidFill>
                  </a:rPr>
                  <a:t> : optimal choice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317" y="5380672"/>
                <a:ext cx="2880000" cy="1200329"/>
              </a:xfrm>
              <a:prstGeom prst="rect">
                <a:avLst/>
              </a:prstGeom>
              <a:blipFill>
                <a:blip r:embed="rId5"/>
                <a:stretch>
                  <a:fillRect l="-870" t="-1031" b="-6186"/>
                </a:stretch>
              </a:blipFill>
              <a:ln w="28575" cmpd="sng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Screen Shot 2016-03-24 at 12.25.2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16" y="1726793"/>
            <a:ext cx="2880000" cy="1835937"/>
          </a:xfrm>
          <a:prstGeom prst="rect">
            <a:avLst/>
          </a:prstGeom>
        </p:spPr>
      </p:pic>
      <p:pic>
        <p:nvPicPr>
          <p:cNvPr id="8" name="Picture 7" descr="Screen Shot 2016-03-24 at 12.26.2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16" y="3580841"/>
            <a:ext cx="2880000" cy="1778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5FF7CF-307F-994B-B52B-07736613669E}"/>
              </a:ext>
            </a:extLst>
          </p:cNvPr>
          <p:cNvSpPr/>
          <p:nvPr/>
        </p:nvSpPr>
        <p:spPr>
          <a:xfrm>
            <a:off x="6144316" y="1265128"/>
            <a:ext cx="2228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8"/>
              </a:rPr>
              <a:t>https://</a:t>
            </a:r>
            <a:r>
              <a:rPr lang="en-US" sz="1200" dirty="0" err="1">
                <a:hlinkClick r:id="rId8"/>
              </a:rPr>
              <a:t>www.myphysicslab.com</a:t>
            </a:r>
            <a:r>
              <a:rPr lang="en-US" sz="1200" dirty="0">
                <a:hlinkClick r:id="rId8"/>
              </a:rPr>
              <a:t>/springs/single-spring-</a:t>
            </a:r>
            <a:r>
              <a:rPr lang="en-US" sz="1200" dirty="0" err="1">
                <a:hlinkClick r:id="rId8"/>
              </a:rPr>
              <a:t>en.html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AE7A84-3E0B-9F40-B9BD-E76409FED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537"/>
          <a:stretch/>
        </p:blipFill>
        <p:spPr>
          <a:xfrm>
            <a:off x="868722" y="3541658"/>
            <a:ext cx="3292970" cy="5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5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order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7776"/>
          <a:stretch/>
        </p:blipFill>
        <p:spPr>
          <a:xfrm>
            <a:off x="195674" y="4454769"/>
            <a:ext cx="5232400" cy="2256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75" y="1729385"/>
            <a:ext cx="2881289" cy="1080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484"/>
          <a:stretch/>
        </p:blipFill>
        <p:spPr>
          <a:xfrm>
            <a:off x="779375" y="2767060"/>
            <a:ext cx="3479800" cy="550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144317" y="5380672"/>
                <a:ext cx="2880000" cy="1200329"/>
              </a:xfrm>
              <a:prstGeom prst="rect">
                <a:avLst/>
              </a:prstGeom>
              <a:noFill/>
              <a:ln w="28575" cmpd="sng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Higher </a:t>
                </a:r>
                <a:r>
                  <a:rPr lang="en-US" b="1" dirty="0" err="1">
                    <a:solidFill>
                      <a:schemeClr val="tx2"/>
                    </a:solidFill>
                  </a:rPr>
                  <a:t>ω</a:t>
                </a:r>
                <a:r>
                  <a:rPr lang="en-US" dirty="0">
                    <a:solidFill>
                      <a:schemeClr val="tx2"/>
                    </a:solidFill>
                  </a:rPr>
                  <a:t> : faster response </a:t>
                </a:r>
              </a:p>
              <a:p>
                <a:endParaRPr lang="en-US" dirty="0">
                  <a:solidFill>
                    <a:schemeClr val="tx2"/>
                  </a:solidFill>
                </a:endParaRP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Higher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𝜻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: slower response</a:t>
                </a: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𝜻</m:t>
                    </m:r>
                  </m:oMath>
                </a14:m>
                <a:r>
                  <a:rPr lang="en-US" b="1" dirty="0">
                    <a:solidFill>
                      <a:schemeClr val="accent2"/>
                    </a:solidFill>
                  </a:rPr>
                  <a:t> = 1</a:t>
                </a:r>
                <a:r>
                  <a:rPr lang="en-US" dirty="0">
                    <a:solidFill>
                      <a:schemeClr val="tx2"/>
                    </a:solidFill>
                  </a:rPr>
                  <a:t> : optimal choice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317" y="5380672"/>
                <a:ext cx="2880000" cy="1200329"/>
              </a:xfrm>
              <a:prstGeom prst="rect">
                <a:avLst/>
              </a:prstGeom>
              <a:blipFill>
                <a:blip r:embed="rId5"/>
                <a:stretch>
                  <a:fillRect l="-870" t="-1031" b="-6186"/>
                </a:stretch>
              </a:blipFill>
              <a:ln w="28575" cmpd="sng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D55FF7CF-307F-994B-B52B-07736613669E}"/>
              </a:ext>
            </a:extLst>
          </p:cNvPr>
          <p:cNvSpPr/>
          <p:nvPr/>
        </p:nvSpPr>
        <p:spPr>
          <a:xfrm>
            <a:off x="6144316" y="1265128"/>
            <a:ext cx="2228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https://</a:t>
            </a:r>
            <a:r>
              <a:rPr lang="en-US" sz="1200" dirty="0" err="1">
                <a:hlinkClick r:id="rId6"/>
              </a:rPr>
              <a:t>www.myphysicslab.com</a:t>
            </a:r>
            <a:r>
              <a:rPr lang="en-US" sz="1200" dirty="0">
                <a:hlinkClick r:id="rId6"/>
              </a:rPr>
              <a:t>/springs/single-spring-</a:t>
            </a:r>
            <a:r>
              <a:rPr lang="en-US" sz="1200" dirty="0" err="1">
                <a:hlinkClick r:id="rId6"/>
              </a:rPr>
              <a:t>en.html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AE7A84-3E0B-9F40-B9BD-E76409FED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537"/>
          <a:stretch/>
        </p:blipFill>
        <p:spPr>
          <a:xfrm>
            <a:off x="868722" y="3541658"/>
            <a:ext cx="3292970" cy="5399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10EFBB-87F5-194B-8054-8AEDF022BE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03" t="3205" r="4286"/>
          <a:stretch/>
        </p:blipFill>
        <p:spPr>
          <a:xfrm>
            <a:off x="5580524" y="2064550"/>
            <a:ext cx="3426217" cy="293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28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order systems are Practical</a:t>
            </a:r>
          </a:p>
        </p:txBody>
      </p:sp>
      <p:pic>
        <p:nvPicPr>
          <p:cNvPr id="4" name="under_over_dampe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9247" y="3197007"/>
            <a:ext cx="5400000" cy="303776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57746F-AFCD-2B41-ACC0-257C76531D5D}"/>
              </a:ext>
            </a:extLst>
          </p:cNvPr>
          <p:cNvSpPr/>
          <p:nvPr/>
        </p:nvSpPr>
        <p:spPr>
          <a:xfrm>
            <a:off x="1699247" y="2041447"/>
            <a:ext cx="38525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https://</a:t>
            </a:r>
            <a:r>
              <a:rPr lang="en-US" sz="1600" dirty="0" err="1">
                <a:hlinkClick r:id="rId5"/>
              </a:rPr>
              <a:t>codepen.io</a:t>
            </a:r>
            <a:r>
              <a:rPr lang="en-US" sz="1600" dirty="0">
                <a:hlinkClick r:id="rId5"/>
              </a:rPr>
              <a:t>/dissimulate/pen/</a:t>
            </a:r>
            <a:r>
              <a:rPr lang="en-US" sz="1600" dirty="0" err="1">
                <a:hlinkClick r:id="rId5"/>
              </a:rPr>
              <a:t>KrAwx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00800-99EE-B54B-B002-1B760FB405EF}"/>
              </a:ext>
            </a:extLst>
          </p:cNvPr>
          <p:cNvSpPr txBox="1"/>
          <p:nvPr/>
        </p:nvSpPr>
        <p:spPr>
          <a:xfrm>
            <a:off x="1699247" y="1702077"/>
            <a:ext cx="454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 animation with multiple spring-dampers: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434B79-C62E-C04D-A55C-C136B62A848F}"/>
              </a:ext>
            </a:extLst>
          </p:cNvPr>
          <p:cNvSpPr/>
          <p:nvPr/>
        </p:nvSpPr>
        <p:spPr>
          <a:xfrm>
            <a:off x="1609154" y="2796897"/>
            <a:ext cx="5490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Control &gt;&gt;&gt; Design how your system behave. </a:t>
            </a:r>
          </a:p>
        </p:txBody>
      </p:sp>
    </p:spTree>
    <p:extLst>
      <p:ext uri="{BB962C8B-B14F-4D97-AF65-F5344CB8AC3E}">
        <p14:creationId xmlns:p14="http://schemas.microsoft.com/office/powerpoint/2010/main" val="194460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795B3C15-7A95-6345-AC96-351895AA2B66}"/>
              </a:ext>
            </a:extLst>
          </p:cNvPr>
          <p:cNvSpPr/>
          <p:nvPr/>
        </p:nvSpPr>
        <p:spPr>
          <a:xfrm>
            <a:off x="6095067" y="4991264"/>
            <a:ext cx="2478502" cy="1000380"/>
          </a:xfrm>
          <a:prstGeom prst="ellipse">
            <a:avLst/>
          </a:prstGeom>
          <a:solidFill>
            <a:schemeClr val="accent1">
              <a:lumMod val="20000"/>
              <a:lumOff val="80000"/>
              <a:alpha val="13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b="1" dirty="0">
                <a:solidFill>
                  <a:srgbClr val="1F497D"/>
                </a:solidFill>
              </a:rPr>
              <a:t>Control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to make robots behave like a </a:t>
            </a:r>
            <a:r>
              <a:rPr lang="en-US" b="1" dirty="0"/>
              <a:t>dissipative</a:t>
            </a:r>
            <a:r>
              <a:rPr lang="en-US" dirty="0"/>
              <a:t> system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75" t="9484" r="11181" b="77018"/>
          <a:stretch/>
        </p:blipFill>
        <p:spPr>
          <a:xfrm>
            <a:off x="2788922" y="3327201"/>
            <a:ext cx="3028674" cy="534521"/>
          </a:xfrm>
        </p:spPr>
      </p:pic>
      <p:sp>
        <p:nvSpPr>
          <p:cNvPr id="3" name="TextBox 2"/>
          <p:cNvSpPr txBox="1"/>
          <p:nvPr/>
        </p:nvSpPr>
        <p:spPr>
          <a:xfrm>
            <a:off x="6069150" y="3789916"/>
            <a:ext cx="2617650" cy="800219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PD – control </a:t>
            </a:r>
          </a:p>
          <a:p>
            <a:pPr algn="ctr"/>
            <a:r>
              <a:rPr lang="en-US" dirty="0"/>
              <a:t>Proportional + Derivative 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l="1809" r="8321" b="69502"/>
          <a:stretch/>
        </p:blipFill>
        <p:spPr>
          <a:xfrm>
            <a:off x="892730" y="1653495"/>
            <a:ext cx="4900081" cy="12549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F9B612-6736-334B-B121-D246E162E666}"/>
              </a:ext>
            </a:extLst>
          </p:cNvPr>
          <p:cNvSpPr/>
          <p:nvPr/>
        </p:nvSpPr>
        <p:spPr>
          <a:xfrm>
            <a:off x="3662838" y="1629249"/>
            <a:ext cx="5217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: goal of controller is to move robot to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A75720D3-DE93-C943-A417-AEB81B2FCE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2" t="77615" r="-240"/>
          <a:stretch/>
        </p:blipFill>
        <p:spPr>
          <a:xfrm>
            <a:off x="1279244" y="5948107"/>
            <a:ext cx="5355670" cy="886447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6C3DDC93-5C51-CE4F-BF48-B309118D7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70" t="44279" r="30503" b="17748"/>
          <a:stretch/>
        </p:blipFill>
        <p:spPr>
          <a:xfrm>
            <a:off x="1758114" y="4627232"/>
            <a:ext cx="3235914" cy="1503718"/>
          </a:xfrm>
          <a:prstGeom prst="rect">
            <a:avLst/>
          </a:prstGeom>
        </p:spPr>
      </p:pic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526C8A52-B0EC-AA45-9421-27D90FD4F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1" t="22666" r="11181" b="57009"/>
          <a:stretch/>
        </p:blipFill>
        <p:spPr>
          <a:xfrm>
            <a:off x="1220631" y="3861721"/>
            <a:ext cx="4746069" cy="804811"/>
          </a:xfrm>
          <a:prstGeom prst="rect">
            <a:avLst/>
          </a:prstGeom>
        </p:spPr>
      </p:pic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0A547D36-96CA-3049-B731-B51C0E223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1" t="9484" r="61478" b="79404"/>
          <a:stretch/>
        </p:blipFill>
        <p:spPr>
          <a:xfrm>
            <a:off x="1045132" y="3327201"/>
            <a:ext cx="2061484" cy="44001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600FE1D-ECCB-634B-B866-720858DE355A}"/>
              </a:ext>
            </a:extLst>
          </p:cNvPr>
          <p:cNvGrpSpPr/>
          <p:nvPr/>
        </p:nvGrpSpPr>
        <p:grpSpPr>
          <a:xfrm>
            <a:off x="5760172" y="2206322"/>
            <a:ext cx="3175871" cy="702129"/>
            <a:chOff x="5760172" y="2206322"/>
            <a:chExt cx="3175871" cy="70212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5F03B82-B8F4-CD4F-B315-3E17A01FC1E6}"/>
                </a:ext>
              </a:extLst>
            </p:cNvPr>
            <p:cNvSpPr/>
            <p:nvPr/>
          </p:nvSpPr>
          <p:spPr>
            <a:xfrm>
              <a:off x="6787661" y="2318664"/>
              <a:ext cx="1371600" cy="55098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robot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AA6C4F4-C12E-E747-A451-965354701E7A}"/>
                </a:ext>
              </a:extLst>
            </p:cNvPr>
            <p:cNvCxnSpPr>
              <a:cxnSpLocks/>
            </p:cNvCxnSpPr>
            <p:nvPr/>
          </p:nvCxnSpPr>
          <p:spPr>
            <a:xfrm>
              <a:off x="6130079" y="2594156"/>
              <a:ext cx="65758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C37B2D5-FF4C-2044-A8E2-9BD3CC344349}"/>
                </a:ext>
              </a:extLst>
            </p:cNvPr>
            <p:cNvCxnSpPr>
              <a:cxnSpLocks/>
            </p:cNvCxnSpPr>
            <p:nvPr/>
          </p:nvCxnSpPr>
          <p:spPr>
            <a:xfrm>
              <a:off x="8159261" y="2594156"/>
              <a:ext cx="77678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6C277-2CD5-C74A-8D56-545236DCA059}"/>
                </a:ext>
              </a:extLst>
            </p:cNvPr>
            <p:cNvSpPr txBox="1"/>
            <p:nvPr/>
          </p:nvSpPr>
          <p:spPr>
            <a:xfrm>
              <a:off x="6130079" y="2206322"/>
              <a:ext cx="6501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input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518900-3DBA-F247-B3B7-3462A6AED92A}"/>
                </a:ext>
              </a:extLst>
            </p:cNvPr>
            <p:cNvSpPr txBox="1"/>
            <p:nvPr/>
          </p:nvSpPr>
          <p:spPr>
            <a:xfrm>
              <a:off x="8121563" y="2221567"/>
              <a:ext cx="8144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output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ED8782-EB58-194E-BE00-EC864B7E7347}"/>
                </a:ext>
              </a:extLst>
            </p:cNvPr>
            <p:cNvSpPr txBox="1"/>
            <p:nvPr/>
          </p:nvSpPr>
          <p:spPr>
            <a:xfrm>
              <a:off x="5760172" y="2569897"/>
              <a:ext cx="12944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 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600" b="1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600" b="1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b="1" i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E3C190-8A2A-AD45-99BC-E633BD90E0E1}"/>
                </a:ext>
              </a:extLst>
            </p:cNvPr>
            <p:cNvSpPr txBox="1"/>
            <p:nvPr/>
          </p:nvSpPr>
          <p:spPr>
            <a:xfrm>
              <a:off x="8428558" y="2539780"/>
              <a:ext cx="4255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23ADEDCE-17B1-ED44-9DB0-2C0DA9F0CBE5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7451793" y="1780083"/>
              <a:ext cx="288664" cy="1912248"/>
            </a:xfrm>
            <a:prstGeom prst="bentConnector4">
              <a:avLst>
                <a:gd name="adj1" fmla="val 168538"/>
                <a:gd name="adj2" fmla="val 99883"/>
              </a:avLst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F8EA54A-4170-6540-B564-FE621A37658B}"/>
              </a:ext>
            </a:extLst>
          </p:cNvPr>
          <p:cNvSpPr txBox="1"/>
          <p:nvPr/>
        </p:nvSpPr>
        <p:spPr>
          <a:xfrm>
            <a:off x="6053279" y="5099402"/>
            <a:ext cx="2617650" cy="830997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Change behavior with</a:t>
            </a:r>
            <a:r>
              <a:rPr lang="en-US" sz="2400" b="1" dirty="0"/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16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60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8230</TotalTime>
  <Words>517</Words>
  <Application>Microsoft Macintosh PowerPoint</Application>
  <PresentationFormat>On-screen Show (4:3)</PresentationFormat>
  <Paragraphs>118</Paragraphs>
  <Slides>22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Linux Libertine</vt:lpstr>
      <vt:lpstr>Times New Roman</vt:lpstr>
      <vt:lpstr>Office Theme</vt:lpstr>
      <vt:lpstr>CMPUT 399  Intro Robotics &amp; Mechatronics:  Control</vt:lpstr>
      <vt:lpstr>Outline</vt:lpstr>
      <vt:lpstr>Motivation</vt:lpstr>
      <vt:lpstr>Natural (passive) systems</vt:lpstr>
      <vt:lpstr>Dissipative systems</vt:lpstr>
      <vt:lpstr>2nd order system</vt:lpstr>
      <vt:lpstr>2nd order system</vt:lpstr>
      <vt:lpstr>2nd order systems are Practical</vt:lpstr>
      <vt:lpstr>Use Control to make robots behave like a dissipative system </vt:lpstr>
      <vt:lpstr>Control Systems</vt:lpstr>
      <vt:lpstr>PID control Proportional + Integral + Derivative </vt:lpstr>
      <vt:lpstr>PID control Proportional + Integral + Derivative </vt:lpstr>
      <vt:lpstr>PID control</vt:lpstr>
      <vt:lpstr>PID control</vt:lpstr>
      <vt:lpstr>PID: digital implementation</vt:lpstr>
      <vt:lpstr>PID gain tuning</vt:lpstr>
      <vt:lpstr>Tracking Control</vt:lpstr>
      <vt:lpstr>Motivation</vt:lpstr>
      <vt:lpstr>Control of Nonlinear Systems</vt:lpstr>
      <vt:lpstr>Disturbance Rejection</vt:lpstr>
      <vt:lpstr>PowerPoint Presentation</vt:lpstr>
      <vt:lpstr>Practical issues for choosing Controller Gains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CMPUT 412 Robotics:  Dynamics and Control</dc:title>
  <dc:creator>DM</dc:creator>
  <cp:lastModifiedBy>Masood Dehghan</cp:lastModifiedBy>
  <cp:revision>158</cp:revision>
  <cp:lastPrinted>2018-09-25T20:48:30Z</cp:lastPrinted>
  <dcterms:created xsi:type="dcterms:W3CDTF">2016-03-10T19:58:08Z</dcterms:created>
  <dcterms:modified xsi:type="dcterms:W3CDTF">2019-09-23T23:20:01Z</dcterms:modified>
</cp:coreProperties>
</file>