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2" r:id="rId2"/>
    <p:sldId id="268" r:id="rId3"/>
    <p:sldId id="294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97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1"/>
    <p:restoredTop sz="94570"/>
  </p:normalViewPr>
  <p:slideViewPr>
    <p:cSldViewPr snapToGrid="0" snapToObjects="1">
      <p:cViewPr varScale="1">
        <p:scale>
          <a:sx n="142" d="100"/>
          <a:sy n="142" d="100"/>
        </p:scale>
        <p:origin x="19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7374-4A13-2244-9083-C407E9138CE8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30C3F-B92B-1646-8A30-A08FC2A57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8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0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07315-C5AE-404B-8F07-E4A7037E4104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8567-F62F-804C-97F0-3B15AF4B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EiOnuODa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tPHANEfQ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441" y="965199"/>
            <a:ext cx="507455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CMPUT 399 </a:t>
            </a:r>
            <a:b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 Robotics &amp; Mechatronics: </a:t>
            </a:r>
            <a:br>
              <a:rPr 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Motor Control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442" y="5346114"/>
            <a:ext cx="7817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Some slides are taken from </a:t>
            </a:r>
            <a:r>
              <a:rPr lang="en-CA" sz="1600" dirty="0">
                <a:solidFill>
                  <a:schemeClr val="tx2"/>
                </a:solidFill>
              </a:rPr>
              <a:t>Northwestern University’s “ME 333 Introduction to Mechatronics” by </a:t>
            </a:r>
            <a:r>
              <a:rPr lang="en-US" sz="1600" dirty="0">
                <a:solidFill>
                  <a:schemeClr val="tx2"/>
                </a:solidFill>
              </a:rPr>
              <a:t>Kevin </a:t>
            </a:r>
            <a:r>
              <a:rPr lang="en-US" sz="1600" b="1" dirty="0">
                <a:solidFill>
                  <a:schemeClr val="tx2"/>
                </a:solidFill>
              </a:rPr>
              <a:t>Lynch.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DC motor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1DEC-1BF9-0F46-9EE5-0CD412AA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411"/>
          </a:xfrm>
        </p:spPr>
        <p:txBody>
          <a:bodyPr>
            <a:normAutofit/>
          </a:bodyPr>
          <a:lstStyle/>
          <a:p>
            <a:r>
              <a:rPr lang="en-US" sz="2000" b="1" dirty="0"/>
              <a:t>H-bridge</a:t>
            </a:r>
            <a:endParaRPr lang="en-US" sz="2000" dirty="0"/>
          </a:p>
          <a:p>
            <a:endParaRPr lang="en-US" dirty="0"/>
          </a:p>
          <a:p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492747-62F0-C04C-B0F6-E9FBB1C04959}"/>
              </a:ext>
            </a:extLst>
          </p:cNvPr>
          <p:cNvSpPr/>
          <p:nvPr/>
        </p:nvSpPr>
        <p:spPr>
          <a:xfrm>
            <a:off x="1645709" y="4829203"/>
            <a:ext cx="13916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sz="1400" b="1" u="sng" dirty="0"/>
              <a:t>closed switches:</a:t>
            </a:r>
          </a:p>
          <a:p>
            <a:pPr/>
            <a:r>
              <a:rPr lang="en-US" sz="1400" b="1" dirty="0"/>
              <a:t>S1 , S4 : forward</a:t>
            </a:r>
          </a:p>
          <a:p>
            <a:pPr/>
            <a:r>
              <a:rPr lang="en-US" sz="1400" b="1" dirty="0"/>
              <a:t>S2 , S3 : reverse</a:t>
            </a:r>
          </a:p>
          <a:p>
            <a:pPr/>
            <a:r>
              <a:rPr lang="en-US" sz="1400" b="1" dirty="0"/>
              <a:t>S1 , S3 : brake</a:t>
            </a:r>
          </a:p>
          <a:p>
            <a:pPr/>
            <a:r>
              <a:rPr lang="en-US" sz="1400" b="1" dirty="0"/>
              <a:t>S2 , S4 : brake</a:t>
            </a:r>
          </a:p>
          <a:p>
            <a:pPr/>
            <a:r>
              <a:rPr lang="en-US" sz="1400" b="1" dirty="0"/>
              <a:t>one/none: coast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E51CF-F52F-8543-AD8D-3575CD035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60" y="2091865"/>
            <a:ext cx="1815879" cy="224567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FEEA73C-7E6F-4046-9959-38E91468F199}"/>
              </a:ext>
            </a:extLst>
          </p:cNvPr>
          <p:cNvSpPr/>
          <p:nvPr/>
        </p:nvSpPr>
        <p:spPr>
          <a:xfrm>
            <a:off x="5617545" y="4818841"/>
            <a:ext cx="265329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lang="en-US" sz="1400" b="1" u="sng" dirty="0"/>
              <a:t>OUT1		OUT2			    </a:t>
            </a:r>
          </a:p>
          <a:p>
            <a:pPr/>
            <a:r>
              <a:rPr lang="en-US" sz="1400" b="1" dirty="0"/>
              <a:t>  off 		  off 		coast</a:t>
            </a:r>
          </a:p>
          <a:p>
            <a:pPr/>
            <a:r>
              <a:rPr lang="en-US" sz="1400" b="1" dirty="0"/>
              <a:t>   H		    L 		forward</a:t>
            </a:r>
          </a:p>
          <a:p>
            <a:pPr/>
            <a:r>
              <a:rPr lang="en-US" sz="1400" b="1" dirty="0"/>
              <a:t>   L 		    H		reverse</a:t>
            </a:r>
          </a:p>
          <a:p>
            <a:pPr/>
            <a:r>
              <a:rPr lang="en-US" sz="1400" b="1" dirty="0"/>
              <a:t>        shorted			brake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1764C-CD14-A84E-9C79-1EE1777D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20" y="2091865"/>
            <a:ext cx="1909885" cy="22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81104B2E-C28E-844D-88D0-2F8C9C1F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9792"/>
          </a:xfrm>
        </p:spPr>
        <p:txBody>
          <a:bodyPr/>
          <a:lstStyle/>
          <a:p>
            <a:r>
              <a:rPr lang="en-US" dirty="0"/>
              <a:t>Complete motor control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Control System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982F3BA-A127-B24E-AF7A-ECDFF39AF43D}"/>
              </a:ext>
            </a:extLst>
          </p:cNvPr>
          <p:cNvGrpSpPr/>
          <p:nvPr/>
        </p:nvGrpSpPr>
        <p:grpSpPr>
          <a:xfrm>
            <a:off x="515289" y="3129559"/>
            <a:ext cx="8053900" cy="3331399"/>
            <a:chOff x="399289" y="3348805"/>
            <a:chExt cx="8856587" cy="32612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B6803B-06F5-9144-AA71-81F840CA22BD}"/>
                </a:ext>
              </a:extLst>
            </p:cNvPr>
            <p:cNvSpPr/>
            <p:nvPr/>
          </p:nvSpPr>
          <p:spPr>
            <a:xfrm>
              <a:off x="1155031" y="3597441"/>
              <a:ext cx="830179" cy="7200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2DFE58-ECDB-6B4F-9754-16F11B78F1CD}"/>
                </a:ext>
              </a:extLst>
            </p:cNvPr>
            <p:cNvSpPr/>
            <p:nvPr/>
          </p:nvSpPr>
          <p:spPr>
            <a:xfrm>
              <a:off x="3924097" y="3597440"/>
              <a:ext cx="830179" cy="7200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9AED89-5AC8-5F44-AAE7-19865EB89CD9}"/>
                </a:ext>
              </a:extLst>
            </p:cNvPr>
            <p:cNvSpPr/>
            <p:nvPr/>
          </p:nvSpPr>
          <p:spPr>
            <a:xfrm>
              <a:off x="5909307" y="3597440"/>
              <a:ext cx="830179" cy="72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23CFBA-5BBD-254B-9807-9B323A5DEC5E}"/>
                </a:ext>
              </a:extLst>
            </p:cNvPr>
            <p:cNvSpPr/>
            <p:nvPr/>
          </p:nvSpPr>
          <p:spPr>
            <a:xfrm>
              <a:off x="7688712" y="3597439"/>
              <a:ext cx="830179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450C9-4DE1-AF46-87EB-7994A638D3D9}"/>
                </a:ext>
              </a:extLst>
            </p:cNvPr>
            <p:cNvSpPr/>
            <p:nvPr/>
          </p:nvSpPr>
          <p:spPr>
            <a:xfrm>
              <a:off x="5909307" y="4804128"/>
              <a:ext cx="830179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E3B0F0-5080-7A4A-BE08-547D7683A549}"/>
                </a:ext>
              </a:extLst>
            </p:cNvPr>
            <p:cNvSpPr/>
            <p:nvPr/>
          </p:nvSpPr>
          <p:spPr>
            <a:xfrm>
              <a:off x="5909307" y="5890102"/>
              <a:ext cx="830179" cy="7200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D63548-475C-014C-B910-DEC137864266}"/>
                </a:ext>
              </a:extLst>
            </p:cNvPr>
            <p:cNvSpPr/>
            <p:nvPr/>
          </p:nvSpPr>
          <p:spPr>
            <a:xfrm>
              <a:off x="7688712" y="5890102"/>
              <a:ext cx="830179" cy="72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82928F-35DE-C447-A72C-CBFE2BD599FC}"/>
                </a:ext>
              </a:extLst>
            </p:cNvPr>
            <p:cNvSpPr/>
            <p:nvPr/>
          </p:nvSpPr>
          <p:spPr>
            <a:xfrm>
              <a:off x="2934436" y="3777439"/>
              <a:ext cx="360000" cy="360000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A6D4DD0-F084-854F-B074-EC43ED74268F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457200" y="3957439"/>
              <a:ext cx="697831" cy="2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5F161C-B566-4349-9B1A-195008BABB80}"/>
                </a:ext>
              </a:extLst>
            </p:cNvPr>
            <p:cNvCxnSpPr>
              <a:cxnSpLocks/>
              <a:stCxn id="6" idx="3"/>
              <a:endCxn id="13" idx="2"/>
            </p:cNvCxnSpPr>
            <p:nvPr/>
          </p:nvCxnSpPr>
          <p:spPr>
            <a:xfrm flipV="1">
              <a:off x="1985210" y="3957439"/>
              <a:ext cx="949226" cy="2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2AED16-81F4-4141-A40D-84FE34CEEF99}"/>
                </a:ext>
              </a:extLst>
            </p:cNvPr>
            <p:cNvCxnSpPr>
              <a:cxnSpLocks/>
              <a:stCxn id="13" idx="6"/>
              <a:endCxn id="7" idx="1"/>
            </p:cNvCxnSpPr>
            <p:nvPr/>
          </p:nvCxnSpPr>
          <p:spPr>
            <a:xfrm>
              <a:off x="3294436" y="3957439"/>
              <a:ext cx="629661" cy="1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6703A1E-E53B-AF49-9CF2-FB7D0254E440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>
            <a:xfrm>
              <a:off x="4754276" y="3957440"/>
              <a:ext cx="1155031" cy="0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B58BC33-B9C8-0B45-B26A-27DB8F66FD61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6739486" y="3957439"/>
              <a:ext cx="949226" cy="1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9318FDA-51FA-E64F-9D16-627EBF60655B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8518891" y="3957439"/>
              <a:ext cx="736985" cy="0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3B54484-ED15-2A4B-8011-EA6439EDEE07}"/>
                </a:ext>
              </a:extLst>
            </p:cNvPr>
            <p:cNvCxnSpPr>
              <a:cxnSpLocks/>
              <a:stCxn id="12" idx="1"/>
              <a:endCxn id="11" idx="3"/>
            </p:cNvCxnSpPr>
            <p:nvPr/>
          </p:nvCxnSpPr>
          <p:spPr>
            <a:xfrm flipH="1">
              <a:off x="6739486" y="6250102"/>
              <a:ext cx="949226" cy="0"/>
            </a:xfrm>
            <a:prstGeom prst="straightConnector1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8A3135AD-8E13-CC42-8CDA-A23B69D86143}"/>
                </a:ext>
              </a:extLst>
            </p:cNvPr>
            <p:cNvCxnSpPr>
              <a:stCxn id="10" idx="1"/>
              <a:endCxn id="13" idx="4"/>
            </p:cNvCxnSpPr>
            <p:nvPr/>
          </p:nvCxnSpPr>
          <p:spPr>
            <a:xfrm rot="10800000">
              <a:off x="3114437" y="4137440"/>
              <a:ext cx="2794871" cy="1026689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293A92C5-74AA-E94E-99B9-FDE663EEBEC5}"/>
                </a:ext>
              </a:extLst>
            </p:cNvPr>
            <p:cNvCxnSpPr>
              <a:cxnSpLocks/>
              <a:stCxn id="11" idx="1"/>
              <a:endCxn id="6" idx="2"/>
            </p:cNvCxnSpPr>
            <p:nvPr/>
          </p:nvCxnSpPr>
          <p:spPr>
            <a:xfrm rot="10800000">
              <a:off x="1570121" y="4317442"/>
              <a:ext cx="4339186" cy="1932661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4E1D3C3C-86CD-8D48-90CC-A6B53FDD2B7F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rot="5400000">
              <a:off x="6373451" y="4323475"/>
              <a:ext cx="1206689" cy="474617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F038792B-8F36-8345-A0AC-9DD0CC2E9C94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rot="5400000">
              <a:off x="7534986" y="4941343"/>
              <a:ext cx="2292664" cy="324854"/>
            </a:xfrm>
            <a:prstGeom prst="bentConnector2">
              <a:avLst/>
            </a:prstGeom>
            <a:ln w="5080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2B9B9B-E58E-D341-B56C-84EBC3F281EC}"/>
                </a:ext>
              </a:extLst>
            </p:cNvPr>
            <p:cNvSpPr txBox="1"/>
            <p:nvPr/>
          </p:nvSpPr>
          <p:spPr>
            <a:xfrm>
              <a:off x="399289" y="3348805"/>
              <a:ext cx="687831" cy="564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ref </a:t>
              </a:r>
            </a:p>
            <a:p>
              <a:r>
                <a:rPr lang="en-US" sz="1050" dirty="0"/>
                <a:t>position</a:t>
              </a:r>
            </a:p>
            <a:p>
              <a:r>
                <a:rPr lang="en-US" sz="1050" dirty="0"/>
                <a:t>(</a:t>
              </a:r>
              <a:r>
                <a:rPr lang="el-GR" sz="1050" dirty="0"/>
                <a:t>θ</a:t>
              </a:r>
              <a:r>
                <a:rPr lang="en-US" sz="1050" baseline="-25000" dirty="0"/>
                <a:t>d</a:t>
              </a:r>
              <a:r>
                <a:rPr lang="en-US" sz="1050" dirty="0"/>
                <a:t>)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C3558E-2293-5645-B12F-C4E902BB1FF0}"/>
                </a:ext>
              </a:extLst>
            </p:cNvPr>
            <p:cNvSpPr txBox="1"/>
            <p:nvPr/>
          </p:nvSpPr>
          <p:spPr>
            <a:xfrm>
              <a:off x="1150958" y="3742366"/>
              <a:ext cx="823542" cy="39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Motion controller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48E999B-CD63-4242-AB74-A035E8A1B7AC}"/>
                </a:ext>
              </a:extLst>
            </p:cNvPr>
            <p:cNvSpPr txBox="1"/>
            <p:nvPr/>
          </p:nvSpPr>
          <p:spPr>
            <a:xfrm>
              <a:off x="3902944" y="3691109"/>
              <a:ext cx="870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</a:t>
              </a:r>
            </a:p>
            <a:p>
              <a:pPr algn="ctr"/>
              <a:r>
                <a:rPr lang="en-US" sz="1000" dirty="0"/>
                <a:t>controller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02D800F-E495-0A48-B64F-A6FDCCD0F4D2}"/>
                </a:ext>
              </a:extLst>
            </p:cNvPr>
            <p:cNvSpPr txBox="1"/>
            <p:nvPr/>
          </p:nvSpPr>
          <p:spPr>
            <a:xfrm>
              <a:off x="5889756" y="3821852"/>
              <a:ext cx="849728" cy="27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H-bridge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8F54A69-6A89-9946-8A29-6E153F0A444D}"/>
                </a:ext>
              </a:extLst>
            </p:cNvPr>
            <p:cNvSpPr txBox="1"/>
            <p:nvPr/>
          </p:nvSpPr>
          <p:spPr>
            <a:xfrm>
              <a:off x="7677534" y="3772770"/>
              <a:ext cx="844013" cy="361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motor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CA4F67-E80F-6F48-8D28-58FFDFED0C4A}"/>
                </a:ext>
              </a:extLst>
            </p:cNvPr>
            <p:cNvSpPr txBox="1"/>
            <p:nvPr/>
          </p:nvSpPr>
          <p:spPr>
            <a:xfrm>
              <a:off x="5952354" y="4938152"/>
              <a:ext cx="776036" cy="45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current sensor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492051-93E6-7341-9A78-26302F0CF9E0}"/>
                </a:ext>
              </a:extLst>
            </p:cNvPr>
            <p:cNvSpPr txBox="1"/>
            <p:nvPr/>
          </p:nvSpPr>
          <p:spPr>
            <a:xfrm>
              <a:off x="5909307" y="6076350"/>
              <a:ext cx="830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counter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90158D3-E662-ED45-BA4D-F4BF7030BA48}"/>
                </a:ext>
              </a:extLst>
            </p:cNvPr>
            <p:cNvSpPr txBox="1"/>
            <p:nvPr/>
          </p:nvSpPr>
          <p:spPr>
            <a:xfrm>
              <a:off x="7632146" y="6079588"/>
              <a:ext cx="949226" cy="301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encoder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69D5E4-FBA1-E54C-8334-3F4EA4F15ECF}"/>
                </a:ext>
              </a:extLst>
            </p:cNvPr>
            <p:cNvSpPr txBox="1"/>
            <p:nvPr/>
          </p:nvSpPr>
          <p:spPr>
            <a:xfrm>
              <a:off x="2055428" y="3355183"/>
              <a:ext cx="906415" cy="564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torque /</a:t>
              </a:r>
            </a:p>
            <a:p>
              <a:r>
                <a:rPr lang="en-US" sz="1050" dirty="0"/>
                <a:t>Current </a:t>
              </a:r>
            </a:p>
            <a:p>
              <a:r>
                <a:rPr lang="en-US" sz="1050" dirty="0"/>
                <a:t>command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EE47B21-2A6E-1F49-A76B-C72512CB774C}"/>
                </a:ext>
              </a:extLst>
            </p:cNvPr>
            <p:cNvSpPr txBox="1"/>
            <p:nvPr/>
          </p:nvSpPr>
          <p:spPr>
            <a:xfrm>
              <a:off x="2957512" y="3763440"/>
              <a:ext cx="337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𝝨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3C81A8-D309-BB41-A7FB-6B6588BED501}"/>
                </a:ext>
              </a:extLst>
            </p:cNvPr>
            <p:cNvSpPr txBox="1"/>
            <p:nvPr/>
          </p:nvSpPr>
          <p:spPr>
            <a:xfrm>
              <a:off x="3273900" y="3509207"/>
              <a:ext cx="703696" cy="4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current </a:t>
              </a:r>
            </a:p>
            <a:p>
              <a:r>
                <a:rPr lang="en-US" sz="1050" dirty="0"/>
                <a:t>error 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1B65AB8-C5C1-934B-9EEE-0965D84D928C}"/>
                </a:ext>
              </a:extLst>
            </p:cNvPr>
            <p:cNvSpPr txBox="1"/>
            <p:nvPr/>
          </p:nvSpPr>
          <p:spPr>
            <a:xfrm>
              <a:off x="4875925" y="3458455"/>
              <a:ext cx="906415" cy="421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20 </a:t>
              </a:r>
              <a:r>
                <a:rPr lang="en-US" sz="1050" b="1" dirty="0" err="1">
                  <a:solidFill>
                    <a:schemeClr val="accent1"/>
                  </a:solidFill>
                </a:rPr>
                <a:t>KHz</a:t>
              </a:r>
              <a:endParaRPr lang="en-US" sz="1050" b="1" dirty="0">
                <a:solidFill>
                  <a:schemeClr val="accent1"/>
                </a:solidFill>
              </a:endParaRPr>
            </a:p>
            <a:p>
              <a:r>
                <a:rPr lang="en-US" sz="1050" dirty="0"/>
                <a:t>PWM duty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0CD0FE-DD95-0045-AFE3-E42DA9B1BD8E}"/>
                </a:ext>
              </a:extLst>
            </p:cNvPr>
            <p:cNvSpPr txBox="1"/>
            <p:nvPr/>
          </p:nvSpPr>
          <p:spPr>
            <a:xfrm>
              <a:off x="6877811" y="3593563"/>
              <a:ext cx="7470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current 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2150CA8-5E24-F845-90FD-9C303BA5AE75}"/>
                </a:ext>
              </a:extLst>
            </p:cNvPr>
            <p:cNvSpPr txBox="1"/>
            <p:nvPr/>
          </p:nvSpPr>
          <p:spPr>
            <a:xfrm>
              <a:off x="1642339" y="4522191"/>
              <a:ext cx="927073" cy="451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measured </a:t>
              </a:r>
            </a:p>
            <a:p>
              <a:r>
                <a:rPr lang="en-US" sz="1200" dirty="0"/>
                <a:t>position 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7D59544-3E91-AA46-87DF-E9F4CC04C440}"/>
                </a:ext>
              </a:extLst>
            </p:cNvPr>
            <p:cNvSpPr txBox="1"/>
            <p:nvPr/>
          </p:nvSpPr>
          <p:spPr>
            <a:xfrm>
              <a:off x="3157482" y="4538010"/>
              <a:ext cx="843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measured </a:t>
              </a:r>
            </a:p>
            <a:p>
              <a:r>
                <a:rPr lang="en-US" sz="1200" dirty="0"/>
                <a:t>current   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FC582236-C6B8-8C46-8FF4-017A99E4E58C}"/>
              </a:ext>
            </a:extLst>
          </p:cNvPr>
          <p:cNvSpPr/>
          <p:nvPr/>
        </p:nvSpPr>
        <p:spPr>
          <a:xfrm>
            <a:off x="389258" y="2937841"/>
            <a:ext cx="4898072" cy="363045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588066-A458-464E-ADFE-8CB7E0854CBD}"/>
              </a:ext>
            </a:extLst>
          </p:cNvPr>
          <p:cNvSpPr txBox="1"/>
          <p:nvPr/>
        </p:nvSpPr>
        <p:spPr>
          <a:xfrm>
            <a:off x="2654025" y="348446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+</a:t>
            </a:r>
            <a:r>
              <a:rPr lang="en-US" sz="1200" dirty="0"/>
              <a:t> 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73EEA8-E98C-BB40-89B5-9E1F777B6839}"/>
              </a:ext>
            </a:extLst>
          </p:cNvPr>
          <p:cNvSpPr txBox="1"/>
          <p:nvPr/>
        </p:nvSpPr>
        <p:spPr>
          <a:xfrm>
            <a:off x="2993579" y="381232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_</a:t>
            </a:r>
            <a:r>
              <a:rPr lang="en-US" sz="1200" dirty="0"/>
              <a:t>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362461-753C-7045-9122-73667677881A}"/>
              </a:ext>
            </a:extLst>
          </p:cNvPr>
          <p:cNvSpPr txBox="1"/>
          <p:nvPr/>
        </p:nvSpPr>
        <p:spPr>
          <a:xfrm>
            <a:off x="1260956" y="3116080"/>
            <a:ext cx="6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PID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118A59-06FF-3C4B-89A8-BDAC4772F128}"/>
              </a:ext>
            </a:extLst>
          </p:cNvPr>
          <p:cNvSpPr txBox="1"/>
          <p:nvPr/>
        </p:nvSpPr>
        <p:spPr>
          <a:xfrm>
            <a:off x="4384941" y="4346169"/>
            <a:ext cx="7585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5 </a:t>
            </a:r>
            <a:r>
              <a:rPr lang="en-US" sz="1050" b="1" dirty="0" err="1">
                <a:solidFill>
                  <a:srgbClr val="FF0000"/>
                </a:solidFill>
              </a:rPr>
              <a:t>KHz</a:t>
            </a:r>
            <a:endParaRPr lang="en-US" sz="1050" b="1" dirty="0">
              <a:solidFill>
                <a:srgbClr val="FF0000"/>
              </a:solidFill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</a:rPr>
              <a:t>inner loop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E7FB71-E2BF-BF47-AE38-34EE534E7C6C}"/>
              </a:ext>
            </a:extLst>
          </p:cNvPr>
          <p:cNvSpPr txBox="1"/>
          <p:nvPr/>
        </p:nvSpPr>
        <p:spPr>
          <a:xfrm>
            <a:off x="3675909" y="5489895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200-1000 Hz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outer loop </a:t>
            </a:r>
          </a:p>
        </p:txBody>
      </p:sp>
    </p:spTree>
    <p:extLst>
      <p:ext uri="{BB962C8B-B14F-4D97-AF65-F5344CB8AC3E}">
        <p14:creationId xmlns:p14="http://schemas.microsoft.com/office/powerpoint/2010/main" val="23587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BLDC motors</a:t>
            </a:r>
            <a:endParaRPr lang="en-US" sz="27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0359"/>
            <a:ext cx="8229600" cy="5159996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Brushless DC (BLDC) motor – how it works ?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hlinkClick r:id="rId2"/>
              </a:rPr>
              <a:t>https://www.youtube.com/watch?v=bCEiOnuODac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DC motors</a:t>
            </a:r>
            <a:endParaRPr lang="en-US" sz="2700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0359"/>
            <a:ext cx="8229600" cy="5159996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tx2"/>
                </a:solidFill>
              </a:rPr>
              <a:t>DC motors: cheap, most common</a:t>
            </a:r>
          </a:p>
          <a:p>
            <a:endParaRPr lang="en-US" sz="2500" b="1" dirty="0">
              <a:solidFill>
                <a:schemeClr val="tx2"/>
              </a:solidFill>
            </a:endParaRPr>
          </a:p>
          <a:p>
            <a:endParaRPr lang="en-US" sz="2500" b="1" dirty="0">
              <a:solidFill>
                <a:schemeClr val="tx2"/>
              </a:solidFill>
            </a:endParaRPr>
          </a:p>
          <a:p>
            <a:endParaRPr lang="en-US" sz="2500" b="1" dirty="0">
              <a:solidFill>
                <a:schemeClr val="tx2"/>
              </a:solidFill>
            </a:endParaRPr>
          </a:p>
          <a:p>
            <a:r>
              <a:rPr lang="en-US" sz="2500" b="1" dirty="0">
                <a:solidFill>
                  <a:schemeClr val="tx2"/>
                </a:solidFill>
              </a:rPr>
              <a:t>DC motor – how it works ?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  <a:hlinkClick r:id="rId2"/>
              </a:rPr>
              <a:t>https://www.youtube.com/watch?v=LAtPHANEfQo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1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Brushed permanent magnet DC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1DEC-1BF9-0F46-9EE5-0CD412AA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Lorentz’ law: </a:t>
            </a:r>
            <a:r>
              <a:rPr lang="en-US" sz="2000" b="1" dirty="0"/>
              <a:t>	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x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/>
          </a:p>
          <a:p>
            <a:pPr lvl="1"/>
            <a:r>
              <a:rPr lang="en-US" sz="1600" dirty="0"/>
              <a:t>current flowing through a magnetic field creates a force on the wire carrying the current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1BF36-AAF9-BD42-88A9-76404FAAC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44"/>
          <a:stretch/>
        </p:blipFill>
        <p:spPr>
          <a:xfrm>
            <a:off x="849944" y="2424243"/>
            <a:ext cx="1850910" cy="36105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D241300-00F6-E844-AA19-749ED8D493D3}"/>
              </a:ext>
            </a:extLst>
          </p:cNvPr>
          <p:cNvGrpSpPr/>
          <p:nvPr/>
        </p:nvGrpSpPr>
        <p:grpSpPr>
          <a:xfrm>
            <a:off x="6621325" y="2424243"/>
            <a:ext cx="1615271" cy="3610518"/>
            <a:chOff x="4239459" y="2863516"/>
            <a:chExt cx="1615271" cy="36105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5B08B9-F30C-9A48-A996-C9B93909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9459" y="4690376"/>
              <a:ext cx="1615271" cy="178365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9B2FE-2BBC-1D4D-B637-F95E030AD173}"/>
                </a:ext>
              </a:extLst>
            </p:cNvPr>
            <p:cNvSpPr/>
            <p:nvPr/>
          </p:nvSpPr>
          <p:spPr>
            <a:xfrm>
              <a:off x="4239459" y="2863516"/>
              <a:ext cx="1615271" cy="18268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088F55B-FCE3-7C4D-8C2E-B5933C821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29"/>
          <a:stretch/>
        </p:blipFill>
        <p:spPr>
          <a:xfrm>
            <a:off x="3754157" y="2424243"/>
            <a:ext cx="1634910" cy="3610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75148-0990-4949-A59D-1F50F2E0E184}"/>
              </a:ext>
            </a:extLst>
          </p:cNvPr>
          <p:cNvSpPr txBox="1"/>
          <p:nvPr/>
        </p:nvSpPr>
        <p:spPr>
          <a:xfrm>
            <a:off x="794349" y="6149151"/>
            <a:ext cx="1713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Torque changes direction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D08D5E-6F79-AC4E-8648-517488ACBD9E}"/>
              </a:ext>
            </a:extLst>
          </p:cNvPr>
          <p:cNvSpPr txBox="1"/>
          <p:nvPr/>
        </p:nvSpPr>
        <p:spPr>
          <a:xfrm>
            <a:off x="3714696" y="6149151"/>
            <a:ext cx="185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switch direction of current </a:t>
            </a:r>
          </a:p>
          <a:p>
            <a:r>
              <a:rPr lang="en-US" sz="1100" dirty="0"/>
              <a:t>- still torque varies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C11E6E-D2D5-7F43-BF1A-29367CF6E5C5}"/>
              </a:ext>
            </a:extLst>
          </p:cNvPr>
          <p:cNvSpPr txBox="1"/>
          <p:nvPr/>
        </p:nvSpPr>
        <p:spPr>
          <a:xfrm>
            <a:off x="6253485" y="6081108"/>
            <a:ext cx="278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- use 3 loops</a:t>
            </a:r>
          </a:p>
          <a:p>
            <a:r>
              <a:rPr lang="en-US" sz="1100" dirty="0"/>
              <a:t>- still have torque ripple</a:t>
            </a:r>
          </a:p>
          <a:p>
            <a:r>
              <a:rPr lang="en-US" sz="1100" dirty="0"/>
              <a:t>- insufficient torque &gt; use coil instead of wire</a:t>
            </a:r>
          </a:p>
          <a:p>
            <a:r>
              <a:rPr lang="en-US" sz="1100" dirty="0"/>
              <a:t>- commutators to switch current </a:t>
            </a:r>
          </a:p>
        </p:txBody>
      </p:sp>
    </p:spTree>
    <p:extLst>
      <p:ext uri="{BB962C8B-B14F-4D97-AF65-F5344CB8AC3E}">
        <p14:creationId xmlns:p14="http://schemas.microsoft.com/office/powerpoint/2010/main" val="8863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Model of DC motor Control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3C09A3-7C29-A746-93F0-836B2B7D43E2}"/>
              </a:ext>
            </a:extLst>
          </p:cNvPr>
          <p:cNvSpPr/>
          <p:nvPr/>
        </p:nvSpPr>
        <p:spPr>
          <a:xfrm>
            <a:off x="795086" y="2368138"/>
            <a:ext cx="733927" cy="49329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0FD025-B484-9A4F-B911-7E10FA96E437}"/>
              </a:ext>
            </a:extLst>
          </p:cNvPr>
          <p:cNvSpPr/>
          <p:nvPr/>
        </p:nvSpPr>
        <p:spPr>
          <a:xfrm>
            <a:off x="1866899" y="2376241"/>
            <a:ext cx="733927" cy="493294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7EE0588-C2DE-3741-A7E1-8720A14887B8}"/>
              </a:ext>
            </a:extLst>
          </p:cNvPr>
          <p:cNvGrpSpPr/>
          <p:nvPr/>
        </p:nvGrpSpPr>
        <p:grpSpPr>
          <a:xfrm>
            <a:off x="1566108" y="3626772"/>
            <a:ext cx="4509990" cy="1254403"/>
            <a:chOff x="1566108" y="3626772"/>
            <a:chExt cx="4509990" cy="1254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CCCE37-CB18-744D-9C07-3D733E548259}"/>
                </a:ext>
              </a:extLst>
            </p:cNvPr>
            <p:cNvSpPr/>
            <p:nvPr/>
          </p:nvSpPr>
          <p:spPr>
            <a:xfrm>
              <a:off x="1566108" y="3626772"/>
              <a:ext cx="397044" cy="8542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4E01DC-C851-3147-8937-52053E61F953}"/>
                </a:ext>
              </a:extLst>
            </p:cNvPr>
            <p:cNvSpPr txBox="1"/>
            <p:nvPr/>
          </p:nvSpPr>
          <p:spPr>
            <a:xfrm>
              <a:off x="1614236" y="4511843"/>
              <a:ext cx="4461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: torque constant  : characteristic of motor</a:t>
              </a:r>
              <a:endParaRPr lang="en-US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20D9ED-D71E-3448-85DE-38BA7931A98B}"/>
              </a:ext>
            </a:extLst>
          </p:cNvPr>
          <p:cNvGrpSpPr/>
          <p:nvPr/>
        </p:nvGrpSpPr>
        <p:grpSpPr>
          <a:xfrm>
            <a:off x="5796250" y="1417638"/>
            <a:ext cx="2142052" cy="729333"/>
            <a:chOff x="6055859" y="4851496"/>
            <a:chExt cx="2142052" cy="729333"/>
          </a:xfrm>
        </p:grpSpPr>
        <p:sp>
          <p:nvSpPr>
            <p:cNvPr id="12" name="Can 11">
              <a:extLst>
                <a:ext uri="{FF2B5EF4-FFF2-40B4-BE49-F238E27FC236}">
                  <a16:creationId xmlns:a16="http://schemas.microsoft.com/office/drawing/2014/main" id="{1D65240C-84A4-AA4D-9864-2009BDE4B5FC}"/>
                </a:ext>
              </a:extLst>
            </p:cNvPr>
            <p:cNvSpPr/>
            <p:nvPr/>
          </p:nvSpPr>
          <p:spPr>
            <a:xfrm rot="16200000">
              <a:off x="6735293" y="4932829"/>
              <a:ext cx="432000" cy="864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B45667-9F52-8E4C-8C60-A59DFE023DD8}"/>
                </a:ext>
              </a:extLst>
            </p:cNvPr>
            <p:cNvCxnSpPr/>
            <p:nvPr/>
          </p:nvCxnSpPr>
          <p:spPr>
            <a:xfrm>
              <a:off x="7374328" y="5244012"/>
              <a:ext cx="4372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14C120-0582-3840-AAF3-F2C3847ADB67}"/>
                </a:ext>
              </a:extLst>
            </p:cNvPr>
            <p:cNvCxnSpPr/>
            <p:nvPr/>
          </p:nvCxnSpPr>
          <p:spPr>
            <a:xfrm>
              <a:off x="7371335" y="5521052"/>
              <a:ext cx="4372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10A176-8807-1F4E-BD38-13BC33B41D58}"/>
                </a:ext>
              </a:extLst>
            </p:cNvPr>
            <p:cNvSpPr txBox="1"/>
            <p:nvPr/>
          </p:nvSpPr>
          <p:spPr>
            <a:xfrm>
              <a:off x="7872181" y="520534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BF00A0-73BA-214B-8C45-DF569748B1D7}"/>
                </a:ext>
              </a:extLst>
            </p:cNvPr>
            <p:cNvSpPr txBox="1"/>
            <p:nvPr/>
          </p:nvSpPr>
          <p:spPr>
            <a:xfrm>
              <a:off x="7454604" y="487468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F837D8-1090-914D-9B69-237CE9BBDFF7}"/>
                </a:ext>
              </a:extLst>
            </p:cNvPr>
            <p:cNvSpPr txBox="1"/>
            <p:nvPr/>
          </p:nvSpPr>
          <p:spPr>
            <a:xfrm>
              <a:off x="6064605" y="48514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𝜏,⍵</a:t>
              </a:r>
            </a:p>
          </p:txBody>
        </p:sp>
        <p:sp>
          <p:nvSpPr>
            <p:cNvPr id="13" name="Can 12">
              <a:extLst>
                <a:ext uri="{FF2B5EF4-FFF2-40B4-BE49-F238E27FC236}">
                  <a16:creationId xmlns:a16="http://schemas.microsoft.com/office/drawing/2014/main" id="{A70E10AE-EDCA-8240-8482-BEE6598974D8}"/>
                </a:ext>
              </a:extLst>
            </p:cNvPr>
            <p:cNvSpPr/>
            <p:nvPr/>
          </p:nvSpPr>
          <p:spPr>
            <a:xfrm rot="16200000">
              <a:off x="6304171" y="5148828"/>
              <a:ext cx="144000" cy="432000"/>
            </a:xfrm>
            <a:prstGeom prst="can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2615FF-CDF6-9048-BE5F-3BC37AB1E48D}"/>
                </a:ext>
              </a:extLst>
            </p:cNvPr>
            <p:cNvGrpSpPr/>
            <p:nvPr/>
          </p:nvGrpSpPr>
          <p:grpSpPr>
            <a:xfrm rot="5400000">
              <a:off x="6055859" y="5196859"/>
              <a:ext cx="360000" cy="360000"/>
              <a:chOff x="6592171" y="5735416"/>
              <a:chExt cx="360000" cy="360000"/>
            </a:xfrm>
          </p:grpSpPr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39A9649C-082C-BB4B-8C53-1F8EB1E86381}"/>
                  </a:ext>
                </a:extLst>
              </p:cNvPr>
              <p:cNvSpPr/>
              <p:nvPr/>
            </p:nvSpPr>
            <p:spPr>
              <a:xfrm>
                <a:off x="6592171" y="5735416"/>
                <a:ext cx="360000" cy="3600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B2A251CE-8FA6-B446-BF77-5751733FA7C3}"/>
                  </a:ext>
                </a:extLst>
              </p:cNvPr>
              <p:cNvSpPr/>
              <p:nvPr/>
            </p:nvSpPr>
            <p:spPr>
              <a:xfrm rot="16200000">
                <a:off x="6592171" y="5735416"/>
                <a:ext cx="360000" cy="36000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EEC80C-C75A-E64F-B959-39D7CB76A0AA}"/>
              </a:ext>
            </a:extLst>
          </p:cNvPr>
          <p:cNvSpPr txBox="1"/>
          <p:nvPr/>
        </p:nvSpPr>
        <p:spPr>
          <a:xfrm>
            <a:off x="2553791" y="6108466"/>
            <a:ext cx="394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</a:t>
            </a:r>
            <a:r>
              <a:rPr lang="en-US" dirty="0" err="1"/>
              <a:t>emf</a:t>
            </a:r>
            <a:r>
              <a:rPr lang="en-US" dirty="0"/>
              <a:t>  (electro-motive force) voltage</a:t>
            </a:r>
          </a:p>
          <a:p>
            <a:r>
              <a:rPr lang="en-US" dirty="0"/>
              <a:t>Opposing the driving voltage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0A7243-856D-9745-8751-B3893A1F3A70}"/>
              </a:ext>
            </a:extLst>
          </p:cNvPr>
          <p:cNvSpPr/>
          <p:nvPr/>
        </p:nvSpPr>
        <p:spPr>
          <a:xfrm>
            <a:off x="1083823" y="2951740"/>
            <a:ext cx="27510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Mechanical power (output)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F6343A-AFE6-784D-84FF-300E37E24EEA}"/>
              </a:ext>
            </a:extLst>
          </p:cNvPr>
          <p:cNvSpPr/>
          <p:nvPr/>
        </p:nvSpPr>
        <p:spPr>
          <a:xfrm>
            <a:off x="5796250" y="2434308"/>
            <a:ext cx="273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(friction loss,  heating, etc.)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492747-62F0-C04C-B0F6-E9FBB1C04959}"/>
              </a:ext>
            </a:extLst>
          </p:cNvPr>
          <p:cNvSpPr/>
          <p:nvPr/>
        </p:nvSpPr>
        <p:spPr>
          <a:xfrm>
            <a:off x="457200" y="5111194"/>
            <a:ext cx="2323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Open-circuit: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=0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2B9C0F-8130-C143-9EC3-9D934F9B4BB2}"/>
              </a:ext>
            </a:extLst>
          </p:cNvPr>
          <p:cNvSpPr/>
          <p:nvPr/>
        </p:nvSpPr>
        <p:spPr>
          <a:xfrm>
            <a:off x="83421" y="1953453"/>
            <a:ext cx="23759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Electrical power (input)</a:t>
            </a:r>
          </a:p>
        </p:txBody>
      </p:sp>
    </p:spTree>
    <p:extLst>
      <p:ext uri="{BB962C8B-B14F-4D97-AF65-F5344CB8AC3E}">
        <p14:creationId xmlns:p14="http://schemas.microsoft.com/office/powerpoint/2010/main" val="1819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  <p:bldP spid="28" grpId="0"/>
      <p:bldP spid="29" grpId="0" animBg="1"/>
      <p:bldP spid="30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Speed-Torque curve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73492747-62F0-C04C-B0F6-E9FBB1C04959}"/>
              </a:ext>
            </a:extLst>
          </p:cNvPr>
          <p:cNvSpPr/>
          <p:nvPr/>
        </p:nvSpPr>
        <p:spPr>
          <a:xfrm>
            <a:off x="457200" y="5282370"/>
            <a:ext cx="76266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⍵</a:t>
            </a:r>
            <a:r>
              <a:rPr lang="en-US" sz="2400" baseline="-25000" dirty="0"/>
              <a:t>0</a:t>
            </a:r>
            <a:r>
              <a:rPr lang="en-US" sz="2400" dirty="0"/>
              <a:t>: no-load speed</a:t>
            </a:r>
          </a:p>
          <a:p>
            <a:r>
              <a:rPr lang="en-US" sz="2400" dirty="0"/>
              <a:t>𝜏</a:t>
            </a:r>
            <a:r>
              <a:rPr lang="en-US" sz="2400" baseline="-25000" dirty="0"/>
              <a:t>s</a:t>
            </a:r>
            <a:r>
              <a:rPr lang="en-US" sz="2400" dirty="0"/>
              <a:t>: prevent moving ⇒ large torque (𝜏=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/>
              <a:t>) ⇒</a:t>
            </a:r>
          </a:p>
          <a:p>
            <a:r>
              <a:rPr lang="en-US" dirty="0"/>
              <a:t> 		large current ⇒ (Power=RI</a:t>
            </a:r>
            <a:r>
              <a:rPr lang="en-US" baseline="30000" dirty="0"/>
              <a:t>2</a:t>
            </a:r>
            <a:r>
              <a:rPr lang="en-US" dirty="0"/>
              <a:t>)⇒ overheating (over long period of time)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33ECD9B-FD03-394F-BB1A-FF76CF6DBC49}"/>
              </a:ext>
            </a:extLst>
          </p:cNvPr>
          <p:cNvGrpSpPr/>
          <p:nvPr/>
        </p:nvGrpSpPr>
        <p:grpSpPr>
          <a:xfrm>
            <a:off x="3765435" y="1477669"/>
            <a:ext cx="430794" cy="797386"/>
            <a:chOff x="4069493" y="1484115"/>
            <a:chExt cx="430794" cy="797386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FDA714B-8ED3-694B-813A-8131C5E0C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9493" y="1754589"/>
              <a:ext cx="258216" cy="526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F66981-3454-5E40-86F7-46CDC12B2872}"/>
                </a:ext>
              </a:extLst>
            </p:cNvPr>
            <p:cNvSpPr/>
            <p:nvPr/>
          </p:nvSpPr>
          <p:spPr>
            <a:xfrm>
              <a:off x="4198601" y="148411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67D87CB-B99C-4445-8BE6-796BE47E2741}"/>
              </a:ext>
            </a:extLst>
          </p:cNvPr>
          <p:cNvGrpSpPr/>
          <p:nvPr/>
        </p:nvGrpSpPr>
        <p:grpSpPr>
          <a:xfrm>
            <a:off x="4683893" y="3028628"/>
            <a:ext cx="3312592" cy="2127904"/>
            <a:chOff x="4683893" y="3028628"/>
            <a:chExt cx="3312592" cy="212790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FFFC5E8-E393-004E-8E08-834A24364C7A}"/>
                </a:ext>
              </a:extLst>
            </p:cNvPr>
            <p:cNvGrpSpPr/>
            <p:nvPr/>
          </p:nvGrpSpPr>
          <p:grpSpPr>
            <a:xfrm>
              <a:off x="4683893" y="3028628"/>
              <a:ext cx="3312592" cy="2127904"/>
              <a:chOff x="4683893" y="3028628"/>
              <a:chExt cx="3312592" cy="21279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C18B150-BAF8-0541-BFEA-75FFF614D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4547" y="3929175"/>
                <a:ext cx="0" cy="89092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A7EEB3-E08A-8E46-952C-EDC846D9FF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26240" y="3929175"/>
                <a:ext cx="8622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  <a:head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18B429-9016-0344-BEFF-1A32ECC21B39}"/>
                  </a:ext>
                </a:extLst>
              </p:cNvPr>
              <p:cNvSpPr txBox="1"/>
              <p:nvPr/>
            </p:nvSpPr>
            <p:spPr>
              <a:xfrm>
                <a:off x="6304547" y="3665342"/>
                <a:ext cx="16919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nominal operating point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56AEF06-11A3-CF47-B1CB-FAAB74A66D77}"/>
                  </a:ext>
                </a:extLst>
              </p:cNvPr>
              <p:cNvSpPr txBox="1"/>
              <p:nvPr/>
            </p:nvSpPr>
            <p:spPr>
              <a:xfrm>
                <a:off x="5840702" y="3028628"/>
                <a:ext cx="21557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nominal mechanical power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5B3E5F7-6855-224A-B952-D84B8183EF2B}"/>
                  </a:ext>
                </a:extLst>
              </p:cNvPr>
              <p:cNvSpPr txBox="1"/>
              <p:nvPr/>
            </p:nvSpPr>
            <p:spPr>
              <a:xfrm>
                <a:off x="5452539" y="4001769"/>
                <a:ext cx="9751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continuous operating region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77AF4A4-D259-D64A-A778-6F7693957A83}"/>
                      </a:ext>
                    </a:extLst>
                  </p:cNvPr>
                  <p:cNvSpPr/>
                  <p:nvPr/>
                </p:nvSpPr>
                <p:spPr>
                  <a:xfrm>
                    <a:off x="5964964" y="4787200"/>
                    <a:ext cx="72128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77AF4A4-D259-D64A-A778-6F7693957A8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4964" y="4787200"/>
                    <a:ext cx="72128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D88E5EFD-6F68-E547-B4F5-D6712B0C2388}"/>
                      </a:ext>
                    </a:extLst>
                  </p:cNvPr>
                  <p:cNvSpPr/>
                  <p:nvPr/>
                </p:nvSpPr>
                <p:spPr>
                  <a:xfrm>
                    <a:off x="4683893" y="3693746"/>
                    <a:ext cx="7731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D88E5EFD-6F68-E547-B4F5-D6712B0C238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3893" y="3693746"/>
                    <a:ext cx="77316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Curved Connector 52">
                <a:extLst>
                  <a:ext uri="{FF2B5EF4-FFF2-40B4-BE49-F238E27FC236}">
                    <a16:creationId xmlns:a16="http://schemas.microsoft.com/office/drawing/2014/main" id="{7662CD5D-D1B6-C142-88FA-A96874F1A01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36211" y="3409978"/>
                <a:ext cx="514762" cy="360644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3763678-CA5D-B449-9567-7817E642C0E3}"/>
                </a:ext>
              </a:extLst>
            </p:cNvPr>
            <p:cNvSpPr/>
            <p:nvPr/>
          </p:nvSpPr>
          <p:spPr>
            <a:xfrm>
              <a:off x="5426240" y="3329844"/>
              <a:ext cx="890339" cy="1523163"/>
            </a:xfrm>
            <a:custGeom>
              <a:avLst/>
              <a:gdLst>
                <a:gd name="connsiteX0" fmla="*/ 866274 w 878305"/>
                <a:gd name="connsiteY0" fmla="*/ 1443789 h 1443789"/>
                <a:gd name="connsiteX1" fmla="*/ 0 w 878305"/>
                <a:gd name="connsiteY1" fmla="*/ 1443789 h 1443789"/>
                <a:gd name="connsiteX2" fmla="*/ 0 w 878305"/>
                <a:gd name="connsiteY2" fmla="*/ 0 h 1443789"/>
                <a:gd name="connsiteX3" fmla="*/ 878305 w 878305"/>
                <a:gd name="connsiteY3" fmla="*/ 589547 h 1443789"/>
                <a:gd name="connsiteX4" fmla="*/ 866274 w 878305"/>
                <a:gd name="connsiteY4" fmla="*/ 1443789 h 144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305" h="1443789">
                  <a:moveTo>
                    <a:pt x="866274" y="1443789"/>
                  </a:moveTo>
                  <a:lnTo>
                    <a:pt x="0" y="1443789"/>
                  </a:lnTo>
                  <a:lnTo>
                    <a:pt x="0" y="0"/>
                  </a:lnTo>
                  <a:lnTo>
                    <a:pt x="878305" y="589547"/>
                  </a:lnTo>
                  <a:lnTo>
                    <a:pt x="866274" y="1443789"/>
                  </a:lnTo>
                  <a:close/>
                </a:path>
              </a:pathLst>
            </a:cu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2B956C1-23BB-EC4F-85B3-F3D4BBA39038}"/>
              </a:ext>
            </a:extLst>
          </p:cNvPr>
          <p:cNvGrpSpPr/>
          <p:nvPr/>
        </p:nvGrpSpPr>
        <p:grpSpPr>
          <a:xfrm>
            <a:off x="4398844" y="2016969"/>
            <a:ext cx="4407655" cy="3460077"/>
            <a:chOff x="4398844" y="2016969"/>
            <a:chExt cx="4407655" cy="34600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29A2EAF-6A01-6041-83B6-D7AFC69BD1FC}"/>
                </a:ext>
              </a:extLst>
            </p:cNvPr>
            <p:cNvGrpSpPr/>
            <p:nvPr/>
          </p:nvGrpSpPr>
          <p:grpSpPr>
            <a:xfrm>
              <a:off x="4398844" y="2106813"/>
              <a:ext cx="4407655" cy="3370233"/>
              <a:chOff x="4398844" y="2106813"/>
              <a:chExt cx="4407655" cy="337023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7F6343A-AFE6-784D-84FF-300E37E24EEA}"/>
                      </a:ext>
                    </a:extLst>
                  </p:cNvPr>
                  <p:cNvSpPr/>
                  <p:nvPr/>
                </p:nvSpPr>
                <p:spPr>
                  <a:xfrm>
                    <a:off x="4398844" y="2982757"/>
                    <a:ext cx="1027397" cy="6576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A7F6343A-AFE6-784D-84FF-300E37E24E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8844" y="2982757"/>
                    <a:ext cx="1027397" cy="65768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91626B1-EFF4-BB40-930E-CA0FCEFD3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6242" y="2446340"/>
                <a:ext cx="0" cy="2373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C6D1FD6-4788-8D4D-A61F-649C4F0A0C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26242" y="4820104"/>
                <a:ext cx="304398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1747177-3F27-9A44-9C9A-6FB1CFF0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26243" y="3304126"/>
                <a:ext cx="2212592" cy="1515978"/>
              </a:xfrm>
              <a:prstGeom prst="line">
                <a:avLst/>
              </a:prstGeom>
              <a:ln w="476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C4DE036-8151-4F45-99A9-F808E4296043}"/>
                      </a:ext>
                    </a:extLst>
                  </p:cNvPr>
                  <p:cNvSpPr/>
                  <p:nvPr/>
                </p:nvSpPr>
                <p:spPr>
                  <a:xfrm>
                    <a:off x="8458199" y="4611374"/>
                    <a:ext cx="3483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4C4DE036-8151-4F45-99A9-F808E42960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8199" y="4611374"/>
                    <a:ext cx="3483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5A7DCE7-5ADA-014C-8BFB-286259F182A8}"/>
                      </a:ext>
                    </a:extLst>
                  </p:cNvPr>
                  <p:cNvSpPr/>
                  <p:nvPr/>
                </p:nvSpPr>
                <p:spPr>
                  <a:xfrm>
                    <a:off x="5221569" y="2106813"/>
                    <a:ext cx="40934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5A7DCE7-5ADA-014C-8BFB-286259F182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1569" y="2106813"/>
                    <a:ext cx="40934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EB8F882-9004-DB41-85AA-94FC8F64DA54}"/>
                      </a:ext>
                    </a:extLst>
                  </p:cNvPr>
                  <p:cNvSpPr/>
                  <p:nvPr/>
                </p:nvSpPr>
                <p:spPr>
                  <a:xfrm>
                    <a:off x="6974428" y="4860595"/>
                    <a:ext cx="1405962" cy="6164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𝑠𝑡𝑎𝑙𝑙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EB8F882-9004-DB41-85AA-94FC8F64DA5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4428" y="4860595"/>
                    <a:ext cx="1405962" cy="61645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0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4823EC-9A08-554F-AC8E-61DD2534B8AB}"/>
                </a:ext>
              </a:extLst>
            </p:cNvPr>
            <p:cNvSpPr/>
            <p:nvPr/>
          </p:nvSpPr>
          <p:spPr>
            <a:xfrm>
              <a:off x="5919363" y="2016969"/>
              <a:ext cx="2110129" cy="369332"/>
            </a:xfrm>
            <a:prstGeom prst="rect">
              <a:avLst/>
            </a:prstGeom>
            <a:solidFill>
              <a:srgbClr val="FFC000">
                <a:alpha val="48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Speed-Torque curve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4A43BED-8BCA-DD42-8D51-D5531D5C7DEA}"/>
              </a:ext>
            </a:extLst>
          </p:cNvPr>
          <p:cNvGrpSpPr/>
          <p:nvPr/>
        </p:nvGrpSpPr>
        <p:grpSpPr>
          <a:xfrm>
            <a:off x="2877850" y="2201635"/>
            <a:ext cx="397044" cy="1166256"/>
            <a:chOff x="2877850" y="2201635"/>
            <a:chExt cx="397044" cy="1166256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902280A-D867-3847-9438-557957B556F0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3076372" y="2201635"/>
              <a:ext cx="72104" cy="3120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711659F-EAB9-8546-9270-55CE4B398875}"/>
                </a:ext>
              </a:extLst>
            </p:cNvPr>
            <p:cNvSpPr/>
            <p:nvPr/>
          </p:nvSpPr>
          <p:spPr>
            <a:xfrm>
              <a:off x="2877850" y="2513649"/>
              <a:ext cx="397044" cy="8542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92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Mechanical power in speed-torque curve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/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x 100 %</a:t>
                </a: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  <a:blipFill>
                <a:blip r:embed="rId3"/>
                <a:stretch>
                  <a:fillRect l="-277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29A2EAF-6A01-6041-83B6-D7AFC69BD1FC}"/>
              </a:ext>
            </a:extLst>
          </p:cNvPr>
          <p:cNvGrpSpPr/>
          <p:nvPr/>
        </p:nvGrpSpPr>
        <p:grpSpPr>
          <a:xfrm>
            <a:off x="4925913" y="2106813"/>
            <a:ext cx="3666792" cy="3018044"/>
            <a:chOff x="4925913" y="2106813"/>
            <a:chExt cx="3666792" cy="30180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/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1626B1-EFF4-BB40-930E-CA0FCEFD3176}"/>
                </a:ext>
              </a:extLst>
            </p:cNvPr>
            <p:cNvCxnSpPr>
              <a:cxnSpLocks/>
            </p:cNvCxnSpPr>
            <p:nvPr/>
          </p:nvCxnSpPr>
          <p:spPr>
            <a:xfrm>
              <a:off x="5426242" y="2446340"/>
              <a:ext cx="0" cy="237376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6D1FD6-4788-8D4D-A61F-649C4F0A0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242" y="4820104"/>
              <a:ext cx="304398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747177-3F27-9A44-9C9A-6FB1CFF08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6243" y="3304126"/>
              <a:ext cx="2212592" cy="1515978"/>
            </a:xfrm>
            <a:prstGeom prst="line">
              <a:avLst/>
            </a:prstGeom>
            <a:ln w="476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/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/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/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617ED8-E74F-E74E-BC38-19D0D00F861A}"/>
              </a:ext>
            </a:extLst>
          </p:cNvPr>
          <p:cNvGrpSpPr/>
          <p:nvPr/>
        </p:nvGrpSpPr>
        <p:grpSpPr>
          <a:xfrm>
            <a:off x="7793087" y="2064059"/>
            <a:ext cx="1230529" cy="2748432"/>
            <a:chOff x="7793087" y="2064059"/>
            <a:chExt cx="1230529" cy="274843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EF4365-7850-D942-8496-A5F6D0BF405D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22" y="2438727"/>
              <a:ext cx="0" cy="2373764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1713E3-327C-E24E-82E7-26A88D6DF71C}"/>
                    </a:ext>
                  </a:extLst>
                </p:cNvPr>
                <p:cNvSpPr/>
                <p:nvPr/>
              </p:nvSpPr>
              <p:spPr>
                <a:xfrm>
                  <a:off x="7793087" y="2064059"/>
                  <a:ext cx="1230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81713E3-327C-E24E-82E7-26A88D6DF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3087" y="2064059"/>
                  <a:ext cx="123052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70801B-603B-7A48-AADC-8EB133374FF5}"/>
              </a:ext>
            </a:extLst>
          </p:cNvPr>
          <p:cNvGrpSpPr/>
          <p:nvPr/>
        </p:nvGrpSpPr>
        <p:grpSpPr>
          <a:xfrm>
            <a:off x="4952811" y="3053941"/>
            <a:ext cx="2955184" cy="2336751"/>
            <a:chOff x="4952811" y="3053941"/>
            <a:chExt cx="2955184" cy="233675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2909A6F-03AC-8D4B-95EB-25633EE1FA77}"/>
                </a:ext>
              </a:extLst>
            </p:cNvPr>
            <p:cNvSpPr/>
            <p:nvPr/>
          </p:nvSpPr>
          <p:spPr>
            <a:xfrm>
              <a:off x="5427785" y="3540367"/>
              <a:ext cx="2192215" cy="1266095"/>
            </a:xfrm>
            <a:custGeom>
              <a:avLst/>
              <a:gdLst>
                <a:gd name="connsiteX0" fmla="*/ 0 w 2192215"/>
                <a:gd name="connsiteY0" fmla="*/ 1266095 h 1266095"/>
                <a:gd name="connsiteX1" fmla="*/ 1172307 w 2192215"/>
                <a:gd name="connsiteY1" fmla="*/ 2 h 1266095"/>
                <a:gd name="connsiteX2" fmla="*/ 2192215 w 2192215"/>
                <a:gd name="connsiteY2" fmla="*/ 1254371 h 126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2215" h="1266095">
                  <a:moveTo>
                    <a:pt x="0" y="1266095"/>
                  </a:moveTo>
                  <a:cubicBezTo>
                    <a:pt x="403469" y="634025"/>
                    <a:pt x="806938" y="1956"/>
                    <a:pt x="1172307" y="2"/>
                  </a:cubicBezTo>
                  <a:cubicBezTo>
                    <a:pt x="1537676" y="-1952"/>
                    <a:pt x="2032000" y="1070710"/>
                    <a:pt x="2192215" y="1254371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89D3D14-F175-C542-AA7D-3AB3B0644DC4}"/>
                    </a:ext>
                  </a:extLst>
                </p:cNvPr>
                <p:cNvSpPr/>
                <p:nvPr/>
              </p:nvSpPr>
              <p:spPr>
                <a:xfrm>
                  <a:off x="6220161" y="3053941"/>
                  <a:ext cx="1687834" cy="4150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box>
                              <m:box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89D3D14-F175-C542-AA7D-3AB3B0644D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0161" y="3053941"/>
                  <a:ext cx="1687834" cy="415050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23EB273-B6B7-CF41-AF58-44D1B8B4ADC2}"/>
                    </a:ext>
                  </a:extLst>
                </p:cNvPr>
                <p:cNvSpPr/>
                <p:nvPr/>
              </p:nvSpPr>
              <p:spPr>
                <a:xfrm>
                  <a:off x="6418681" y="4827717"/>
                  <a:ext cx="438133" cy="562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23EB273-B6B7-CF41-AF58-44D1B8B4AD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8681" y="4827717"/>
                  <a:ext cx="438133" cy="562975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CCC976-8186-3644-8FCC-D2432BE085B5}"/>
                </a:ext>
              </a:extLst>
            </p:cNvPr>
            <p:cNvCxnSpPr>
              <a:stCxn id="4" idx="1"/>
            </p:cNvCxnSpPr>
            <p:nvPr/>
          </p:nvCxnSpPr>
          <p:spPr>
            <a:xfrm>
              <a:off x="6600092" y="3540369"/>
              <a:ext cx="5245" cy="127973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CE146DB-3709-3D48-8735-92E6AA456FC6}"/>
                    </a:ext>
                  </a:extLst>
                </p:cNvPr>
                <p:cNvSpPr/>
                <p:nvPr/>
              </p:nvSpPr>
              <p:spPr>
                <a:xfrm>
                  <a:off x="4952811" y="3868392"/>
                  <a:ext cx="511614" cy="564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CE146DB-3709-3D48-8735-92E6AA456F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811" y="3868392"/>
                  <a:ext cx="511614" cy="564898"/>
                </a:xfrm>
                <a:prstGeom prst="rect">
                  <a:avLst/>
                </a:prstGeom>
                <a:blipFill>
                  <a:blip r:embed="rId11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4FDF714-71CD-9349-8F12-1100633FF516}"/>
                </a:ext>
              </a:extLst>
            </p:cNvPr>
            <p:cNvCxnSpPr>
              <a:cxnSpLocks/>
            </p:cNvCxnSpPr>
            <p:nvPr/>
          </p:nvCxnSpPr>
          <p:spPr>
            <a:xfrm>
              <a:off x="5425495" y="4113605"/>
              <a:ext cx="117953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411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Mechanical power in speed-torque curve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  <a:p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61DEC-1BF9-0F46-9EE5-0CD412AA5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8411"/>
              </a:xfrm>
              <a:blipFill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/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Efficiency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𝜏𝜔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x 100 %</a:t>
                </a:r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3492747-62F0-C04C-B0F6-E9FBB1C04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60142"/>
                <a:ext cx="3652923" cy="664926"/>
              </a:xfrm>
              <a:prstGeom prst="rect">
                <a:avLst/>
              </a:prstGeom>
              <a:blipFill>
                <a:blip r:embed="rId3"/>
                <a:stretch>
                  <a:fillRect l="-277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29A2EAF-6A01-6041-83B6-D7AFC69BD1FC}"/>
              </a:ext>
            </a:extLst>
          </p:cNvPr>
          <p:cNvGrpSpPr/>
          <p:nvPr/>
        </p:nvGrpSpPr>
        <p:grpSpPr>
          <a:xfrm>
            <a:off x="4925913" y="2106813"/>
            <a:ext cx="3666792" cy="3018044"/>
            <a:chOff x="4925913" y="2106813"/>
            <a:chExt cx="3666792" cy="30180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/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F6343A-AFE6-784D-84FF-300E37E24E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913" y="3056017"/>
                  <a:ext cx="51161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1626B1-EFF4-BB40-930E-CA0FCEFD3176}"/>
                </a:ext>
              </a:extLst>
            </p:cNvPr>
            <p:cNvCxnSpPr>
              <a:cxnSpLocks/>
            </p:cNvCxnSpPr>
            <p:nvPr/>
          </p:nvCxnSpPr>
          <p:spPr>
            <a:xfrm>
              <a:off x="5426242" y="2446340"/>
              <a:ext cx="0" cy="237376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6D1FD6-4788-8D4D-A61F-649C4F0A0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6242" y="4820104"/>
              <a:ext cx="304398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747177-3F27-9A44-9C9A-6FB1CFF08B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6243" y="3304126"/>
              <a:ext cx="2212592" cy="1515978"/>
            </a:xfrm>
            <a:prstGeom prst="line">
              <a:avLst/>
            </a:prstGeom>
            <a:ln w="476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/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C4DE036-8151-4F45-99A9-F808E4296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405" y="4755525"/>
                  <a:ext cx="3483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/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5A7DCE7-5ADA-014C-8BFB-286259F18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569" y="2106813"/>
                  <a:ext cx="40934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/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EB8F882-9004-DB41-85AA-94FC8F64DA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240" y="4755525"/>
                  <a:ext cx="43813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EF4365-7850-D942-8496-A5F6D0BF405D}"/>
              </a:ext>
            </a:extLst>
          </p:cNvPr>
          <p:cNvCxnSpPr>
            <a:cxnSpLocks/>
          </p:cNvCxnSpPr>
          <p:nvPr/>
        </p:nvCxnSpPr>
        <p:spPr>
          <a:xfrm>
            <a:off x="8469922" y="2438727"/>
            <a:ext cx="0" cy="2373764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1713E3-327C-E24E-82E7-26A88D6DF71C}"/>
                  </a:ext>
                </a:extLst>
              </p:cNvPr>
              <p:cNvSpPr/>
              <p:nvPr/>
            </p:nvSpPr>
            <p:spPr>
              <a:xfrm>
                <a:off x="7793087" y="2064059"/>
                <a:ext cx="12305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1713E3-327C-E24E-82E7-26A88D6DF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087" y="2064059"/>
                <a:ext cx="12305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>
            <a:extLst>
              <a:ext uri="{FF2B5EF4-FFF2-40B4-BE49-F238E27FC236}">
                <a16:creationId xmlns:a16="http://schemas.microsoft.com/office/drawing/2014/main" id="{62909A6F-03AC-8D4B-95EB-25633EE1FA77}"/>
              </a:ext>
            </a:extLst>
          </p:cNvPr>
          <p:cNvSpPr/>
          <p:nvPr/>
        </p:nvSpPr>
        <p:spPr>
          <a:xfrm>
            <a:off x="5427785" y="3540367"/>
            <a:ext cx="2192215" cy="1266095"/>
          </a:xfrm>
          <a:custGeom>
            <a:avLst/>
            <a:gdLst>
              <a:gd name="connsiteX0" fmla="*/ 0 w 2192215"/>
              <a:gd name="connsiteY0" fmla="*/ 1266095 h 1266095"/>
              <a:gd name="connsiteX1" fmla="*/ 1172307 w 2192215"/>
              <a:gd name="connsiteY1" fmla="*/ 2 h 1266095"/>
              <a:gd name="connsiteX2" fmla="*/ 2192215 w 2192215"/>
              <a:gd name="connsiteY2" fmla="*/ 1254371 h 126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2215" h="1266095">
                <a:moveTo>
                  <a:pt x="0" y="1266095"/>
                </a:moveTo>
                <a:cubicBezTo>
                  <a:pt x="403469" y="634025"/>
                  <a:pt x="806938" y="1956"/>
                  <a:pt x="1172307" y="2"/>
                </a:cubicBezTo>
                <a:cubicBezTo>
                  <a:pt x="1537676" y="-1952"/>
                  <a:pt x="2032000" y="1070710"/>
                  <a:pt x="2192215" y="1254371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9D3D14-F175-C542-AA7D-3AB3B0644DC4}"/>
                  </a:ext>
                </a:extLst>
              </p:cNvPr>
              <p:cNvSpPr/>
              <p:nvPr/>
            </p:nvSpPr>
            <p:spPr>
              <a:xfrm>
                <a:off x="6220161" y="3053941"/>
                <a:ext cx="1687834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89D3D14-F175-C542-AA7D-3AB3B0644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61" y="3053941"/>
                <a:ext cx="1687834" cy="41505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3EB273-B6B7-CF41-AF58-44D1B8B4ADC2}"/>
                  </a:ext>
                </a:extLst>
              </p:cNvPr>
              <p:cNvSpPr/>
              <p:nvPr/>
            </p:nvSpPr>
            <p:spPr>
              <a:xfrm>
                <a:off x="6418681" y="4827717"/>
                <a:ext cx="438133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23EB273-B6B7-CF41-AF58-44D1B8B4A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81" y="4827717"/>
                <a:ext cx="438133" cy="562975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CCC976-8186-3644-8FCC-D2432BE085B5}"/>
              </a:ext>
            </a:extLst>
          </p:cNvPr>
          <p:cNvCxnSpPr>
            <a:stCxn id="4" idx="1"/>
          </p:cNvCxnSpPr>
          <p:nvPr/>
        </p:nvCxnSpPr>
        <p:spPr>
          <a:xfrm>
            <a:off x="6600092" y="3540369"/>
            <a:ext cx="5245" cy="12797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E146DB-3709-3D48-8735-92E6AA456FC6}"/>
                  </a:ext>
                </a:extLst>
              </p:cNvPr>
              <p:cNvSpPr/>
              <p:nvPr/>
            </p:nvSpPr>
            <p:spPr>
              <a:xfrm>
                <a:off x="4952811" y="3868392"/>
                <a:ext cx="511614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CE146DB-3709-3D48-8735-92E6AA456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811" y="3868392"/>
                <a:ext cx="511614" cy="564898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FDF714-71CD-9349-8F12-1100633FF516}"/>
              </a:ext>
            </a:extLst>
          </p:cNvPr>
          <p:cNvCxnSpPr>
            <a:cxnSpLocks/>
          </p:cNvCxnSpPr>
          <p:nvPr/>
        </p:nvCxnSpPr>
        <p:spPr>
          <a:xfrm>
            <a:off x="5425495" y="4113605"/>
            <a:ext cx="11795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1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Motor specification (datasheet)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9B526-1B22-3E45-99EA-47DA5539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8" t="12948" r="12210" b="8105"/>
          <a:stretch/>
        </p:blipFill>
        <p:spPr>
          <a:xfrm>
            <a:off x="1475175" y="1600200"/>
            <a:ext cx="6193649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3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2F86-09F0-A745-B91F-69B1C97D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DC motor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1DEC-1BF9-0F46-9EE5-0CD412AA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8411"/>
          </a:xfrm>
        </p:spPr>
        <p:txBody>
          <a:bodyPr>
            <a:normAutofit/>
          </a:bodyPr>
          <a:lstStyle/>
          <a:p>
            <a:r>
              <a:rPr lang="en-US" sz="2000" b="1" dirty="0"/>
              <a:t>Goal</a:t>
            </a:r>
            <a:r>
              <a:rPr lang="en-US" sz="2000" dirty="0"/>
              <a:t>: drive a DC motor with micro-controller </a:t>
            </a:r>
          </a:p>
          <a:p>
            <a:endParaRPr lang="en-US" dirty="0"/>
          </a:p>
          <a:p>
            <a:endParaRPr lang="en-US" dirty="0">
              <a:latin typeface="Cambria Math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E267BF-761B-1B45-A153-1F3700E87EAE}"/>
              </a:ext>
            </a:extLst>
          </p:cNvPr>
          <p:cNvGrpSpPr/>
          <p:nvPr/>
        </p:nvGrpSpPr>
        <p:grpSpPr>
          <a:xfrm rot="10800000">
            <a:off x="6213592" y="1490989"/>
            <a:ext cx="2142052" cy="729333"/>
            <a:chOff x="6055859" y="4851496"/>
            <a:chExt cx="2142052" cy="729333"/>
          </a:xfrm>
        </p:grpSpPr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346F8A8B-8ACF-9544-82EF-B716472AA6B6}"/>
                </a:ext>
              </a:extLst>
            </p:cNvPr>
            <p:cNvSpPr/>
            <p:nvPr/>
          </p:nvSpPr>
          <p:spPr>
            <a:xfrm rot="16200000">
              <a:off x="6735293" y="4932829"/>
              <a:ext cx="432000" cy="864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2EF38D-1478-4440-8BBE-DEAF0D2B43BA}"/>
                </a:ext>
              </a:extLst>
            </p:cNvPr>
            <p:cNvCxnSpPr/>
            <p:nvPr/>
          </p:nvCxnSpPr>
          <p:spPr>
            <a:xfrm>
              <a:off x="7359847" y="5197120"/>
              <a:ext cx="4372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68D6383-361A-E247-B8B6-5BE60530A63F}"/>
                </a:ext>
              </a:extLst>
            </p:cNvPr>
            <p:cNvCxnSpPr/>
            <p:nvPr/>
          </p:nvCxnSpPr>
          <p:spPr>
            <a:xfrm>
              <a:off x="7365819" y="5497606"/>
              <a:ext cx="4372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79BF26-3364-1445-A939-EA7B581E4E1C}"/>
                </a:ext>
              </a:extLst>
            </p:cNvPr>
            <p:cNvSpPr txBox="1"/>
            <p:nvPr/>
          </p:nvSpPr>
          <p:spPr>
            <a:xfrm rot="10800000">
              <a:off x="7761573" y="520534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0851CB-BBBE-5D41-BB1A-0AA1CAF58203}"/>
                </a:ext>
              </a:extLst>
            </p:cNvPr>
            <p:cNvSpPr txBox="1"/>
            <p:nvPr/>
          </p:nvSpPr>
          <p:spPr>
            <a:xfrm rot="10800000">
              <a:off x="6064605" y="4851496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𝜏,⍵</a:t>
              </a:r>
            </a:p>
          </p:txBody>
        </p:sp>
        <p:sp>
          <p:nvSpPr>
            <p:cNvPr id="42" name="Can 41">
              <a:extLst>
                <a:ext uri="{FF2B5EF4-FFF2-40B4-BE49-F238E27FC236}">
                  <a16:creationId xmlns:a16="http://schemas.microsoft.com/office/drawing/2014/main" id="{78E4169C-618B-EC41-9853-B80F59E1A6FC}"/>
                </a:ext>
              </a:extLst>
            </p:cNvPr>
            <p:cNvSpPr/>
            <p:nvPr/>
          </p:nvSpPr>
          <p:spPr>
            <a:xfrm rot="16200000">
              <a:off x="6304171" y="5148828"/>
              <a:ext cx="144000" cy="432000"/>
            </a:xfrm>
            <a:prstGeom prst="can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A26AACE-3EDF-6B43-9F67-11F8A0700125}"/>
                </a:ext>
              </a:extLst>
            </p:cNvPr>
            <p:cNvGrpSpPr/>
            <p:nvPr/>
          </p:nvGrpSpPr>
          <p:grpSpPr>
            <a:xfrm rot="5400000">
              <a:off x="6055859" y="5196859"/>
              <a:ext cx="360000" cy="360000"/>
              <a:chOff x="6592171" y="5735416"/>
              <a:chExt cx="360000" cy="360000"/>
            </a:xfrm>
          </p:grpSpPr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01C1DAA6-F8E1-C84A-90AA-0B37605A3CC4}"/>
                  </a:ext>
                </a:extLst>
              </p:cNvPr>
              <p:cNvSpPr/>
              <p:nvPr/>
            </p:nvSpPr>
            <p:spPr>
              <a:xfrm>
                <a:off x="6592171" y="5735416"/>
                <a:ext cx="360000" cy="360000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5741A25C-10E0-6F43-A7D5-B67B5270A377}"/>
                  </a:ext>
                </a:extLst>
              </p:cNvPr>
              <p:cNvSpPr/>
              <p:nvPr/>
            </p:nvSpPr>
            <p:spPr>
              <a:xfrm rot="16200000">
                <a:off x="6592171" y="5735416"/>
                <a:ext cx="360000" cy="360000"/>
              </a:xfrm>
              <a:prstGeom prst="arc">
                <a:avLst/>
              </a:prstGeom>
              <a:ln>
                <a:head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ED53503-9C43-6B4A-A359-DA23C430308C}"/>
              </a:ext>
            </a:extLst>
          </p:cNvPr>
          <p:cNvGrpSpPr/>
          <p:nvPr/>
        </p:nvGrpSpPr>
        <p:grpSpPr>
          <a:xfrm>
            <a:off x="790747" y="2347423"/>
            <a:ext cx="1453882" cy="2705956"/>
            <a:chOff x="790747" y="2347423"/>
            <a:chExt cx="1453882" cy="27059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2B8FEF-9ECF-004F-8A13-EF36A8840937}"/>
                </a:ext>
              </a:extLst>
            </p:cNvPr>
            <p:cNvGrpSpPr/>
            <p:nvPr/>
          </p:nvGrpSpPr>
          <p:grpSpPr>
            <a:xfrm>
              <a:off x="848597" y="2759375"/>
              <a:ext cx="1147695" cy="1535578"/>
              <a:chOff x="1135966" y="2360646"/>
              <a:chExt cx="1147695" cy="153557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FED458-B830-1F4D-A12A-A00B1E6EEDB1}"/>
                  </a:ext>
                </a:extLst>
              </p:cNvPr>
              <p:cNvSpPr/>
              <p:nvPr/>
            </p:nvSpPr>
            <p:spPr>
              <a:xfrm>
                <a:off x="1764760" y="2837428"/>
                <a:ext cx="432000" cy="43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  <p:cxnSp>
            <p:nvCxnSpPr>
              <p:cNvPr id="10" name="Elbow Connector 9">
                <a:extLst>
                  <a:ext uri="{FF2B5EF4-FFF2-40B4-BE49-F238E27FC236}">
                    <a16:creationId xmlns:a16="http://schemas.microsoft.com/office/drawing/2014/main" id="{4FACE7A4-3E91-894B-9369-2AD22252BCE8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1135966" y="2360646"/>
                <a:ext cx="844794" cy="476782"/>
              </a:xfrm>
              <a:prstGeom prst="bentConnector2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E6D7D0-19BC-8049-8D43-D0A8E1832543}"/>
                  </a:ext>
                </a:extLst>
              </p:cNvPr>
              <p:cNvCxnSpPr>
                <a:cxnSpLocks/>
                <a:stCxn id="8" idx="4"/>
              </p:cNvCxnSpPr>
              <p:nvPr/>
            </p:nvCxnSpPr>
            <p:spPr>
              <a:xfrm>
                <a:off x="1980760" y="3269428"/>
                <a:ext cx="0" cy="38909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F1DF25-CC4E-6C4B-96D8-38D49FDD4AF6}"/>
                  </a:ext>
                </a:extLst>
              </p:cNvPr>
              <p:cNvCxnSpPr/>
              <p:nvPr/>
            </p:nvCxnSpPr>
            <p:spPr>
              <a:xfrm>
                <a:off x="1706145" y="3693695"/>
                <a:ext cx="5775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7F42CE-5B84-884C-8F80-D452D56AEB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345" y="3785937"/>
                <a:ext cx="4251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AA2B829-961E-B54D-BA94-2DA064981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8545" y="3896224"/>
                <a:ext cx="2727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D889152-4F01-C640-9421-40258304DC4F}"/>
                </a:ext>
              </a:extLst>
            </p:cNvPr>
            <p:cNvSpPr/>
            <p:nvPr/>
          </p:nvSpPr>
          <p:spPr>
            <a:xfrm>
              <a:off x="790747" y="2347423"/>
              <a:ext cx="8996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dig. out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2F7B03A-E411-4740-B761-FEA3ABEC59A5}"/>
                </a:ext>
              </a:extLst>
            </p:cNvPr>
            <p:cNvSpPr/>
            <p:nvPr/>
          </p:nvSpPr>
          <p:spPr>
            <a:xfrm>
              <a:off x="897722" y="4530159"/>
              <a:ext cx="13469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Low voltage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Low current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0B090D-2A50-8E4E-818E-5978977F50F3}"/>
              </a:ext>
            </a:extLst>
          </p:cNvPr>
          <p:cNvGrpSpPr/>
          <p:nvPr/>
        </p:nvGrpSpPr>
        <p:grpSpPr>
          <a:xfrm>
            <a:off x="2704471" y="2145743"/>
            <a:ext cx="3043397" cy="3864245"/>
            <a:chOff x="2704471" y="2145743"/>
            <a:chExt cx="3043397" cy="386424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492747-62F0-C04C-B0F6-E9FBB1C04959}"/>
                    </a:ext>
                  </a:extLst>
                </p:cNvPr>
                <p:cNvSpPr/>
                <p:nvPr/>
              </p:nvSpPr>
              <p:spPr>
                <a:xfrm>
                  <a:off x="2704471" y="4530159"/>
                  <a:ext cx="3043397" cy="14798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Add a switch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𝐼𝑅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a14:m>
                  <a:endParaRPr lang="en-US" sz="1400" dirty="0"/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Large change of current ⇒ sparks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use diode (</a:t>
                  </a:r>
                  <a:r>
                    <a:rPr lang="en-US" sz="1400" dirty="0" err="1"/>
                    <a:t>flyback</a:t>
                  </a:r>
                  <a:r>
                    <a:rPr lang="en-US" sz="1400" dirty="0"/>
                    <a:t> diode)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dirty="0"/>
                    <a:t>current decay to zero exponentially</a:t>
                  </a:r>
                </a:p>
                <a:p>
                  <a:pPr marL="285750" indent="-285750">
                    <a:buFont typeface="Courier New" panose="02070309020205020404" pitchFamily="49" charset="0"/>
                    <a:buChar char="o"/>
                  </a:pPr>
                  <a:r>
                    <a:rPr lang="en-US" sz="1400" b="1" dirty="0"/>
                    <a:t>enable us to turn motor on/off</a:t>
                  </a:r>
                </a:p>
              </p:txBody>
            </p:sp>
          </mc:Choice>
          <mc:Fallback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492747-62F0-C04C-B0F6-E9FBB1C04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4471" y="4530159"/>
                  <a:ext cx="3043397" cy="1479829"/>
                </a:xfrm>
                <a:prstGeom prst="rect">
                  <a:avLst/>
                </a:prstGeom>
                <a:blipFill>
                  <a:blip r:embed="rId2"/>
                  <a:stretch>
                    <a:fillRect l="-415" t="-855" b="-4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D6F0941-76FA-4248-81A3-82C443F63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5961" y="4832551"/>
              <a:ext cx="90955" cy="274606"/>
            </a:xfrm>
            <a:prstGeom prst="straightConnector1">
              <a:avLst/>
            </a:prstGeom>
            <a:ln>
              <a:solidFill>
                <a:schemeClr val="bg1">
                  <a:lumMod val="50000"/>
                  <a:alpha val="7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760C585-A5F8-9946-AC29-E20183FD650D}"/>
                </a:ext>
              </a:extLst>
            </p:cNvPr>
            <p:cNvGrpSpPr/>
            <p:nvPr/>
          </p:nvGrpSpPr>
          <p:grpSpPr>
            <a:xfrm>
              <a:off x="2889635" y="2145743"/>
              <a:ext cx="1552299" cy="2141191"/>
              <a:chOff x="2889264" y="1923619"/>
              <a:chExt cx="1552299" cy="2141191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4B62ECF-FFE3-5742-AAA5-7C2D0F12D2C2}"/>
                  </a:ext>
                </a:extLst>
              </p:cNvPr>
              <p:cNvGrpSpPr/>
              <p:nvPr/>
            </p:nvGrpSpPr>
            <p:grpSpPr>
              <a:xfrm>
                <a:off x="2889264" y="1923619"/>
                <a:ext cx="1552299" cy="2141191"/>
                <a:chOff x="2889264" y="1923619"/>
                <a:chExt cx="1552299" cy="2141191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03BF71D-4B97-794E-8CCD-80406CC457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5296" y="3483445"/>
                  <a:ext cx="0" cy="39495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DF33275-9CF9-474B-A899-56250767D0C8}"/>
                    </a:ext>
                  </a:extLst>
                </p:cNvPr>
                <p:cNvCxnSpPr/>
                <p:nvPr/>
              </p:nvCxnSpPr>
              <p:spPr>
                <a:xfrm>
                  <a:off x="3746538" y="3885727"/>
                  <a:ext cx="5775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4F6E241-C9B6-2A45-B3AC-C6A2A64AE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2738" y="3977969"/>
                  <a:ext cx="4251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A91BAD23-F22D-DA47-B253-057413A9B1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8938" y="4064810"/>
                  <a:ext cx="27271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5302294-1561-2940-8852-ECCC866BF91F}"/>
                    </a:ext>
                  </a:extLst>
                </p:cNvPr>
                <p:cNvCxnSpPr>
                  <a:cxnSpLocks/>
                  <a:endCxn id="58" idx="1"/>
                </p:cNvCxnSpPr>
                <p:nvPr/>
              </p:nvCxnSpPr>
              <p:spPr>
                <a:xfrm>
                  <a:off x="2889264" y="2538885"/>
                  <a:ext cx="933474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272540B-BFE1-6047-AC02-472CB3DE1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24268" y="2577434"/>
                  <a:ext cx="0" cy="45398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C85B9F3-DA36-4F44-B868-7E909FA62284}"/>
                    </a:ext>
                  </a:extLst>
                </p:cNvPr>
                <p:cNvSpPr/>
                <p:nvPr/>
              </p:nvSpPr>
              <p:spPr>
                <a:xfrm>
                  <a:off x="3822738" y="2357194"/>
                  <a:ext cx="403061" cy="363381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345255B-27A1-4A4C-ABEC-A945EA950E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24269" y="2094145"/>
                  <a:ext cx="0" cy="252355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62036BF-A89F-6B49-88C2-662D8AFC1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890476" y="2413843"/>
                  <a:ext cx="144820" cy="1739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5DE4C0C-12FE-A443-B27B-5EDEC655EEBC}"/>
                    </a:ext>
                  </a:extLst>
                </p:cNvPr>
                <p:cNvSpPr/>
                <p:nvPr/>
              </p:nvSpPr>
              <p:spPr>
                <a:xfrm>
                  <a:off x="4010035" y="1923619"/>
                  <a:ext cx="4315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+V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3721221-85DD-7B45-8071-CD3B25A8C3D1}"/>
                    </a:ext>
                  </a:extLst>
                </p:cNvPr>
                <p:cNvSpPr/>
                <p:nvPr/>
              </p:nvSpPr>
              <p:spPr>
                <a:xfrm>
                  <a:off x="2889264" y="2172528"/>
                  <a:ext cx="8996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dig. out</a:t>
                  </a:r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A82A952-D45E-B74F-BBC6-4D580109034C}"/>
                  </a:ext>
                </a:extLst>
              </p:cNvPr>
              <p:cNvSpPr/>
              <p:nvPr/>
            </p:nvSpPr>
            <p:spPr>
              <a:xfrm>
                <a:off x="3796545" y="3031420"/>
                <a:ext cx="432000" cy="432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6995310-5B43-1845-BFDE-32E34012921F}"/>
              </a:ext>
            </a:extLst>
          </p:cNvPr>
          <p:cNvGrpSpPr/>
          <p:nvPr/>
        </p:nvGrpSpPr>
        <p:grpSpPr>
          <a:xfrm>
            <a:off x="4035667" y="3121184"/>
            <a:ext cx="730457" cy="741522"/>
            <a:chOff x="4035667" y="3121184"/>
            <a:chExt cx="730457" cy="74152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165963E-CBA4-EE42-80C1-B23EA101DA1F}"/>
                </a:ext>
              </a:extLst>
            </p:cNvPr>
            <p:cNvSpPr txBox="1"/>
            <p:nvPr/>
          </p:nvSpPr>
          <p:spPr>
            <a:xfrm>
              <a:off x="4377876" y="3312464"/>
              <a:ext cx="388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</a:rPr>
                <a:t>⏄</a:t>
              </a:r>
              <a:endParaRPr lang="en-US" dirty="0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66F3BCF-0D51-1848-9025-2ADA4B3C4674}"/>
                </a:ext>
              </a:extLst>
            </p:cNvPr>
            <p:cNvCxnSpPr>
              <a:cxnSpLocks/>
            </p:cNvCxnSpPr>
            <p:nvPr/>
          </p:nvCxnSpPr>
          <p:spPr>
            <a:xfrm>
              <a:off x="4568252" y="3569451"/>
              <a:ext cx="0" cy="29325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59237E7-4E46-024E-8CD2-E1F5F14A9D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667" y="3862706"/>
              <a:ext cx="5363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FC14E8C-9BC7-0347-A0B4-69427D1D5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5667" y="3124152"/>
              <a:ext cx="53633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885789C-33A5-F34F-87A0-BA43F9AD93DD}"/>
                </a:ext>
              </a:extLst>
            </p:cNvPr>
            <p:cNvCxnSpPr>
              <a:cxnSpLocks/>
            </p:cNvCxnSpPr>
            <p:nvPr/>
          </p:nvCxnSpPr>
          <p:spPr>
            <a:xfrm>
              <a:off x="4568252" y="3121184"/>
              <a:ext cx="0" cy="27601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84F7C8-8FB4-7F4E-9040-F8E1BAA562FE}"/>
              </a:ext>
            </a:extLst>
          </p:cNvPr>
          <p:cNvGrpSpPr/>
          <p:nvPr/>
        </p:nvGrpSpPr>
        <p:grpSpPr>
          <a:xfrm>
            <a:off x="6161518" y="2564995"/>
            <a:ext cx="2818359" cy="3996489"/>
            <a:chOff x="6161518" y="2564995"/>
            <a:chExt cx="2818359" cy="3996489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D6594B-8047-0646-9CC9-02D392F0F429}"/>
                </a:ext>
              </a:extLst>
            </p:cNvPr>
            <p:cNvSpPr/>
            <p:nvPr/>
          </p:nvSpPr>
          <p:spPr>
            <a:xfrm>
              <a:off x="6161518" y="4530159"/>
              <a:ext cx="281835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to control speed we use PWM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PWM controls duty cycle of closing/opening the switch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dirty="0"/>
                <a:t>10 </a:t>
              </a:r>
              <a:r>
                <a:rPr lang="en-US" sz="1400" dirty="0" err="1"/>
                <a:t>KHz</a:t>
              </a:r>
              <a:r>
                <a:rPr lang="en-US" sz="1400" dirty="0"/>
                <a:t> </a:t>
              </a:r>
              <a:r>
                <a:rPr lang="en-US" sz="1400" u="sng" dirty="0"/>
                <a:t>&lt;</a:t>
              </a:r>
              <a:r>
                <a:rPr lang="en-US" sz="1400" dirty="0"/>
                <a:t> f </a:t>
              </a:r>
              <a:r>
                <a:rPr lang="en-US" sz="1400" u="sng" dirty="0"/>
                <a:t>&lt;</a:t>
              </a:r>
              <a:r>
                <a:rPr lang="en-US" sz="1400" dirty="0"/>
                <a:t> 40 </a:t>
              </a:r>
              <a:r>
                <a:rPr lang="en-US" sz="1400" dirty="0" err="1"/>
                <a:t>KHz</a:t>
              </a:r>
              <a:endParaRPr lang="en-US" sz="1400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b="1" dirty="0"/>
                <a:t>enable us to control speed in 1-direction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400" b="1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400" b="1" dirty="0"/>
                <a:t>bi-directional &gt;&gt;&gt; H-bridge</a:t>
              </a:r>
              <a:endParaRPr lang="en-US" sz="1400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sz="1400" dirty="0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76705C8-4244-0A44-A382-838A6F9B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944" y="2564995"/>
              <a:ext cx="2249328" cy="1664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5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554</Words>
  <Application>Microsoft Macintosh PowerPoint</Application>
  <PresentationFormat>On-screen Show (4:3)</PresentationFormat>
  <Paragraphs>165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Times New Roman</vt:lpstr>
      <vt:lpstr>Office Theme</vt:lpstr>
      <vt:lpstr>CMPUT 399  Intro Robotics &amp; Mechatronics:  Motor Control</vt:lpstr>
      <vt:lpstr>DC motors</vt:lpstr>
      <vt:lpstr>Brushed permanent magnet DC motor</vt:lpstr>
      <vt:lpstr>Model of DC motor Control</vt:lpstr>
      <vt:lpstr>Speed-Torque curve </vt:lpstr>
      <vt:lpstr>Mechanical power in speed-torque curve </vt:lpstr>
      <vt:lpstr>Mechanical power in speed-torque curve </vt:lpstr>
      <vt:lpstr>Motor specification (datasheet) </vt:lpstr>
      <vt:lpstr>DC motor control</vt:lpstr>
      <vt:lpstr>DC motor control</vt:lpstr>
      <vt:lpstr>Motor Control System</vt:lpstr>
      <vt:lpstr>BLDC motors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CMPUT 412 Robotics:  Dynamics and Control</dc:title>
  <dc:creator>DM</dc:creator>
  <cp:lastModifiedBy>Masood Dehghan</cp:lastModifiedBy>
  <cp:revision>157</cp:revision>
  <cp:lastPrinted>2016-03-29T19:44:55Z</cp:lastPrinted>
  <dcterms:created xsi:type="dcterms:W3CDTF">2016-03-10T19:58:08Z</dcterms:created>
  <dcterms:modified xsi:type="dcterms:W3CDTF">2018-11-22T22:17:21Z</dcterms:modified>
</cp:coreProperties>
</file>