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6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8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9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0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12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notesSlides/notesSlide13.xml" ContentType="application/vnd.openxmlformats-officedocument.presentationml.notesSlid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14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15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16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17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notesSlides/notesSlide18.xml" ContentType="application/vnd.openxmlformats-officedocument.presentationml.notesSlide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notesSlides/notesSlide19.xml" ContentType="application/vnd.openxmlformats-officedocument.presentationml.notesSlide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notesSlides/notesSlide20.xml" ContentType="application/vnd.openxmlformats-officedocument.presentationml.notesSlide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notesSlides/notesSlide21.xml" ContentType="application/vnd.openxmlformats-officedocument.presentationml.notesSlide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notesSlides/notesSlide22.xml" ContentType="application/vnd.openxmlformats-officedocument.presentationml.notesSlid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notesSlides/notesSlide23.xml" ContentType="application/vnd.openxmlformats-officedocument.presentationml.notesSlide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notesSlides/notesSlide24.xml" ContentType="application/vnd.openxmlformats-officedocument.presentationml.notesSlide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notesSlides/notesSlide25.xml" ContentType="application/vnd.openxmlformats-officedocument.presentationml.notesSlide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notesSlides/notesSlide26.xml" ContentType="application/vnd.openxmlformats-officedocument.presentationml.notesSlide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2" r:id="rId3"/>
  </p:sldMasterIdLst>
  <p:notesMasterIdLst>
    <p:notesMasterId r:id="rId63"/>
  </p:notesMasterIdLst>
  <p:handoutMasterIdLst>
    <p:handoutMasterId r:id="rId64"/>
  </p:handoutMasterIdLst>
  <p:sldIdLst>
    <p:sldId id="492" r:id="rId4"/>
    <p:sldId id="342" r:id="rId5"/>
    <p:sldId id="388" r:id="rId6"/>
    <p:sldId id="493" r:id="rId7"/>
    <p:sldId id="494" r:id="rId8"/>
    <p:sldId id="389" r:id="rId9"/>
    <p:sldId id="390" r:id="rId10"/>
    <p:sldId id="498" r:id="rId11"/>
    <p:sldId id="499" r:id="rId12"/>
    <p:sldId id="394" r:id="rId13"/>
    <p:sldId id="407" r:id="rId14"/>
    <p:sldId id="496" r:id="rId15"/>
    <p:sldId id="331" r:id="rId16"/>
    <p:sldId id="402" r:id="rId17"/>
    <p:sldId id="381" r:id="rId18"/>
    <p:sldId id="416" r:id="rId19"/>
    <p:sldId id="479" r:id="rId20"/>
    <p:sldId id="399" r:id="rId21"/>
    <p:sldId id="418" r:id="rId22"/>
    <p:sldId id="450" r:id="rId23"/>
    <p:sldId id="419" r:id="rId24"/>
    <p:sldId id="497" r:id="rId25"/>
    <p:sldId id="447" r:id="rId26"/>
    <p:sldId id="467" r:id="rId27"/>
    <p:sldId id="451" r:id="rId28"/>
    <p:sldId id="347" r:id="rId29"/>
    <p:sldId id="324" r:id="rId30"/>
    <p:sldId id="452" r:id="rId31"/>
    <p:sldId id="336" r:id="rId32"/>
    <p:sldId id="329" r:id="rId33"/>
    <p:sldId id="299" r:id="rId34"/>
    <p:sldId id="321" r:id="rId35"/>
    <p:sldId id="481" r:id="rId36"/>
    <p:sldId id="300" r:id="rId37"/>
    <p:sldId id="326" r:id="rId38"/>
    <p:sldId id="485" r:id="rId39"/>
    <p:sldId id="338" r:id="rId40"/>
    <p:sldId id="475" r:id="rId41"/>
    <p:sldId id="502" r:id="rId42"/>
    <p:sldId id="503" r:id="rId43"/>
    <p:sldId id="500" r:id="rId44"/>
    <p:sldId id="265" r:id="rId45"/>
    <p:sldId id="262" r:id="rId46"/>
    <p:sldId id="260" r:id="rId47"/>
    <p:sldId id="257" r:id="rId48"/>
    <p:sldId id="504" r:id="rId49"/>
    <p:sldId id="505" r:id="rId50"/>
    <p:sldId id="506" r:id="rId51"/>
    <p:sldId id="264" r:id="rId52"/>
    <p:sldId id="400" r:id="rId53"/>
    <p:sldId id="395" r:id="rId54"/>
    <p:sldId id="487" r:id="rId55"/>
    <p:sldId id="488" r:id="rId56"/>
    <p:sldId id="501" r:id="rId57"/>
    <p:sldId id="495" r:id="rId58"/>
    <p:sldId id="489" r:id="rId59"/>
    <p:sldId id="445" r:id="rId60"/>
    <p:sldId id="444" r:id="rId61"/>
    <p:sldId id="443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 autoAdjust="0"/>
    <p:restoredTop sz="89608" autoAdjust="0"/>
  </p:normalViewPr>
  <p:slideViewPr>
    <p:cSldViewPr>
      <p:cViewPr varScale="1">
        <p:scale>
          <a:sx n="102" d="100"/>
          <a:sy n="102" d="100"/>
        </p:scale>
        <p:origin x="21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192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CD31034-9591-D547-A138-122AAC3351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E043BCB-51BF-674E-A555-24C9B680406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3BD23E11-4641-3E49-B47C-5AF06BA5075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9F2E3DFC-1FBE-C64F-972F-92679778B6C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C148E1D-49C9-6440-BB25-B768653289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68" units="1/in"/>
          <inkml:channelProperty channel="F" name="resolution" value="INF" units="1/dev"/>
        </inkml:channelProperties>
      </inkml:inkSource>
      <inkml:timestamp xml:id="ts0" timeString="2009-01-20T18:18:17.62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 4,'0'0'32,"0"0"0,0 0-8,81 43-15,-2-54-6,22 3-3,20 2-1,23 1-8,9 11-17,9-7-6,10 10-2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C0E6A5E-468E-EC49-90A8-2B52893F64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DCD0369-53F1-684E-B3AE-899BFCCADC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48B3821-21B9-884E-9775-7D0E1AC8AF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ACEE46E5-8B60-8B45-8698-30DAFA2F1B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79373C1-F475-3F40-8FAC-4ADF77065C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4600FEFF-4A5B-A546-842F-F9E10DB41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F808368-23B5-7143-B5EC-54B17AB86B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8368-23B5-7143-B5EC-54B17AB86B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8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C1A62FB7-BED0-2D4F-AB4B-FE9BB0744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3C187F5-2854-EC49-9D88-6008D4AB3E28}" type="slidenum">
              <a:rPr lang="en-US" altLang="en-US" sz="1200" b="0"/>
              <a:pPr/>
              <a:t>17</a:t>
            </a:fld>
            <a:endParaRPr lang="en-US" altLang="en-US" sz="1200" b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1817347-CB65-F442-B6EB-E3DF3EBAA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B9422F2-D5A9-0340-83E1-87554B91E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So, let me ask you to think a bit about these axes – as they describe these 11 systems on this slide here…, all of which have at least been accused of being robotic…</a:t>
            </a:r>
          </a:p>
          <a:p>
            <a:r>
              <a:rPr lang="en-US" altLang="en-US">
                <a:latin typeface="Times" pitchFamily="2" charset="0"/>
              </a:rPr>
              <a:t>now, some or all of these might be new -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2C01BC2C-E579-274B-84EF-583E98EEE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647E3615-00E2-C646-9C3B-1CC39739A665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75601D8-549E-8A49-B0EB-E71EBFE3E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AA3B8E1F-3274-7047-ABB1-F7886281D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3 – early era of robotics: single-minded architecture</a:t>
            </a:r>
          </a:p>
          <a:p>
            <a:r>
              <a:rPr lang="en-US" altLang="en-US">
                <a:latin typeface="Times" pitchFamily="2" charset="0"/>
              </a:rPr>
              <a:t>try it &amp; see where you place robots – also add one of your own…</a:t>
            </a:r>
          </a:p>
          <a:p>
            <a:r>
              <a:rPr lang="en-US" altLang="en-US">
                <a:latin typeface="Times" pitchFamily="2" charset="0"/>
              </a:rPr>
              <a:t>(draw the answers here, then show others…)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20EEC9C-DDEA-2C4C-A81D-B33068222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8F5BB2D-B9D0-C649-A36E-EBFECD1CA8D3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1949052-DE41-9A46-A42D-39442165D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C178AA0-98F3-A041-8D9B-23375D6DA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what topics will we be covering?</a:t>
            </a:r>
          </a:p>
          <a:p>
            <a:r>
              <a:rPr lang="en-US" altLang="en-US">
                <a:latin typeface="Times" pitchFamily="2" charset="0"/>
              </a:rPr>
              <a:t>two assignments in each of the first two parts…</a:t>
            </a:r>
          </a:p>
          <a:p>
            <a:r>
              <a:rPr lang="en-US" altLang="en-US">
                <a:latin typeface="Times" pitchFamily="2" charset="0"/>
              </a:rPr>
              <a:t>one assignment in each of the last two parts – plus the final project demos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7B3E3C3-3550-6B43-B15F-0A4A43713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A38C95A-E1DA-7745-A233-BBA771677593}" type="slidenum">
              <a:rPr lang="en-US" altLang="en-US" sz="1200" b="0"/>
              <a:pPr/>
              <a:t>22</a:t>
            </a:fld>
            <a:endParaRPr lang="en-US" altLang="en-US" sz="1200" b="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68A1789-C056-0840-9F08-72060A778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A97D8AC4-6925-0E4A-B048-C14009C2C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what topics will we be covering?</a:t>
            </a:r>
          </a:p>
          <a:p>
            <a:r>
              <a:rPr lang="en-US" altLang="en-US">
                <a:latin typeface="Times" pitchFamily="2" charset="0"/>
              </a:rPr>
              <a:t>two assignments in each of the first two parts…</a:t>
            </a:r>
          </a:p>
          <a:p>
            <a:r>
              <a:rPr lang="en-US" altLang="en-US">
                <a:latin typeface="Times" pitchFamily="2" charset="0"/>
              </a:rPr>
              <a:t>one assignment in each of the last two parts – plus the final project demos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48843B4-E428-ED48-BF32-D4D64F794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13BA030-A214-F542-8C75-E7A12988AF7E}" type="slidenum">
              <a:rPr lang="en-US" altLang="en-US" sz="1200" b="0"/>
              <a:pPr/>
              <a:t>24</a:t>
            </a:fld>
            <a:endParaRPr lang="en-US" altLang="en-US" sz="1200" b="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15DC12B-2850-4746-B1AF-1D82254C64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8E322AB-9E08-C04F-BFDD-DA5E304A4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protectors and terminators</a:t>
            </a:r>
          </a:p>
          <a:p>
            <a:r>
              <a:rPr lang="en-US" altLang="en-US">
                <a:latin typeface="Times" pitchFamily="2" charset="0"/>
              </a:rPr>
              <a:t>as well as _ex_terminators…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17ED94B1-408E-7B44-9CE0-1BBA50816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B3496F75-47DF-1548-8B88-6348B1528A2E}" type="slidenum">
              <a:rPr lang="en-US" altLang="en-US" sz="1200" b="0"/>
              <a:pPr/>
              <a:t>25</a:t>
            </a:fld>
            <a:endParaRPr lang="en-US" altLang="en-US" sz="1200" b="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B4FD31B-7FA5-D04B-833C-AAA21EA48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735583C-DE2E-1545-91A0-21EC79C1D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exterminate all humans sound &lt;- mac iTunes</a:t>
            </a:r>
          </a:p>
          <a:p>
            <a:r>
              <a:rPr lang="en-US" altLang="en-US">
                <a:latin typeface="Times" pitchFamily="2" charset="0"/>
              </a:rPr>
              <a:t>robots: need to be freed from their work! RUR </a:t>
            </a:r>
          </a:p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ADF19E1-7032-054C-A628-21953A3E9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6D72438-9EC8-B94D-9436-72F1E9DD797F}" type="slidenum">
              <a:rPr lang="en-US" altLang="en-US" sz="1200" b="0"/>
              <a:pPr/>
              <a:t>26</a:t>
            </a:fld>
            <a:endParaRPr lang="en-US" altLang="en-US" sz="1200" b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22FB749-3E64-D74C-B727-0DAB8993D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49299578-B26E-FC40-A11C-4EDB15140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robots as protectors…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43966AFA-F063-B048-8669-8DC1BB8AC0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CAE0691D-69F7-4D40-866A-C268AC547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STRIPS planning</a:t>
            </a:r>
          </a:p>
          <a:p>
            <a:r>
              <a:rPr lang="en-US" altLang="en-US">
                <a:latin typeface="Times" pitchFamily="2" charset="0"/>
              </a:rPr>
              <a:t>explicit representation of high-level environmental states…</a:t>
            </a:r>
          </a:p>
          <a:p>
            <a:r>
              <a:rPr lang="en-US" altLang="en-US">
                <a:latin typeface="Times" pitchFamily="2" charset="0"/>
              </a:rPr>
              <a:t>  -- low-level engineering of actuation and control had to be improved</a:t>
            </a:r>
          </a:p>
          <a:p>
            <a:r>
              <a:rPr lang="en-US" altLang="en-US">
                <a:latin typeface="Times" pitchFamily="2" charset="0"/>
              </a:rPr>
              <a:t>  - -algorithms for reasoning about the robot's environment had to be improved</a:t>
            </a:r>
          </a:p>
          <a:p>
            <a:r>
              <a:rPr lang="en-US" altLang="en-US">
                <a:latin typeface="Times" pitchFamily="2" charset="0"/>
              </a:rPr>
              <a:t>VIDEO!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8A0E6ED2-9619-3F4E-8BD8-F85776AD2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2F32A7A9-61E7-0A49-9BEC-65CF31BB5FC8}" type="slidenum">
              <a:rPr lang="en-US" altLang="en-US" sz="1200" b="0"/>
              <a:pPr/>
              <a:t>30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EB5E1CF8-5A34-754E-A729-6F1A83D383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3F3846-6F95-B449-861A-A91E95D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The field moved slowly, mostly because computation moved slowly!</a:t>
            </a:r>
          </a:p>
          <a:p>
            <a:endParaRPr lang="en-US" altLang="en-US">
              <a:latin typeface="Times" pitchFamily="2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7A0A59A4-69E5-254A-A12F-AF16FE31E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D80ABD79-D319-0A41-AB90-39CC16AC27F6}" type="slidenum">
              <a:rPr lang="en-US" altLang="en-US" sz="1200" b="0"/>
              <a:pPr/>
              <a:t>31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9FFD09C2-2855-BF43-AB08-D86F0FF51F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99D3E719-1B7C-A94F-BF4A-78F38F617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Video… see Lec 2 for large video…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9451CF97-7E0E-BD4F-AFB3-084B363A0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E381B0DA-CA92-2744-98EF-0E3689CE4A66}" type="slidenum">
              <a:rPr lang="en-US" altLang="en-US" sz="1200" b="0"/>
              <a:pPr/>
              <a:t>32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8BA47FF-538B-9546-A2EC-C7BA68E9E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58CDEFD-AFE9-C143-8736-BEF5ED405EA6}" type="slidenum">
              <a:rPr lang="en-US" altLang="en-US" sz="1200" b="0"/>
              <a:pPr/>
              <a:t>3</a:t>
            </a:fld>
            <a:endParaRPr lang="en-US" altLang="en-US" sz="1200" b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63D9401-0837-8447-AA8D-1B9EB693A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CE2F86C-3B3B-264D-9986-B2186258A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show sony_0.wmv</a:t>
            </a:r>
          </a:p>
          <a:p>
            <a:r>
              <a:rPr lang="en-US" altLang="en-US">
                <a:latin typeface="Times" pitchFamily="2" charset="0"/>
              </a:rPr>
              <a:t>useful – but not utilitarian</a:t>
            </a:r>
          </a:p>
          <a:p>
            <a:r>
              <a:rPr lang="en-US" altLang="en-US">
                <a:latin typeface="Times" pitchFamily="2" charset="0"/>
              </a:rPr>
              <a:t>Original flex picker:</a:t>
            </a:r>
          </a:p>
          <a:p>
            <a:r>
              <a:rPr lang="en-US" altLang="en-US">
                <a:latin typeface="Times" pitchFamily="2" charset="0"/>
              </a:rPr>
              <a:t>http://www.youtube.com/watch?v=wg8YYuLLoM0&amp;feature=player_embedded# </a:t>
            </a:r>
          </a:p>
          <a:p>
            <a:r>
              <a:rPr lang="en-US" altLang="en-US">
                <a:latin typeface="Times" pitchFamily="2" charset="0"/>
              </a:rPr>
              <a:t>Lots ‘o applications:</a:t>
            </a:r>
          </a:p>
          <a:p>
            <a:r>
              <a:rPr lang="en-US" altLang="en-US">
                <a:latin typeface="Times" pitchFamily="2" charset="0"/>
              </a:rPr>
              <a:t>http://www.youtube.com/watch?v=xHuDvVa7mkw&amp;feature=player_embedded </a:t>
            </a:r>
          </a:p>
          <a:p>
            <a:r>
              <a:rPr lang="en-US" altLang="en-US">
                <a:latin typeface="Times" pitchFamily="2" charset="0"/>
              </a:rPr>
              <a:t>Lego!:</a:t>
            </a:r>
          </a:p>
          <a:p>
            <a:r>
              <a:rPr lang="en-US" altLang="en-US">
                <a:latin typeface="Times" pitchFamily="2" charset="0"/>
              </a:rPr>
              <a:t>http://www.youtube.com/watch?v=YoXCn4Gh_HA&amp;feature=player_embedded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5B227D1-7606-9C4D-BF27-541492B97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18DAA35B-F9C9-C642-ABF5-D2E892892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picture of Rodney Brooks – his paper!!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2E82279B-BA38-EB4F-A122-A5A451127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9980007-7311-E04B-9CE1-23BD5EE51D0F}" type="slidenum">
              <a:rPr lang="en-US" altLang="en-US" sz="1200" b="0"/>
              <a:pPr/>
              <a:t>34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CE8D768F-1A14-9944-97BB-9AEDFA6B4B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8B60BF5A-F6AC-794E-A963-0C85095EB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Video of Genghis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A6394CE0-12AC-C847-8C48-29266EF7E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2971F76-FE33-C144-9768-A2EA75A86A6C}" type="slidenum">
              <a:rPr lang="en-US" altLang="en-US" sz="1200" b="0"/>
              <a:pPr/>
              <a:t>35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B1E1D35-A1F6-DC46-9B80-1D96DA430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87F4FAE7-1B71-2945-9710-063256F29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If you squint at it, what is this diagram?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E8DA9B8B-1967-2747-B602-A51545B4B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C88FE1A-1DE5-EF44-A962-04E811C8F8C9}" type="slidenum">
              <a:rPr lang="en-US" altLang="en-US" sz="1200" b="0"/>
              <a:pPr/>
              <a:t>37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DCF60115-BF74-4F4D-A485-DBDE3B25F8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4F39EAD-EF62-F94C-8D34-5F47ACB92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If you squint at it, what is this diagram?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66A2AD4F-B63E-5F40-874E-771B31D81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AF3C1E06-3E69-B244-8E45-DB4B1CF73F7B}" type="slidenum">
              <a:rPr lang="en-US" altLang="en-US" sz="1200" b="0"/>
              <a:pPr/>
              <a:t>38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ADF19E1-7032-054C-A628-21953A3E9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6D72438-9EC8-B94D-9436-72F1E9DD797F}" type="slidenum">
              <a:rPr lang="en-US" altLang="en-US" sz="1200" b="0"/>
              <a:pPr/>
              <a:t>41</a:t>
            </a:fld>
            <a:endParaRPr lang="en-US" altLang="en-US" sz="1200" b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22FB749-3E64-D74C-B727-0DAB8993D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49299578-B26E-FC40-A11C-4EDB15140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robots as protectors…</a:t>
            </a:r>
          </a:p>
        </p:txBody>
      </p:sp>
    </p:spTree>
    <p:extLst>
      <p:ext uri="{BB962C8B-B14F-4D97-AF65-F5344CB8AC3E}">
        <p14:creationId xmlns:p14="http://schemas.microsoft.com/office/powerpoint/2010/main" val="1400280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A7E3745D-1D5D-C34D-98CD-4A0A6859B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5686098-54B7-CD43-AFB1-482F012351A4}" type="slidenum">
              <a:rPr lang="en-US" altLang="en-US" sz="1200" b="0"/>
              <a:pPr/>
              <a:t>51</a:t>
            </a:fld>
            <a:endParaRPr lang="en-US" altLang="en-US" sz="1200" b="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AFDD371-6350-9043-9056-D6B6CEBF0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34E08E5C-E74F-424F-A462-B0C2867DA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no required text… </a:t>
            </a:r>
          </a:p>
          <a:p>
            <a:r>
              <a:rPr lang="en-US" altLang="en-US">
                <a:latin typeface="Times" pitchFamily="2" charset="0"/>
              </a:rPr>
              <a:t>of course there are lots of texts… (show)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8337C75A-02F0-DE46-B2FE-E40DD45C0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26F0B027-5961-8848-A064-ED0642672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Movie from last spring…</a:t>
            </a: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80CB8A02-299E-E14A-A52E-96C215BF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2759B49-9210-7B48-8F2A-E5D245863B6C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6702EB8-6C3D-1344-B9EE-D6A3F8315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215B4917-1045-3B47-8FC6-8322DBC7B884}" type="slidenum">
              <a:rPr lang="en-US" altLang="en-US" sz="1200" b="0"/>
              <a:pPr/>
              <a:t>6</a:t>
            </a:fld>
            <a:endParaRPr lang="en-US" altLang="en-US" sz="1200" b="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761589E-7880-764F-B9B9-4AAF96517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84CD7412-4C01-1648-BB3F-52BBA1DC9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robocup 4-legged league</a:t>
            </a:r>
          </a:p>
          <a:p>
            <a:r>
              <a:rPr lang="en-US" altLang="en-US">
                <a:latin typeface="Times" pitchFamily="2" charset="0"/>
              </a:rPr>
              <a:t>remarkably, the fastest gait had to be learned and was not at all intuitive…</a:t>
            </a:r>
          </a:p>
          <a:p>
            <a:r>
              <a:rPr lang="en-US" altLang="en-US">
                <a:latin typeface="Times" pitchFamily="2" charset="0"/>
              </a:rPr>
              <a:t>  I guess you can describe them as "dogged" !</a:t>
            </a:r>
          </a:p>
          <a:p>
            <a:r>
              <a:rPr lang="en-US" altLang="en-US">
                <a:latin typeface="Times" pitchFamily="2" charset="0"/>
              </a:rPr>
              <a:t>  Robots unleashed…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1E1A449A-582E-344B-B96E-0EA2B36BE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288DAA2-10BF-0248-B8CE-CB7DDC8B82E3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476C23A-2B8A-754B-B1CC-74E3CECC4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618F812-A5B2-6F43-B2B5-F1EBB873A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http://www.msnbc.msn.com/id/6989239/  &lt;- monkey raising a cucumber to its mouth using only thoughts to actuate that arm…</a:t>
            </a:r>
          </a:p>
          <a:p>
            <a:r>
              <a:rPr lang="en-US" altLang="en-US">
                <a:latin typeface="Times" pitchFamily="2" charset="0"/>
              </a:rPr>
              <a:t>see cog video on desktop with Brian Scasselati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ABAE9307-2AC6-A947-B057-86D06FE2DD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CE9AF0F-E2EE-8846-8758-0FB0584BAB47}" type="slidenum">
              <a:rPr lang="en-US" altLang="en-US" sz="1200" b="0"/>
              <a:pPr/>
              <a:t>11</a:t>
            </a:fld>
            <a:endParaRPr lang="en-US" altLang="en-US" sz="1200" b="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942BBD0-DC1E-FC41-88A6-BA71588F2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80CD89E-8A0F-0340-8B47-123190E64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For this course, the word robot has a more narrow connotation than it sometimes does in informal use…</a:t>
            </a:r>
          </a:p>
          <a:p>
            <a:r>
              <a:rPr lang="en-US" altLang="en-US">
                <a:latin typeface="Times" pitchFamily="2" charset="0"/>
              </a:rPr>
              <a:t>here's an analogy question to make this point…</a:t>
            </a:r>
          </a:p>
          <a:p>
            <a:r>
              <a:rPr lang="en-US" altLang="en-US">
                <a:latin typeface="Times" pitchFamily="2" charset="0"/>
              </a:rPr>
              <a:t>for us, it'll be awake – that is to say, almost always true – and, at the very least, we strive to make it always true…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it might be reasonable to choose "awake" since for the purposes of this course, all of our "robots" will be autonomous – and all of us (I think I count as a Mudder, too) are "awake…"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Ideas for staying awake at 9:35 am !!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EDB200C-1EDA-1F4B-B077-F43E88332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2DD9964-7579-E942-9A7E-F9F33CB5B336}" type="slidenum">
              <a:rPr lang="en-US" altLang="en-US" sz="1200" b="0"/>
              <a:pPr/>
              <a:t>13</a:t>
            </a:fld>
            <a:endParaRPr lang="en-US" altLang="en-US" sz="1200" b="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2215DEC-7052-BD4C-BC95-9CA9B0659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4EB4B0CD-93AB-1447-9C76-CC6213F29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go through…</a:t>
            </a:r>
          </a:p>
          <a:p>
            <a:r>
              <a:rPr lang="en-US" altLang="en-US">
                <a:latin typeface="Times" pitchFamily="2" charset="0"/>
              </a:rPr>
              <a:t>robots!</a:t>
            </a:r>
          </a:p>
          <a:p>
            <a:r>
              <a:rPr lang="en-US" altLang="en-US">
                <a:latin typeface="Times" pitchFamily="2" charset="0"/>
              </a:rPr>
              <a:t>the next slide presents three axes along which you might evaluate a robot system…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C96A72D8-E872-4549-BF5C-C07E363FDB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837B568-88E2-6947-B8B8-A5A0FEC02641}" type="slidenum">
              <a:rPr lang="en-US" altLang="en-US" sz="1200" b="0"/>
              <a:pPr/>
              <a:t>14</a:t>
            </a:fld>
            <a:endParaRPr lang="en-US" altLang="en-US" sz="1200" b="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82CDC657-7923-7645-AD3A-FB522371F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39298BF-E44A-464E-AF8B-41B64016C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there has been considerable tension among roboticists along this axis – how much of the word to model and how to do so…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capabilities: probably at LEAST two axes here: coolness and there's sensor richness – the density or quantity of sensory information that a particular system deals with… Since there are only three dimensions on this slide… I'm combining those two…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others: - ask?</a:t>
            </a:r>
          </a:p>
          <a:p>
            <a:r>
              <a:rPr lang="en-US" altLang="en-US">
                <a:latin typeface="Times" pitchFamily="2" charset="0"/>
              </a:rPr>
              <a:t>robust!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5CFF182-0A5E-C344-BF0A-71F969887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F9352A9-CB5A-B140-9D15-2D35C0EEAE68}" type="slidenum">
              <a:rPr lang="en-US" altLang="en-US" sz="1200" b="0"/>
              <a:pPr/>
              <a:t>15</a:t>
            </a:fld>
            <a:endParaRPr lang="en-US" altLang="en-US" sz="1200" b="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E7022FE-231A-854F-9EE8-99F971138A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211DCC0F-0058-8048-8FA1-0D351B894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So, let me ask you to think a bit about these axes – as they describe these 11 systems on this slide here…, all of which have at least been accused of being robotic…</a:t>
            </a:r>
          </a:p>
          <a:p>
            <a:r>
              <a:rPr lang="en-US" altLang="en-US">
                <a:latin typeface="Times" pitchFamily="2" charset="0"/>
              </a:rPr>
              <a:t>now, some or all of these might be new -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2B796BB-4DF8-CC43-B303-F3B125F9D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5F035F6B-D8DF-E848-BC7F-A23D1A233FA9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C6CF83F-29FF-A744-A44B-64D166986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32D2C64-3D43-FE40-B6B5-5F56FB091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joke about political neutrality and unary or binary </a:t>
            </a:r>
            <a:r>
              <a:rPr lang="en-US" altLang="en-US">
                <a:latin typeface="Times" pitchFamily="2" charset="0"/>
                <a:sym typeface="Wingdings" pitchFamily="2" charset="2"/>
              </a:rPr>
              <a:t></a:t>
            </a: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D870DF-1292-F44B-A599-4C8C9B011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682A43-2BC7-C649-80DA-A811B08ED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CA840D-8B4A-3D45-8826-25A1B2392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6D634-84DE-694F-93FF-AA56A1089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9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98FF6D-A988-DB48-A3C4-7FB6A7606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3E7A6-B40F-964E-88BA-64B821BED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202A9-D038-764F-9530-9C99B8608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1349A-D36B-1848-944B-A304B904E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59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D6A28-4A6A-044D-A483-1B071EE16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96EC97-46AB-5047-A2D5-FD12700E1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72E820-A62F-9E43-92F9-EC3EDEE6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181A5-825C-5B48-A6BB-F6540B751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781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60B11-97DF-2244-A459-B4E1A4B255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B86B47-0F2B-BA47-8E31-E5370A331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8A7C10-CE79-024B-84CD-93E2192C2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1D9E0-6E0A-9848-A489-8F9F462AC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25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52ED2-A5CA-8A42-8192-580683A3A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60EFB-C3DB-7F41-9D96-4D07AFFDF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9DF47A-8EE9-2B46-B99F-F579D9046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51F2-C43C-FC48-B031-37C62350C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96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08D55-A2FB-C248-A9DF-0E756FA4B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1B3D0E-E1D4-864B-9036-FEB061FCE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F59EFB-8CE0-A045-BC86-42417CDF1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D1AA3-AD1A-FB4F-8F5C-045627D2B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16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94A41-E170-0C4B-B487-739D10418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FDFDD-B9D8-8841-808B-93EA74E52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87D54-BEFA-C341-B500-6CBE5C2EA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D4B40-80FF-D042-8369-A35909502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44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0D7646-B13C-B54F-8FDD-D58F1AA2C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3239BB-2D37-3A47-B8B2-11D96AE67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FC753-033A-3F43-B5A5-178AD49FF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E5AB21-37F8-454A-A9E6-7D47371EA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08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F08604-604A-9F44-9943-346B1B30D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AF9694-F0B2-6143-9157-53E28CC82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41397F-0ECC-B54B-AEC1-BAF6EDEF2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52456-302D-354E-A058-A922CBD90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67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0831DA-AB85-BE45-B185-B36BB4D29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89E455-C0B7-5743-813A-3C756B6B2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7EF89F-94F9-6046-9126-E385B2E1D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B84DA-2746-CA46-9088-B2ECB6BD7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803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7941EE-ECBF-414E-B1FD-07825BDFB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83DAD-49D3-3146-B3EA-776E672B6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1D3AA-9EB6-D749-9A92-FE6FB4967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31EA9-3EE4-C048-A593-36E63AC57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24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D327C-3501-314D-8E24-2E41C4668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C13C7-C9A3-4541-BAD1-B8E546322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CF54D7-BDDC-014D-A973-BF4DCC28F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339AE-AB16-C942-B0A9-52D6B8077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2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C994E-B4AC-7D43-AC50-2138BF10C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6485E-B16D-EB46-A47B-9CBADED72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E7059-A994-9D46-8CBC-1313BA427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3FA07-E36E-3F47-A5C0-921EF630C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021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F2C406-9C8B-B34D-AB17-022BCB6A0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243E62-E261-CC46-9BFA-6EA3FA638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55DF1-4C38-0E42-AB23-32E234C08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82766-8631-9042-B88A-3EE175019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7F874-D2EF-2B46-AC75-A95FB7DB6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27C18-8FC3-CB49-8441-BFF804525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D83F4-1E87-4440-97FA-51FD2468D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A3E87-C333-444D-B104-A9A64EB67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8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>
            <a:extLst>
              <a:ext uri="{FF2B5EF4-FFF2-40B4-BE49-F238E27FC236}">
                <a16:creationId xmlns:a16="http://schemas.microsoft.com/office/drawing/2014/main" id="{C5FEA53E-808A-2B44-ADC4-6DD423AB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F9546416-B673-E644-B082-70344D47C7B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B373FBB4-11E2-4F45-8782-BCD4DF543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78EB4238-0980-D348-BB21-5CCAABECC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F8FB6EE9-06DE-9348-A2F8-842CE542A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387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759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35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492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3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12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FB57B-32B5-644D-A4A4-01238FDE2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ED0BC5-1E63-A249-B308-48006305B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963793-8253-5D41-920C-C75C59538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9AB40-9B35-D04C-A015-30F2A5EEB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032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31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127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051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16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FA0B5-285E-7E4E-9B04-60406D273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1A688-2E3B-AD41-9FF2-3DFF29B29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06A2C-9993-154C-B838-4D0122D85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A4AF0-7C4E-8E48-A4AF-8C8C39415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5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E9EF16-8050-E146-A473-ABFFF9ED99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EB6B4F-03BA-7B4B-95F9-5D7B34501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A8E63F-9128-AC42-AF93-147E633C1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A56CA-D326-B84F-BAEA-6D8E6BD25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52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A6B4AC-5815-A945-B476-63E4B9E01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EE5290-C1E0-2145-9B83-6A085F8A4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B7D456-A214-5744-A262-884137A58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1C563-4BE9-E847-BBE4-B1D7CCA9A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21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BE1F2A-0D19-0444-A0C3-527C3CBBD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C89F2D-81FE-8349-AF05-9B060A09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73AEBD-6CA8-AF4D-8E08-2814DB671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6D754-D9A2-1C45-B0DF-52B13C3CA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7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996E6-85D0-EE47-88BA-EC36B5DEE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1C3FF-1CFE-354B-8FE4-FD25FF924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F046B-E9EA-1B4C-BA14-9E8FCD308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2304-0551-E74E-BDB0-120282048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3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853ED-03E8-2F47-8308-3F9D04090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6E4B8-227E-5F4A-9056-F3A1847A4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2DEF1-E103-E444-923D-8A0E61DD5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34D13-D483-8B41-B7F7-A00249800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1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E1811F-6F02-FD4A-B11A-2E8C5A895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0117B3-7BEF-9C4B-93B0-40654C8B8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A8F0A8A-6AF1-EB47-8D52-E4DC0BE8A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69E89D-47CA-774F-B2B9-81F3F1E487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13AE0A-B8FA-9C4D-B8AB-1048B4AAD9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AD0F3123-029F-4F43-BBE1-B2A0AA2EE8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E1F064-4023-E744-B599-3DA5D2F8E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CD1AFED-823A-374B-B810-81300DE6C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8356" name="Rectangle 4">
            <a:extLst>
              <a:ext uri="{FF2B5EF4-FFF2-40B4-BE49-F238E27FC236}">
                <a16:creationId xmlns:a16="http://schemas.microsoft.com/office/drawing/2014/main" id="{2E601A24-715C-1142-B33E-166FA2564C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7" name="Rectangle 5">
            <a:extLst>
              <a:ext uri="{FF2B5EF4-FFF2-40B4-BE49-F238E27FC236}">
                <a16:creationId xmlns:a16="http://schemas.microsoft.com/office/drawing/2014/main" id="{FE1D8DA6-4A22-8B45-8A67-019F7FBEB0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8" name="Rectangle 6">
            <a:extLst>
              <a:ext uri="{FF2B5EF4-FFF2-40B4-BE49-F238E27FC236}">
                <a16:creationId xmlns:a16="http://schemas.microsoft.com/office/drawing/2014/main" id="{73017B0C-5C22-C442-8722-03350FFE04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5F1F62D-9078-E842-B2D0-9DCC31CFF7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1" descr="C:\My Documents\IBRtut\title2.jpg">
            <a:extLst>
              <a:ext uri="{FF2B5EF4-FFF2-40B4-BE49-F238E27FC236}">
                <a16:creationId xmlns:a16="http://schemas.microsoft.com/office/drawing/2014/main" id="{73A0EA87-9BA3-DA49-991A-A3D3D01B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4">
            <a:extLst>
              <a:ext uri="{FF2B5EF4-FFF2-40B4-BE49-F238E27FC236}">
                <a16:creationId xmlns:a16="http://schemas.microsoft.com/office/drawing/2014/main" id="{D387F35C-3C71-0B48-8FB3-D70407B8B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54" name="Rectangle 38">
            <a:extLst>
              <a:ext uri="{FF2B5EF4-FFF2-40B4-BE49-F238E27FC236}">
                <a16:creationId xmlns:a16="http://schemas.microsoft.com/office/drawing/2014/main" id="{BC5EE7F5-57E5-1E46-A14C-AEA0E65E3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Text Box 42">
            <a:extLst>
              <a:ext uri="{FF2B5EF4-FFF2-40B4-BE49-F238E27FC236}">
                <a16:creationId xmlns:a16="http://schemas.microsoft.com/office/drawing/2014/main" id="{568889A3-5056-594D-A1E0-5006493910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01000" y="974725"/>
            <a:ext cx="1143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0">
                <a:solidFill>
                  <a:srgbClr val="FFFF00"/>
                </a:solidFill>
                <a:latin typeface="Times New Roman" panose="02020603050405020304" pitchFamily="18" charset="0"/>
              </a:rPr>
              <a:t>Martin Jagersand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5.xml"/><Relationship Id="rId7" Type="http://schemas.openxmlformats.org/officeDocument/2006/relationships/image" Target="../media/image3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jpeg"/><Relationship Id="rId4" Type="http://schemas.openxmlformats.org/officeDocument/2006/relationships/tags" Target="../tags/tag76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44.jpe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image" Target="../media/image43.jpeg"/><Relationship Id="rId2" Type="http://schemas.openxmlformats.org/officeDocument/2006/relationships/tags" Target="../tags/tag78.xml"/><Relationship Id="rId16" Type="http://schemas.openxmlformats.org/officeDocument/2006/relationships/notesSlide" Target="../notesSlides/notesSlide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86.xml"/><Relationship Id="rId19" Type="http://schemas.openxmlformats.org/officeDocument/2006/relationships/image" Target="../media/image45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2" Type="http://schemas.openxmlformats.org/officeDocument/2006/relationships/tags" Target="../tags/tag92.xml"/><Relationship Id="rId16" Type="http://schemas.openxmlformats.org/officeDocument/2006/relationships/notesSlide" Target="../notesSlides/notesSlide7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notesSlide" Target="../notesSlides/notesSlide8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48.jpeg"/><Relationship Id="rId47" Type="http://schemas.openxmlformats.org/officeDocument/2006/relationships/image" Target="../media/image53.jpeg"/><Relationship Id="rId50" Type="http://schemas.openxmlformats.org/officeDocument/2006/relationships/image" Target="../media/image56.png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image" Target="../media/image46.png"/><Relationship Id="rId45" Type="http://schemas.openxmlformats.org/officeDocument/2006/relationships/image" Target="../media/image51.jpeg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image" Target="../media/image55.jpeg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50.jpe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49.jpeg"/><Relationship Id="rId48" Type="http://schemas.openxmlformats.org/officeDocument/2006/relationships/image" Target="../media/image54.jpeg"/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2.jpeg"/><Relationship Id="rId20" Type="http://schemas.openxmlformats.org/officeDocument/2006/relationships/tags" Target="../tags/tag124.xml"/><Relationship Id="rId41" Type="http://schemas.openxmlformats.org/officeDocument/2006/relationships/image" Target="../media/image47.jpeg"/><Relationship Id="rId1" Type="http://schemas.openxmlformats.org/officeDocument/2006/relationships/tags" Target="../tags/tag105.xml"/><Relationship Id="rId6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image" Target="../media/image52.jpeg"/><Relationship Id="rId2" Type="http://schemas.openxmlformats.org/officeDocument/2006/relationships/tags" Target="../tags/tag143.xml"/><Relationship Id="rId16" Type="http://schemas.openxmlformats.org/officeDocument/2006/relationships/notesSlide" Target="../notesSlides/notesSlide9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notesSlide" Target="../notesSlides/notesSlide10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image" Target="../media/image48.jpeg"/><Relationship Id="rId47" Type="http://schemas.openxmlformats.org/officeDocument/2006/relationships/image" Target="../media/image53.jpeg"/><Relationship Id="rId50" Type="http://schemas.openxmlformats.org/officeDocument/2006/relationships/image" Target="../media/image56.png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9" Type="http://schemas.openxmlformats.org/officeDocument/2006/relationships/tags" Target="../tags/tag184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image" Target="../media/image46.png"/><Relationship Id="rId45" Type="http://schemas.openxmlformats.org/officeDocument/2006/relationships/image" Target="../media/image51.jpeg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49" Type="http://schemas.openxmlformats.org/officeDocument/2006/relationships/image" Target="../media/image55.jpeg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4" Type="http://schemas.openxmlformats.org/officeDocument/2006/relationships/image" Target="../media/image50.jpeg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image" Target="../media/image49.jpeg"/><Relationship Id="rId48" Type="http://schemas.openxmlformats.org/officeDocument/2006/relationships/image" Target="../media/image54.jpeg"/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2.jpeg"/><Relationship Id="rId20" Type="http://schemas.openxmlformats.org/officeDocument/2006/relationships/tags" Target="../tags/tag175.xml"/><Relationship Id="rId41" Type="http://schemas.openxmlformats.org/officeDocument/2006/relationships/image" Target="../media/image47.jpeg"/><Relationship Id="rId1" Type="http://schemas.openxmlformats.org/officeDocument/2006/relationships/tags" Target="../tags/tag156.xml"/><Relationship Id="rId6" Type="http://schemas.openxmlformats.org/officeDocument/2006/relationships/tags" Target="../tags/tag16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tags" Target="../tags/tag218.xml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34" Type="http://schemas.openxmlformats.org/officeDocument/2006/relationships/image" Target="../media/image57.png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tags" Target="../tags/tag217.xml"/><Relationship Id="rId33" Type="http://schemas.openxmlformats.org/officeDocument/2006/relationships/customXml" Target="../ink/ink1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29" Type="http://schemas.openxmlformats.org/officeDocument/2006/relationships/image" Target="../media/image51.jpe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216.xml"/><Relationship Id="rId32" Type="http://schemas.openxmlformats.org/officeDocument/2006/relationships/image" Target="../media/image53.jpeg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28" Type="http://schemas.openxmlformats.org/officeDocument/2006/relationships/notesSlide" Target="../notesSlides/notesSlide11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31" Type="http://schemas.openxmlformats.org/officeDocument/2006/relationships/image" Target="../media/image54.jpeg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2.jpeg"/><Relationship Id="rId8" Type="http://schemas.openxmlformats.org/officeDocument/2006/relationships/tags" Target="../tags/tag200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9" Type="http://schemas.openxmlformats.org/officeDocument/2006/relationships/image" Target="../media/image46.png"/><Relationship Id="rId21" Type="http://schemas.openxmlformats.org/officeDocument/2006/relationships/tags" Target="../tags/tag239.xml"/><Relationship Id="rId34" Type="http://schemas.openxmlformats.org/officeDocument/2006/relationships/tags" Target="../tags/tag252.xml"/><Relationship Id="rId42" Type="http://schemas.openxmlformats.org/officeDocument/2006/relationships/image" Target="../media/image49.jpeg"/><Relationship Id="rId47" Type="http://schemas.openxmlformats.org/officeDocument/2006/relationships/image" Target="../media/image53.jpeg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9" Type="http://schemas.openxmlformats.org/officeDocument/2006/relationships/tags" Target="../tags/tag247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tags" Target="../tags/tag250.xml"/><Relationship Id="rId37" Type="http://schemas.openxmlformats.org/officeDocument/2006/relationships/tags" Target="../tags/tag255.xml"/><Relationship Id="rId40" Type="http://schemas.openxmlformats.org/officeDocument/2006/relationships/image" Target="../media/image47.jpeg"/><Relationship Id="rId45" Type="http://schemas.openxmlformats.org/officeDocument/2006/relationships/image" Target="../media/image52.jpeg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tags" Target="../tags/tag254.xml"/><Relationship Id="rId49" Type="http://schemas.openxmlformats.org/officeDocument/2006/relationships/image" Target="../media/image56.png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tags" Target="../tags/tag249.xml"/><Relationship Id="rId44" Type="http://schemas.openxmlformats.org/officeDocument/2006/relationships/image" Target="../media/image51.jpeg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tags" Target="../tags/tag253.xml"/><Relationship Id="rId43" Type="http://schemas.openxmlformats.org/officeDocument/2006/relationships/image" Target="../media/image50.jpeg"/><Relationship Id="rId48" Type="http://schemas.openxmlformats.org/officeDocument/2006/relationships/image" Target="../media/image55.jpeg"/><Relationship Id="rId8" Type="http://schemas.openxmlformats.org/officeDocument/2006/relationships/tags" Target="../tags/tag226.xml"/><Relationship Id="rId3" Type="http://schemas.openxmlformats.org/officeDocument/2006/relationships/tags" Target="../tags/tag221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tags" Target="../tags/tag251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4.jpeg"/><Relationship Id="rId20" Type="http://schemas.openxmlformats.org/officeDocument/2006/relationships/tags" Target="../tags/tag238.xml"/><Relationship Id="rId41" Type="http://schemas.openxmlformats.org/officeDocument/2006/relationships/image" Target="../media/image48.jpeg"/><Relationship Id="rId1" Type="http://schemas.openxmlformats.org/officeDocument/2006/relationships/tags" Target="../tags/tag219.xml"/><Relationship Id="rId6" Type="http://schemas.openxmlformats.org/officeDocument/2006/relationships/tags" Target="../tags/tag2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268.xml"/><Relationship Id="rId18" Type="http://schemas.openxmlformats.org/officeDocument/2006/relationships/tags" Target="../tags/tag273.xml"/><Relationship Id="rId26" Type="http://schemas.openxmlformats.org/officeDocument/2006/relationships/tags" Target="../tags/tag281.xml"/><Relationship Id="rId39" Type="http://schemas.openxmlformats.org/officeDocument/2006/relationships/tags" Target="../tags/tag294.xml"/><Relationship Id="rId21" Type="http://schemas.openxmlformats.org/officeDocument/2006/relationships/tags" Target="../tags/tag276.xml"/><Relationship Id="rId34" Type="http://schemas.openxmlformats.org/officeDocument/2006/relationships/tags" Target="../tags/tag289.xml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50" Type="http://schemas.openxmlformats.org/officeDocument/2006/relationships/image" Target="../media/image55.jpeg"/><Relationship Id="rId7" Type="http://schemas.openxmlformats.org/officeDocument/2006/relationships/tags" Target="../tags/tag262.xml"/><Relationship Id="rId2" Type="http://schemas.openxmlformats.org/officeDocument/2006/relationships/tags" Target="../tags/tag257.xml"/><Relationship Id="rId16" Type="http://schemas.openxmlformats.org/officeDocument/2006/relationships/tags" Target="../tags/tag271.xml"/><Relationship Id="rId29" Type="http://schemas.openxmlformats.org/officeDocument/2006/relationships/tags" Target="../tags/tag284.xml"/><Relationship Id="rId11" Type="http://schemas.openxmlformats.org/officeDocument/2006/relationships/tags" Target="../tags/tag266.xml"/><Relationship Id="rId24" Type="http://schemas.openxmlformats.org/officeDocument/2006/relationships/tags" Target="../tags/tag279.xml"/><Relationship Id="rId32" Type="http://schemas.openxmlformats.org/officeDocument/2006/relationships/tags" Target="../tags/tag287.xml"/><Relationship Id="rId37" Type="http://schemas.openxmlformats.org/officeDocument/2006/relationships/tags" Target="../tags/tag292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50.jpeg"/><Relationship Id="rId5" Type="http://schemas.openxmlformats.org/officeDocument/2006/relationships/tags" Target="../tags/tag260.xml"/><Relationship Id="rId15" Type="http://schemas.openxmlformats.org/officeDocument/2006/relationships/tags" Target="../tags/tag270.xml"/><Relationship Id="rId23" Type="http://schemas.openxmlformats.org/officeDocument/2006/relationships/tags" Target="../tags/tag278.xml"/><Relationship Id="rId28" Type="http://schemas.openxmlformats.org/officeDocument/2006/relationships/tags" Target="../tags/tag283.xml"/><Relationship Id="rId36" Type="http://schemas.openxmlformats.org/officeDocument/2006/relationships/tags" Target="../tags/tag291.xml"/><Relationship Id="rId49" Type="http://schemas.openxmlformats.org/officeDocument/2006/relationships/image" Target="../media/image53.jpeg"/><Relationship Id="rId10" Type="http://schemas.openxmlformats.org/officeDocument/2006/relationships/tags" Target="../tags/tag265.xml"/><Relationship Id="rId19" Type="http://schemas.openxmlformats.org/officeDocument/2006/relationships/tags" Target="../tags/tag274.xml"/><Relationship Id="rId31" Type="http://schemas.openxmlformats.org/officeDocument/2006/relationships/tags" Target="../tags/tag286.xml"/><Relationship Id="rId44" Type="http://schemas.openxmlformats.org/officeDocument/2006/relationships/image" Target="../media/image49.jpeg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tags" Target="../tags/tag269.xml"/><Relationship Id="rId22" Type="http://schemas.openxmlformats.org/officeDocument/2006/relationships/tags" Target="../tags/tag277.xml"/><Relationship Id="rId27" Type="http://schemas.openxmlformats.org/officeDocument/2006/relationships/tags" Target="../tags/tag282.xml"/><Relationship Id="rId30" Type="http://schemas.openxmlformats.org/officeDocument/2006/relationships/tags" Target="../tags/tag285.xml"/><Relationship Id="rId35" Type="http://schemas.openxmlformats.org/officeDocument/2006/relationships/tags" Target="../tags/tag290.xml"/><Relationship Id="rId43" Type="http://schemas.openxmlformats.org/officeDocument/2006/relationships/image" Target="../media/image48.jpeg"/><Relationship Id="rId48" Type="http://schemas.openxmlformats.org/officeDocument/2006/relationships/image" Target="../media/image54.jpeg"/><Relationship Id="rId8" Type="http://schemas.openxmlformats.org/officeDocument/2006/relationships/tags" Target="../tags/tag263.xml"/><Relationship Id="rId51" Type="http://schemas.openxmlformats.org/officeDocument/2006/relationships/image" Target="../media/image56.png"/><Relationship Id="rId3" Type="http://schemas.openxmlformats.org/officeDocument/2006/relationships/tags" Target="../tags/tag258.xml"/><Relationship Id="rId12" Type="http://schemas.openxmlformats.org/officeDocument/2006/relationships/tags" Target="../tags/tag267.xml"/><Relationship Id="rId17" Type="http://schemas.openxmlformats.org/officeDocument/2006/relationships/tags" Target="../tags/tag272.xml"/><Relationship Id="rId25" Type="http://schemas.openxmlformats.org/officeDocument/2006/relationships/tags" Target="../tags/tag280.xml"/><Relationship Id="rId33" Type="http://schemas.openxmlformats.org/officeDocument/2006/relationships/tags" Target="../tags/tag288.xml"/><Relationship Id="rId38" Type="http://schemas.openxmlformats.org/officeDocument/2006/relationships/tags" Target="../tags/tag293.xml"/><Relationship Id="rId46" Type="http://schemas.openxmlformats.org/officeDocument/2006/relationships/image" Target="../media/image51.jpeg"/><Relationship Id="rId20" Type="http://schemas.openxmlformats.org/officeDocument/2006/relationships/tags" Target="../tags/tag275.xml"/><Relationship Id="rId41" Type="http://schemas.openxmlformats.org/officeDocument/2006/relationships/image" Target="../media/image46.png"/><Relationship Id="rId1" Type="http://schemas.openxmlformats.org/officeDocument/2006/relationships/tags" Target="../tags/tag256.xml"/><Relationship Id="rId6" Type="http://schemas.openxmlformats.org/officeDocument/2006/relationships/tags" Target="../tags/tag26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tags" Target="../tags/tag328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17" Type="http://schemas.openxmlformats.org/officeDocument/2006/relationships/tags" Target="../tags/tag332.xml"/><Relationship Id="rId2" Type="http://schemas.openxmlformats.org/officeDocument/2006/relationships/tags" Target="../tags/tag317.xml"/><Relationship Id="rId16" Type="http://schemas.openxmlformats.org/officeDocument/2006/relationships/tags" Target="../tags/tag331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tags" Target="../tags/tag330.xml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tags" Target="../tags/tag3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tags" Target="../tags/tag350.xml"/><Relationship Id="rId26" Type="http://schemas.openxmlformats.org/officeDocument/2006/relationships/image" Target="../media/image57.jpeg"/><Relationship Id="rId3" Type="http://schemas.openxmlformats.org/officeDocument/2006/relationships/tags" Target="../tags/tag335.xml"/><Relationship Id="rId21" Type="http://schemas.openxmlformats.org/officeDocument/2006/relationships/tags" Target="../tags/tag353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tags" Target="../tags/tag349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334.xml"/><Relationship Id="rId16" Type="http://schemas.openxmlformats.org/officeDocument/2006/relationships/tags" Target="../tags/tag348.xml"/><Relationship Id="rId20" Type="http://schemas.openxmlformats.org/officeDocument/2006/relationships/tags" Target="../tags/tag352.xml"/><Relationship Id="rId29" Type="http://schemas.openxmlformats.org/officeDocument/2006/relationships/image" Target="../media/image60.jpe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24" Type="http://schemas.openxmlformats.org/officeDocument/2006/relationships/slideLayout" Target="../slideLayouts/slideLayout18.xml"/><Relationship Id="rId32" Type="http://schemas.openxmlformats.org/officeDocument/2006/relationships/image" Target="../media/image63.jpeg"/><Relationship Id="rId5" Type="http://schemas.openxmlformats.org/officeDocument/2006/relationships/tags" Target="../tags/tag337.xml"/><Relationship Id="rId15" Type="http://schemas.openxmlformats.org/officeDocument/2006/relationships/tags" Target="../tags/tag347.xml"/><Relationship Id="rId23" Type="http://schemas.openxmlformats.org/officeDocument/2006/relationships/tags" Target="../tags/tag355.xml"/><Relationship Id="rId28" Type="http://schemas.openxmlformats.org/officeDocument/2006/relationships/image" Target="../media/image59.jpeg"/><Relationship Id="rId10" Type="http://schemas.openxmlformats.org/officeDocument/2006/relationships/tags" Target="../tags/tag342.xml"/><Relationship Id="rId19" Type="http://schemas.openxmlformats.org/officeDocument/2006/relationships/tags" Target="../tags/tag351.xml"/><Relationship Id="rId31" Type="http://schemas.openxmlformats.org/officeDocument/2006/relationships/image" Target="../media/image62.jpe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Relationship Id="rId22" Type="http://schemas.openxmlformats.org/officeDocument/2006/relationships/tags" Target="../tags/tag354.xml"/><Relationship Id="rId27" Type="http://schemas.openxmlformats.org/officeDocument/2006/relationships/image" Target="../media/image58.jpeg"/><Relationship Id="rId30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68.xml"/><Relationship Id="rId18" Type="http://schemas.openxmlformats.org/officeDocument/2006/relationships/tags" Target="../tags/tag373.xml"/><Relationship Id="rId26" Type="http://schemas.openxmlformats.org/officeDocument/2006/relationships/tags" Target="../tags/tag381.xml"/><Relationship Id="rId3" Type="http://schemas.openxmlformats.org/officeDocument/2006/relationships/tags" Target="../tags/tag358.xml"/><Relationship Id="rId21" Type="http://schemas.openxmlformats.org/officeDocument/2006/relationships/tags" Target="../tags/tag376.xml"/><Relationship Id="rId34" Type="http://schemas.openxmlformats.org/officeDocument/2006/relationships/image" Target="../media/image64.jpeg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tags" Target="../tags/tag372.xml"/><Relationship Id="rId25" Type="http://schemas.openxmlformats.org/officeDocument/2006/relationships/tags" Target="../tags/tag380.xml"/><Relationship Id="rId33" Type="http://schemas.openxmlformats.org/officeDocument/2006/relationships/image" Target="../media/image60.jpeg"/><Relationship Id="rId2" Type="http://schemas.openxmlformats.org/officeDocument/2006/relationships/tags" Target="../tags/tag357.xml"/><Relationship Id="rId16" Type="http://schemas.openxmlformats.org/officeDocument/2006/relationships/tags" Target="../tags/tag371.xml"/><Relationship Id="rId20" Type="http://schemas.openxmlformats.org/officeDocument/2006/relationships/tags" Target="../tags/tag375.xml"/><Relationship Id="rId29" Type="http://schemas.openxmlformats.org/officeDocument/2006/relationships/notesSlide" Target="../notesSlides/notesSlide15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24" Type="http://schemas.openxmlformats.org/officeDocument/2006/relationships/tags" Target="../tags/tag379.xml"/><Relationship Id="rId32" Type="http://schemas.openxmlformats.org/officeDocument/2006/relationships/image" Target="../media/image59.jpeg"/><Relationship Id="rId5" Type="http://schemas.openxmlformats.org/officeDocument/2006/relationships/tags" Target="../tags/tag360.xml"/><Relationship Id="rId15" Type="http://schemas.openxmlformats.org/officeDocument/2006/relationships/tags" Target="../tags/tag370.xml"/><Relationship Id="rId23" Type="http://schemas.openxmlformats.org/officeDocument/2006/relationships/tags" Target="../tags/tag378.xml"/><Relationship Id="rId28" Type="http://schemas.openxmlformats.org/officeDocument/2006/relationships/slideLayout" Target="../slideLayouts/slideLayout18.xml"/><Relationship Id="rId10" Type="http://schemas.openxmlformats.org/officeDocument/2006/relationships/tags" Target="../tags/tag365.xml"/><Relationship Id="rId19" Type="http://schemas.openxmlformats.org/officeDocument/2006/relationships/tags" Target="../tags/tag374.xml"/><Relationship Id="rId31" Type="http://schemas.openxmlformats.org/officeDocument/2006/relationships/image" Target="../media/image58.jpeg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Relationship Id="rId22" Type="http://schemas.openxmlformats.org/officeDocument/2006/relationships/tags" Target="../tags/tag377.xml"/><Relationship Id="rId27" Type="http://schemas.openxmlformats.org/officeDocument/2006/relationships/tags" Target="../tags/tag382.xml"/><Relationship Id="rId30" Type="http://schemas.openxmlformats.org/officeDocument/2006/relationships/image" Target="../media/image57.jpeg"/><Relationship Id="rId35" Type="http://schemas.openxmlformats.org/officeDocument/2006/relationships/image" Target="../media/image63.jpeg"/><Relationship Id="rId8" Type="http://schemas.openxmlformats.org/officeDocument/2006/relationships/tags" Target="../tags/tag36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image" Target="../media/image57.jpe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10" Type="http://schemas.openxmlformats.org/officeDocument/2006/relationships/tags" Target="../tags/tag392.xml"/><Relationship Id="rId19" Type="http://schemas.openxmlformats.org/officeDocument/2006/relationships/notesSlide" Target="../notesSlides/notesSlide16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tags" Target="../tags/tag412.xml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tags" Target="../tags/tag411.xml"/><Relationship Id="rId2" Type="http://schemas.openxmlformats.org/officeDocument/2006/relationships/tags" Target="../tags/tag401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tags" Target="../tags/tag410.xml"/><Relationship Id="rId5" Type="http://schemas.openxmlformats.org/officeDocument/2006/relationships/tags" Target="../tags/tag404.xml"/><Relationship Id="rId15" Type="http://schemas.openxmlformats.org/officeDocument/2006/relationships/tags" Target="../tags/tag414.xml"/><Relationship Id="rId10" Type="http://schemas.openxmlformats.org/officeDocument/2006/relationships/tags" Target="../tags/tag409.xml"/><Relationship Id="rId4" Type="http://schemas.openxmlformats.org/officeDocument/2006/relationships/tags" Target="../tags/tag403.xml"/><Relationship Id="rId9" Type="http://schemas.openxmlformats.org/officeDocument/2006/relationships/tags" Target="../tags/tag408.xml"/><Relationship Id="rId14" Type="http://schemas.openxmlformats.org/officeDocument/2006/relationships/tags" Target="../tags/tag4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18" Type="http://schemas.openxmlformats.org/officeDocument/2006/relationships/image" Target="../media/image67.jpeg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17" Type="http://schemas.openxmlformats.org/officeDocument/2006/relationships/image" Target="../media/image66.jpeg"/><Relationship Id="rId2" Type="http://schemas.openxmlformats.org/officeDocument/2006/relationships/tags" Target="../tags/tag416.xml"/><Relationship Id="rId16" Type="http://schemas.openxmlformats.org/officeDocument/2006/relationships/image" Target="../media/image65.jpeg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5" Type="http://schemas.openxmlformats.org/officeDocument/2006/relationships/tags" Target="../tags/tag41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tags" Target="../tags/tag428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39" Type="http://schemas.openxmlformats.org/officeDocument/2006/relationships/image" Target="../media/image54.jpeg"/><Relationship Id="rId21" Type="http://schemas.openxmlformats.org/officeDocument/2006/relationships/tags" Target="../tags/tag449.xml"/><Relationship Id="rId34" Type="http://schemas.openxmlformats.org/officeDocument/2006/relationships/tags" Target="../tags/tag462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33" Type="http://schemas.openxmlformats.org/officeDocument/2006/relationships/tags" Target="../tags/tag461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tags" Target="../tags/tag457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32" Type="http://schemas.openxmlformats.org/officeDocument/2006/relationships/tags" Target="../tags/tag460.xml"/><Relationship Id="rId37" Type="http://schemas.openxmlformats.org/officeDocument/2006/relationships/tags" Target="../tags/tag465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tags" Target="../tags/tag456.xml"/><Relationship Id="rId36" Type="http://schemas.openxmlformats.org/officeDocument/2006/relationships/tags" Target="../tags/tag464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31" Type="http://schemas.openxmlformats.org/officeDocument/2006/relationships/tags" Target="../tags/tag459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Relationship Id="rId30" Type="http://schemas.openxmlformats.org/officeDocument/2006/relationships/tags" Target="../tags/tag458.xml"/><Relationship Id="rId35" Type="http://schemas.openxmlformats.org/officeDocument/2006/relationships/tags" Target="../tags/tag463.xml"/><Relationship Id="rId8" Type="http://schemas.openxmlformats.org/officeDocument/2006/relationships/tags" Target="../tags/tag436.xml"/><Relationship Id="rId3" Type="http://schemas.openxmlformats.org/officeDocument/2006/relationships/tags" Target="../tags/tag4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image" Target="../media/image12.png"/><Relationship Id="rId3" Type="http://schemas.openxmlformats.org/officeDocument/2006/relationships/tags" Target="../tags/tag12.xml"/><Relationship Id="rId21" Type="http://schemas.openxmlformats.org/officeDocument/2006/relationships/image" Target="../media/image7.jpe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image" Target="../media/image11.jpeg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10.jpe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9.jpeg"/><Relationship Id="rId10" Type="http://schemas.openxmlformats.org/officeDocument/2006/relationships/tags" Target="../tags/tag1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73.xml"/><Relationship Id="rId13" Type="http://schemas.openxmlformats.org/officeDocument/2006/relationships/tags" Target="../tags/tag478.xml"/><Relationship Id="rId18" Type="http://schemas.openxmlformats.org/officeDocument/2006/relationships/tags" Target="../tags/tag483.xml"/><Relationship Id="rId26" Type="http://schemas.openxmlformats.org/officeDocument/2006/relationships/notesSlide" Target="../notesSlides/notesSlide17.xml"/><Relationship Id="rId3" Type="http://schemas.openxmlformats.org/officeDocument/2006/relationships/tags" Target="../tags/tag468.xml"/><Relationship Id="rId21" Type="http://schemas.openxmlformats.org/officeDocument/2006/relationships/tags" Target="../tags/tag486.xml"/><Relationship Id="rId7" Type="http://schemas.openxmlformats.org/officeDocument/2006/relationships/tags" Target="../tags/tag472.xml"/><Relationship Id="rId12" Type="http://schemas.openxmlformats.org/officeDocument/2006/relationships/tags" Target="../tags/tag477.xml"/><Relationship Id="rId17" Type="http://schemas.openxmlformats.org/officeDocument/2006/relationships/tags" Target="../tags/tag482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467.xml"/><Relationship Id="rId16" Type="http://schemas.openxmlformats.org/officeDocument/2006/relationships/tags" Target="../tags/tag481.xml"/><Relationship Id="rId20" Type="http://schemas.openxmlformats.org/officeDocument/2006/relationships/tags" Target="../tags/tag485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11" Type="http://schemas.openxmlformats.org/officeDocument/2006/relationships/tags" Target="../tags/tag476.xml"/><Relationship Id="rId24" Type="http://schemas.openxmlformats.org/officeDocument/2006/relationships/tags" Target="../tags/tag489.xml"/><Relationship Id="rId5" Type="http://schemas.openxmlformats.org/officeDocument/2006/relationships/tags" Target="../tags/tag470.xml"/><Relationship Id="rId15" Type="http://schemas.openxmlformats.org/officeDocument/2006/relationships/tags" Target="../tags/tag480.xml"/><Relationship Id="rId23" Type="http://schemas.openxmlformats.org/officeDocument/2006/relationships/tags" Target="../tags/tag488.xml"/><Relationship Id="rId10" Type="http://schemas.openxmlformats.org/officeDocument/2006/relationships/tags" Target="../tags/tag475.xml"/><Relationship Id="rId19" Type="http://schemas.openxmlformats.org/officeDocument/2006/relationships/tags" Target="../tags/tag484.xml"/><Relationship Id="rId4" Type="http://schemas.openxmlformats.org/officeDocument/2006/relationships/tags" Target="../tags/tag469.xml"/><Relationship Id="rId9" Type="http://schemas.openxmlformats.org/officeDocument/2006/relationships/tags" Target="../tags/tag474.xml"/><Relationship Id="rId14" Type="http://schemas.openxmlformats.org/officeDocument/2006/relationships/tags" Target="../tags/tag479.xml"/><Relationship Id="rId22" Type="http://schemas.openxmlformats.org/officeDocument/2006/relationships/tags" Target="../tags/tag48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tags" Target="../tags/tag502.xml"/><Relationship Id="rId18" Type="http://schemas.openxmlformats.org/officeDocument/2006/relationships/tags" Target="../tags/tag507.xml"/><Relationship Id="rId26" Type="http://schemas.openxmlformats.org/officeDocument/2006/relationships/tags" Target="../tags/tag515.xml"/><Relationship Id="rId3" Type="http://schemas.openxmlformats.org/officeDocument/2006/relationships/tags" Target="../tags/tag492.xml"/><Relationship Id="rId21" Type="http://schemas.openxmlformats.org/officeDocument/2006/relationships/tags" Target="../tags/tag510.xml"/><Relationship Id="rId7" Type="http://schemas.openxmlformats.org/officeDocument/2006/relationships/tags" Target="../tags/tag496.xml"/><Relationship Id="rId12" Type="http://schemas.openxmlformats.org/officeDocument/2006/relationships/tags" Target="../tags/tag501.xml"/><Relationship Id="rId17" Type="http://schemas.openxmlformats.org/officeDocument/2006/relationships/tags" Target="../tags/tag506.xml"/><Relationship Id="rId25" Type="http://schemas.openxmlformats.org/officeDocument/2006/relationships/tags" Target="../tags/tag514.xml"/><Relationship Id="rId2" Type="http://schemas.openxmlformats.org/officeDocument/2006/relationships/tags" Target="../tags/tag491.xml"/><Relationship Id="rId16" Type="http://schemas.openxmlformats.org/officeDocument/2006/relationships/tags" Target="../tags/tag505.xml"/><Relationship Id="rId20" Type="http://schemas.openxmlformats.org/officeDocument/2006/relationships/tags" Target="../tags/tag509.xml"/><Relationship Id="rId29" Type="http://schemas.openxmlformats.org/officeDocument/2006/relationships/notesSlide" Target="../notesSlides/notesSlide18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24" Type="http://schemas.openxmlformats.org/officeDocument/2006/relationships/tags" Target="../tags/tag513.xml"/><Relationship Id="rId5" Type="http://schemas.openxmlformats.org/officeDocument/2006/relationships/tags" Target="../tags/tag494.xml"/><Relationship Id="rId15" Type="http://schemas.openxmlformats.org/officeDocument/2006/relationships/tags" Target="../tags/tag504.xml"/><Relationship Id="rId23" Type="http://schemas.openxmlformats.org/officeDocument/2006/relationships/tags" Target="../tags/tag51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499.xml"/><Relationship Id="rId19" Type="http://schemas.openxmlformats.org/officeDocument/2006/relationships/tags" Target="../tags/tag508.xml"/><Relationship Id="rId31" Type="http://schemas.openxmlformats.org/officeDocument/2006/relationships/image" Target="../media/image68.jpeg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tags" Target="../tags/tag503.xml"/><Relationship Id="rId22" Type="http://schemas.openxmlformats.org/officeDocument/2006/relationships/tags" Target="../tags/tag511.xml"/><Relationship Id="rId27" Type="http://schemas.openxmlformats.org/officeDocument/2006/relationships/tags" Target="../tags/tag516.xml"/><Relationship Id="rId30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image" Target="../media/image69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535.xml"/><Relationship Id="rId18" Type="http://schemas.openxmlformats.org/officeDocument/2006/relationships/tags" Target="../tags/tag540.xml"/><Relationship Id="rId26" Type="http://schemas.openxmlformats.org/officeDocument/2006/relationships/tags" Target="../tags/tag548.xml"/><Relationship Id="rId39" Type="http://schemas.openxmlformats.org/officeDocument/2006/relationships/image" Target="../media/image73.png"/><Relationship Id="rId21" Type="http://schemas.openxmlformats.org/officeDocument/2006/relationships/tags" Target="../tags/tag543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529.xml"/><Relationship Id="rId12" Type="http://schemas.openxmlformats.org/officeDocument/2006/relationships/tags" Target="../tags/tag534.xml"/><Relationship Id="rId17" Type="http://schemas.openxmlformats.org/officeDocument/2006/relationships/tags" Target="../tags/tag539.xml"/><Relationship Id="rId25" Type="http://schemas.openxmlformats.org/officeDocument/2006/relationships/tags" Target="../tags/tag547.xml"/><Relationship Id="rId33" Type="http://schemas.openxmlformats.org/officeDocument/2006/relationships/tags" Target="../tags/tag555.xml"/><Relationship Id="rId38" Type="http://schemas.openxmlformats.org/officeDocument/2006/relationships/image" Target="../media/image72.jpeg"/><Relationship Id="rId2" Type="http://schemas.openxmlformats.org/officeDocument/2006/relationships/tags" Target="../tags/tag524.xml"/><Relationship Id="rId16" Type="http://schemas.openxmlformats.org/officeDocument/2006/relationships/tags" Target="../tags/tag538.xml"/><Relationship Id="rId20" Type="http://schemas.openxmlformats.org/officeDocument/2006/relationships/tags" Target="../tags/tag542.xml"/><Relationship Id="rId29" Type="http://schemas.openxmlformats.org/officeDocument/2006/relationships/tags" Target="../tags/tag551.xml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11" Type="http://schemas.openxmlformats.org/officeDocument/2006/relationships/tags" Target="../tags/tag533.xml"/><Relationship Id="rId24" Type="http://schemas.openxmlformats.org/officeDocument/2006/relationships/tags" Target="../tags/tag546.xml"/><Relationship Id="rId32" Type="http://schemas.openxmlformats.org/officeDocument/2006/relationships/tags" Target="../tags/tag554.xml"/><Relationship Id="rId37" Type="http://schemas.openxmlformats.org/officeDocument/2006/relationships/image" Target="../media/image71.jpeg"/><Relationship Id="rId5" Type="http://schemas.openxmlformats.org/officeDocument/2006/relationships/tags" Target="../tags/tag527.xml"/><Relationship Id="rId15" Type="http://schemas.openxmlformats.org/officeDocument/2006/relationships/tags" Target="../tags/tag537.xml"/><Relationship Id="rId23" Type="http://schemas.openxmlformats.org/officeDocument/2006/relationships/tags" Target="../tags/tag545.xml"/><Relationship Id="rId28" Type="http://schemas.openxmlformats.org/officeDocument/2006/relationships/tags" Target="../tags/tag550.xml"/><Relationship Id="rId36" Type="http://schemas.openxmlformats.org/officeDocument/2006/relationships/image" Target="../media/image51.jpeg"/><Relationship Id="rId10" Type="http://schemas.openxmlformats.org/officeDocument/2006/relationships/tags" Target="../tags/tag532.xml"/><Relationship Id="rId19" Type="http://schemas.openxmlformats.org/officeDocument/2006/relationships/tags" Target="../tags/tag541.xml"/><Relationship Id="rId31" Type="http://schemas.openxmlformats.org/officeDocument/2006/relationships/tags" Target="../tags/tag553.xml"/><Relationship Id="rId4" Type="http://schemas.openxmlformats.org/officeDocument/2006/relationships/tags" Target="../tags/tag526.xml"/><Relationship Id="rId9" Type="http://schemas.openxmlformats.org/officeDocument/2006/relationships/tags" Target="../tags/tag531.xml"/><Relationship Id="rId14" Type="http://schemas.openxmlformats.org/officeDocument/2006/relationships/tags" Target="../tags/tag536.xml"/><Relationship Id="rId22" Type="http://schemas.openxmlformats.org/officeDocument/2006/relationships/tags" Target="../tags/tag544.xml"/><Relationship Id="rId27" Type="http://schemas.openxmlformats.org/officeDocument/2006/relationships/tags" Target="../tags/tag549.xml"/><Relationship Id="rId30" Type="http://schemas.openxmlformats.org/officeDocument/2006/relationships/tags" Target="../tags/tag552.xml"/><Relationship Id="rId35" Type="http://schemas.openxmlformats.org/officeDocument/2006/relationships/notesSlide" Target="../notesSlides/notesSlide20.xml"/><Relationship Id="rId8" Type="http://schemas.openxmlformats.org/officeDocument/2006/relationships/tags" Target="../tags/tag530.xml"/><Relationship Id="rId3" Type="http://schemas.openxmlformats.org/officeDocument/2006/relationships/tags" Target="../tags/tag5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image" Target="../media/image51.jpeg"/><Relationship Id="rId5" Type="http://schemas.openxmlformats.org/officeDocument/2006/relationships/tags" Target="../tags/tag560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559.xml"/><Relationship Id="rId9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3" Type="http://schemas.openxmlformats.org/officeDocument/2006/relationships/tags" Target="../tags/tag566.xml"/><Relationship Id="rId7" Type="http://schemas.openxmlformats.org/officeDocument/2006/relationships/tags" Target="../tags/tag570.xml"/><Relationship Id="rId2" Type="http://schemas.openxmlformats.org/officeDocument/2006/relationships/tags" Target="../tags/tag565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image" Target="../media/image51.jpeg"/><Relationship Id="rId5" Type="http://schemas.openxmlformats.org/officeDocument/2006/relationships/tags" Target="../tags/tag568.xml"/><Relationship Id="rId10" Type="http://schemas.openxmlformats.org/officeDocument/2006/relationships/hyperlink" Target="file:////C:/ZachOld/Zach/Robotics/genghis-short2.mov" TargetMode="External"/><Relationship Id="rId4" Type="http://schemas.openxmlformats.org/officeDocument/2006/relationships/tags" Target="../tags/tag567.xml"/><Relationship Id="rId9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7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574.xml"/><Relationship Id="rId7" Type="http://schemas.openxmlformats.org/officeDocument/2006/relationships/tags" Target="../tags/tag578.xml"/><Relationship Id="rId12" Type="http://schemas.openxmlformats.org/officeDocument/2006/relationships/tags" Target="../tags/tag583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11" Type="http://schemas.openxmlformats.org/officeDocument/2006/relationships/tags" Target="../tags/tag582.xml"/><Relationship Id="rId5" Type="http://schemas.openxmlformats.org/officeDocument/2006/relationships/tags" Target="../tags/tag576.xml"/><Relationship Id="rId15" Type="http://schemas.openxmlformats.org/officeDocument/2006/relationships/image" Target="../media/image74.emf"/><Relationship Id="rId10" Type="http://schemas.openxmlformats.org/officeDocument/2006/relationships/tags" Target="../tags/tag581.xml"/><Relationship Id="rId4" Type="http://schemas.openxmlformats.org/officeDocument/2006/relationships/tags" Target="../tags/tag575.xml"/><Relationship Id="rId9" Type="http://schemas.openxmlformats.org/officeDocument/2006/relationships/tags" Target="../tags/tag580.xml"/><Relationship Id="rId1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2" Type="http://schemas.openxmlformats.org/officeDocument/2006/relationships/tags" Target="../tags/tag585.xml"/><Relationship Id="rId16" Type="http://schemas.openxmlformats.org/officeDocument/2006/relationships/image" Target="../media/image74.emf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5" Type="http://schemas.openxmlformats.org/officeDocument/2006/relationships/tags" Target="../tags/tag588.xml"/><Relationship Id="rId15" Type="http://schemas.openxmlformats.org/officeDocument/2006/relationships/notesSlide" Target="../notesSlides/notesSlide23.xml"/><Relationship Id="rId10" Type="http://schemas.openxmlformats.org/officeDocument/2006/relationships/tags" Target="../tags/tag593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tags" Target="../tags/tag615.xml"/><Relationship Id="rId18" Type="http://schemas.openxmlformats.org/officeDocument/2006/relationships/hyperlink" Target="https://vimeo.com/173394878" TargetMode="External"/><Relationship Id="rId3" Type="http://schemas.openxmlformats.org/officeDocument/2006/relationships/tags" Target="../tags/tag605.xml"/><Relationship Id="rId7" Type="http://schemas.openxmlformats.org/officeDocument/2006/relationships/tags" Target="../tags/tag609.xml"/><Relationship Id="rId12" Type="http://schemas.openxmlformats.org/officeDocument/2006/relationships/tags" Target="../tags/tag614.xml"/><Relationship Id="rId17" Type="http://schemas.openxmlformats.org/officeDocument/2006/relationships/hyperlink" Target="https://vimeo.com/137042620" TargetMode="External"/><Relationship Id="rId2" Type="http://schemas.openxmlformats.org/officeDocument/2006/relationships/tags" Target="../tags/tag604.xml"/><Relationship Id="rId16" Type="http://schemas.openxmlformats.org/officeDocument/2006/relationships/notesSlide" Target="../notesSlides/notesSlide24.xml"/><Relationship Id="rId1" Type="http://schemas.openxmlformats.org/officeDocument/2006/relationships/tags" Target="../tags/tag603.xml"/><Relationship Id="rId6" Type="http://schemas.openxmlformats.org/officeDocument/2006/relationships/tags" Target="../tags/tag608.xml"/><Relationship Id="rId11" Type="http://schemas.openxmlformats.org/officeDocument/2006/relationships/tags" Target="../tags/tag613.xml"/><Relationship Id="rId5" Type="http://schemas.openxmlformats.org/officeDocument/2006/relationships/tags" Target="../tags/tag60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12.xml"/><Relationship Id="rId4" Type="http://schemas.openxmlformats.org/officeDocument/2006/relationships/tags" Target="../tags/tag606.xml"/><Relationship Id="rId9" Type="http://schemas.openxmlformats.org/officeDocument/2006/relationships/tags" Target="../tags/tag611.xml"/><Relationship Id="rId14" Type="http://schemas.openxmlformats.org/officeDocument/2006/relationships/tags" Target="../tags/tag6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52&amp;v=-Vh0IJRbOsY" TargetMode="External"/><Relationship Id="rId7" Type="http://schemas.openxmlformats.org/officeDocument/2006/relationships/hyperlink" Target="https://www.kindred.ai/" TargetMode="External"/><Relationship Id="rId2" Type="http://schemas.openxmlformats.org/officeDocument/2006/relationships/hyperlink" Target="https://www.kinovarobotics.com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yx.com/" TargetMode="External"/><Relationship Id="rId5" Type="http://schemas.openxmlformats.org/officeDocument/2006/relationships/hyperlink" Target="https://www.clearpathrobotics.com/" TargetMode="External"/><Relationship Id="rId4" Type="http://schemas.openxmlformats.org/officeDocument/2006/relationships/hyperlink" Target="https://robotiq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tags" Target="../tags/tag6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631.xml"/><Relationship Id="rId13" Type="http://schemas.openxmlformats.org/officeDocument/2006/relationships/tags" Target="../tags/tag636.xml"/><Relationship Id="rId3" Type="http://schemas.openxmlformats.org/officeDocument/2006/relationships/tags" Target="../tags/tag626.xml"/><Relationship Id="rId7" Type="http://schemas.openxmlformats.org/officeDocument/2006/relationships/tags" Target="../tags/tag630.xml"/><Relationship Id="rId12" Type="http://schemas.openxmlformats.org/officeDocument/2006/relationships/tags" Target="../tags/tag635.xml"/><Relationship Id="rId2" Type="http://schemas.openxmlformats.org/officeDocument/2006/relationships/tags" Target="../tags/tag625.xml"/><Relationship Id="rId16" Type="http://schemas.openxmlformats.org/officeDocument/2006/relationships/notesSlide" Target="../notesSlides/notesSlide25.xml"/><Relationship Id="rId1" Type="http://schemas.openxmlformats.org/officeDocument/2006/relationships/tags" Target="../tags/tag624.xml"/><Relationship Id="rId6" Type="http://schemas.openxmlformats.org/officeDocument/2006/relationships/tags" Target="../tags/tag629.xml"/><Relationship Id="rId11" Type="http://schemas.openxmlformats.org/officeDocument/2006/relationships/tags" Target="../tags/tag634.xml"/><Relationship Id="rId5" Type="http://schemas.openxmlformats.org/officeDocument/2006/relationships/tags" Target="../tags/tag62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33.xml"/><Relationship Id="rId4" Type="http://schemas.openxmlformats.org/officeDocument/2006/relationships/tags" Target="../tags/tag627.xml"/><Relationship Id="rId9" Type="http://schemas.openxmlformats.org/officeDocument/2006/relationships/tags" Target="../tags/tag632.xml"/><Relationship Id="rId14" Type="http://schemas.openxmlformats.org/officeDocument/2006/relationships/tags" Target="../tags/tag63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13" Type="http://schemas.openxmlformats.org/officeDocument/2006/relationships/tags" Target="../tags/tag650.xml"/><Relationship Id="rId18" Type="http://schemas.openxmlformats.org/officeDocument/2006/relationships/tags" Target="../tags/tag655.xml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12" Type="http://schemas.openxmlformats.org/officeDocument/2006/relationships/tags" Target="../tags/tag649.xml"/><Relationship Id="rId17" Type="http://schemas.openxmlformats.org/officeDocument/2006/relationships/tags" Target="../tags/tag654.xml"/><Relationship Id="rId2" Type="http://schemas.openxmlformats.org/officeDocument/2006/relationships/tags" Target="../tags/tag639.xml"/><Relationship Id="rId16" Type="http://schemas.openxmlformats.org/officeDocument/2006/relationships/tags" Target="../tags/tag653.xml"/><Relationship Id="rId20" Type="http://schemas.openxmlformats.org/officeDocument/2006/relationships/image" Target="../media/image87.jpeg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tags" Target="../tags/tag648.xml"/><Relationship Id="rId5" Type="http://schemas.openxmlformats.org/officeDocument/2006/relationships/tags" Target="../tags/tag642.xml"/><Relationship Id="rId15" Type="http://schemas.openxmlformats.org/officeDocument/2006/relationships/tags" Target="../tags/tag652.xml"/><Relationship Id="rId10" Type="http://schemas.openxmlformats.org/officeDocument/2006/relationships/tags" Target="../tags/tag64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641.xml"/><Relationship Id="rId9" Type="http://schemas.openxmlformats.org/officeDocument/2006/relationships/tags" Target="../tags/tag646.xml"/><Relationship Id="rId14" Type="http://schemas.openxmlformats.org/officeDocument/2006/relationships/tags" Target="../tags/tag6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1.MOV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tags" Target="../tags/tag659.xml"/><Relationship Id="rId5" Type="http://schemas.openxmlformats.org/officeDocument/2006/relationships/tags" Target="../tags/tag658.xml"/><Relationship Id="rId4" Type="http://schemas.openxmlformats.org/officeDocument/2006/relationships/video" Target="../media/media1.MO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61.xml"/><Relationship Id="rId1" Type="http://schemas.openxmlformats.org/officeDocument/2006/relationships/tags" Target="../tags/tag660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video" Target="../media/media2.MO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665.xml"/><Relationship Id="rId7" Type="http://schemas.openxmlformats.org/officeDocument/2006/relationships/oleObject" Target="../embeddings/oleObject1.bin"/><Relationship Id="rId2" Type="http://schemas.openxmlformats.org/officeDocument/2006/relationships/tags" Target="../tags/tag664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7.xml"/><Relationship Id="rId10" Type="http://schemas.openxmlformats.org/officeDocument/2006/relationships/image" Target="../media/image91.png"/><Relationship Id="rId4" Type="http://schemas.openxmlformats.org/officeDocument/2006/relationships/tags" Target="../tags/tag666.xml"/><Relationship Id="rId9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image" Target="../media/image93.png"/><Relationship Id="rId3" Type="http://schemas.openxmlformats.org/officeDocument/2006/relationships/tags" Target="../tags/tag670.xml"/><Relationship Id="rId7" Type="http://schemas.openxmlformats.org/officeDocument/2006/relationships/video" Target="file:///C:\Documents%20and%20Settings\Zachary%20Dodds\Desktop\scoregoal.avi" TargetMode="External"/><Relationship Id="rId12" Type="http://schemas.openxmlformats.org/officeDocument/2006/relationships/image" Target="../media/image92.png"/><Relationship Id="rId2" Type="http://schemas.openxmlformats.org/officeDocument/2006/relationships/tags" Target="../tags/tag669.xml"/><Relationship Id="rId1" Type="http://schemas.openxmlformats.org/officeDocument/2006/relationships/tags" Target="../tags/tag668.xml"/><Relationship Id="rId6" Type="http://schemas.microsoft.com/office/2007/relationships/media" Target="file:///C:\Documents%20and%20Settings\Zachary%20Dodds\Desktop\scoregoal.avi" TargetMode="Externa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72.xml"/><Relationship Id="rId10" Type="http://schemas.openxmlformats.org/officeDocument/2006/relationships/tags" Target="../tags/tag675.xml"/><Relationship Id="rId4" Type="http://schemas.openxmlformats.org/officeDocument/2006/relationships/tags" Target="../tags/tag671.xml"/><Relationship Id="rId9" Type="http://schemas.openxmlformats.org/officeDocument/2006/relationships/tags" Target="../tags/tag67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683.xml"/><Relationship Id="rId13" Type="http://schemas.openxmlformats.org/officeDocument/2006/relationships/image" Target="../media/image94.png"/><Relationship Id="rId3" Type="http://schemas.openxmlformats.org/officeDocument/2006/relationships/tags" Target="../tags/tag678.xml"/><Relationship Id="rId7" Type="http://schemas.openxmlformats.org/officeDocument/2006/relationships/tags" Target="../tags/tag68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6" Type="http://schemas.openxmlformats.org/officeDocument/2006/relationships/tags" Target="../tags/tag681.xml"/><Relationship Id="rId11" Type="http://schemas.openxmlformats.org/officeDocument/2006/relationships/tags" Target="../tags/tag686.xml"/><Relationship Id="rId5" Type="http://schemas.openxmlformats.org/officeDocument/2006/relationships/tags" Target="../tags/tag680.xml"/><Relationship Id="rId15" Type="http://schemas.openxmlformats.org/officeDocument/2006/relationships/image" Target="../media/image96.png"/><Relationship Id="rId10" Type="http://schemas.openxmlformats.org/officeDocument/2006/relationships/tags" Target="../tags/tag685.xml"/><Relationship Id="rId4" Type="http://schemas.openxmlformats.org/officeDocument/2006/relationships/tags" Target="../tags/tag679.xml"/><Relationship Id="rId9" Type="http://schemas.openxmlformats.org/officeDocument/2006/relationships/tags" Target="../tags/tag684.xml"/><Relationship Id="rId1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68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10" Type="http://schemas.openxmlformats.org/officeDocument/2006/relationships/image" Target="../media/image98.jpeg"/><Relationship Id="rId4" Type="http://schemas.openxmlformats.org/officeDocument/2006/relationships/tags" Target="../tags/tag690.xml"/><Relationship Id="rId9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video" Target="file:///C:\Documents%20and%20Settings\Zachary%20Dodds\Desktop\duckhunt.mpg" TargetMode="External"/><Relationship Id="rId13" Type="http://schemas.openxmlformats.org/officeDocument/2006/relationships/image" Target="../media/image99.jpeg"/><Relationship Id="rId3" Type="http://schemas.openxmlformats.org/officeDocument/2006/relationships/tags" Target="../tags/tag695.xml"/><Relationship Id="rId7" Type="http://schemas.microsoft.com/office/2007/relationships/media" Target="file:///C:\Documents%20and%20Settings\Zachary%20Dodds\Desktop\duckhunt.mpg" TargetMode="Externa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94.xml"/><Relationship Id="rId16" Type="http://schemas.openxmlformats.org/officeDocument/2006/relationships/image" Target="../media/image102.png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11" Type="http://schemas.openxmlformats.org/officeDocument/2006/relationships/tags" Target="../tags/tag701.xml"/><Relationship Id="rId5" Type="http://schemas.openxmlformats.org/officeDocument/2006/relationships/tags" Target="../tags/tag697.xml"/><Relationship Id="rId15" Type="http://schemas.openxmlformats.org/officeDocument/2006/relationships/image" Target="../media/image101.png"/><Relationship Id="rId10" Type="http://schemas.openxmlformats.org/officeDocument/2006/relationships/tags" Target="../tags/tag700.xml"/><Relationship Id="rId4" Type="http://schemas.openxmlformats.org/officeDocument/2006/relationships/tags" Target="../tags/tag696.xml"/><Relationship Id="rId9" Type="http://schemas.openxmlformats.org/officeDocument/2006/relationships/tags" Target="../tags/tag699.xml"/><Relationship Id="rId1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26.png"/><Relationship Id="rId3" Type="http://schemas.openxmlformats.org/officeDocument/2006/relationships/tags" Target="../tags/tag30.xml"/><Relationship Id="rId21" Type="http://schemas.openxmlformats.org/officeDocument/2006/relationships/image" Target="../media/image21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25.pn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image" Target="../media/image20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24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23.png"/><Relationship Id="rId10" Type="http://schemas.openxmlformats.org/officeDocument/2006/relationships/tags" Target="../tags/tag37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22.png"/><Relationship Id="rId27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1.jpe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30.png"/><Relationship Id="rId2" Type="http://schemas.openxmlformats.org/officeDocument/2006/relationships/tags" Target="../tags/tag46.xml"/><Relationship Id="rId16" Type="http://schemas.openxmlformats.org/officeDocument/2006/relationships/image" Target="../media/image29.jpe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image" Target="../media/image28.jpeg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http://cdni.wired.co.uk/462x693/a_c/Ballbot.jpg">
            <a:extLst>
              <a:ext uri="{FF2B5EF4-FFF2-40B4-BE49-F238E27FC236}">
                <a16:creationId xmlns:a16="http://schemas.microsoft.com/office/drawing/2014/main" id="{B1CC6338-B63D-1948-933D-D09983AF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5336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DRC-HUBO Robot at DARPA Robotics Challenge Finals">
            <a:extLst>
              <a:ext uri="{FF2B5EF4-FFF2-40B4-BE49-F238E27FC236}">
                <a16:creationId xmlns:a16="http://schemas.microsoft.com/office/drawing/2014/main" id="{74165AB2-8DEF-F744-A2B9-381D7D34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49250"/>
            <a:ext cx="5956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>
            <a:extLst>
              <a:ext uri="{FF2B5EF4-FFF2-40B4-BE49-F238E27FC236}">
                <a16:creationId xmlns:a16="http://schemas.microsoft.com/office/drawing/2014/main" id="{DF77CC0D-54CD-8045-BA59-A625876D90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Experimental Robotics</a:t>
            </a:r>
            <a:br>
              <a:rPr lang="en-US" altLang="en-US" dirty="0"/>
            </a:br>
            <a:r>
              <a:rPr lang="en-US" altLang="en-US" dirty="0"/>
              <a:t>CMPUT 399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9986AD0-F320-2845-B433-603BBE0B0B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2743200"/>
            <a:ext cx="35814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Martin </a:t>
            </a:r>
            <a:r>
              <a:rPr lang="en-US" dirty="0" err="1"/>
              <a:t>Jagersand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Masood </a:t>
            </a:r>
            <a:r>
              <a:rPr lang="en-US" dirty="0" err="1"/>
              <a:t>Dehghan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Laura Petrich</a:t>
            </a:r>
          </a:p>
          <a:p>
            <a:pPr eaLnBrk="1" hangingPunct="1">
              <a:defRPr/>
            </a:pPr>
            <a:r>
              <a:rPr lang="en-US" dirty="0"/>
              <a:t> </a:t>
            </a:r>
          </a:p>
        </p:txBody>
      </p:sp>
      <p:pic>
        <p:nvPicPr>
          <p:cNvPr id="5126" name="Picture 4" descr="http://www.cs.ualberta.ca/%7Ejag/lab/mmLift123.jpg">
            <a:extLst>
              <a:ext uri="{FF2B5EF4-FFF2-40B4-BE49-F238E27FC236}">
                <a16:creationId xmlns:a16="http://schemas.microsoft.com/office/drawing/2014/main" id="{FFF2EB1A-61D7-4A4C-A556-F3670044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83113"/>
            <a:ext cx="40243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2DOF Robot Arm  sample image">
            <a:extLst>
              <a:ext uri="{FF2B5EF4-FFF2-40B4-BE49-F238E27FC236}">
                <a16:creationId xmlns:a16="http://schemas.microsoft.com/office/drawing/2014/main" id="{A8D357E7-B322-BF46-90CD-15579818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583113"/>
            <a:ext cx="28194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6" descr="Image result for lego ballbot">
            <a:extLst>
              <a:ext uri="{FF2B5EF4-FFF2-40B4-BE49-F238E27FC236}">
                <a16:creationId xmlns:a16="http://schemas.microsoft.com/office/drawing/2014/main" id="{D20300BA-6981-9E43-B938-40E8EF02C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6D524F59-A877-E848-B4C4-CCE4DC5D966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  Questions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87F220A7-8160-0143-8C1E-D50CDEA975E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70A87FF5-44A7-C84C-8504-51FD70FA658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FB89D820-39E1-5C4C-A1E4-82297F4EE12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14342" name="Group 6">
            <a:extLst>
              <a:ext uri="{FF2B5EF4-FFF2-40B4-BE49-F238E27FC236}">
                <a16:creationId xmlns:a16="http://schemas.microsoft.com/office/drawing/2014/main" id="{2ABCA81C-1AC7-F649-A5D2-BFEF6BD28C7C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4344" name="Rectangle 7">
              <a:extLst>
                <a:ext uri="{FF2B5EF4-FFF2-40B4-BE49-F238E27FC236}">
                  <a16:creationId xmlns:a16="http://schemas.microsoft.com/office/drawing/2014/main" id="{D9692AFD-C9C3-5540-822A-C53B11BAB448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5" name="Rectangle 8">
              <a:extLst>
                <a:ext uri="{FF2B5EF4-FFF2-40B4-BE49-F238E27FC236}">
                  <a16:creationId xmlns:a16="http://schemas.microsoft.com/office/drawing/2014/main" id="{6287B515-2720-B44E-9A81-A355F6E2CC5F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3" name="Text Box 9">
            <a:extLst>
              <a:ext uri="{FF2B5EF4-FFF2-40B4-BE49-F238E27FC236}">
                <a16:creationId xmlns:a16="http://schemas.microsoft.com/office/drawing/2014/main" id="{45FB088A-2A8E-D944-A407-C47F1ECE74E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3916363"/>
            <a:ext cx="3733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Or at least what we learn 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EAC58E6F-11CA-914A-8F45-7C712D54C5B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9F6BA408-A2CE-244F-8D25-E9AD3D49256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2193925"/>
            <a:ext cx="7924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: Robot ::                      : Student</a:t>
            </a:r>
          </a:p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alt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CBEF760B-D34A-8A4D-B8B2-21039B14CE4B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5370" name="Rectangle 5">
              <a:extLst>
                <a:ext uri="{FF2B5EF4-FFF2-40B4-BE49-F238E27FC236}">
                  <a16:creationId xmlns:a16="http://schemas.microsoft.com/office/drawing/2014/main" id="{22405B51-2AEC-DE40-897B-0769B1FA49B8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1" name="Rectangle 6">
              <a:extLst>
                <a:ext uri="{FF2B5EF4-FFF2-40B4-BE49-F238E27FC236}">
                  <a16:creationId xmlns:a16="http://schemas.microsoft.com/office/drawing/2014/main" id="{ADEC5F67-821A-F345-A369-3333939ABDF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65" name="Rectangle 7">
            <a:extLst>
              <a:ext uri="{FF2B5EF4-FFF2-40B4-BE49-F238E27FC236}">
                <a16:creationId xmlns:a16="http://schemas.microsoft.com/office/drawing/2014/main" id="{CF53C24A-8878-FC49-8794-53ED5F23F7A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70450" y="170815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Unicycling</a:t>
            </a: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88A29E50-D3D2-FC43-B2A0-D7CB04B4871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18100" y="227965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926828B2-6E5E-154B-A761-5C0A632DE570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59325" y="2843213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</a:t>
            </a:r>
          </a:p>
        </p:txBody>
      </p:sp>
      <p:sp>
        <p:nvSpPr>
          <p:cNvPr id="15368" name="Text Box 13">
            <a:extLst>
              <a:ext uri="{FF2B5EF4-FFF2-40B4-BE49-F238E27FC236}">
                <a16:creationId xmlns:a16="http://schemas.microsoft.com/office/drawing/2014/main" id="{5EB3927B-CC4D-8345-BA4F-E1CE85C6D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2672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one !</a:t>
            </a:r>
          </a:p>
        </p:txBody>
      </p:sp>
      <p:sp>
        <p:nvSpPr>
          <p:cNvPr id="15369" name="Line 14">
            <a:extLst>
              <a:ext uri="{FF2B5EF4-FFF2-40B4-BE49-F238E27FC236}">
                <a16:creationId xmlns:a16="http://schemas.microsoft.com/office/drawing/2014/main" id="{5CAC0FB2-B839-8D49-AFC6-9EFA94338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4675" y="3581400"/>
            <a:ext cx="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>
            <a:extLst>
              <a:ext uri="{FF2B5EF4-FFF2-40B4-BE49-F238E27FC236}">
                <a16:creationId xmlns:a16="http://schemas.microsoft.com/office/drawing/2014/main" id="{DB0281EF-5E71-4241-80F3-C39135F5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4687888"/>
            <a:ext cx="23225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2">
            <a:extLst>
              <a:ext uri="{FF2B5EF4-FFF2-40B4-BE49-F238E27FC236}">
                <a16:creationId xmlns:a16="http://schemas.microsoft.com/office/drawing/2014/main" id="{65756C76-2BCF-2A4D-8E57-BAC961C0D0D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grpSp>
        <p:nvGrpSpPr>
          <p:cNvPr id="16388" name="Group 5">
            <a:extLst>
              <a:ext uri="{FF2B5EF4-FFF2-40B4-BE49-F238E27FC236}">
                <a16:creationId xmlns:a16="http://schemas.microsoft.com/office/drawing/2014/main" id="{266A5A76-2FCC-DB4B-A58D-2F929594E26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6396" name="Rectangle 6">
              <a:extLst>
                <a:ext uri="{FF2B5EF4-FFF2-40B4-BE49-F238E27FC236}">
                  <a16:creationId xmlns:a16="http://schemas.microsoft.com/office/drawing/2014/main" id="{70458CA9-20E4-7E44-BC75-3E0C68697E4A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7" name="Rectangle 7">
              <a:extLst>
                <a:ext uri="{FF2B5EF4-FFF2-40B4-BE49-F238E27FC236}">
                  <a16:creationId xmlns:a16="http://schemas.microsoft.com/office/drawing/2014/main" id="{542CB5F0-52D1-7741-A79F-2C9F5D8854A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6389" name="TextBox 9">
            <a:extLst>
              <a:ext uri="{FF2B5EF4-FFF2-40B4-BE49-F238E27FC236}">
                <a16:creationId xmlns:a16="http://schemas.microsoft.com/office/drawing/2014/main" id="{D3FF2FB3-6F6C-5749-A495-EF3C55C2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493838"/>
            <a:ext cx="365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Physical instantiation</a:t>
            </a:r>
          </a:p>
          <a:p>
            <a:r>
              <a:rPr lang="en-US" altLang="en-US"/>
              <a:t>(Hardware)</a:t>
            </a:r>
          </a:p>
        </p:txBody>
      </p:sp>
      <p:sp>
        <p:nvSpPr>
          <p:cNvPr id="16390" name="TextBox 10">
            <a:extLst>
              <a:ext uri="{FF2B5EF4-FFF2-40B4-BE49-F238E27FC236}">
                <a16:creationId xmlns:a16="http://schemas.microsoft.com/office/drawing/2014/main" id="{12A3AFCD-FED9-4A49-BDAA-520E49B6E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478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System and properties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0AD3641A-60F3-0B49-A7CA-0F490B5E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57438"/>
            <a:ext cx="17668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">
            <a:extLst>
              <a:ext uri="{FF2B5EF4-FFF2-40B4-BE49-F238E27FC236}">
                <a16:creationId xmlns:a16="http://schemas.microsoft.com/office/drawing/2014/main" id="{315008BF-1DB0-6C43-BB3B-E8879EEF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66963"/>
            <a:ext cx="233203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>
            <a:extLst>
              <a:ext uri="{FF2B5EF4-FFF2-40B4-BE49-F238E27FC236}">
                <a16:creationId xmlns:a16="http://schemas.microsoft.com/office/drawing/2014/main" id="{479E2E08-3963-9D49-826F-0C888BB1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4675"/>
            <a:ext cx="17716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4" descr="http://sine.ni.com/cms/images/casestudies/f1_overall_sys_architecture.jpg?size">
            <a:extLst>
              <a:ext uri="{FF2B5EF4-FFF2-40B4-BE49-F238E27FC236}">
                <a16:creationId xmlns:a16="http://schemas.microsoft.com/office/drawing/2014/main" id="{2B3EE1FA-1E36-AE4D-A7DD-A5AB4501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981200"/>
            <a:ext cx="4467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http://www.nrl.navy.mil/content_images/IT1_fig1.jpg">
            <a:extLst>
              <a:ext uri="{FF2B5EF4-FFF2-40B4-BE49-F238E27FC236}">
                <a16:creationId xmlns:a16="http://schemas.microsoft.com/office/drawing/2014/main" id="{7A716315-C59C-EA4D-AEF7-4D73CAC7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800475"/>
            <a:ext cx="44672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DFA8473F-D6E2-0F41-95B0-41DECC9DBDB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2BB1DC0D-DA24-1647-B8D5-862B87CB16E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4325" y="1524000"/>
            <a:ext cx="5299075" cy="8413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 physical system that “</a:t>
            </a:r>
            <a:r>
              <a:rPr lang="en-US" altLang="en-US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autonomously”</a:t>
            </a: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senses the environment and acts in it.</a:t>
            </a: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9BEA5388-4239-EF49-9613-00836B5A79A5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7425" name="Rectangle 6">
              <a:extLst>
                <a:ext uri="{FF2B5EF4-FFF2-40B4-BE49-F238E27FC236}">
                  <a16:creationId xmlns:a16="http://schemas.microsoft.com/office/drawing/2014/main" id="{A0928B7B-52C5-5245-9B2C-6E7068F7C9B7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6" name="Rectangle 7">
              <a:extLst>
                <a:ext uri="{FF2B5EF4-FFF2-40B4-BE49-F238E27FC236}">
                  <a16:creationId xmlns:a16="http://schemas.microsoft.com/office/drawing/2014/main" id="{2AF9F9FF-0F7B-D649-BD48-774C3D529E0A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7413" name="Picture 8">
            <a:extLst>
              <a:ext uri="{FF2B5EF4-FFF2-40B4-BE49-F238E27FC236}">
                <a16:creationId xmlns:a16="http://schemas.microsoft.com/office/drawing/2014/main" id="{681AC3C5-4A19-FE45-9805-27B922DFDF3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9095" r="38275" b="12500"/>
          <a:stretch>
            <a:fillRect/>
          </a:stretch>
        </p:blipFill>
        <p:spPr bwMode="auto">
          <a:xfrm>
            <a:off x="3556000" y="3586163"/>
            <a:ext cx="1854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>
            <a:extLst>
              <a:ext uri="{FF2B5EF4-FFF2-40B4-BE49-F238E27FC236}">
                <a16:creationId xmlns:a16="http://schemas.microsoft.com/office/drawing/2014/main" id="{7186C4CC-33C6-9241-8E09-6E372A06A46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038600"/>
            <a:ext cx="23622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1">
            <a:extLst>
              <a:ext uri="{FF2B5EF4-FFF2-40B4-BE49-F238E27FC236}">
                <a16:creationId xmlns:a16="http://schemas.microsoft.com/office/drawing/2014/main" id="{A408F04B-A1B6-0549-8176-B9BC6C8DE41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617" r="9375" b="4482"/>
          <a:stretch>
            <a:fillRect/>
          </a:stretch>
        </p:blipFill>
        <p:spPr bwMode="auto">
          <a:xfrm>
            <a:off x="6172200" y="3581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9">
            <a:extLst>
              <a:ext uri="{FF2B5EF4-FFF2-40B4-BE49-F238E27FC236}">
                <a16:creationId xmlns:a16="http://schemas.microsoft.com/office/drawing/2014/main" id="{6692271A-A6A1-6746-BCCC-1B0470C21D9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0200" y="2438400"/>
            <a:ext cx="6858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Comic Sans MS" panose="030F0902030302020204" pitchFamily="66" charset="0"/>
              </a:rPr>
              <a:t> Autonomy might be a continuous, not a discrete attribute</a:t>
            </a:r>
          </a:p>
          <a:p>
            <a:pPr>
              <a:spcBef>
                <a:spcPct val="50000"/>
              </a:spcBef>
            </a:pPr>
            <a:r>
              <a:rPr lang="en-US" altLang="en-US" sz="1600" b="0">
                <a:latin typeface="Comic Sans MS" panose="030F0902030302020204" pitchFamily="66" charset="0"/>
              </a:rPr>
              <a:t>Researchers disagree on what kind and how much autonomy is needed</a:t>
            </a:r>
          </a:p>
        </p:txBody>
      </p:sp>
      <p:sp>
        <p:nvSpPr>
          <p:cNvPr id="17417" name="Rectangle 20">
            <a:extLst>
              <a:ext uri="{FF2B5EF4-FFF2-40B4-BE49-F238E27FC236}">
                <a16:creationId xmlns:a16="http://schemas.microsoft.com/office/drawing/2014/main" id="{00AB7581-7326-8A4C-8AE7-9791C8AD9F32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1600200"/>
            <a:ext cx="14144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32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:</a:t>
            </a:r>
            <a:endParaRPr lang="en-US" altLang="en-US" b="0" i="1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Text Box 21">
            <a:extLst>
              <a:ext uri="{FF2B5EF4-FFF2-40B4-BE49-F238E27FC236}">
                <a16:creationId xmlns:a16="http://schemas.microsoft.com/office/drawing/2014/main" id="{6163E667-C3D8-8044-A729-790CE61B0B0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05000" y="64008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b="0">
                <a:latin typeface="Comic Sans MS" panose="030F0902030302020204" pitchFamily="66" charset="0"/>
              </a:rPr>
              <a:t> There may be other axes along which to evaluate robots, too…</a:t>
            </a:r>
          </a:p>
        </p:txBody>
      </p:sp>
      <p:sp>
        <p:nvSpPr>
          <p:cNvPr id="17419" name="Text Box 22">
            <a:extLst>
              <a:ext uri="{FF2B5EF4-FFF2-40B4-BE49-F238E27FC236}">
                <a16:creationId xmlns:a16="http://schemas.microsoft.com/office/drawing/2014/main" id="{3FDFDBFE-6B36-5F43-B699-C8E1BB2A22E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57404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Robot Wars, Battlebots</a:t>
            </a:r>
          </a:p>
        </p:txBody>
      </p:sp>
      <p:sp>
        <p:nvSpPr>
          <p:cNvPr id="17420" name="Text Box 23">
            <a:extLst>
              <a:ext uri="{FF2B5EF4-FFF2-40B4-BE49-F238E27FC236}">
                <a16:creationId xmlns:a16="http://schemas.microsoft.com/office/drawing/2014/main" id="{0F732C30-0442-D643-8595-23AD1E83AB2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26200" y="57404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Robocup</a:t>
            </a:r>
          </a:p>
        </p:txBody>
      </p:sp>
      <p:sp>
        <p:nvSpPr>
          <p:cNvPr id="17421" name="Text Box 24">
            <a:extLst>
              <a:ext uri="{FF2B5EF4-FFF2-40B4-BE49-F238E27FC236}">
                <a16:creationId xmlns:a16="http://schemas.microsoft.com/office/drawing/2014/main" id="{AAAED564-06FE-9A48-A871-80E697366A95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29000" y="5745163"/>
            <a:ext cx="2209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FIRST Robotics</a:t>
            </a:r>
          </a:p>
        </p:txBody>
      </p:sp>
      <p:sp>
        <p:nvSpPr>
          <p:cNvPr id="17422" name="Line 25">
            <a:extLst>
              <a:ext uri="{FF2B5EF4-FFF2-40B4-BE49-F238E27FC236}">
                <a16:creationId xmlns:a16="http://schemas.microsoft.com/office/drawing/2014/main" id="{45104181-2DD2-284C-A8E9-E37336DA3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333750"/>
            <a:ext cx="769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Text Box 26">
            <a:extLst>
              <a:ext uri="{FF2B5EF4-FFF2-40B4-BE49-F238E27FC236}">
                <a16:creationId xmlns:a16="http://schemas.microsoft.com/office/drawing/2014/main" id="{727D68D7-346A-F040-8A2B-5AF3BBA5C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Courier New" panose="02070309020205020404" pitchFamily="49" charset="0"/>
              </a:rPr>
              <a:t>none</a:t>
            </a:r>
          </a:p>
        </p:txBody>
      </p:sp>
      <p:sp>
        <p:nvSpPr>
          <p:cNvPr id="17424" name="Text Box 27">
            <a:extLst>
              <a:ext uri="{FF2B5EF4-FFF2-40B4-BE49-F238E27FC236}">
                <a16:creationId xmlns:a16="http://schemas.microsoft.com/office/drawing/2014/main" id="{B22D97A3-A82D-3148-9A4B-053DAEEA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Courier New" panose="02070309020205020404" pitchFamily="49" charset="0"/>
              </a:rPr>
              <a:t>full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3">
            <a:extLst>
              <a:ext uri="{FF2B5EF4-FFF2-40B4-BE49-F238E27FC236}">
                <a16:creationId xmlns:a16="http://schemas.microsoft.com/office/drawing/2014/main" id="{67D1049B-B763-214B-B150-E53E2FD4D73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88EBE02F-0954-194E-83EA-892B5644DF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8511B9D1-4866-F042-9649-85E75B5BD1C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D72D7B05-9230-984E-A02C-C28B50FE605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18438" name="Text Box 7">
            <a:extLst>
              <a:ext uri="{FF2B5EF4-FFF2-40B4-BE49-F238E27FC236}">
                <a16:creationId xmlns:a16="http://schemas.microsoft.com/office/drawing/2014/main" id="{2C354742-CE24-424E-9EAA-76B0248159E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18439" name="Text Box 8">
            <a:extLst>
              <a:ext uri="{FF2B5EF4-FFF2-40B4-BE49-F238E27FC236}">
                <a16:creationId xmlns:a16="http://schemas.microsoft.com/office/drawing/2014/main" id="{A53BCFA6-17AF-3949-B5B0-ECDE7D8AF22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18440" name="Text Box 9">
            <a:extLst>
              <a:ext uri="{FF2B5EF4-FFF2-40B4-BE49-F238E27FC236}">
                <a16:creationId xmlns:a16="http://schemas.microsoft.com/office/drawing/2014/main" id="{0A5C0437-E2B5-E847-8628-A53F9D09D9F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18441" name="Line 10">
            <a:extLst>
              <a:ext uri="{FF2B5EF4-FFF2-40B4-BE49-F238E27FC236}">
                <a16:creationId xmlns:a16="http://schemas.microsoft.com/office/drawing/2014/main" id="{AED19253-B174-E24E-A9BD-3F7CD6E127F6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34">
            <a:extLst>
              <a:ext uri="{FF2B5EF4-FFF2-40B4-BE49-F238E27FC236}">
                <a16:creationId xmlns:a16="http://schemas.microsoft.com/office/drawing/2014/main" id="{F6635F02-8550-A245-A6E7-B42566B07F40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35">
            <a:extLst>
              <a:ext uri="{FF2B5EF4-FFF2-40B4-BE49-F238E27FC236}">
                <a16:creationId xmlns:a16="http://schemas.microsoft.com/office/drawing/2014/main" id="{3232D047-774B-E245-8E78-5BAD9B84741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18444" name="Text Box 36">
            <a:extLst>
              <a:ext uri="{FF2B5EF4-FFF2-40B4-BE49-F238E27FC236}">
                <a16:creationId xmlns:a16="http://schemas.microsoft.com/office/drawing/2014/main" id="{96D589B1-2357-CC43-AB66-2E928F05B1D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18445" name="Text Box 37">
            <a:extLst>
              <a:ext uri="{FF2B5EF4-FFF2-40B4-BE49-F238E27FC236}">
                <a16:creationId xmlns:a16="http://schemas.microsoft.com/office/drawing/2014/main" id="{BDE83252-D8A9-7642-B509-D655DDA24DB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18446" name="Text Box 38">
            <a:extLst>
              <a:ext uri="{FF2B5EF4-FFF2-40B4-BE49-F238E27FC236}">
                <a16:creationId xmlns:a16="http://schemas.microsoft.com/office/drawing/2014/main" id="{9D670B4C-D730-2B42-B3CF-39C1EFCEE9B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81200" y="228600"/>
            <a:ext cx="472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accent2"/>
                </a:solidFill>
                <a:latin typeface="Comic Sans MS" panose="030F0902030302020204" pitchFamily="66" charset="0"/>
              </a:rPr>
              <a:t>How much information about the world does the robot </a:t>
            </a:r>
            <a:r>
              <a:rPr lang="en-US" altLang="en-US" sz="1800" i="1">
                <a:solidFill>
                  <a:schemeClr val="accent2"/>
                </a:solidFill>
                <a:latin typeface="Comic Sans MS" panose="030F0902030302020204" pitchFamily="66" charset="0"/>
              </a:rPr>
              <a:t>internalize</a:t>
            </a:r>
            <a:r>
              <a:rPr lang="en-US" altLang="en-US" sz="1800" b="0">
                <a:solidFill>
                  <a:schemeClr val="accent2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18447" name="Text Box 39">
            <a:extLst>
              <a:ext uri="{FF2B5EF4-FFF2-40B4-BE49-F238E27FC236}">
                <a16:creationId xmlns:a16="http://schemas.microsoft.com/office/drawing/2014/main" id="{0F2BC716-A933-7C46-AED8-B93071CBF371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5486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006600"/>
                </a:solidFill>
                <a:latin typeface="Comic Sans MS" panose="030F0902030302020204" pitchFamily="66" charset="0"/>
              </a:rPr>
              <a:t>Who's making the decisions?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D2F2DA9F-DF5E-1F43-8605-F644D786C78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30563" y="20574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990099"/>
                </a:solidFill>
                <a:latin typeface="Comic Sans MS" panose="030F0902030302020204" pitchFamily="66" charset="0"/>
              </a:rPr>
              <a:t>11 “robotic” systems</a:t>
            </a:r>
          </a:p>
        </p:txBody>
      </p:sp>
      <p:sp>
        <p:nvSpPr>
          <p:cNvPr id="19459" name="Text Box 32">
            <a:extLst>
              <a:ext uri="{FF2B5EF4-FFF2-40B4-BE49-F238E27FC236}">
                <a16:creationId xmlns:a16="http://schemas.microsoft.com/office/drawing/2014/main" id="{188C9D41-D594-A744-9143-4469CF99215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5600" y="1982788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</a:t>
            </a:r>
          </a:p>
        </p:txBody>
      </p:sp>
      <p:sp>
        <p:nvSpPr>
          <p:cNvPr id="19460" name="Text Box 36">
            <a:extLst>
              <a:ext uri="{FF2B5EF4-FFF2-40B4-BE49-F238E27FC236}">
                <a16:creationId xmlns:a16="http://schemas.microsoft.com/office/drawing/2014/main" id="{935FA2ED-57E4-8543-AA7A-1084F43B8B4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38957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</a:t>
            </a:r>
          </a:p>
        </p:txBody>
      </p:sp>
      <p:sp>
        <p:nvSpPr>
          <p:cNvPr id="19461" name="Text Box 37">
            <a:extLst>
              <a:ext uri="{FF2B5EF4-FFF2-40B4-BE49-F238E27FC236}">
                <a16:creationId xmlns:a16="http://schemas.microsoft.com/office/drawing/2014/main" id="{31F9788A-A22B-2744-9B45-B10D2CEDA2B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3463" y="16764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</a:t>
            </a:r>
          </a:p>
        </p:txBody>
      </p:sp>
      <p:sp>
        <p:nvSpPr>
          <p:cNvPr id="19462" name="Text Box 38">
            <a:extLst>
              <a:ext uri="{FF2B5EF4-FFF2-40B4-BE49-F238E27FC236}">
                <a16:creationId xmlns:a16="http://schemas.microsoft.com/office/drawing/2014/main" id="{798B08ED-1271-ED49-AF80-D41AFFE3CC0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57788" y="6211888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</a:t>
            </a:r>
          </a:p>
        </p:txBody>
      </p:sp>
      <p:sp>
        <p:nvSpPr>
          <p:cNvPr id="19463" name="Text Box 39">
            <a:extLst>
              <a:ext uri="{FF2B5EF4-FFF2-40B4-BE49-F238E27FC236}">
                <a16:creationId xmlns:a16="http://schemas.microsoft.com/office/drawing/2014/main" id="{718C558D-9F72-124E-9EDB-34DF246CD04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5467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</a:t>
            </a:r>
          </a:p>
        </p:txBody>
      </p:sp>
      <p:sp>
        <p:nvSpPr>
          <p:cNvPr id="19464" name="Text Box 40">
            <a:extLst>
              <a:ext uri="{FF2B5EF4-FFF2-40B4-BE49-F238E27FC236}">
                <a16:creationId xmlns:a16="http://schemas.microsoft.com/office/drawing/2014/main" id="{FA823D8A-97FF-9142-979A-B963CD1DC30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44713" y="19700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</a:t>
            </a:r>
          </a:p>
        </p:txBody>
      </p:sp>
      <p:sp>
        <p:nvSpPr>
          <p:cNvPr id="19465" name="Rectangle 41">
            <a:extLst>
              <a:ext uri="{FF2B5EF4-FFF2-40B4-BE49-F238E27FC236}">
                <a16:creationId xmlns:a16="http://schemas.microsoft.com/office/drawing/2014/main" id="{55F76DEF-92A7-9748-B76D-018C70C3FBB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5838" y="5773738"/>
            <a:ext cx="2333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Sojourner/Spirit/Opportunity</a:t>
            </a:r>
          </a:p>
        </p:txBody>
      </p:sp>
      <p:sp>
        <p:nvSpPr>
          <p:cNvPr id="19466" name="Text Box 43">
            <a:extLst>
              <a:ext uri="{FF2B5EF4-FFF2-40B4-BE49-F238E27FC236}">
                <a16:creationId xmlns:a16="http://schemas.microsoft.com/office/drawing/2014/main" id="{3AF467B4-A0E3-CC45-B109-E1A0746BD4A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56138" y="38401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</a:t>
            </a:r>
          </a:p>
        </p:txBody>
      </p:sp>
      <p:pic>
        <p:nvPicPr>
          <p:cNvPr id="19467" name="Picture 45">
            <a:extLst>
              <a:ext uri="{FF2B5EF4-FFF2-40B4-BE49-F238E27FC236}">
                <a16:creationId xmlns:a16="http://schemas.microsoft.com/office/drawing/2014/main" id="{EF1E8565-DCD2-C64D-8243-74878064AE23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0325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6">
            <a:extLst>
              <a:ext uri="{FF2B5EF4-FFF2-40B4-BE49-F238E27FC236}">
                <a16:creationId xmlns:a16="http://schemas.microsoft.com/office/drawing/2014/main" id="{15A7308D-5AA7-6949-805B-E28DBB279501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7">
            <a:extLst>
              <a:ext uri="{FF2B5EF4-FFF2-40B4-BE49-F238E27FC236}">
                <a16:creationId xmlns:a16="http://schemas.microsoft.com/office/drawing/2014/main" id="{81DE29BE-156B-2C49-A374-B879A2E6D32E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15407"/>
          <a:stretch>
            <a:fillRect/>
          </a:stretch>
        </p:blipFill>
        <p:spPr bwMode="auto">
          <a:xfrm>
            <a:off x="2489200" y="2654300"/>
            <a:ext cx="1365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49">
            <a:extLst>
              <a:ext uri="{FF2B5EF4-FFF2-40B4-BE49-F238E27FC236}">
                <a16:creationId xmlns:a16="http://schemas.microsoft.com/office/drawing/2014/main" id="{CE144F0D-40BA-C142-89D5-6607E9F5ECA3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057400" y="4406900"/>
            <a:ext cx="26590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50">
            <a:extLst>
              <a:ext uri="{FF2B5EF4-FFF2-40B4-BE49-F238E27FC236}">
                <a16:creationId xmlns:a16="http://schemas.microsoft.com/office/drawing/2014/main" id="{5B032225-F7D5-3A43-AA2D-AAC858953C34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7010400" y="46482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51">
            <a:extLst>
              <a:ext uri="{FF2B5EF4-FFF2-40B4-BE49-F238E27FC236}">
                <a16:creationId xmlns:a16="http://schemas.microsoft.com/office/drawing/2014/main" id="{85888F9B-8607-344C-B131-52F058EB8823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379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52">
            <a:extLst>
              <a:ext uri="{FF2B5EF4-FFF2-40B4-BE49-F238E27FC236}">
                <a16:creationId xmlns:a16="http://schemas.microsoft.com/office/drawing/2014/main" id="{C42BA495-C25A-5F4E-B935-DE6C75DBD5B4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981200" y="228600"/>
            <a:ext cx="13223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54">
            <a:extLst>
              <a:ext uri="{FF2B5EF4-FFF2-40B4-BE49-F238E27FC236}">
                <a16:creationId xmlns:a16="http://schemas.microsoft.com/office/drawing/2014/main" id="{65E5B0E6-1D21-E246-9968-D4B2EF77EF86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4953000" y="4406900"/>
            <a:ext cx="167163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Text Box 55">
            <a:extLst>
              <a:ext uri="{FF2B5EF4-FFF2-40B4-BE49-F238E27FC236}">
                <a16:creationId xmlns:a16="http://schemas.microsoft.com/office/drawing/2014/main" id="{69D77FC4-4F82-A844-8C35-A734BA755CA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2513" y="61674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</a:t>
            </a:r>
          </a:p>
        </p:txBody>
      </p:sp>
      <p:sp>
        <p:nvSpPr>
          <p:cNvPr id="19476" name="Text Box 56">
            <a:extLst>
              <a:ext uri="{FF2B5EF4-FFF2-40B4-BE49-F238E27FC236}">
                <a16:creationId xmlns:a16="http://schemas.microsoft.com/office/drawing/2014/main" id="{E1BA4202-6DF6-ED4C-B95D-61587DAC9D64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7000" y="2193925"/>
            <a:ext cx="1600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 </a:t>
            </a:r>
          </a:p>
        </p:txBody>
      </p:sp>
      <p:sp>
        <p:nvSpPr>
          <p:cNvPr id="19477" name="Text Box 57">
            <a:extLst>
              <a:ext uri="{FF2B5EF4-FFF2-40B4-BE49-F238E27FC236}">
                <a16:creationId xmlns:a16="http://schemas.microsoft.com/office/drawing/2014/main" id="{4AEA0052-8A7E-E74E-9E46-8ACB6E83C7CA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36550" y="57753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object-”manipulator” (pusher) from SRI</a:t>
            </a:r>
          </a:p>
        </p:txBody>
      </p:sp>
      <p:pic>
        <p:nvPicPr>
          <p:cNvPr id="19478" name="Picture 58">
            <a:extLst>
              <a:ext uri="{FF2B5EF4-FFF2-40B4-BE49-F238E27FC236}">
                <a16:creationId xmlns:a16="http://schemas.microsoft.com/office/drawing/2014/main" id="{CD92AC47-2935-D04A-9E9D-977EBA30B9B4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1377" b="5357"/>
          <a:stretch>
            <a:fillRect/>
          </a:stretch>
        </p:blipFill>
        <p:spPr bwMode="auto">
          <a:xfrm>
            <a:off x="228600" y="2819400"/>
            <a:ext cx="1604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9" name="Text Box 59">
            <a:extLst>
              <a:ext uri="{FF2B5EF4-FFF2-40B4-BE49-F238E27FC236}">
                <a16:creationId xmlns:a16="http://schemas.microsoft.com/office/drawing/2014/main" id="{D5DF2C48-AFA4-484C-B11A-69F3EF01E33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073275" y="6064250"/>
            <a:ext cx="266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1000" b="0"/>
              <a:t>Mars Exploration Rovers: 1997, 2004-now</a:t>
            </a:r>
          </a:p>
        </p:txBody>
      </p:sp>
      <p:sp>
        <p:nvSpPr>
          <p:cNvPr id="19480" name="Text Box 61">
            <a:extLst>
              <a:ext uri="{FF2B5EF4-FFF2-40B4-BE49-F238E27FC236}">
                <a16:creationId xmlns:a16="http://schemas.microsoft.com/office/drawing/2014/main" id="{3A6356B7-11F1-674B-A5A5-0E2FD0DBE172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9600" y="1690688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Insect</a:t>
            </a:r>
          </a:p>
        </p:txBody>
      </p:sp>
      <p:sp>
        <p:nvSpPr>
          <p:cNvPr id="19481" name="Text Box 62">
            <a:extLst>
              <a:ext uri="{FF2B5EF4-FFF2-40B4-BE49-F238E27FC236}">
                <a16:creationId xmlns:a16="http://schemas.microsoft.com/office/drawing/2014/main" id="{794B03AD-8B9E-8346-B100-12D5C1444411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86000" y="4098925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vacuum cleaner</a:t>
            </a:r>
          </a:p>
        </p:txBody>
      </p:sp>
      <p:sp>
        <p:nvSpPr>
          <p:cNvPr id="19482" name="Text Box 63">
            <a:extLst>
              <a:ext uri="{FF2B5EF4-FFF2-40B4-BE49-F238E27FC236}">
                <a16:creationId xmlns:a16="http://schemas.microsoft.com/office/drawing/2014/main" id="{FB273BBF-0CA1-8A4E-9E05-A99EC7E3F90D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1200" y="2165350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ex-VP, Nobelian</a:t>
            </a:r>
          </a:p>
        </p:txBody>
      </p:sp>
      <p:sp>
        <p:nvSpPr>
          <p:cNvPr id="19483" name="Text Box 64">
            <a:extLst>
              <a:ext uri="{FF2B5EF4-FFF2-40B4-BE49-F238E27FC236}">
                <a16:creationId xmlns:a16="http://schemas.microsoft.com/office/drawing/2014/main" id="{02CD1A8F-AD7B-3849-98B1-F46D3DB4354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7225" y="40227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now with professor!</a:t>
            </a:r>
          </a:p>
        </p:txBody>
      </p:sp>
      <p:sp>
        <p:nvSpPr>
          <p:cNvPr id="19484" name="Text Box 65">
            <a:extLst>
              <a:ext uri="{FF2B5EF4-FFF2-40B4-BE49-F238E27FC236}">
                <a16:creationId xmlns:a16="http://schemas.microsoft.com/office/drawing/2014/main" id="{02C0F892-E454-8B48-A9ED-9F938D8F6B97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981825" y="6399213"/>
            <a:ext cx="20494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000" b="0"/>
              <a:t>first industrial robotic arm, '61  (now in the hall of fame)</a:t>
            </a:r>
          </a:p>
        </p:txBody>
      </p:sp>
      <p:sp>
        <p:nvSpPr>
          <p:cNvPr id="19485" name="Text Box 66">
            <a:extLst>
              <a:ext uri="{FF2B5EF4-FFF2-40B4-BE49-F238E27FC236}">
                <a16:creationId xmlns:a16="http://schemas.microsoft.com/office/drawing/2014/main" id="{41922F5F-F60F-4B4A-BBD9-92D844499E20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784725" y="6408738"/>
            <a:ext cx="2005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vision-based obstacle-avoider</a:t>
            </a:r>
          </a:p>
        </p:txBody>
      </p:sp>
      <p:sp>
        <p:nvSpPr>
          <p:cNvPr id="19486" name="Rectangle 68">
            <a:extLst>
              <a:ext uri="{FF2B5EF4-FFF2-40B4-BE49-F238E27FC236}">
                <a16:creationId xmlns:a16="http://schemas.microsoft.com/office/drawing/2014/main" id="{07255E24-D645-E74E-9B09-D34BF5302AF1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" y="6099175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(1969)</a:t>
            </a:r>
          </a:p>
        </p:txBody>
      </p:sp>
      <p:sp>
        <p:nvSpPr>
          <p:cNvPr id="19487" name="Rectangle 69">
            <a:extLst>
              <a:ext uri="{FF2B5EF4-FFF2-40B4-BE49-F238E27FC236}">
                <a16:creationId xmlns:a16="http://schemas.microsoft.com/office/drawing/2014/main" id="{04071119-F2F1-7749-B1D8-5B039AD7EBEF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86400" y="6591300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(1976)</a:t>
            </a:r>
          </a:p>
        </p:txBody>
      </p:sp>
      <p:sp>
        <p:nvSpPr>
          <p:cNvPr id="19488" name="Text Box 72">
            <a:extLst>
              <a:ext uri="{FF2B5EF4-FFF2-40B4-BE49-F238E27FC236}">
                <a16:creationId xmlns:a16="http://schemas.microsoft.com/office/drawing/2014/main" id="{2CA305F0-E532-B042-8016-DFA48105BD86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8600" y="64452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Perhaps include a robot of your own choosing…</a:t>
            </a:r>
          </a:p>
        </p:txBody>
      </p:sp>
      <p:sp>
        <p:nvSpPr>
          <p:cNvPr id="19489" name="Text Box 73">
            <a:extLst>
              <a:ext uri="{FF2B5EF4-FFF2-40B4-BE49-F238E27FC236}">
                <a16:creationId xmlns:a16="http://schemas.microsoft.com/office/drawing/2014/main" id="{47C617D3-6760-E543-83AE-D1ECE2905863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527800" y="41402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Stanford's Stanley/CMU's Boss</a:t>
            </a:r>
          </a:p>
        </p:txBody>
      </p:sp>
      <p:pic>
        <p:nvPicPr>
          <p:cNvPr id="19490" name="Picture 74" descr="su-touareg1">
            <a:extLst>
              <a:ext uri="{FF2B5EF4-FFF2-40B4-BE49-F238E27FC236}">
                <a16:creationId xmlns:a16="http://schemas.microsoft.com/office/drawing/2014/main" id="{4FFAB038-2B6E-8B4C-BC4D-27A8EBD4966A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3638"/>
            <a:ext cx="23622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1" name="Text Box 75">
            <a:extLst>
              <a:ext uri="{FF2B5EF4-FFF2-40B4-BE49-F238E27FC236}">
                <a16:creationId xmlns:a16="http://schemas.microsoft.com/office/drawing/2014/main" id="{3492AB88-8B51-404A-BDAF-0016F3174766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23100" y="43275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each a $2 million winner</a:t>
            </a:r>
          </a:p>
        </p:txBody>
      </p:sp>
      <p:pic>
        <p:nvPicPr>
          <p:cNvPr id="19492" name="Picture 77">
            <a:extLst>
              <a:ext uri="{FF2B5EF4-FFF2-40B4-BE49-F238E27FC236}">
                <a16:creationId xmlns:a16="http://schemas.microsoft.com/office/drawing/2014/main" id="{0C946A5E-382E-B94A-B36A-F57EEEAA7271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3" name="Text Box 78">
            <a:extLst>
              <a:ext uri="{FF2B5EF4-FFF2-40B4-BE49-F238E27FC236}">
                <a16:creationId xmlns:a16="http://schemas.microsoft.com/office/drawing/2014/main" id="{8B039B25-5278-004F-B602-431CBB43D146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81600" y="17065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</a:t>
            </a:r>
          </a:p>
        </p:txBody>
      </p:sp>
      <p:sp>
        <p:nvSpPr>
          <p:cNvPr id="19494" name="Text Box 79">
            <a:extLst>
              <a:ext uri="{FF2B5EF4-FFF2-40B4-BE49-F238E27FC236}">
                <a16:creationId xmlns:a16="http://schemas.microsoft.com/office/drawing/2014/main" id="{BDC7BDED-204A-7C40-833E-86E4BC667631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715000" y="19050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 b="0"/>
              <a:t>Robotic Surgeon</a:t>
            </a:r>
          </a:p>
        </p:txBody>
      </p:sp>
      <p:sp>
        <p:nvSpPr>
          <p:cNvPr id="19495" name="Text Box 80">
            <a:extLst>
              <a:ext uri="{FF2B5EF4-FFF2-40B4-BE49-F238E27FC236}">
                <a16:creationId xmlns:a16="http://schemas.microsoft.com/office/drawing/2014/main" id="{F5003B59-16B3-BE42-A35F-CFD95344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9496" name="Text Box 81">
            <a:extLst>
              <a:ext uri="{FF2B5EF4-FFF2-40B4-BE49-F238E27FC236}">
                <a16:creationId xmlns:a16="http://schemas.microsoft.com/office/drawing/2014/main" id="{E8CCD348-A4D9-164E-8AFD-8BA495CA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9497" name="Text Box 82">
            <a:extLst>
              <a:ext uri="{FF2B5EF4-FFF2-40B4-BE49-F238E27FC236}">
                <a16:creationId xmlns:a16="http://schemas.microsoft.com/office/drawing/2014/main" id="{94436357-18C9-B84E-BDBA-D9D467082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21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9498" name="Text Box 83">
            <a:extLst>
              <a:ext uri="{FF2B5EF4-FFF2-40B4-BE49-F238E27FC236}">
                <a16:creationId xmlns:a16="http://schemas.microsoft.com/office/drawing/2014/main" id="{A4C39533-5574-3F43-9A6A-2C08FAEA2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752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9499" name="Text Box 84">
            <a:extLst>
              <a:ext uri="{FF2B5EF4-FFF2-40B4-BE49-F238E27FC236}">
                <a16:creationId xmlns:a16="http://schemas.microsoft.com/office/drawing/2014/main" id="{F5904709-8E5A-954B-BCF3-B72C9D85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9500" name="Text Box 85">
            <a:extLst>
              <a:ext uri="{FF2B5EF4-FFF2-40B4-BE49-F238E27FC236}">
                <a16:creationId xmlns:a16="http://schemas.microsoft.com/office/drawing/2014/main" id="{B2C052E2-40C7-AD4E-BCB6-0EFB821C8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9501" name="Text Box 86">
            <a:extLst>
              <a:ext uri="{FF2B5EF4-FFF2-40B4-BE49-F238E27FC236}">
                <a16:creationId xmlns:a16="http://schemas.microsoft.com/office/drawing/2014/main" id="{6C52C227-E1CA-BF43-A215-11484326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276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9502" name="Text Box 87">
            <a:extLst>
              <a:ext uri="{FF2B5EF4-FFF2-40B4-BE49-F238E27FC236}">
                <a16:creationId xmlns:a16="http://schemas.microsoft.com/office/drawing/2014/main" id="{9BC6202A-11EE-D044-B9F4-97CD466D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3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9503" name="Text Box 88">
            <a:extLst>
              <a:ext uri="{FF2B5EF4-FFF2-40B4-BE49-F238E27FC236}">
                <a16:creationId xmlns:a16="http://schemas.microsoft.com/office/drawing/2014/main" id="{845DC717-BAFC-7845-A087-D6EE4C61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4419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9504" name="Text Box 89">
            <a:extLst>
              <a:ext uri="{FF2B5EF4-FFF2-40B4-BE49-F238E27FC236}">
                <a16:creationId xmlns:a16="http://schemas.microsoft.com/office/drawing/2014/main" id="{DAC8ED04-8AC0-1844-B1A0-FFB5118F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724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9505" name="Text Box 90">
            <a:extLst>
              <a:ext uri="{FF2B5EF4-FFF2-40B4-BE49-F238E27FC236}">
                <a16:creationId xmlns:a16="http://schemas.microsoft.com/office/drawing/2014/main" id="{C5253CE7-086D-734F-BF0F-EB9FBEF64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46926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>
            <a:extLst>
              <a:ext uri="{FF2B5EF4-FFF2-40B4-BE49-F238E27FC236}">
                <a16:creationId xmlns:a16="http://schemas.microsoft.com/office/drawing/2014/main" id="{6AE5A7DF-B5C4-434D-94BB-36527BB237DB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FA9A6ECC-BEEA-0440-AE87-204549E6E8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485E6E4-A3FC-A14C-885B-858CB24D96C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838138D-5277-8243-B4F2-ADEAE9A235F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D992F593-BCFC-1942-B199-5F2500A337F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6D2D927B-C0A4-E949-B561-903CC6C316B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0D872F97-9AD0-C241-AB46-A6CD85B011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CE20FD66-25ED-1046-B3BD-83ABFCE53A7A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FE09C4D3-5600-1348-A7A5-CFA2F7883F0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9FAD3DD-2D7C-4D43-AC74-F9FF86E93307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4BDA6731-770D-2949-B45C-E8B4E8C5CD0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285A3C9D-9921-FF4C-A0EF-CAC1A521CAB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CFC1A5C8-38C5-9546-98E1-AFBFDFAECC5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495" name="Picture 15">
            <a:extLst>
              <a:ext uri="{FF2B5EF4-FFF2-40B4-BE49-F238E27FC236}">
                <a16:creationId xmlns:a16="http://schemas.microsoft.com/office/drawing/2014/main" id="{E230208D-79D0-AF4C-A1F4-E569AA6EF522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Text Box 16">
            <a:extLst>
              <a:ext uri="{FF2B5EF4-FFF2-40B4-BE49-F238E27FC236}">
                <a16:creationId xmlns:a16="http://schemas.microsoft.com/office/drawing/2014/main" id="{63799E63-240A-404C-8AFC-0D630BAE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EDE83746-69EC-B041-9E77-837491D14A9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30563" y="20574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990099"/>
                </a:solidFill>
                <a:latin typeface="Comic Sans MS" panose="030F0902030302020204" pitchFamily="66" charset="0"/>
              </a:rPr>
              <a:t>11 “robotic” systems</a:t>
            </a:r>
          </a:p>
        </p:txBody>
      </p:sp>
      <p:sp>
        <p:nvSpPr>
          <p:cNvPr id="21507" name="Text Box 32">
            <a:extLst>
              <a:ext uri="{FF2B5EF4-FFF2-40B4-BE49-F238E27FC236}">
                <a16:creationId xmlns:a16="http://schemas.microsoft.com/office/drawing/2014/main" id="{8789D435-E4A1-4749-B94A-03E0ECB3821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5600" y="1982788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</a:t>
            </a:r>
          </a:p>
        </p:txBody>
      </p:sp>
      <p:sp>
        <p:nvSpPr>
          <p:cNvPr id="21508" name="Text Box 36">
            <a:extLst>
              <a:ext uri="{FF2B5EF4-FFF2-40B4-BE49-F238E27FC236}">
                <a16:creationId xmlns:a16="http://schemas.microsoft.com/office/drawing/2014/main" id="{3D21BBE0-5AF5-3543-9E8B-C58AD3412DD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38957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</a:t>
            </a:r>
          </a:p>
        </p:txBody>
      </p:sp>
      <p:sp>
        <p:nvSpPr>
          <p:cNvPr id="21509" name="Text Box 37">
            <a:extLst>
              <a:ext uri="{FF2B5EF4-FFF2-40B4-BE49-F238E27FC236}">
                <a16:creationId xmlns:a16="http://schemas.microsoft.com/office/drawing/2014/main" id="{3F8F3FD1-05FF-6A4A-BC5E-A496EB3B1FD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3463" y="16764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</a:t>
            </a:r>
          </a:p>
        </p:txBody>
      </p:sp>
      <p:sp>
        <p:nvSpPr>
          <p:cNvPr id="21510" name="Text Box 38">
            <a:extLst>
              <a:ext uri="{FF2B5EF4-FFF2-40B4-BE49-F238E27FC236}">
                <a16:creationId xmlns:a16="http://schemas.microsoft.com/office/drawing/2014/main" id="{270E45C1-7F0A-7F4F-B2FA-9E939A619AE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57788" y="6211888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</a:t>
            </a:r>
          </a:p>
        </p:txBody>
      </p:sp>
      <p:sp>
        <p:nvSpPr>
          <p:cNvPr id="21511" name="Text Box 39">
            <a:extLst>
              <a:ext uri="{FF2B5EF4-FFF2-40B4-BE49-F238E27FC236}">
                <a16:creationId xmlns:a16="http://schemas.microsoft.com/office/drawing/2014/main" id="{37860140-B993-D944-8345-B82A80E358B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5467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</a:t>
            </a:r>
          </a:p>
        </p:txBody>
      </p:sp>
      <p:sp>
        <p:nvSpPr>
          <p:cNvPr id="21512" name="Text Box 40">
            <a:extLst>
              <a:ext uri="{FF2B5EF4-FFF2-40B4-BE49-F238E27FC236}">
                <a16:creationId xmlns:a16="http://schemas.microsoft.com/office/drawing/2014/main" id="{89C0C91E-FDF1-9244-A334-34A100D64F6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44713" y="19700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</a:t>
            </a:r>
          </a:p>
        </p:txBody>
      </p:sp>
      <p:sp>
        <p:nvSpPr>
          <p:cNvPr id="21513" name="Rectangle 41">
            <a:extLst>
              <a:ext uri="{FF2B5EF4-FFF2-40B4-BE49-F238E27FC236}">
                <a16:creationId xmlns:a16="http://schemas.microsoft.com/office/drawing/2014/main" id="{16049BA6-B0C2-0947-8DCB-B2383CAF00B1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5838" y="5773738"/>
            <a:ext cx="2333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Sojourner/Spirit/Opportunity</a:t>
            </a:r>
          </a:p>
        </p:txBody>
      </p:sp>
      <p:sp>
        <p:nvSpPr>
          <p:cNvPr id="21514" name="Text Box 43">
            <a:extLst>
              <a:ext uri="{FF2B5EF4-FFF2-40B4-BE49-F238E27FC236}">
                <a16:creationId xmlns:a16="http://schemas.microsoft.com/office/drawing/2014/main" id="{89F68011-CCA8-BD47-AF43-E784C196BA1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56138" y="38401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</a:t>
            </a:r>
          </a:p>
        </p:txBody>
      </p:sp>
      <p:pic>
        <p:nvPicPr>
          <p:cNvPr id="21515" name="Picture 45">
            <a:extLst>
              <a:ext uri="{FF2B5EF4-FFF2-40B4-BE49-F238E27FC236}">
                <a16:creationId xmlns:a16="http://schemas.microsoft.com/office/drawing/2014/main" id="{9DF43618-3153-1B48-AF92-FA6DFD71CBEC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0325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46">
            <a:extLst>
              <a:ext uri="{FF2B5EF4-FFF2-40B4-BE49-F238E27FC236}">
                <a16:creationId xmlns:a16="http://schemas.microsoft.com/office/drawing/2014/main" id="{2C797C50-2846-5341-9E31-65896EE0147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7">
            <a:extLst>
              <a:ext uri="{FF2B5EF4-FFF2-40B4-BE49-F238E27FC236}">
                <a16:creationId xmlns:a16="http://schemas.microsoft.com/office/drawing/2014/main" id="{AE57D3B9-28F7-F04B-B292-6DDF26760204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15407"/>
          <a:stretch>
            <a:fillRect/>
          </a:stretch>
        </p:blipFill>
        <p:spPr bwMode="auto">
          <a:xfrm>
            <a:off x="2489200" y="2654300"/>
            <a:ext cx="1365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49">
            <a:extLst>
              <a:ext uri="{FF2B5EF4-FFF2-40B4-BE49-F238E27FC236}">
                <a16:creationId xmlns:a16="http://schemas.microsoft.com/office/drawing/2014/main" id="{5485CF3B-A4C2-3647-8DB1-0853D1544C7B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057400" y="4406900"/>
            <a:ext cx="26590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50">
            <a:extLst>
              <a:ext uri="{FF2B5EF4-FFF2-40B4-BE49-F238E27FC236}">
                <a16:creationId xmlns:a16="http://schemas.microsoft.com/office/drawing/2014/main" id="{D4A19586-BABA-D346-9FE6-174B250C15E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7010400" y="46482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51">
            <a:extLst>
              <a:ext uri="{FF2B5EF4-FFF2-40B4-BE49-F238E27FC236}">
                <a16:creationId xmlns:a16="http://schemas.microsoft.com/office/drawing/2014/main" id="{B9503A57-D2D1-8F4C-A811-E5E4D545FE94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379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52">
            <a:extLst>
              <a:ext uri="{FF2B5EF4-FFF2-40B4-BE49-F238E27FC236}">
                <a16:creationId xmlns:a16="http://schemas.microsoft.com/office/drawing/2014/main" id="{1106B3AD-B0C2-0B41-A507-06AD1007A003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981200" y="228600"/>
            <a:ext cx="13223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54">
            <a:extLst>
              <a:ext uri="{FF2B5EF4-FFF2-40B4-BE49-F238E27FC236}">
                <a16:creationId xmlns:a16="http://schemas.microsoft.com/office/drawing/2014/main" id="{83645C18-38E5-DE40-86D0-C3C68C8E7FF4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4953000" y="4406900"/>
            <a:ext cx="167163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Text Box 55">
            <a:extLst>
              <a:ext uri="{FF2B5EF4-FFF2-40B4-BE49-F238E27FC236}">
                <a16:creationId xmlns:a16="http://schemas.microsoft.com/office/drawing/2014/main" id="{DCF71C99-B140-F843-82B1-BFFDBDD1A47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2513" y="61674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</a:t>
            </a:r>
          </a:p>
        </p:txBody>
      </p:sp>
      <p:sp>
        <p:nvSpPr>
          <p:cNvPr id="21524" name="Text Box 56">
            <a:extLst>
              <a:ext uri="{FF2B5EF4-FFF2-40B4-BE49-F238E27FC236}">
                <a16:creationId xmlns:a16="http://schemas.microsoft.com/office/drawing/2014/main" id="{B350DA5D-7905-0749-9102-283474765C5F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7000" y="21939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  robotic barkeep </a:t>
            </a:r>
          </a:p>
        </p:txBody>
      </p:sp>
      <p:sp>
        <p:nvSpPr>
          <p:cNvPr id="21525" name="Text Box 57">
            <a:extLst>
              <a:ext uri="{FF2B5EF4-FFF2-40B4-BE49-F238E27FC236}">
                <a16:creationId xmlns:a16="http://schemas.microsoft.com/office/drawing/2014/main" id="{35268511-51F7-EB44-B11B-8828AB0ACF5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36550" y="57753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object-”manipulator” (pusher) from SRI</a:t>
            </a:r>
          </a:p>
        </p:txBody>
      </p:sp>
      <p:pic>
        <p:nvPicPr>
          <p:cNvPr id="21526" name="Picture 58">
            <a:extLst>
              <a:ext uri="{FF2B5EF4-FFF2-40B4-BE49-F238E27FC236}">
                <a16:creationId xmlns:a16="http://schemas.microsoft.com/office/drawing/2014/main" id="{9626B78F-C898-F947-B5C2-280C1B382209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1377" b="5357"/>
          <a:stretch>
            <a:fillRect/>
          </a:stretch>
        </p:blipFill>
        <p:spPr bwMode="auto">
          <a:xfrm>
            <a:off x="228600" y="2819400"/>
            <a:ext cx="1604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Text Box 59">
            <a:extLst>
              <a:ext uri="{FF2B5EF4-FFF2-40B4-BE49-F238E27FC236}">
                <a16:creationId xmlns:a16="http://schemas.microsoft.com/office/drawing/2014/main" id="{87FE4767-8A32-A44F-ADF5-E21344AC2D21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073275" y="6064250"/>
            <a:ext cx="266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1000" b="0"/>
              <a:t>Mars Exploration Rovers: 1997, 2004-now</a:t>
            </a:r>
          </a:p>
        </p:txBody>
      </p:sp>
      <p:sp>
        <p:nvSpPr>
          <p:cNvPr id="21528" name="Text Box 61">
            <a:extLst>
              <a:ext uri="{FF2B5EF4-FFF2-40B4-BE49-F238E27FC236}">
                <a16:creationId xmlns:a16="http://schemas.microsoft.com/office/drawing/2014/main" id="{91A1B000-9003-3D4F-9601-6657DE819C82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9600" y="1690688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Insect</a:t>
            </a:r>
          </a:p>
        </p:txBody>
      </p:sp>
      <p:sp>
        <p:nvSpPr>
          <p:cNvPr id="21529" name="Text Box 62">
            <a:extLst>
              <a:ext uri="{FF2B5EF4-FFF2-40B4-BE49-F238E27FC236}">
                <a16:creationId xmlns:a16="http://schemas.microsoft.com/office/drawing/2014/main" id="{6E806AEF-CAAB-C94F-9AA6-22BBF8BF9137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86000" y="4098925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vacuum cleaner</a:t>
            </a:r>
          </a:p>
        </p:txBody>
      </p:sp>
      <p:sp>
        <p:nvSpPr>
          <p:cNvPr id="21530" name="Text Box 63">
            <a:extLst>
              <a:ext uri="{FF2B5EF4-FFF2-40B4-BE49-F238E27FC236}">
                <a16:creationId xmlns:a16="http://schemas.microsoft.com/office/drawing/2014/main" id="{9A14AEBB-EA4E-5543-97EE-772FF5C929D1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1200" y="2165350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ex-VP, Nobelian</a:t>
            </a:r>
          </a:p>
        </p:txBody>
      </p:sp>
      <p:sp>
        <p:nvSpPr>
          <p:cNvPr id="21531" name="Text Box 64">
            <a:extLst>
              <a:ext uri="{FF2B5EF4-FFF2-40B4-BE49-F238E27FC236}">
                <a16:creationId xmlns:a16="http://schemas.microsoft.com/office/drawing/2014/main" id="{F2868470-6E41-AF4C-8055-2A27DB378061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7225" y="40227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now with professor!</a:t>
            </a:r>
          </a:p>
        </p:txBody>
      </p:sp>
      <p:sp>
        <p:nvSpPr>
          <p:cNvPr id="21532" name="Text Box 65">
            <a:extLst>
              <a:ext uri="{FF2B5EF4-FFF2-40B4-BE49-F238E27FC236}">
                <a16:creationId xmlns:a16="http://schemas.microsoft.com/office/drawing/2014/main" id="{7F2E476B-5EB3-B447-8758-BCC163E17330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981825" y="6399213"/>
            <a:ext cx="20494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000" b="0"/>
              <a:t>first industrial robotic arm, '61  (now in the hall of fame)</a:t>
            </a:r>
          </a:p>
        </p:txBody>
      </p:sp>
      <p:sp>
        <p:nvSpPr>
          <p:cNvPr id="21533" name="Text Box 66">
            <a:extLst>
              <a:ext uri="{FF2B5EF4-FFF2-40B4-BE49-F238E27FC236}">
                <a16:creationId xmlns:a16="http://schemas.microsoft.com/office/drawing/2014/main" id="{33D91D24-BFB0-4745-887A-56F37BB364E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784725" y="6408738"/>
            <a:ext cx="2005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vision-based obstacle-avoider</a:t>
            </a:r>
          </a:p>
        </p:txBody>
      </p:sp>
      <p:sp>
        <p:nvSpPr>
          <p:cNvPr id="21534" name="Rectangle 68">
            <a:extLst>
              <a:ext uri="{FF2B5EF4-FFF2-40B4-BE49-F238E27FC236}">
                <a16:creationId xmlns:a16="http://schemas.microsoft.com/office/drawing/2014/main" id="{1D6FE1AB-6E77-7444-82BC-C45385CF4539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" y="6099175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(1969)</a:t>
            </a:r>
          </a:p>
        </p:txBody>
      </p:sp>
      <p:sp>
        <p:nvSpPr>
          <p:cNvPr id="21535" name="Rectangle 69">
            <a:extLst>
              <a:ext uri="{FF2B5EF4-FFF2-40B4-BE49-F238E27FC236}">
                <a16:creationId xmlns:a16="http://schemas.microsoft.com/office/drawing/2014/main" id="{DAA2FC8A-B458-5641-BC91-DAC0C58A750B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86400" y="6591300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(1976)</a:t>
            </a:r>
          </a:p>
        </p:txBody>
      </p:sp>
      <p:sp>
        <p:nvSpPr>
          <p:cNvPr id="21536" name="Text Box 72">
            <a:extLst>
              <a:ext uri="{FF2B5EF4-FFF2-40B4-BE49-F238E27FC236}">
                <a16:creationId xmlns:a16="http://schemas.microsoft.com/office/drawing/2014/main" id="{9052DC6D-1E9C-8D49-94C8-30EDF48C4051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8600" y="64452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Perhaps include a robot of your own choosing…</a:t>
            </a:r>
          </a:p>
        </p:txBody>
      </p:sp>
      <p:sp>
        <p:nvSpPr>
          <p:cNvPr id="21537" name="Text Box 73">
            <a:extLst>
              <a:ext uri="{FF2B5EF4-FFF2-40B4-BE49-F238E27FC236}">
                <a16:creationId xmlns:a16="http://schemas.microsoft.com/office/drawing/2014/main" id="{A30C8C24-E294-D748-A632-BB1A363378FC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527800" y="41402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Stanford's Stanley/CMU's Boss</a:t>
            </a:r>
          </a:p>
        </p:txBody>
      </p:sp>
      <p:pic>
        <p:nvPicPr>
          <p:cNvPr id="21538" name="Picture 74" descr="su-touareg1">
            <a:extLst>
              <a:ext uri="{FF2B5EF4-FFF2-40B4-BE49-F238E27FC236}">
                <a16:creationId xmlns:a16="http://schemas.microsoft.com/office/drawing/2014/main" id="{6549CEDE-494E-A34D-ABFF-A103C460705B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3638"/>
            <a:ext cx="23622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9" name="Text Box 75">
            <a:extLst>
              <a:ext uri="{FF2B5EF4-FFF2-40B4-BE49-F238E27FC236}">
                <a16:creationId xmlns:a16="http://schemas.microsoft.com/office/drawing/2014/main" id="{F408DDCC-99E8-6E42-921A-F10DA26ADEFE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23100" y="43275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each a $2 million winner</a:t>
            </a:r>
          </a:p>
        </p:txBody>
      </p:sp>
      <p:pic>
        <p:nvPicPr>
          <p:cNvPr id="21540" name="Picture 77">
            <a:extLst>
              <a:ext uri="{FF2B5EF4-FFF2-40B4-BE49-F238E27FC236}">
                <a16:creationId xmlns:a16="http://schemas.microsoft.com/office/drawing/2014/main" id="{43D41A4A-2B7E-C140-8DFE-CF5C0B91F428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1" name="Text Box 78">
            <a:extLst>
              <a:ext uri="{FF2B5EF4-FFF2-40B4-BE49-F238E27FC236}">
                <a16:creationId xmlns:a16="http://schemas.microsoft.com/office/drawing/2014/main" id="{96266898-9CD7-B145-8444-D9DAAF965791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81600" y="17065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</a:t>
            </a:r>
          </a:p>
        </p:txBody>
      </p:sp>
      <p:sp>
        <p:nvSpPr>
          <p:cNvPr id="21542" name="Text Box 79">
            <a:extLst>
              <a:ext uri="{FF2B5EF4-FFF2-40B4-BE49-F238E27FC236}">
                <a16:creationId xmlns:a16="http://schemas.microsoft.com/office/drawing/2014/main" id="{A002EE20-04B5-1844-8A2F-206E67BA0D5C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715000" y="19050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 b="0"/>
              <a:t>Robotic Surgeon</a:t>
            </a:r>
          </a:p>
        </p:txBody>
      </p:sp>
      <p:sp>
        <p:nvSpPr>
          <p:cNvPr id="21543" name="Text Box 80">
            <a:extLst>
              <a:ext uri="{FF2B5EF4-FFF2-40B4-BE49-F238E27FC236}">
                <a16:creationId xmlns:a16="http://schemas.microsoft.com/office/drawing/2014/main" id="{957B8968-0992-7042-B866-1352094D4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1544" name="Text Box 81">
            <a:extLst>
              <a:ext uri="{FF2B5EF4-FFF2-40B4-BE49-F238E27FC236}">
                <a16:creationId xmlns:a16="http://schemas.microsoft.com/office/drawing/2014/main" id="{353017B7-84C3-B642-8F0A-C470AB23F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1545" name="Text Box 82">
            <a:extLst>
              <a:ext uri="{FF2B5EF4-FFF2-40B4-BE49-F238E27FC236}">
                <a16:creationId xmlns:a16="http://schemas.microsoft.com/office/drawing/2014/main" id="{86DB77F2-4735-2744-8230-E98D87F9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21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1546" name="Text Box 83">
            <a:extLst>
              <a:ext uri="{FF2B5EF4-FFF2-40B4-BE49-F238E27FC236}">
                <a16:creationId xmlns:a16="http://schemas.microsoft.com/office/drawing/2014/main" id="{6FC50196-2181-E741-91AF-40AE8999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752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21547" name="Text Box 84">
            <a:extLst>
              <a:ext uri="{FF2B5EF4-FFF2-40B4-BE49-F238E27FC236}">
                <a16:creationId xmlns:a16="http://schemas.microsoft.com/office/drawing/2014/main" id="{39E74F49-1182-DA48-99EF-0AA25495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1548" name="Text Box 85">
            <a:extLst>
              <a:ext uri="{FF2B5EF4-FFF2-40B4-BE49-F238E27FC236}">
                <a16:creationId xmlns:a16="http://schemas.microsoft.com/office/drawing/2014/main" id="{6E83B4B7-DB45-3C40-A31B-4A90FF4EE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21549" name="Text Box 86">
            <a:extLst>
              <a:ext uri="{FF2B5EF4-FFF2-40B4-BE49-F238E27FC236}">
                <a16:creationId xmlns:a16="http://schemas.microsoft.com/office/drawing/2014/main" id="{8F1D1BCE-520A-D14A-9586-C324C79E6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276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1550" name="Text Box 87">
            <a:extLst>
              <a:ext uri="{FF2B5EF4-FFF2-40B4-BE49-F238E27FC236}">
                <a16:creationId xmlns:a16="http://schemas.microsoft.com/office/drawing/2014/main" id="{4171855D-5249-9740-A5F3-4F8E3050B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3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1551" name="Text Box 88">
            <a:extLst>
              <a:ext uri="{FF2B5EF4-FFF2-40B4-BE49-F238E27FC236}">
                <a16:creationId xmlns:a16="http://schemas.microsoft.com/office/drawing/2014/main" id="{3E863093-E15E-7D4D-A01A-0C1E6896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4419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1552" name="Text Box 89">
            <a:extLst>
              <a:ext uri="{FF2B5EF4-FFF2-40B4-BE49-F238E27FC236}">
                <a16:creationId xmlns:a16="http://schemas.microsoft.com/office/drawing/2014/main" id="{62A8A437-9ECC-5541-831D-4E5CEC3C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724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21553" name="Text Box 90">
            <a:extLst>
              <a:ext uri="{FF2B5EF4-FFF2-40B4-BE49-F238E27FC236}">
                <a16:creationId xmlns:a16="http://schemas.microsoft.com/office/drawing/2014/main" id="{F8B9A22E-EFF1-4642-90DD-F0486F89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46926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BA72C22C-89E0-154C-9652-B2A4503F2DB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6400" y="228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Robot Plot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6EA44F19-BF68-0B4C-BE8D-235B48DC4B17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2" name="Group 11">
            <a:extLst>
              <a:ext uri="{FF2B5EF4-FFF2-40B4-BE49-F238E27FC236}">
                <a16:creationId xmlns:a16="http://schemas.microsoft.com/office/drawing/2014/main" id="{A79D6868-F19D-644F-ADA9-9D48447DF649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2559" name="Rectangle 12">
              <a:extLst>
                <a:ext uri="{FF2B5EF4-FFF2-40B4-BE49-F238E27FC236}">
                  <a16:creationId xmlns:a16="http://schemas.microsoft.com/office/drawing/2014/main" id="{2410FF5D-997C-554C-9245-D91685204E35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0" name="Rectangle 13">
              <a:extLst>
                <a:ext uri="{FF2B5EF4-FFF2-40B4-BE49-F238E27FC236}">
                  <a16:creationId xmlns:a16="http://schemas.microsoft.com/office/drawing/2014/main" id="{0D6CBDA1-DD9B-644E-BA97-BF4942C96EFE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33" name="Text Box 16">
            <a:extLst>
              <a:ext uri="{FF2B5EF4-FFF2-40B4-BE49-F238E27FC236}">
                <a16:creationId xmlns:a16="http://schemas.microsoft.com/office/drawing/2014/main" id="{B4ADD2CE-67F9-9548-B9F8-DA7DF58B8E1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4" name="Text Box 17">
            <a:extLst>
              <a:ext uri="{FF2B5EF4-FFF2-40B4-BE49-F238E27FC236}">
                <a16:creationId xmlns:a16="http://schemas.microsoft.com/office/drawing/2014/main" id="{844C878D-3369-384A-8DA3-89CD396DFF4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5" name="Text Box 18">
            <a:extLst>
              <a:ext uri="{FF2B5EF4-FFF2-40B4-BE49-F238E27FC236}">
                <a16:creationId xmlns:a16="http://schemas.microsoft.com/office/drawing/2014/main" id="{92842738-830E-9A40-85E5-6DCAA5C54CA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6" name="Text Box 19">
            <a:extLst>
              <a:ext uri="{FF2B5EF4-FFF2-40B4-BE49-F238E27FC236}">
                <a16:creationId xmlns:a16="http://schemas.microsoft.com/office/drawing/2014/main" id="{B3469F6D-3D21-7E45-89C5-8DDCBC4416A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2537" name="Picture 29">
            <a:extLst>
              <a:ext uri="{FF2B5EF4-FFF2-40B4-BE49-F238E27FC236}">
                <a16:creationId xmlns:a16="http://schemas.microsoft.com/office/drawing/2014/main" id="{ADD32523-F6FD-6543-9117-4379C5DF5A4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30">
            <a:extLst>
              <a:ext uri="{FF2B5EF4-FFF2-40B4-BE49-F238E27FC236}">
                <a16:creationId xmlns:a16="http://schemas.microsoft.com/office/drawing/2014/main" id="{87F332D0-7528-E14A-BDBF-3963E9E8625B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1">
            <a:extLst>
              <a:ext uri="{FF2B5EF4-FFF2-40B4-BE49-F238E27FC236}">
                <a16:creationId xmlns:a16="http://schemas.microsoft.com/office/drawing/2014/main" id="{CFAC657E-A4F9-4D4B-B8B1-D082E99B5371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2">
            <a:extLst>
              <a:ext uri="{FF2B5EF4-FFF2-40B4-BE49-F238E27FC236}">
                <a16:creationId xmlns:a16="http://schemas.microsoft.com/office/drawing/2014/main" id="{F0D59488-2408-5041-B0A3-99A89E7A0476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34">
            <a:extLst>
              <a:ext uri="{FF2B5EF4-FFF2-40B4-BE49-F238E27FC236}">
                <a16:creationId xmlns:a16="http://schemas.microsoft.com/office/drawing/2014/main" id="{9AD9B1E5-9D73-7744-B56C-F4DC533BE396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2542" name="Line 43">
            <a:extLst>
              <a:ext uri="{FF2B5EF4-FFF2-40B4-BE49-F238E27FC236}">
                <a16:creationId xmlns:a16="http://schemas.microsoft.com/office/drawing/2014/main" id="{6598CC4E-79AB-0041-BFB0-91D1CD78D0AE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Text Box 44">
            <a:extLst>
              <a:ext uri="{FF2B5EF4-FFF2-40B4-BE49-F238E27FC236}">
                <a16:creationId xmlns:a16="http://schemas.microsoft.com/office/drawing/2014/main" id="{E7773907-9B7C-494A-9CDF-43A7B83F40AD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2544" name="Text Box 45">
            <a:extLst>
              <a:ext uri="{FF2B5EF4-FFF2-40B4-BE49-F238E27FC236}">
                <a16:creationId xmlns:a16="http://schemas.microsoft.com/office/drawing/2014/main" id="{3C80D653-E7BA-4347-87FB-98AFB23F4F1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2545" name="Text Box 46">
            <a:extLst>
              <a:ext uri="{FF2B5EF4-FFF2-40B4-BE49-F238E27FC236}">
                <a16:creationId xmlns:a16="http://schemas.microsoft.com/office/drawing/2014/main" id="{54E86B92-22A9-304D-AB3D-58BEAA08BB5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2546" name="Text Box 47">
            <a:extLst>
              <a:ext uri="{FF2B5EF4-FFF2-40B4-BE49-F238E27FC236}">
                <a16:creationId xmlns:a16="http://schemas.microsoft.com/office/drawing/2014/main" id="{B3FDDFBA-5625-D14A-A025-15115284F5F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2547" name="Text Box 48">
            <a:extLst>
              <a:ext uri="{FF2B5EF4-FFF2-40B4-BE49-F238E27FC236}">
                <a16:creationId xmlns:a16="http://schemas.microsoft.com/office/drawing/2014/main" id="{B9BB68CD-32A2-9945-9D65-34160BA795E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2548" name="Text Box 49">
            <a:extLst>
              <a:ext uri="{FF2B5EF4-FFF2-40B4-BE49-F238E27FC236}">
                <a16:creationId xmlns:a16="http://schemas.microsoft.com/office/drawing/2014/main" id="{542F84C6-8B9E-3343-BF9F-D2ADF0A514C6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2549" name="Line 50">
            <a:extLst>
              <a:ext uri="{FF2B5EF4-FFF2-40B4-BE49-F238E27FC236}">
                <a16:creationId xmlns:a16="http://schemas.microsoft.com/office/drawing/2014/main" id="{1A497B34-B4AA-5D4C-96FB-46F002EAB4A9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Text Box 53">
            <a:extLst>
              <a:ext uri="{FF2B5EF4-FFF2-40B4-BE49-F238E27FC236}">
                <a16:creationId xmlns:a16="http://schemas.microsoft.com/office/drawing/2014/main" id="{41BCD32D-1894-484F-8A71-FF8C4C20C51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22551" name="Text Box 54">
            <a:extLst>
              <a:ext uri="{FF2B5EF4-FFF2-40B4-BE49-F238E27FC236}">
                <a16:creationId xmlns:a16="http://schemas.microsoft.com/office/drawing/2014/main" id="{35B1A073-8613-F642-9C1B-0DC6DF4EAABD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22552" name="Text Box 55">
            <a:extLst>
              <a:ext uri="{FF2B5EF4-FFF2-40B4-BE49-F238E27FC236}">
                <a16:creationId xmlns:a16="http://schemas.microsoft.com/office/drawing/2014/main" id="{D8D6B998-D93E-FA41-BB8F-5C45406804FB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22553" name="Line 56">
            <a:extLst>
              <a:ext uri="{FF2B5EF4-FFF2-40B4-BE49-F238E27FC236}">
                <a16:creationId xmlns:a16="http://schemas.microsoft.com/office/drawing/2014/main" id="{7B40DB8D-887A-4840-9731-758DB20BB2A3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Text Box 72">
            <a:extLst>
              <a:ext uri="{FF2B5EF4-FFF2-40B4-BE49-F238E27FC236}">
                <a16:creationId xmlns:a16="http://schemas.microsoft.com/office/drawing/2014/main" id="{B299BD56-FB15-714D-8DEE-E98932189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2555" name="Text Box 73">
            <a:extLst>
              <a:ext uri="{FF2B5EF4-FFF2-40B4-BE49-F238E27FC236}">
                <a16:creationId xmlns:a16="http://schemas.microsoft.com/office/drawing/2014/main" id="{4FA315BA-5A49-4B47-B4C6-B222F1132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6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2556" name="Text Box 74">
            <a:extLst>
              <a:ext uri="{FF2B5EF4-FFF2-40B4-BE49-F238E27FC236}">
                <a16:creationId xmlns:a16="http://schemas.microsoft.com/office/drawing/2014/main" id="{3BC2C1E5-8FCC-584A-9BB1-18401D9B7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1460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2557" name="Text Box 75">
            <a:extLst>
              <a:ext uri="{FF2B5EF4-FFF2-40B4-BE49-F238E27FC236}">
                <a16:creationId xmlns:a16="http://schemas.microsoft.com/office/drawing/2014/main" id="{C2E24B75-F15A-1D49-BC82-9D720209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28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26" name="Ink 32">
                <a:extLst>
                  <a:ext uri="{FF2B5EF4-FFF2-40B4-BE49-F238E27FC236}">
                    <a16:creationId xmlns:a16="http://schemas.microsoft.com/office/drawing/2014/main" id="{23112B65-8628-7348-BB24-DC5BE6BDE5FA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2025" y="6570663"/>
              <a:ext cx="365125" cy="11112"/>
            </p14:xfrm>
          </p:contentPart>
        </mc:Choice>
        <mc:Fallback xmlns="">
          <p:pic>
            <p:nvPicPr>
              <p:cNvPr id="1026" name="Ink 32">
                <a:extLst>
                  <a:ext uri="{FF2B5EF4-FFF2-40B4-BE49-F238E27FC236}">
                    <a16:creationId xmlns:a16="http://schemas.microsoft.com/office/drawing/2014/main" id="{23112B65-8628-7348-BB24-DC5BE6BDE5FA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02663" y="6561343"/>
                <a:ext cx="383849" cy="2975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D1D1FC2A-2832-1441-84FA-BAF17082515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02275" y="19685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Plot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CDF8656D-C9C4-6A4C-B4B5-13399F631849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6" name="Group 4">
            <a:extLst>
              <a:ext uri="{FF2B5EF4-FFF2-40B4-BE49-F238E27FC236}">
                <a16:creationId xmlns:a16="http://schemas.microsoft.com/office/drawing/2014/main" id="{67FCC168-24A9-0D4F-A7DF-8A3FAD0D99C8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3589" name="Rectangle 5">
              <a:extLst>
                <a:ext uri="{FF2B5EF4-FFF2-40B4-BE49-F238E27FC236}">
                  <a16:creationId xmlns:a16="http://schemas.microsoft.com/office/drawing/2014/main" id="{00BB67F6-4929-B64A-BB35-EC6407DE2C90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90" name="Rectangle 6">
              <a:extLst>
                <a:ext uri="{FF2B5EF4-FFF2-40B4-BE49-F238E27FC236}">
                  <a16:creationId xmlns:a16="http://schemas.microsoft.com/office/drawing/2014/main" id="{B1BB31D6-0D56-E449-AA80-0EBC507278E8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57" name="Text Box 7">
            <a:extLst>
              <a:ext uri="{FF2B5EF4-FFF2-40B4-BE49-F238E27FC236}">
                <a16:creationId xmlns:a16="http://schemas.microsoft.com/office/drawing/2014/main" id="{9D607BE8-04CD-C641-9359-30C72FFD10B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9500" y="4068763"/>
            <a:ext cx="1341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94C52966-7D2A-5C48-93BE-9EC11950AB3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48200" y="57880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(7)</a:t>
            </a:r>
          </a:p>
        </p:txBody>
      </p:sp>
      <p:sp>
        <p:nvSpPr>
          <p:cNvPr id="23559" name="Text Box 9">
            <a:extLst>
              <a:ext uri="{FF2B5EF4-FFF2-40B4-BE49-F238E27FC236}">
                <a16:creationId xmlns:a16="http://schemas.microsoft.com/office/drawing/2014/main" id="{BC6E4FA2-FB66-4543-B11F-A2B77F4A25F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9DB0D887-4DE1-2148-8645-37B36935B5E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1" name="Text Box 11">
            <a:extLst>
              <a:ext uri="{FF2B5EF4-FFF2-40B4-BE49-F238E27FC236}">
                <a16:creationId xmlns:a16="http://schemas.microsoft.com/office/drawing/2014/main" id="{2A75AD37-8E14-D641-BAC6-FDDAE8A9EFB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2" name="Text Box 12">
            <a:extLst>
              <a:ext uri="{FF2B5EF4-FFF2-40B4-BE49-F238E27FC236}">
                <a16:creationId xmlns:a16="http://schemas.microsoft.com/office/drawing/2014/main" id="{5FEB1CC2-0BA1-0E4D-9910-D82D16F1D2F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3563" name="Rectangle 13">
            <a:extLst>
              <a:ext uri="{FF2B5EF4-FFF2-40B4-BE49-F238E27FC236}">
                <a16:creationId xmlns:a16="http://schemas.microsoft.com/office/drawing/2014/main" id="{CDB859D9-B0D9-CD46-8737-141615362D93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22575" y="3810000"/>
            <a:ext cx="881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MERs 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(8)</a:t>
            </a:r>
          </a:p>
        </p:txBody>
      </p:sp>
      <p:sp>
        <p:nvSpPr>
          <p:cNvPr id="23564" name="Text Box 14">
            <a:extLst>
              <a:ext uri="{FF2B5EF4-FFF2-40B4-BE49-F238E27FC236}">
                <a16:creationId xmlns:a16="http://schemas.microsoft.com/office/drawing/2014/main" id="{6A15D451-29F8-6344-8C00-8424FCEEF9C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33800" y="19859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(5)</a:t>
            </a:r>
          </a:p>
        </p:txBody>
      </p:sp>
      <p:pic>
        <p:nvPicPr>
          <p:cNvPr id="23565" name="Picture 15">
            <a:extLst>
              <a:ext uri="{FF2B5EF4-FFF2-40B4-BE49-F238E27FC236}">
                <a16:creationId xmlns:a16="http://schemas.microsoft.com/office/drawing/2014/main" id="{32A4F43A-F128-CC41-9E9F-32787FDC6CB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6">
            <a:extLst>
              <a:ext uri="{FF2B5EF4-FFF2-40B4-BE49-F238E27FC236}">
                <a16:creationId xmlns:a16="http://schemas.microsoft.com/office/drawing/2014/main" id="{D4933985-CD91-F64B-A2EC-F8F172AFC844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427288"/>
            <a:ext cx="1219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7">
            <a:extLst>
              <a:ext uri="{FF2B5EF4-FFF2-40B4-BE49-F238E27FC236}">
                <a16:creationId xmlns:a16="http://schemas.microsoft.com/office/drawing/2014/main" id="{0A66373B-E886-814D-B3ED-2AE8DF10CB96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/>
          <a:stretch>
            <a:fillRect/>
          </a:stretch>
        </p:blipFill>
        <p:spPr bwMode="auto">
          <a:xfrm>
            <a:off x="4800600" y="42672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8">
            <a:extLst>
              <a:ext uri="{FF2B5EF4-FFF2-40B4-BE49-F238E27FC236}">
                <a16:creationId xmlns:a16="http://schemas.microsoft.com/office/drawing/2014/main" id="{F9FDE0FE-C149-D54F-93C0-C1DA5AA8F487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590800" y="2408238"/>
            <a:ext cx="12954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9">
            <a:extLst>
              <a:ext uri="{FF2B5EF4-FFF2-40B4-BE49-F238E27FC236}">
                <a16:creationId xmlns:a16="http://schemas.microsoft.com/office/drawing/2014/main" id="{A837DBFE-7428-DE4D-9341-632767821B50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2590800" y="41910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0">
            <a:extLst>
              <a:ext uri="{FF2B5EF4-FFF2-40B4-BE49-F238E27FC236}">
                <a16:creationId xmlns:a16="http://schemas.microsoft.com/office/drawing/2014/main" id="{428E8F45-AAB1-9242-AB75-02DFA73B1F4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1">
            <a:extLst>
              <a:ext uri="{FF2B5EF4-FFF2-40B4-BE49-F238E27FC236}">
                <a16:creationId xmlns:a16="http://schemas.microsoft.com/office/drawing/2014/main" id="{43EE9AC1-9564-5248-8E05-6826E94D52F0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2">
            <a:extLst>
              <a:ext uri="{FF2B5EF4-FFF2-40B4-BE49-F238E27FC236}">
                <a16:creationId xmlns:a16="http://schemas.microsoft.com/office/drawing/2014/main" id="{7BE6B636-F060-0B49-B13E-C14122981A12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3">
            <a:extLst>
              <a:ext uri="{FF2B5EF4-FFF2-40B4-BE49-F238E27FC236}">
                <a16:creationId xmlns:a16="http://schemas.microsoft.com/office/drawing/2014/main" id="{01D2290F-B74F-0141-88A1-F8902EC6DA43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Text Box 24">
            <a:extLst>
              <a:ext uri="{FF2B5EF4-FFF2-40B4-BE49-F238E27FC236}">
                <a16:creationId xmlns:a16="http://schemas.microsoft.com/office/drawing/2014/main" id="{C6BFBFF5-2ED0-A846-8743-CB2787104B05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3575" name="Text Box 25">
            <a:extLst>
              <a:ext uri="{FF2B5EF4-FFF2-40B4-BE49-F238E27FC236}">
                <a16:creationId xmlns:a16="http://schemas.microsoft.com/office/drawing/2014/main" id="{9E0993AC-E1E1-264B-8854-BED3C22FDAB8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962400" y="3624263"/>
            <a:ext cx="1981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Stanley/Boss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pic>
        <p:nvPicPr>
          <p:cNvPr id="23576" name="Picture 26" descr="su-touareg1">
            <a:extLst>
              <a:ext uri="{FF2B5EF4-FFF2-40B4-BE49-F238E27FC236}">
                <a16:creationId xmlns:a16="http://schemas.microsoft.com/office/drawing/2014/main" id="{46F62133-CDC1-E84E-A606-C19FCB4D62C2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92363"/>
            <a:ext cx="167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7" name="Line 27">
            <a:extLst>
              <a:ext uri="{FF2B5EF4-FFF2-40B4-BE49-F238E27FC236}">
                <a16:creationId xmlns:a16="http://schemas.microsoft.com/office/drawing/2014/main" id="{1DF2EDDD-15B9-5347-BB1B-2570A3A9C278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2C32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Text Box 28">
            <a:extLst>
              <a:ext uri="{FF2B5EF4-FFF2-40B4-BE49-F238E27FC236}">
                <a16:creationId xmlns:a16="http://schemas.microsoft.com/office/drawing/2014/main" id="{27568B39-EFCC-9149-A30C-3E7E8AD77A90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B05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3579" name="Text Box 29">
            <a:extLst>
              <a:ext uri="{FF2B5EF4-FFF2-40B4-BE49-F238E27FC236}">
                <a16:creationId xmlns:a16="http://schemas.microsoft.com/office/drawing/2014/main" id="{419B8586-B370-A64B-AC72-EE7218947429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3580" name="Text Box 30">
            <a:extLst>
              <a:ext uri="{FF2B5EF4-FFF2-40B4-BE49-F238E27FC236}">
                <a16:creationId xmlns:a16="http://schemas.microsoft.com/office/drawing/2014/main" id="{3C63F981-7474-D642-AEA6-2CA84281A84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3581" name="Text Box 31">
            <a:extLst>
              <a:ext uri="{FF2B5EF4-FFF2-40B4-BE49-F238E27FC236}">
                <a16:creationId xmlns:a16="http://schemas.microsoft.com/office/drawing/2014/main" id="{4D6A3655-75A6-084B-874C-0E3068D12448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3582" name="Text Box 32">
            <a:extLst>
              <a:ext uri="{FF2B5EF4-FFF2-40B4-BE49-F238E27FC236}">
                <a16:creationId xmlns:a16="http://schemas.microsoft.com/office/drawing/2014/main" id="{F4EBEEFE-794A-4E41-8D64-FA31C317143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3583" name="Text Box 33">
            <a:extLst>
              <a:ext uri="{FF2B5EF4-FFF2-40B4-BE49-F238E27FC236}">
                <a16:creationId xmlns:a16="http://schemas.microsoft.com/office/drawing/2014/main" id="{D3845396-CA10-8549-A0D8-15D34EE62F98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3584" name="Line 34">
            <a:extLst>
              <a:ext uri="{FF2B5EF4-FFF2-40B4-BE49-F238E27FC236}">
                <a16:creationId xmlns:a16="http://schemas.microsoft.com/office/drawing/2014/main" id="{D4B918B8-A188-EE40-8FDD-6D25DD85EA35}"/>
              </a:ext>
            </a:extLst>
          </p:cNvPr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Text Box 35">
            <a:extLst>
              <a:ext uri="{FF2B5EF4-FFF2-40B4-BE49-F238E27FC236}">
                <a16:creationId xmlns:a16="http://schemas.microsoft.com/office/drawing/2014/main" id="{29305D8C-FF12-E644-ABD3-EF12407B7D19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71800" y="57912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(4)</a:t>
            </a:r>
          </a:p>
        </p:txBody>
      </p:sp>
      <p:sp>
        <p:nvSpPr>
          <p:cNvPr id="23586" name="Freeform 36">
            <a:extLst>
              <a:ext uri="{FF2B5EF4-FFF2-40B4-BE49-F238E27FC236}">
                <a16:creationId xmlns:a16="http://schemas.microsoft.com/office/drawing/2014/main" id="{9545B271-1647-B94E-BD10-A79EE7272C10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638800" y="1371600"/>
            <a:ext cx="2438400" cy="990600"/>
          </a:xfrm>
          <a:custGeom>
            <a:avLst/>
            <a:gdLst>
              <a:gd name="T0" fmla="*/ 0 w 1536"/>
              <a:gd name="T1" fmla="*/ 2147483647 h 672"/>
              <a:gd name="T2" fmla="*/ 0 w 1536"/>
              <a:gd name="T3" fmla="*/ 0 h 672"/>
              <a:gd name="T4" fmla="*/ 2147483647 w 1536"/>
              <a:gd name="T5" fmla="*/ 0 h 672"/>
              <a:gd name="T6" fmla="*/ 0 60000 65536"/>
              <a:gd name="T7" fmla="*/ 0 60000 65536"/>
              <a:gd name="T8" fmla="*/ 0 60000 65536"/>
              <a:gd name="T9" fmla="*/ 0 w 1536"/>
              <a:gd name="T10" fmla="*/ 0 h 672"/>
              <a:gd name="T11" fmla="*/ 1536 w 153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672">
                <a:moveTo>
                  <a:pt x="0" y="672"/>
                </a:moveTo>
                <a:lnTo>
                  <a:pt x="0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7" name="Picture 37">
            <a:extLst>
              <a:ext uri="{FF2B5EF4-FFF2-40B4-BE49-F238E27FC236}">
                <a16:creationId xmlns:a16="http://schemas.microsoft.com/office/drawing/2014/main" id="{44975CA7-DE7F-F646-8E94-DA2C138ECEE0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43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8">
            <a:extLst>
              <a:ext uri="{FF2B5EF4-FFF2-40B4-BE49-F238E27FC236}">
                <a16:creationId xmlns:a16="http://schemas.microsoft.com/office/drawing/2014/main" id="{E5F9639B-E7AB-1341-B509-E59D25ED7F65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17600" y="5745163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(2)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9C30EDFB-441D-7D43-8C6E-72D890631FC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Questions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9E13DBF2-40CB-ED46-B8C4-083DB37113C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5040E4C8-1F60-6945-ADF2-59D858EF4DC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6149" name="Text Box 7">
            <a:extLst>
              <a:ext uri="{FF2B5EF4-FFF2-40B4-BE49-F238E27FC236}">
                <a16:creationId xmlns:a16="http://schemas.microsoft.com/office/drawing/2014/main" id="{C237CDFE-8FD3-9F48-9CE4-1600D5879B5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6150" name="Group 8">
            <a:extLst>
              <a:ext uri="{FF2B5EF4-FFF2-40B4-BE49-F238E27FC236}">
                <a16:creationId xmlns:a16="http://schemas.microsoft.com/office/drawing/2014/main" id="{EBCCED29-1F8C-A442-B8DE-6A663923C81D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6152" name="Rectangle 9">
              <a:extLst>
                <a:ext uri="{FF2B5EF4-FFF2-40B4-BE49-F238E27FC236}">
                  <a16:creationId xmlns:a16="http://schemas.microsoft.com/office/drawing/2014/main" id="{3B194221-961E-FE4A-AFE6-C309603C9355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" name="Rectangle 10">
              <a:extLst>
                <a:ext uri="{FF2B5EF4-FFF2-40B4-BE49-F238E27FC236}">
                  <a16:creationId xmlns:a16="http://schemas.microsoft.com/office/drawing/2014/main" id="{F3B5BE93-2C48-1E4A-AF1F-770DA86E361C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51" name="Text Box 12">
            <a:extLst>
              <a:ext uri="{FF2B5EF4-FFF2-40B4-BE49-F238E27FC236}">
                <a16:creationId xmlns:a16="http://schemas.microsoft.com/office/drawing/2014/main" id="{AADE6F46-BE8E-E443-90B2-34A42929914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29400" y="64008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and other questions as well!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9">
            <a:extLst>
              <a:ext uri="{FF2B5EF4-FFF2-40B4-BE49-F238E27FC236}">
                <a16:creationId xmlns:a16="http://schemas.microsoft.com/office/drawing/2014/main" id="{1EF5D85C-5B75-E648-B493-E041B2331F2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22938" y="6270625"/>
            <a:ext cx="3336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CS 154: </a:t>
            </a:r>
            <a:r>
              <a:rPr lang="en-US" altLang="en-US" sz="1600">
                <a:solidFill>
                  <a:srgbClr val="00B050"/>
                </a:solidFill>
                <a:latin typeface="Comic Sans MS" panose="030F0902030302020204" pitchFamily="66" charset="0"/>
              </a:rPr>
              <a:t>algorithms</a:t>
            </a: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 for programming autonomous robots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CFD50F46-D019-984E-B2C3-71284642115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86400" y="228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Plot</a:t>
            </a:r>
          </a:p>
        </p:txBody>
      </p:sp>
      <p:sp>
        <p:nvSpPr>
          <p:cNvPr id="24580" name="Line 3">
            <a:extLst>
              <a:ext uri="{FF2B5EF4-FFF2-40B4-BE49-F238E27FC236}">
                <a16:creationId xmlns:a16="http://schemas.microsoft.com/office/drawing/2014/main" id="{C67C6C90-7681-164D-B8DA-6315C910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1" name="Group 4">
            <a:extLst>
              <a:ext uri="{FF2B5EF4-FFF2-40B4-BE49-F238E27FC236}">
                <a16:creationId xmlns:a16="http://schemas.microsoft.com/office/drawing/2014/main" id="{5AF5ED81-21B3-F04B-A098-40404285FD33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4615" name="Rectangle 5">
              <a:extLst>
                <a:ext uri="{FF2B5EF4-FFF2-40B4-BE49-F238E27FC236}">
                  <a16:creationId xmlns:a16="http://schemas.microsoft.com/office/drawing/2014/main" id="{8F01AB74-1B07-0A45-91EF-1486C5B34D5B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16" name="Rectangle 6">
              <a:extLst>
                <a:ext uri="{FF2B5EF4-FFF2-40B4-BE49-F238E27FC236}">
                  <a16:creationId xmlns:a16="http://schemas.microsoft.com/office/drawing/2014/main" id="{6A9C933B-6D00-9C48-9F4E-99F76D650BFE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582" name="Text Box 7">
            <a:extLst>
              <a:ext uri="{FF2B5EF4-FFF2-40B4-BE49-F238E27FC236}">
                <a16:creationId xmlns:a16="http://schemas.microsoft.com/office/drawing/2014/main" id="{AB0416FC-9DC5-0E4F-841F-ABB569EA7CB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9500" y="4068763"/>
            <a:ext cx="1341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sp>
        <p:nvSpPr>
          <p:cNvPr id="24583" name="Text Box 8">
            <a:extLst>
              <a:ext uri="{FF2B5EF4-FFF2-40B4-BE49-F238E27FC236}">
                <a16:creationId xmlns:a16="http://schemas.microsoft.com/office/drawing/2014/main" id="{6BA0C9B1-7A09-B749-8A46-2C96001830D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57880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(7)</a:t>
            </a:r>
          </a:p>
        </p:txBody>
      </p:sp>
      <p:sp>
        <p:nvSpPr>
          <p:cNvPr id="24584" name="Text Box 9">
            <a:extLst>
              <a:ext uri="{FF2B5EF4-FFF2-40B4-BE49-F238E27FC236}">
                <a16:creationId xmlns:a16="http://schemas.microsoft.com/office/drawing/2014/main" id="{4B262C55-584E-1045-A8BD-352FD4223DE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5" name="Text Box 10">
            <a:extLst>
              <a:ext uri="{FF2B5EF4-FFF2-40B4-BE49-F238E27FC236}">
                <a16:creationId xmlns:a16="http://schemas.microsoft.com/office/drawing/2014/main" id="{99DEDB8C-6816-084C-9B23-6ECCF0A5E2B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F2321617-0C39-2A42-B5B8-30E77B423AF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CAF269EB-BB84-6049-A1E9-2456AAD83C8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8" name="Rectangle 13">
            <a:extLst>
              <a:ext uri="{FF2B5EF4-FFF2-40B4-BE49-F238E27FC236}">
                <a16:creationId xmlns:a16="http://schemas.microsoft.com/office/drawing/2014/main" id="{2EF9000F-D705-AD4D-AF83-9B149A697FC9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22575" y="3810000"/>
            <a:ext cx="881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MERs 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(8)</a:t>
            </a:r>
          </a:p>
        </p:txBody>
      </p:sp>
      <p:sp>
        <p:nvSpPr>
          <p:cNvPr id="24589" name="Text Box 14">
            <a:extLst>
              <a:ext uri="{FF2B5EF4-FFF2-40B4-BE49-F238E27FC236}">
                <a16:creationId xmlns:a16="http://schemas.microsoft.com/office/drawing/2014/main" id="{D59EC992-F197-0C44-97B4-51301DBE02B9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33800" y="19859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(5)</a:t>
            </a:r>
          </a:p>
        </p:txBody>
      </p:sp>
      <p:pic>
        <p:nvPicPr>
          <p:cNvPr id="24590" name="Picture 15">
            <a:extLst>
              <a:ext uri="{FF2B5EF4-FFF2-40B4-BE49-F238E27FC236}">
                <a16:creationId xmlns:a16="http://schemas.microsoft.com/office/drawing/2014/main" id="{D0BE91F8-5CA5-7144-9617-BE22DCB5A521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6">
            <a:extLst>
              <a:ext uri="{FF2B5EF4-FFF2-40B4-BE49-F238E27FC236}">
                <a16:creationId xmlns:a16="http://schemas.microsoft.com/office/drawing/2014/main" id="{890F2973-10F4-9B41-B96C-E32A542965CA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427288"/>
            <a:ext cx="1219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7">
            <a:extLst>
              <a:ext uri="{FF2B5EF4-FFF2-40B4-BE49-F238E27FC236}">
                <a16:creationId xmlns:a16="http://schemas.microsoft.com/office/drawing/2014/main" id="{1214033E-1AD8-014C-ABE2-47AA3C7530AE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/>
          <a:stretch>
            <a:fillRect/>
          </a:stretch>
        </p:blipFill>
        <p:spPr bwMode="auto">
          <a:xfrm>
            <a:off x="4800600" y="42672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8">
            <a:extLst>
              <a:ext uri="{FF2B5EF4-FFF2-40B4-BE49-F238E27FC236}">
                <a16:creationId xmlns:a16="http://schemas.microsoft.com/office/drawing/2014/main" id="{8A1A9939-77B0-5145-A5A1-B46D109CE3B9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590800" y="2408238"/>
            <a:ext cx="12954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9">
            <a:extLst>
              <a:ext uri="{FF2B5EF4-FFF2-40B4-BE49-F238E27FC236}">
                <a16:creationId xmlns:a16="http://schemas.microsoft.com/office/drawing/2014/main" id="{FF769244-25A7-094F-A8E4-4AD9DCB568D7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2590800" y="41910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0">
            <a:extLst>
              <a:ext uri="{FF2B5EF4-FFF2-40B4-BE49-F238E27FC236}">
                <a16:creationId xmlns:a16="http://schemas.microsoft.com/office/drawing/2014/main" id="{EC88BF70-647C-6C41-8451-543AE60CB4E1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1">
            <a:extLst>
              <a:ext uri="{FF2B5EF4-FFF2-40B4-BE49-F238E27FC236}">
                <a16:creationId xmlns:a16="http://schemas.microsoft.com/office/drawing/2014/main" id="{04849076-3CB9-144D-9605-9BB33442F1CE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2">
            <a:extLst>
              <a:ext uri="{FF2B5EF4-FFF2-40B4-BE49-F238E27FC236}">
                <a16:creationId xmlns:a16="http://schemas.microsoft.com/office/drawing/2014/main" id="{A1C3539E-BD76-F342-9D58-F1185DC5D614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3">
            <a:extLst>
              <a:ext uri="{FF2B5EF4-FFF2-40B4-BE49-F238E27FC236}">
                <a16:creationId xmlns:a16="http://schemas.microsoft.com/office/drawing/2014/main" id="{ACE2FA42-1146-D740-9B3E-18065E78E8A8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Text Box 24">
            <a:extLst>
              <a:ext uri="{FF2B5EF4-FFF2-40B4-BE49-F238E27FC236}">
                <a16:creationId xmlns:a16="http://schemas.microsoft.com/office/drawing/2014/main" id="{7ECBDA14-8EF0-F044-BA68-992551CBD1A3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4600" name="Text Box 25">
            <a:extLst>
              <a:ext uri="{FF2B5EF4-FFF2-40B4-BE49-F238E27FC236}">
                <a16:creationId xmlns:a16="http://schemas.microsoft.com/office/drawing/2014/main" id="{25DBBA22-CB24-D94F-B7A9-B754B200813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62400" y="3624263"/>
            <a:ext cx="1981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Stanley/Boss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pic>
        <p:nvPicPr>
          <p:cNvPr id="24601" name="Picture 26" descr="su-touareg1">
            <a:extLst>
              <a:ext uri="{FF2B5EF4-FFF2-40B4-BE49-F238E27FC236}">
                <a16:creationId xmlns:a16="http://schemas.microsoft.com/office/drawing/2014/main" id="{770334C1-142D-2A45-B918-45006152FC39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92363"/>
            <a:ext cx="167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Line 27">
            <a:extLst>
              <a:ext uri="{FF2B5EF4-FFF2-40B4-BE49-F238E27FC236}">
                <a16:creationId xmlns:a16="http://schemas.microsoft.com/office/drawing/2014/main" id="{3BA77603-5E79-4643-9317-5F3931630007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2C32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Text Box 28">
            <a:extLst>
              <a:ext uri="{FF2B5EF4-FFF2-40B4-BE49-F238E27FC236}">
                <a16:creationId xmlns:a16="http://schemas.microsoft.com/office/drawing/2014/main" id="{A0D66228-2B0A-3341-9D29-6BBCA6B77B6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B05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4604" name="Text Box 29">
            <a:extLst>
              <a:ext uri="{FF2B5EF4-FFF2-40B4-BE49-F238E27FC236}">
                <a16:creationId xmlns:a16="http://schemas.microsoft.com/office/drawing/2014/main" id="{188B4AB1-6539-804E-A92A-EE139AFA6EC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4605" name="Text Box 31">
            <a:extLst>
              <a:ext uri="{FF2B5EF4-FFF2-40B4-BE49-F238E27FC236}">
                <a16:creationId xmlns:a16="http://schemas.microsoft.com/office/drawing/2014/main" id="{24BD87A1-2363-3E41-ACFC-DDCE3EB5EC7F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4606" name="Text Box 32">
            <a:extLst>
              <a:ext uri="{FF2B5EF4-FFF2-40B4-BE49-F238E27FC236}">
                <a16:creationId xmlns:a16="http://schemas.microsoft.com/office/drawing/2014/main" id="{5AD96942-0834-2649-9774-6331A27161AD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4607" name="Text Box 33">
            <a:extLst>
              <a:ext uri="{FF2B5EF4-FFF2-40B4-BE49-F238E27FC236}">
                <a16:creationId xmlns:a16="http://schemas.microsoft.com/office/drawing/2014/main" id="{36D1CE66-2E06-B24E-AF19-1E3471D1EDB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4608" name="Line 34">
            <a:extLst>
              <a:ext uri="{FF2B5EF4-FFF2-40B4-BE49-F238E27FC236}">
                <a16:creationId xmlns:a16="http://schemas.microsoft.com/office/drawing/2014/main" id="{0909028E-F08E-F74D-815D-823D08F98B28}"/>
              </a:ext>
            </a:extLst>
          </p:cNvPr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Text Box 35">
            <a:extLst>
              <a:ext uri="{FF2B5EF4-FFF2-40B4-BE49-F238E27FC236}">
                <a16:creationId xmlns:a16="http://schemas.microsoft.com/office/drawing/2014/main" id="{785530F5-B8EB-AE45-921D-BC7B558E9D0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71800" y="57912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(4)</a:t>
            </a:r>
          </a:p>
        </p:txBody>
      </p:sp>
      <p:sp>
        <p:nvSpPr>
          <p:cNvPr id="24610" name="Freeform 36">
            <a:extLst>
              <a:ext uri="{FF2B5EF4-FFF2-40B4-BE49-F238E27FC236}">
                <a16:creationId xmlns:a16="http://schemas.microsoft.com/office/drawing/2014/main" id="{FC03B621-69E5-7C4F-A0C9-E837F8FBE6DB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638800" y="1371600"/>
            <a:ext cx="2438400" cy="990600"/>
          </a:xfrm>
          <a:custGeom>
            <a:avLst/>
            <a:gdLst>
              <a:gd name="T0" fmla="*/ 0 w 1536"/>
              <a:gd name="T1" fmla="*/ 2147483647 h 672"/>
              <a:gd name="T2" fmla="*/ 0 w 1536"/>
              <a:gd name="T3" fmla="*/ 0 h 672"/>
              <a:gd name="T4" fmla="*/ 2147483647 w 1536"/>
              <a:gd name="T5" fmla="*/ 0 h 672"/>
              <a:gd name="T6" fmla="*/ 0 60000 65536"/>
              <a:gd name="T7" fmla="*/ 0 60000 65536"/>
              <a:gd name="T8" fmla="*/ 0 60000 65536"/>
              <a:gd name="T9" fmla="*/ 0 w 1536"/>
              <a:gd name="T10" fmla="*/ 0 h 672"/>
              <a:gd name="T11" fmla="*/ 1536 w 153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672">
                <a:moveTo>
                  <a:pt x="0" y="672"/>
                </a:moveTo>
                <a:lnTo>
                  <a:pt x="0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11" name="Picture 37">
            <a:extLst>
              <a:ext uri="{FF2B5EF4-FFF2-40B4-BE49-F238E27FC236}">
                <a16:creationId xmlns:a16="http://schemas.microsoft.com/office/drawing/2014/main" id="{FA59868E-EE82-6440-87F7-ED2F57C76D56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43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2" name="Text Box 38">
            <a:extLst>
              <a:ext uri="{FF2B5EF4-FFF2-40B4-BE49-F238E27FC236}">
                <a16:creationId xmlns:a16="http://schemas.microsoft.com/office/drawing/2014/main" id="{11DF62E1-E782-2047-BC7A-02B98EE40B0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17600" y="5745163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(2)</a:t>
            </a:r>
          </a:p>
        </p:txBody>
      </p:sp>
      <p:sp>
        <p:nvSpPr>
          <p:cNvPr id="24613" name="Rectangle 40">
            <a:extLst>
              <a:ext uri="{FF2B5EF4-FFF2-40B4-BE49-F238E27FC236}">
                <a16:creationId xmlns:a16="http://schemas.microsoft.com/office/drawing/2014/main" id="{06A5F91D-73E4-154E-ABAE-3D0382528291}"/>
              </a:ext>
            </a:extLst>
          </p:cNvPr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799138" y="1201738"/>
            <a:ext cx="3203575" cy="504666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24614" name="Rectangle 41">
            <a:extLst>
              <a:ext uri="{FF2B5EF4-FFF2-40B4-BE49-F238E27FC236}">
                <a16:creationId xmlns:a16="http://schemas.microsoft.com/office/drawing/2014/main" id="{9D771FCF-40E2-BC4F-AC80-90640116FE3E}"/>
              </a:ext>
            </a:extLst>
          </p:cNvPr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843588" y="1246188"/>
            <a:ext cx="3106737" cy="2768600"/>
          </a:xfrm>
          <a:prstGeom prst="rect">
            <a:avLst/>
          </a:prstGeom>
          <a:noFill/>
          <a:ln w="28575">
            <a:solidFill>
              <a:srgbClr val="02C3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6955E89C-3BF4-1D46-9F41-79F1BDC3EC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2600" y="101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Timeline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89C97CFE-F8C3-0E4B-86A3-28AF1C29B305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25613" name="Rectangle 4">
              <a:extLst>
                <a:ext uri="{FF2B5EF4-FFF2-40B4-BE49-F238E27FC236}">
                  <a16:creationId xmlns:a16="http://schemas.microsoft.com/office/drawing/2014/main" id="{7E2519DF-A8F8-EE4E-A7A8-5F366044F827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14" name="Rectangle 5">
              <a:extLst>
                <a:ext uri="{FF2B5EF4-FFF2-40B4-BE49-F238E27FC236}">
                  <a16:creationId xmlns:a16="http://schemas.microsoft.com/office/drawing/2014/main" id="{0F2153ED-9640-3142-880C-E25D2724CE69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04" name="Text Box 6">
            <a:extLst>
              <a:ext uri="{FF2B5EF4-FFF2-40B4-BE49-F238E27FC236}">
                <a16:creationId xmlns:a16="http://schemas.microsoft.com/office/drawing/2014/main" id="{156E0288-A8F1-5B4E-939A-B563D7D791F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447800"/>
            <a:ext cx="32004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Low-level robotics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motors/actuators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sensors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regions and recognition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and matching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Spatial Reasoning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reasoning with uncertainty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filtering and state estimation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localization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mapping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localizing </a:t>
            </a:r>
            <a:r>
              <a:rPr lang="en-US" altLang="en-US" sz="16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Spatial Planning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space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kinematics, dynamics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path planning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pursuer/evader algorithms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5CB81A47-B6E2-7E45-98EB-FC535A3ED22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8275" y="1692275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2wks</a:t>
            </a: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A527373A-69F7-D246-A58B-50D4DE135B6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8275" y="2805113"/>
            <a:ext cx="83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2wks</a:t>
            </a:r>
          </a:p>
        </p:txBody>
      </p:sp>
      <p:sp>
        <p:nvSpPr>
          <p:cNvPr id="25607" name="Text Box 10">
            <a:extLst>
              <a:ext uri="{FF2B5EF4-FFF2-40B4-BE49-F238E27FC236}">
                <a16:creationId xmlns:a16="http://schemas.microsoft.com/office/drawing/2014/main" id="{8DA75FAD-F28E-254B-96A6-0F6B5D1D5A9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8275" y="5303838"/>
            <a:ext cx="83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5wks</a:t>
            </a:r>
          </a:p>
        </p:txBody>
      </p:sp>
      <p:sp>
        <p:nvSpPr>
          <p:cNvPr id="25608" name="Text Box 11">
            <a:extLst>
              <a:ext uri="{FF2B5EF4-FFF2-40B4-BE49-F238E27FC236}">
                <a16:creationId xmlns:a16="http://schemas.microsoft.com/office/drawing/2014/main" id="{4C6BF577-2124-1D4B-8714-96B75D4F74C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0" y="16764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am I?   robots ~ bodies…</a:t>
            </a:r>
          </a:p>
        </p:txBody>
      </p:sp>
      <p:sp>
        <p:nvSpPr>
          <p:cNvPr id="25609" name="Text Box 12">
            <a:extLst>
              <a:ext uri="{FF2B5EF4-FFF2-40B4-BE49-F238E27FC236}">
                <a16:creationId xmlns:a16="http://schemas.microsoft.com/office/drawing/2014/main" id="{012F28CD-9F09-FB4F-83C5-3B1B7E83DC8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0" y="40386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am I?</a:t>
            </a:r>
          </a:p>
        </p:txBody>
      </p:sp>
      <p:sp>
        <p:nvSpPr>
          <p:cNvPr id="25610" name="Text Box 14">
            <a:extLst>
              <a:ext uri="{FF2B5EF4-FFF2-40B4-BE49-F238E27FC236}">
                <a16:creationId xmlns:a16="http://schemas.microsoft.com/office/drawing/2014/main" id="{9705C42D-954A-3640-8640-28C4DFE06B3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10000" y="28194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seeing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believing?</a:t>
            </a:r>
          </a:p>
        </p:txBody>
      </p:sp>
      <p:sp>
        <p:nvSpPr>
          <p:cNvPr id="25611" name="Text Box 16">
            <a:extLst>
              <a:ext uri="{FF2B5EF4-FFF2-40B4-BE49-F238E27FC236}">
                <a16:creationId xmlns:a16="http://schemas.microsoft.com/office/drawing/2014/main" id="{A8AF889C-A313-A444-AC74-314731AA2A0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0" y="54102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there?</a:t>
            </a:r>
          </a:p>
        </p:txBody>
      </p:sp>
      <p:sp>
        <p:nvSpPr>
          <p:cNvPr id="25612" name="Text Box 8">
            <a:extLst>
              <a:ext uri="{FF2B5EF4-FFF2-40B4-BE49-F238E27FC236}">
                <a16:creationId xmlns:a16="http://schemas.microsoft.com/office/drawing/2014/main" id="{EE78963F-AFDA-FD48-A37F-F302BA58B6C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8275" y="3613150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5wks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DF67A608-D39F-D74C-BCFE-C26503192D5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2600" y="101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399 Course topics</a:t>
            </a:r>
          </a:p>
        </p:txBody>
      </p:sp>
      <p:grpSp>
        <p:nvGrpSpPr>
          <p:cNvPr id="26627" name="Group 3">
            <a:extLst>
              <a:ext uri="{FF2B5EF4-FFF2-40B4-BE49-F238E27FC236}">
                <a16:creationId xmlns:a16="http://schemas.microsoft.com/office/drawing/2014/main" id="{65E75DB7-7CE2-EC4A-85DF-B3DE654E9BFC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26633" name="Rectangle 4">
              <a:extLst>
                <a:ext uri="{FF2B5EF4-FFF2-40B4-BE49-F238E27FC236}">
                  <a16:creationId xmlns:a16="http://schemas.microsoft.com/office/drawing/2014/main" id="{E9CFF623-1255-E842-9336-960993EA493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34" name="Rectangle 5">
              <a:extLst>
                <a:ext uri="{FF2B5EF4-FFF2-40B4-BE49-F238E27FC236}">
                  <a16:creationId xmlns:a16="http://schemas.microsoft.com/office/drawing/2014/main" id="{53ACFEEE-2B20-7A41-922C-4BFDC9FE3468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28" name="Text Box 11">
            <a:extLst>
              <a:ext uri="{FF2B5EF4-FFF2-40B4-BE49-F238E27FC236}">
                <a16:creationId xmlns:a16="http://schemas.microsoft.com/office/drawing/2014/main" id="{139CB39E-2743-0749-825C-943B8E24E2F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5663" y="16764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am I?   robots ~ bodies…</a:t>
            </a:r>
          </a:p>
        </p:txBody>
      </p:sp>
      <p:sp>
        <p:nvSpPr>
          <p:cNvPr id="26629" name="Text Box 12">
            <a:extLst>
              <a:ext uri="{FF2B5EF4-FFF2-40B4-BE49-F238E27FC236}">
                <a16:creationId xmlns:a16="http://schemas.microsoft.com/office/drawing/2014/main" id="{15E17D6A-10AF-0A4C-8A2B-6B72F211E4C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38700" y="28194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am I?</a:t>
            </a:r>
          </a:p>
        </p:txBody>
      </p:sp>
      <p:sp>
        <p:nvSpPr>
          <p:cNvPr id="26630" name="Text Box 14">
            <a:extLst>
              <a:ext uri="{FF2B5EF4-FFF2-40B4-BE49-F238E27FC236}">
                <a16:creationId xmlns:a16="http://schemas.microsoft.com/office/drawing/2014/main" id="{9113803A-F25E-CD4C-BC43-0CA7E8E602B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70450" y="5181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seeing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believing?</a:t>
            </a:r>
          </a:p>
        </p:txBody>
      </p:sp>
      <p:sp>
        <p:nvSpPr>
          <p:cNvPr id="26631" name="Text Box 16">
            <a:extLst>
              <a:ext uri="{FF2B5EF4-FFF2-40B4-BE49-F238E27FC236}">
                <a16:creationId xmlns:a16="http://schemas.microsoft.com/office/drawing/2014/main" id="{037C4B5F-F9C9-1443-BA80-C865919BCFB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31242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there?</a:t>
            </a:r>
          </a:p>
        </p:txBody>
      </p:sp>
      <p:sp>
        <p:nvSpPr>
          <p:cNvPr id="26632" name="Rectangle 1">
            <a:extLst>
              <a:ext uri="{FF2B5EF4-FFF2-40B4-BE49-F238E27FC236}">
                <a16:creationId xmlns:a16="http://schemas.microsoft.com/office/drawing/2014/main" id="{E4B7A425-29F1-3740-BFF4-9D72F7CB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95375"/>
            <a:ext cx="4572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Introduction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hardware for mobile robots, arms and UAV's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Reactive robotics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Modeling mobile robots, kinematics, navigation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sensors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Motor Control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arm types and kinematics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Analytic and numerical arm inverse kinematics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Machine vision and image processing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Visual servo motion control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systems, mechatronics 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2BFF9946-CEEE-1E44-9DD7-2A49AF1E5E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11674487-951D-7A4F-8A11-0DB355BA13C9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27665" name="Rectangle 4">
              <a:extLst>
                <a:ext uri="{FF2B5EF4-FFF2-40B4-BE49-F238E27FC236}">
                  <a16:creationId xmlns:a16="http://schemas.microsoft.com/office/drawing/2014/main" id="{05BA9088-6DCB-3A4B-AEBE-3D784EABA52B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6" name="Rectangle 5">
              <a:extLst>
                <a:ext uri="{FF2B5EF4-FFF2-40B4-BE49-F238E27FC236}">
                  <a16:creationId xmlns:a16="http://schemas.microsoft.com/office/drawing/2014/main" id="{FC391DD0-CA44-2E4B-9143-E5E2359A2445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7652" name="Text Box 6">
            <a:extLst>
              <a:ext uri="{FF2B5EF4-FFF2-40B4-BE49-F238E27FC236}">
                <a16:creationId xmlns:a16="http://schemas.microsoft.com/office/drawing/2014/main" id="{F66D3F06-4FEB-3A41-B8EB-86D65D42456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timeline?</a:t>
            </a:r>
          </a:p>
        </p:txBody>
      </p:sp>
      <p:sp>
        <p:nvSpPr>
          <p:cNvPr id="27653" name="Line 7">
            <a:extLst>
              <a:ext uri="{FF2B5EF4-FFF2-40B4-BE49-F238E27FC236}">
                <a16:creationId xmlns:a16="http://schemas.microsoft.com/office/drawing/2014/main" id="{D949C142-AA13-E544-B8FF-CFCDB34D3C1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8">
            <a:extLst>
              <a:ext uri="{FF2B5EF4-FFF2-40B4-BE49-F238E27FC236}">
                <a16:creationId xmlns:a16="http://schemas.microsoft.com/office/drawing/2014/main" id="{EB32AF59-FD01-804B-A1B0-79EE00D9FB7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7655" name="Line 11">
            <a:extLst>
              <a:ext uri="{FF2B5EF4-FFF2-40B4-BE49-F238E27FC236}">
                <a16:creationId xmlns:a16="http://schemas.microsoft.com/office/drawing/2014/main" id="{281A0DCA-3645-1B4B-928F-ACA8F8C9D60F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12">
            <a:extLst>
              <a:ext uri="{FF2B5EF4-FFF2-40B4-BE49-F238E27FC236}">
                <a16:creationId xmlns:a16="http://schemas.microsoft.com/office/drawing/2014/main" id="{FD7DC9AD-E3D0-2245-9813-209EF761ACF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7657" name="Line 13">
            <a:extLst>
              <a:ext uri="{FF2B5EF4-FFF2-40B4-BE49-F238E27FC236}">
                <a16:creationId xmlns:a16="http://schemas.microsoft.com/office/drawing/2014/main" id="{A4974D88-E941-6949-AAC2-1ACEFF57A46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Text Box 14">
            <a:extLst>
              <a:ext uri="{FF2B5EF4-FFF2-40B4-BE49-F238E27FC236}">
                <a16:creationId xmlns:a16="http://schemas.microsoft.com/office/drawing/2014/main" id="{553AF102-551A-874A-A923-61EC4FF3019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7659" name="Line 15">
            <a:extLst>
              <a:ext uri="{FF2B5EF4-FFF2-40B4-BE49-F238E27FC236}">
                <a16:creationId xmlns:a16="http://schemas.microsoft.com/office/drawing/2014/main" id="{56BD80D0-6C92-4242-B7AD-52225539F31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Text Box 16">
            <a:extLst>
              <a:ext uri="{FF2B5EF4-FFF2-40B4-BE49-F238E27FC236}">
                <a16:creationId xmlns:a16="http://schemas.microsoft.com/office/drawing/2014/main" id="{7D6F5D26-62A3-A148-A823-46C6F934943C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sp>
        <p:nvSpPr>
          <p:cNvPr id="27661" name="Line 18">
            <a:extLst>
              <a:ext uri="{FF2B5EF4-FFF2-40B4-BE49-F238E27FC236}">
                <a16:creationId xmlns:a16="http://schemas.microsoft.com/office/drawing/2014/main" id="{C855C940-EA31-2D49-A5F6-D37FB00534C1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Text Box 19">
            <a:extLst>
              <a:ext uri="{FF2B5EF4-FFF2-40B4-BE49-F238E27FC236}">
                <a16:creationId xmlns:a16="http://schemas.microsoft.com/office/drawing/2014/main" id="{9C05723A-60A1-AB4D-B9EE-EA3FBF7AD59F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7663" name="Text Box 24">
            <a:extLst>
              <a:ext uri="{FF2B5EF4-FFF2-40B4-BE49-F238E27FC236}">
                <a16:creationId xmlns:a16="http://schemas.microsoft.com/office/drawing/2014/main" id="{C61ACAB0-FF1E-F242-8704-F94E25534B54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27664" name="Line 26">
            <a:extLst>
              <a:ext uri="{FF2B5EF4-FFF2-40B4-BE49-F238E27FC236}">
                <a16:creationId xmlns:a16="http://schemas.microsoft.com/office/drawing/2014/main" id="{A124DA44-3478-BF49-A65A-522026B863F7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6AE21A8-6C4A-1040-9CFD-97E728CB976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5AFF5353-B18E-EC48-B6BB-6151C11FC42E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28695" name="Rectangle 4">
              <a:extLst>
                <a:ext uri="{FF2B5EF4-FFF2-40B4-BE49-F238E27FC236}">
                  <a16:creationId xmlns:a16="http://schemas.microsoft.com/office/drawing/2014/main" id="{852DFA6E-D53E-EA47-A8AE-F3C15F3CE21A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6" name="Rectangle 5">
              <a:extLst>
                <a:ext uri="{FF2B5EF4-FFF2-40B4-BE49-F238E27FC236}">
                  <a16:creationId xmlns:a16="http://schemas.microsoft.com/office/drawing/2014/main" id="{0EE4BFC2-9213-1E4A-80E8-9F7C9B2A4F9A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676" name="Text Box 6">
            <a:extLst>
              <a:ext uri="{FF2B5EF4-FFF2-40B4-BE49-F238E27FC236}">
                <a16:creationId xmlns:a16="http://schemas.microsoft.com/office/drawing/2014/main" id="{61F1D887-8366-654B-B60B-7DFAB652D64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228600"/>
            <a:ext cx="662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Fictional 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28677" name="Line 7">
            <a:extLst>
              <a:ext uri="{FF2B5EF4-FFF2-40B4-BE49-F238E27FC236}">
                <a16:creationId xmlns:a16="http://schemas.microsoft.com/office/drawing/2014/main" id="{4EFDE63C-73CE-7F47-8F78-E2610F3B205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375D302B-AA51-784A-99A8-A8249DC0216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8679" name="Picture 9">
            <a:extLst>
              <a:ext uri="{FF2B5EF4-FFF2-40B4-BE49-F238E27FC236}">
                <a16:creationId xmlns:a16="http://schemas.microsoft.com/office/drawing/2014/main" id="{5D9317E1-AA7F-104C-8941-0A838A248F7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1790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">
            <a:extLst>
              <a:ext uri="{FF2B5EF4-FFF2-40B4-BE49-F238E27FC236}">
                <a16:creationId xmlns:a16="http://schemas.microsoft.com/office/drawing/2014/main" id="{997FDCB9-F6A9-184C-B190-0FFC5151FDB1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333" r="4521" b="13889"/>
          <a:stretch>
            <a:fillRect/>
          </a:stretch>
        </p:blipFill>
        <p:spPr bwMode="auto">
          <a:xfrm>
            <a:off x="2613025" y="3657600"/>
            <a:ext cx="16224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11">
            <a:extLst>
              <a:ext uri="{FF2B5EF4-FFF2-40B4-BE49-F238E27FC236}">
                <a16:creationId xmlns:a16="http://schemas.microsoft.com/office/drawing/2014/main" id="{44AA7EB0-B0B0-A342-A36F-031828FB3CA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Text Box 12">
            <a:extLst>
              <a:ext uri="{FF2B5EF4-FFF2-40B4-BE49-F238E27FC236}">
                <a16:creationId xmlns:a16="http://schemas.microsoft.com/office/drawing/2014/main" id="{1755D385-D1E0-B949-AB1B-515C3C61718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8683" name="Line 13">
            <a:extLst>
              <a:ext uri="{FF2B5EF4-FFF2-40B4-BE49-F238E27FC236}">
                <a16:creationId xmlns:a16="http://schemas.microsoft.com/office/drawing/2014/main" id="{48B892F9-B1A7-8F40-8D0E-C655F61110F7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Text Box 14">
            <a:extLst>
              <a:ext uri="{FF2B5EF4-FFF2-40B4-BE49-F238E27FC236}">
                <a16:creationId xmlns:a16="http://schemas.microsoft.com/office/drawing/2014/main" id="{E970C890-37DC-1944-BC09-13E0A70D049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8685" name="Line 15">
            <a:extLst>
              <a:ext uri="{FF2B5EF4-FFF2-40B4-BE49-F238E27FC236}">
                <a16:creationId xmlns:a16="http://schemas.microsoft.com/office/drawing/2014/main" id="{FDC58A99-757A-5046-885A-6FA07DF926C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Text Box 16">
            <a:extLst>
              <a:ext uri="{FF2B5EF4-FFF2-40B4-BE49-F238E27FC236}">
                <a16:creationId xmlns:a16="http://schemas.microsoft.com/office/drawing/2014/main" id="{3458EF58-B912-FE4B-BBCE-A2344834EDD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pic>
        <p:nvPicPr>
          <p:cNvPr id="28687" name="Picture 17">
            <a:extLst>
              <a:ext uri="{FF2B5EF4-FFF2-40B4-BE49-F238E27FC236}">
                <a16:creationId xmlns:a16="http://schemas.microsoft.com/office/drawing/2014/main" id="{E402672F-9A66-F84C-B6EE-EEE979F804A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590800"/>
            <a:ext cx="18510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18">
            <a:extLst>
              <a:ext uri="{FF2B5EF4-FFF2-40B4-BE49-F238E27FC236}">
                <a16:creationId xmlns:a16="http://schemas.microsoft.com/office/drawing/2014/main" id="{C9F2A772-3487-7A4C-AE22-35C15C9A86B5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Text Box 19">
            <a:extLst>
              <a:ext uri="{FF2B5EF4-FFF2-40B4-BE49-F238E27FC236}">
                <a16:creationId xmlns:a16="http://schemas.microsoft.com/office/drawing/2014/main" id="{25A3446D-74E9-1243-B3D6-09F2CBF4DE00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28690" name="Picture 22">
            <a:extLst>
              <a:ext uri="{FF2B5EF4-FFF2-40B4-BE49-F238E27FC236}">
                <a16:creationId xmlns:a16="http://schemas.microsoft.com/office/drawing/2014/main" id="{EC308539-0B06-FD43-ACE8-2CF3063983B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19133"/>
          <a:stretch>
            <a:fillRect/>
          </a:stretch>
        </p:blipFill>
        <p:spPr bwMode="auto">
          <a:xfrm>
            <a:off x="6735763" y="3257550"/>
            <a:ext cx="19764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23">
            <a:extLst>
              <a:ext uri="{FF2B5EF4-FFF2-40B4-BE49-F238E27FC236}">
                <a16:creationId xmlns:a16="http://schemas.microsoft.com/office/drawing/2014/main" id="{6107DE07-B683-E148-ADC8-F36CAE1B2A53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18207" r="9241"/>
          <a:stretch>
            <a:fillRect/>
          </a:stretch>
        </p:blipFill>
        <p:spPr bwMode="auto">
          <a:xfrm>
            <a:off x="7721600" y="4857750"/>
            <a:ext cx="11938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Text Box 27">
            <a:extLst>
              <a:ext uri="{FF2B5EF4-FFF2-40B4-BE49-F238E27FC236}">
                <a16:creationId xmlns:a16="http://schemas.microsoft.com/office/drawing/2014/main" id="{3AC987F3-3024-054E-8EBC-D87F38DE55C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7200" y="137160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Putting these robots in chronological order?</a:t>
            </a:r>
          </a:p>
        </p:txBody>
      </p:sp>
      <p:pic>
        <p:nvPicPr>
          <p:cNvPr id="28693" name="Picture 28" descr="r2d2">
            <a:extLst>
              <a:ext uri="{FF2B5EF4-FFF2-40B4-BE49-F238E27FC236}">
                <a16:creationId xmlns:a16="http://schemas.microsoft.com/office/drawing/2014/main" id="{6FCE28F6-97A1-C144-8914-300C79615D3A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489075"/>
            <a:ext cx="11382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9" descr="photo1">
            <a:extLst>
              <a:ext uri="{FF2B5EF4-FFF2-40B4-BE49-F238E27FC236}">
                <a16:creationId xmlns:a16="http://schemas.microsoft.com/office/drawing/2014/main" id="{7F3A9528-224D-0C4F-8A11-BEA60C7200F7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4688"/>
          <a:stretch>
            <a:fillRect/>
          </a:stretch>
        </p:blipFill>
        <p:spPr bwMode="auto">
          <a:xfrm>
            <a:off x="2438400" y="2066925"/>
            <a:ext cx="1981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C144F04F-44B4-6E4D-9513-38A6902AC09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32D25B91-5E58-AD42-AFAD-881F823D9A3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209800" y="1066800"/>
            <a:ext cx="6542088" cy="188913"/>
            <a:chOff x="295" y="1311"/>
            <a:chExt cx="5177" cy="114"/>
          </a:xfrm>
        </p:grpSpPr>
        <p:sp>
          <p:nvSpPr>
            <p:cNvPr id="29723" name="Rectangle 4">
              <a:extLst>
                <a:ext uri="{FF2B5EF4-FFF2-40B4-BE49-F238E27FC236}">
                  <a16:creationId xmlns:a16="http://schemas.microsoft.com/office/drawing/2014/main" id="{ABC83016-CF53-D447-A9B3-44B2F709CB02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4" name="Rectangle 5">
              <a:extLst>
                <a:ext uri="{FF2B5EF4-FFF2-40B4-BE49-F238E27FC236}">
                  <a16:creationId xmlns:a16="http://schemas.microsoft.com/office/drawing/2014/main" id="{12C877DE-E1BA-A44D-8E89-62369B123719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9700" name="Text Box 6">
            <a:extLst>
              <a:ext uri="{FF2B5EF4-FFF2-40B4-BE49-F238E27FC236}">
                <a16:creationId xmlns:a16="http://schemas.microsoft.com/office/drawing/2014/main" id="{796F8A88-2B9C-254C-A009-7688DAF6DB9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59075" y="18415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Fictional</a:t>
            </a: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29701" name="Line 7">
            <a:extLst>
              <a:ext uri="{FF2B5EF4-FFF2-40B4-BE49-F238E27FC236}">
                <a16:creationId xmlns:a16="http://schemas.microsoft.com/office/drawing/2014/main" id="{D6686C05-99E7-634F-9405-E702A409696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FA891823-1563-A948-BA55-270C089F3E7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9703" name="Picture 9">
            <a:extLst>
              <a:ext uri="{FF2B5EF4-FFF2-40B4-BE49-F238E27FC236}">
                <a16:creationId xmlns:a16="http://schemas.microsoft.com/office/drawing/2014/main" id="{B90C2987-E436-2A41-8F54-E1B998E48FB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1352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>
            <a:extLst>
              <a:ext uri="{FF2B5EF4-FFF2-40B4-BE49-F238E27FC236}">
                <a16:creationId xmlns:a16="http://schemas.microsoft.com/office/drawing/2014/main" id="{AE562149-B14B-1F44-8B3E-8DE7AB3210E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333" r="4521" b="13889"/>
          <a:stretch>
            <a:fillRect/>
          </a:stretch>
        </p:blipFill>
        <p:spPr bwMode="auto">
          <a:xfrm>
            <a:off x="6858000" y="34290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Line 11">
            <a:extLst>
              <a:ext uri="{FF2B5EF4-FFF2-40B4-BE49-F238E27FC236}">
                <a16:creationId xmlns:a16="http://schemas.microsoft.com/office/drawing/2014/main" id="{2CDDB01C-99AB-584F-B78F-1D1ABDDC6D56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Text Box 12">
            <a:extLst>
              <a:ext uri="{FF2B5EF4-FFF2-40B4-BE49-F238E27FC236}">
                <a16:creationId xmlns:a16="http://schemas.microsoft.com/office/drawing/2014/main" id="{109FBA6A-9893-984F-A548-BF374144EAE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9707" name="Line 13">
            <a:extLst>
              <a:ext uri="{FF2B5EF4-FFF2-40B4-BE49-F238E27FC236}">
                <a16:creationId xmlns:a16="http://schemas.microsoft.com/office/drawing/2014/main" id="{B373D29B-E111-3346-B1D8-5952A131BA26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14">
            <a:extLst>
              <a:ext uri="{FF2B5EF4-FFF2-40B4-BE49-F238E27FC236}">
                <a16:creationId xmlns:a16="http://schemas.microsoft.com/office/drawing/2014/main" id="{B5008597-8EF5-FC4A-B5C0-A1C3A186145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9709" name="Line 15">
            <a:extLst>
              <a:ext uri="{FF2B5EF4-FFF2-40B4-BE49-F238E27FC236}">
                <a16:creationId xmlns:a16="http://schemas.microsoft.com/office/drawing/2014/main" id="{34402D80-2000-0242-B34F-ED423AF4A50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Text Box 16">
            <a:extLst>
              <a:ext uri="{FF2B5EF4-FFF2-40B4-BE49-F238E27FC236}">
                <a16:creationId xmlns:a16="http://schemas.microsoft.com/office/drawing/2014/main" id="{6597F21E-0CE3-0A4F-AFBE-D9D31B152E3F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pic>
        <p:nvPicPr>
          <p:cNvPr id="29711" name="Picture 17">
            <a:extLst>
              <a:ext uri="{FF2B5EF4-FFF2-40B4-BE49-F238E27FC236}">
                <a16:creationId xmlns:a16="http://schemas.microsoft.com/office/drawing/2014/main" id="{5CC39B43-B8F3-BE46-ADE1-55D9CB6C6A83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3124200"/>
            <a:ext cx="1692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Line 18">
            <a:extLst>
              <a:ext uri="{FF2B5EF4-FFF2-40B4-BE49-F238E27FC236}">
                <a16:creationId xmlns:a16="http://schemas.microsoft.com/office/drawing/2014/main" id="{1B267F1F-5530-AE41-A18B-2A33B462FCC9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Text Box 19">
            <a:extLst>
              <a:ext uri="{FF2B5EF4-FFF2-40B4-BE49-F238E27FC236}">
                <a16:creationId xmlns:a16="http://schemas.microsoft.com/office/drawing/2014/main" id="{9600A401-D925-7445-A965-361DAE92A5E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29714" name="Picture 21">
            <a:extLst>
              <a:ext uri="{FF2B5EF4-FFF2-40B4-BE49-F238E27FC236}">
                <a16:creationId xmlns:a16="http://schemas.microsoft.com/office/drawing/2014/main" id="{F367278E-78F0-AE4B-9754-6FFF4A49F0CC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19133"/>
          <a:stretch>
            <a:fillRect/>
          </a:stretch>
        </p:blipFill>
        <p:spPr bwMode="auto">
          <a:xfrm>
            <a:off x="2747963" y="1600200"/>
            <a:ext cx="19764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Text Box 23">
            <a:extLst>
              <a:ext uri="{FF2B5EF4-FFF2-40B4-BE49-F238E27FC236}">
                <a16:creationId xmlns:a16="http://schemas.microsoft.com/office/drawing/2014/main" id="{D8EF0558-EA44-0741-8572-C647CBD4EE6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29716" name="Text Box 24">
            <a:extLst>
              <a:ext uri="{FF2B5EF4-FFF2-40B4-BE49-F238E27FC236}">
                <a16:creationId xmlns:a16="http://schemas.microsoft.com/office/drawing/2014/main" id="{36C371B8-8C96-0E41-9F04-C1540D7080C3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Line 25">
            <a:extLst>
              <a:ext uri="{FF2B5EF4-FFF2-40B4-BE49-F238E27FC236}">
                <a16:creationId xmlns:a16="http://schemas.microsoft.com/office/drawing/2014/main" id="{BF70733A-AD49-5B47-8FC9-5E76B2447CF4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18" name="Picture 28" descr="r2d2">
            <a:extLst>
              <a:ext uri="{FF2B5EF4-FFF2-40B4-BE49-F238E27FC236}">
                <a16:creationId xmlns:a16="http://schemas.microsoft.com/office/drawing/2014/main" id="{0855FF94-1198-7049-9C4C-CFF6D1769987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636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9" descr="photo1">
            <a:extLst>
              <a:ext uri="{FF2B5EF4-FFF2-40B4-BE49-F238E27FC236}">
                <a16:creationId xmlns:a16="http://schemas.microsoft.com/office/drawing/2014/main" id="{F75B2FAD-F8E1-7344-B244-FA36D1202CE8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4688"/>
          <a:stretch>
            <a:fillRect/>
          </a:stretch>
        </p:blipFill>
        <p:spPr bwMode="auto">
          <a:xfrm>
            <a:off x="2254250" y="4054475"/>
            <a:ext cx="1981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0" name="Text Box 26">
            <a:extLst>
              <a:ext uri="{FF2B5EF4-FFF2-40B4-BE49-F238E27FC236}">
                <a16:creationId xmlns:a16="http://schemas.microsoft.com/office/drawing/2014/main" id="{15927578-B901-8540-AD07-F5AA04971BC5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47700" y="2414588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Karl Capek</a:t>
            </a:r>
          </a:p>
        </p:txBody>
      </p:sp>
      <p:sp>
        <p:nvSpPr>
          <p:cNvPr id="29721" name="Text Box 27">
            <a:extLst>
              <a:ext uri="{FF2B5EF4-FFF2-40B4-BE49-F238E27FC236}">
                <a16:creationId xmlns:a16="http://schemas.microsoft.com/office/drawing/2014/main" id="{10B4F8BA-2D7D-8148-B886-BB0617012D8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6700" y="2773363"/>
            <a:ext cx="224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Rossum’s Universal Robots</a:t>
            </a:r>
          </a:p>
        </p:txBody>
      </p:sp>
      <p:sp>
        <p:nvSpPr>
          <p:cNvPr id="29722" name="Text Box 29">
            <a:extLst>
              <a:ext uri="{FF2B5EF4-FFF2-40B4-BE49-F238E27FC236}">
                <a16:creationId xmlns:a16="http://schemas.microsoft.com/office/drawing/2014/main" id="{79DA01D2-E3B0-5849-A0FC-47B8FCCBE49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362200" y="5729288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Asimov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18A6657-636A-DE4B-AA04-03D64CEFF2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DD060443-E5AC-E946-B3D4-4047DD59B76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0737" name="Rectangle 4">
              <a:extLst>
                <a:ext uri="{FF2B5EF4-FFF2-40B4-BE49-F238E27FC236}">
                  <a16:creationId xmlns:a16="http://schemas.microsoft.com/office/drawing/2014/main" id="{CD8D050E-4684-A64B-8DC2-B0233C9362DC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8" name="Rectangle 5">
              <a:extLst>
                <a:ext uri="{FF2B5EF4-FFF2-40B4-BE49-F238E27FC236}">
                  <a16:creationId xmlns:a16="http://schemas.microsoft.com/office/drawing/2014/main" id="{64458A7D-E98F-EA4F-8D1C-DDBEC3A9C1F4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24" name="Text Box 6">
            <a:extLst>
              <a:ext uri="{FF2B5EF4-FFF2-40B4-BE49-F238E27FC236}">
                <a16:creationId xmlns:a16="http://schemas.microsoft.com/office/drawing/2014/main" id="{EE86433D-4CA8-F343-A9D5-10C5D84003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30725" name="Line 7">
            <a:extLst>
              <a:ext uri="{FF2B5EF4-FFF2-40B4-BE49-F238E27FC236}">
                <a16:creationId xmlns:a16="http://schemas.microsoft.com/office/drawing/2014/main" id="{9411D9E4-D9B4-1143-83DE-0981A5641968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3123D96A-F0A2-4643-945B-CFB103429FA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30727" name="Picture 9">
            <a:extLst>
              <a:ext uri="{FF2B5EF4-FFF2-40B4-BE49-F238E27FC236}">
                <a16:creationId xmlns:a16="http://schemas.microsoft.com/office/drawing/2014/main" id="{A49118CA-E517-504C-B11E-9FD75DF8A5B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16764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Line 10">
            <a:extLst>
              <a:ext uri="{FF2B5EF4-FFF2-40B4-BE49-F238E27FC236}">
                <a16:creationId xmlns:a16="http://schemas.microsoft.com/office/drawing/2014/main" id="{C00ECBC2-B60E-3441-A304-C8B5DD9E9F18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954E8AD0-6C16-404F-B067-AD784B034F9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915C5782-6E8E-674A-83E9-227D4A15FA5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30731" name="Text Box 13">
            <a:extLst>
              <a:ext uri="{FF2B5EF4-FFF2-40B4-BE49-F238E27FC236}">
                <a16:creationId xmlns:a16="http://schemas.microsoft.com/office/drawing/2014/main" id="{2DD87029-D811-4146-B65D-D7F316684DCB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" y="15240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Karl Capek</a:t>
            </a:r>
          </a:p>
        </p:txBody>
      </p:sp>
      <p:sp>
        <p:nvSpPr>
          <p:cNvPr id="30732" name="Text Box 14">
            <a:extLst>
              <a:ext uri="{FF2B5EF4-FFF2-40B4-BE49-F238E27FC236}">
                <a16:creationId xmlns:a16="http://schemas.microsoft.com/office/drawing/2014/main" id="{97FC9E2F-94D1-9E4B-A505-2B7D028472E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3" name="Line 15">
            <a:extLst>
              <a:ext uri="{FF2B5EF4-FFF2-40B4-BE49-F238E27FC236}">
                <a16:creationId xmlns:a16="http://schemas.microsoft.com/office/drawing/2014/main" id="{CCABD44D-F933-BC40-B1FE-7522F3F53B62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Rectangle 16">
            <a:extLst>
              <a:ext uri="{FF2B5EF4-FFF2-40B4-BE49-F238E27FC236}">
                <a16:creationId xmlns:a16="http://schemas.microsoft.com/office/drawing/2014/main" id="{F3390A17-79AE-6348-925A-F480A78F2D4E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95600" y="1955800"/>
            <a:ext cx="5486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Law: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may not injure a human being, or, through inaction, allow a human being to come to harm. </a:t>
            </a: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Law:</a:t>
            </a:r>
            <a:r>
              <a:rPr lang="en-US" altLang="en-US" sz="160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must obey orders given it by human beings, except where such orders would conflict with the First Law. </a:t>
            </a: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Law:</a:t>
            </a:r>
            <a:r>
              <a:rPr lang="en-US" altLang="en-US" sz="160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must protect its own existence as long as such protection does not conflict with the First or Second Law.</a:t>
            </a:r>
          </a:p>
        </p:txBody>
      </p:sp>
      <p:sp>
        <p:nvSpPr>
          <p:cNvPr id="30735" name="Rectangle 17">
            <a:extLst>
              <a:ext uri="{FF2B5EF4-FFF2-40B4-BE49-F238E27FC236}">
                <a16:creationId xmlns:a16="http://schemas.microsoft.com/office/drawing/2014/main" id="{929A4930-444E-BF43-B627-8DD64EDBBFB0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903663" y="1447800"/>
            <a:ext cx="3041650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Asimov’s Laws of Robotics</a:t>
            </a:r>
          </a:p>
        </p:txBody>
      </p:sp>
      <p:sp>
        <p:nvSpPr>
          <p:cNvPr id="30736" name="Text Box 18">
            <a:extLst>
              <a:ext uri="{FF2B5EF4-FFF2-40B4-BE49-F238E27FC236}">
                <a16:creationId xmlns:a16="http://schemas.microsoft.com/office/drawing/2014/main" id="{28E8B232-9EEA-F64E-BC44-451ADDA1F605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6700" y="1882775"/>
            <a:ext cx="224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Rossum’s Universal Robots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26">
            <a:extLst>
              <a:ext uri="{FF2B5EF4-FFF2-40B4-BE49-F238E27FC236}">
                <a16:creationId xmlns:a16="http://schemas.microsoft.com/office/drawing/2014/main" id="{C53FEC11-BBB6-8341-8F17-1DBDAD77D18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47" name="Group 1027">
            <a:extLst>
              <a:ext uri="{FF2B5EF4-FFF2-40B4-BE49-F238E27FC236}">
                <a16:creationId xmlns:a16="http://schemas.microsoft.com/office/drawing/2014/main" id="{6408BD7B-9B68-2F40-8AB2-922E97F2B5EA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1759" name="Rectangle 1028">
              <a:extLst>
                <a:ext uri="{FF2B5EF4-FFF2-40B4-BE49-F238E27FC236}">
                  <a16:creationId xmlns:a16="http://schemas.microsoft.com/office/drawing/2014/main" id="{83F6D54E-D76C-314F-8747-C892CDEBC95A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0" name="Rectangle 1029">
              <a:extLst>
                <a:ext uri="{FF2B5EF4-FFF2-40B4-BE49-F238E27FC236}">
                  <a16:creationId xmlns:a16="http://schemas.microsoft.com/office/drawing/2014/main" id="{7D799642-7130-EB4B-A4FE-4F3623788BF9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748" name="Text Box 1030">
            <a:extLst>
              <a:ext uri="{FF2B5EF4-FFF2-40B4-BE49-F238E27FC236}">
                <a16:creationId xmlns:a16="http://schemas.microsoft.com/office/drawing/2014/main" id="{7AA7A6DE-B2C6-5842-A7FB-7EDB5B13F2A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robot timeline</a:t>
            </a:r>
          </a:p>
        </p:txBody>
      </p:sp>
      <p:sp>
        <p:nvSpPr>
          <p:cNvPr id="31749" name="Line 1032">
            <a:extLst>
              <a:ext uri="{FF2B5EF4-FFF2-40B4-BE49-F238E27FC236}">
                <a16:creationId xmlns:a16="http://schemas.microsoft.com/office/drawing/2014/main" id="{5E781848-3D2C-2547-9B57-46AEC0623796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Text Box 1033">
            <a:extLst>
              <a:ext uri="{FF2B5EF4-FFF2-40B4-BE49-F238E27FC236}">
                <a16:creationId xmlns:a16="http://schemas.microsoft.com/office/drawing/2014/main" id="{B71BA1E0-862A-444D-98A7-36732B371C7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1751" name="Line 1036">
            <a:extLst>
              <a:ext uri="{FF2B5EF4-FFF2-40B4-BE49-F238E27FC236}">
                <a16:creationId xmlns:a16="http://schemas.microsoft.com/office/drawing/2014/main" id="{EDC4706B-A37C-2444-B6DA-0BC3F806DDA6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676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Text Box 1037">
            <a:extLst>
              <a:ext uri="{FF2B5EF4-FFF2-40B4-BE49-F238E27FC236}">
                <a16:creationId xmlns:a16="http://schemas.microsoft.com/office/drawing/2014/main" id="{26AD2476-4362-5A4C-BF65-87F2E3D2723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</a:p>
        </p:txBody>
      </p:sp>
      <p:sp>
        <p:nvSpPr>
          <p:cNvPr id="31753" name="Line 1047">
            <a:extLst>
              <a:ext uri="{FF2B5EF4-FFF2-40B4-BE49-F238E27FC236}">
                <a16:creationId xmlns:a16="http://schemas.microsoft.com/office/drawing/2014/main" id="{AEF7D105-D8EA-5C47-9EAC-9F724AF2750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1048">
            <a:extLst>
              <a:ext uri="{FF2B5EF4-FFF2-40B4-BE49-F238E27FC236}">
                <a16:creationId xmlns:a16="http://schemas.microsoft.com/office/drawing/2014/main" id="{05F9DBF3-45E4-C34E-BF38-92A799B49FC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004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</a:p>
        </p:txBody>
      </p:sp>
      <p:sp>
        <p:nvSpPr>
          <p:cNvPr id="31755" name="Line 1049">
            <a:extLst>
              <a:ext uri="{FF2B5EF4-FFF2-40B4-BE49-F238E27FC236}">
                <a16:creationId xmlns:a16="http://schemas.microsoft.com/office/drawing/2014/main" id="{B05E1FCF-7D70-914C-A76A-3D95FA1D1697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876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050">
            <a:extLst>
              <a:ext uri="{FF2B5EF4-FFF2-40B4-BE49-F238E27FC236}">
                <a16:creationId xmlns:a16="http://schemas.microsoft.com/office/drawing/2014/main" id="{15046B5B-8BEB-0D4A-86B7-B1660A9D657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</a:p>
        </p:txBody>
      </p:sp>
      <p:sp>
        <p:nvSpPr>
          <p:cNvPr id="31757" name="Line 1051">
            <a:extLst>
              <a:ext uri="{FF2B5EF4-FFF2-40B4-BE49-F238E27FC236}">
                <a16:creationId xmlns:a16="http://schemas.microsoft.com/office/drawing/2014/main" id="{D935A74E-964C-3548-97FB-D3016AC019C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019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Text Box 1052">
            <a:extLst>
              <a:ext uri="{FF2B5EF4-FFF2-40B4-BE49-F238E27FC236}">
                <a16:creationId xmlns:a16="http://schemas.microsoft.com/office/drawing/2014/main" id="{817916BC-46C2-1348-80EC-E9F8579F72A8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62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AFCC6DDE-638D-1F41-8254-340EBCAD6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771" name="Group 3">
            <a:extLst>
              <a:ext uri="{FF2B5EF4-FFF2-40B4-BE49-F238E27FC236}">
                <a16:creationId xmlns:a16="http://schemas.microsoft.com/office/drawing/2014/main" id="{AD850DAE-8240-C34C-B980-C0D2C98635BA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2782" name="Rectangle 4">
              <a:extLst>
                <a:ext uri="{FF2B5EF4-FFF2-40B4-BE49-F238E27FC236}">
                  <a16:creationId xmlns:a16="http://schemas.microsoft.com/office/drawing/2014/main" id="{259227C0-FFC0-3C46-AC22-863667345038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3" name="Rectangle 5">
              <a:extLst>
                <a:ext uri="{FF2B5EF4-FFF2-40B4-BE49-F238E27FC236}">
                  <a16:creationId xmlns:a16="http://schemas.microsoft.com/office/drawing/2014/main" id="{E4FBE9C0-D2FF-D446-884C-A60929A237C7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772" name="Text Box 6">
            <a:extLst>
              <a:ext uri="{FF2B5EF4-FFF2-40B4-BE49-F238E27FC236}">
                <a16:creationId xmlns:a16="http://schemas.microsoft.com/office/drawing/2014/main" id="{0190D507-A13B-DB4F-947F-8828C35D1A9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robot timeline</a:t>
            </a:r>
          </a:p>
        </p:txBody>
      </p:sp>
      <p:sp>
        <p:nvSpPr>
          <p:cNvPr id="32773" name="Line 7">
            <a:extLst>
              <a:ext uri="{FF2B5EF4-FFF2-40B4-BE49-F238E27FC236}">
                <a16:creationId xmlns:a16="http://schemas.microsoft.com/office/drawing/2014/main" id="{A81CA7D2-2BA3-C34F-83C2-C011E7E4E2FF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8">
            <a:extLst>
              <a:ext uri="{FF2B5EF4-FFF2-40B4-BE49-F238E27FC236}">
                <a16:creationId xmlns:a16="http://schemas.microsoft.com/office/drawing/2014/main" id="{3C693518-89B3-9049-B76C-F83A91DCE8A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2775" name="Line 9">
            <a:extLst>
              <a:ext uri="{FF2B5EF4-FFF2-40B4-BE49-F238E27FC236}">
                <a16:creationId xmlns:a16="http://schemas.microsoft.com/office/drawing/2014/main" id="{315AD25D-2213-8C49-8E72-35B7169F0E47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676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10">
            <a:extLst>
              <a:ext uri="{FF2B5EF4-FFF2-40B4-BE49-F238E27FC236}">
                <a16:creationId xmlns:a16="http://schemas.microsoft.com/office/drawing/2014/main" id="{E23A3DCC-7E3E-C542-8A8F-A7735F76F86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</a:p>
        </p:txBody>
      </p:sp>
      <p:pic>
        <p:nvPicPr>
          <p:cNvPr id="32777" name="Picture 11">
            <a:extLst>
              <a:ext uri="{FF2B5EF4-FFF2-40B4-BE49-F238E27FC236}">
                <a16:creationId xmlns:a16="http://schemas.microsoft.com/office/drawing/2014/main" id="{AD617F90-9BFE-2F49-B6DD-A40EB68049E4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441" r="2527" b="6465"/>
          <a:stretch>
            <a:fillRect/>
          </a:stretch>
        </p:blipFill>
        <p:spPr bwMode="auto">
          <a:xfrm>
            <a:off x="595313" y="4343400"/>
            <a:ext cx="207168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>
            <a:extLst>
              <a:ext uri="{FF2B5EF4-FFF2-40B4-BE49-F238E27FC236}">
                <a16:creationId xmlns:a16="http://schemas.microsoft.com/office/drawing/2014/main" id="{6CB95CEF-DAE7-5543-B9BD-2EDC795C172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0088"/>
            <a:ext cx="237490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>
            <a:extLst>
              <a:ext uri="{FF2B5EF4-FFF2-40B4-BE49-F238E27FC236}">
                <a16:creationId xmlns:a16="http://schemas.microsoft.com/office/drawing/2014/main" id="{CEF53FA1-4751-8D45-8D43-D2F24B0A50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510698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14">
            <a:extLst>
              <a:ext uri="{FF2B5EF4-FFF2-40B4-BE49-F238E27FC236}">
                <a16:creationId xmlns:a16="http://schemas.microsoft.com/office/drawing/2014/main" id="{A42DCC44-E99A-5542-86D2-603A9AEB1C2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8000" y="1346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Tortoise “Elsie”</a:t>
            </a:r>
          </a:p>
        </p:txBody>
      </p:sp>
      <p:sp>
        <p:nvSpPr>
          <p:cNvPr id="32781" name="Text Box 15">
            <a:extLst>
              <a:ext uri="{FF2B5EF4-FFF2-40B4-BE49-F238E27FC236}">
                <a16:creationId xmlns:a16="http://schemas.microsoft.com/office/drawing/2014/main" id="{6F381EBA-C3A1-884F-B66D-0FC9A1B554A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00600" y="57912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by Neurophysiologist Grey Walter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33454920-A6CB-8F4A-9C6A-52AB43E40C1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33795" name="Group 3">
            <a:extLst>
              <a:ext uri="{FF2B5EF4-FFF2-40B4-BE49-F238E27FC236}">
                <a16:creationId xmlns:a16="http://schemas.microsoft.com/office/drawing/2014/main" id="{97A5482D-1409-F748-ACA9-9EE61B91028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3829" name="Rectangle 4">
              <a:extLst>
                <a:ext uri="{FF2B5EF4-FFF2-40B4-BE49-F238E27FC236}">
                  <a16:creationId xmlns:a16="http://schemas.microsoft.com/office/drawing/2014/main" id="{FC181547-0950-4E4B-904B-AE3FF99873CF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30" name="Rectangle 5">
              <a:extLst>
                <a:ext uri="{FF2B5EF4-FFF2-40B4-BE49-F238E27FC236}">
                  <a16:creationId xmlns:a16="http://schemas.microsoft.com/office/drawing/2014/main" id="{A5793852-D8FE-BC49-9EF0-7399E9643E49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796" name="Text Box 6">
            <a:extLst>
              <a:ext uri="{FF2B5EF4-FFF2-40B4-BE49-F238E27FC236}">
                <a16:creationId xmlns:a16="http://schemas.microsoft.com/office/drawing/2014/main" id="{03055581-C111-1847-A849-95510126771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Shakey</a:t>
            </a:r>
          </a:p>
        </p:txBody>
      </p:sp>
      <p:sp>
        <p:nvSpPr>
          <p:cNvPr id="33797" name="Text Box 7">
            <a:extLst>
              <a:ext uri="{FF2B5EF4-FFF2-40B4-BE49-F238E27FC236}">
                <a16:creationId xmlns:a16="http://schemas.microsoft.com/office/drawing/2014/main" id="{26BD7611-5C16-4441-BAAC-A75958F8C47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14478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Nils Nilsson @  Stanford Research Inst.</a:t>
            </a:r>
          </a:p>
        </p:txBody>
      </p:sp>
      <p:pic>
        <p:nvPicPr>
          <p:cNvPr id="33798" name="Picture 8">
            <a:extLst>
              <a:ext uri="{FF2B5EF4-FFF2-40B4-BE49-F238E27FC236}">
                <a16:creationId xmlns:a16="http://schemas.microsoft.com/office/drawing/2014/main" id="{A72EA740-661F-5446-9A1F-C21377A1D1D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1813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Line 9">
            <a:extLst>
              <a:ext uri="{FF2B5EF4-FFF2-40B4-BE49-F238E27FC236}">
                <a16:creationId xmlns:a16="http://schemas.microsoft.com/office/drawing/2014/main" id="{AB1C028B-1648-E442-BFE9-FC019CBCC4D1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0">
            <a:extLst>
              <a:ext uri="{FF2B5EF4-FFF2-40B4-BE49-F238E27FC236}">
                <a16:creationId xmlns:a16="http://schemas.microsoft.com/office/drawing/2014/main" id="{55CC5E61-7406-5247-B592-091D2402F3A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3801" name="Text Box 11">
            <a:extLst>
              <a:ext uri="{FF2B5EF4-FFF2-40B4-BE49-F238E27FC236}">
                <a16:creationId xmlns:a16="http://schemas.microsoft.com/office/drawing/2014/main" id="{6951527A-FC56-2844-9335-9A2C11BF906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3802" name="Line 12">
            <a:extLst>
              <a:ext uri="{FF2B5EF4-FFF2-40B4-BE49-F238E27FC236}">
                <a16:creationId xmlns:a16="http://schemas.microsoft.com/office/drawing/2014/main" id="{0C245F3A-3E87-994B-A906-56FFC3F1207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6576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Text Box 13">
            <a:extLst>
              <a:ext uri="{FF2B5EF4-FFF2-40B4-BE49-F238E27FC236}">
                <a16:creationId xmlns:a16="http://schemas.microsoft.com/office/drawing/2014/main" id="{E4FE4396-88E3-5646-B0D5-6069019C8908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004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</a:p>
        </p:txBody>
      </p:sp>
      <p:sp>
        <p:nvSpPr>
          <p:cNvPr id="33804" name="Text Box 14">
            <a:extLst>
              <a:ext uri="{FF2B5EF4-FFF2-40B4-BE49-F238E27FC236}">
                <a16:creationId xmlns:a16="http://schemas.microsoft.com/office/drawing/2014/main" id="{63267E24-91BD-E64D-A887-515054B8124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57800" y="1905000"/>
            <a:ext cx="358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first “general-purpose” mobile platform</a:t>
            </a:r>
          </a:p>
        </p:txBody>
      </p:sp>
      <p:sp>
        <p:nvSpPr>
          <p:cNvPr id="33805" name="Rectangle 15">
            <a:extLst>
              <a:ext uri="{FF2B5EF4-FFF2-40B4-BE49-F238E27FC236}">
                <a16:creationId xmlns:a16="http://schemas.microsoft.com/office/drawing/2014/main" id="{B3395C10-9F5D-5B49-A940-6F572AE1673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91000" y="2667000"/>
            <a:ext cx="4191000" cy="3124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Line 16">
            <a:extLst>
              <a:ext uri="{FF2B5EF4-FFF2-40B4-BE49-F238E27FC236}">
                <a16:creationId xmlns:a16="http://schemas.microsoft.com/office/drawing/2014/main" id="{AB911B4A-E4E5-1440-B9D2-AA6185F912D0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867400" y="32004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17">
            <a:extLst>
              <a:ext uri="{FF2B5EF4-FFF2-40B4-BE49-F238E27FC236}">
                <a16:creationId xmlns:a16="http://schemas.microsoft.com/office/drawing/2014/main" id="{0B11863E-825F-4640-8925-45CED37210CC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867400" y="41910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08" name="Group 18">
            <a:extLst>
              <a:ext uri="{FF2B5EF4-FFF2-40B4-BE49-F238E27FC236}">
                <a16:creationId xmlns:a16="http://schemas.microsoft.com/office/drawing/2014/main" id="{2134517D-182D-EC44-AE0B-AE9487571DCD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4343400" y="3886200"/>
            <a:ext cx="381000" cy="665163"/>
            <a:chOff x="3984" y="2989"/>
            <a:chExt cx="240" cy="419"/>
          </a:xfrm>
        </p:grpSpPr>
        <p:sp>
          <p:nvSpPr>
            <p:cNvPr id="33825" name="Freeform 19">
              <a:extLst>
                <a:ext uri="{FF2B5EF4-FFF2-40B4-BE49-F238E27FC236}">
                  <a16:creationId xmlns:a16="http://schemas.microsoft.com/office/drawing/2014/main" id="{22ABD68C-6C74-7644-9214-392AB9F8A4C4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990" y="2989"/>
              <a:ext cx="205" cy="245"/>
            </a:xfrm>
            <a:custGeom>
              <a:avLst/>
              <a:gdLst>
                <a:gd name="T0" fmla="*/ 0 w 205"/>
                <a:gd name="T1" fmla="*/ 3 h 245"/>
                <a:gd name="T2" fmla="*/ 205 w 205"/>
                <a:gd name="T3" fmla="*/ 0 h 245"/>
                <a:gd name="T4" fmla="*/ 156 w 205"/>
                <a:gd name="T5" fmla="*/ 141 h 245"/>
                <a:gd name="T6" fmla="*/ 156 w 205"/>
                <a:gd name="T7" fmla="*/ 245 h 245"/>
                <a:gd name="T8" fmla="*/ 71 w 205"/>
                <a:gd name="T9" fmla="*/ 238 h 245"/>
                <a:gd name="T10" fmla="*/ 71 w 205"/>
                <a:gd name="T11" fmla="*/ 129 h 245"/>
                <a:gd name="T12" fmla="*/ 0 w 205"/>
                <a:gd name="T13" fmla="*/ 3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5"/>
                <a:gd name="T22" fmla="*/ 0 h 245"/>
                <a:gd name="T23" fmla="*/ 205 w 205"/>
                <a:gd name="T24" fmla="*/ 245 h 2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5" h="245">
                  <a:moveTo>
                    <a:pt x="0" y="3"/>
                  </a:moveTo>
                  <a:lnTo>
                    <a:pt x="205" y="0"/>
                  </a:lnTo>
                  <a:lnTo>
                    <a:pt x="156" y="141"/>
                  </a:lnTo>
                  <a:lnTo>
                    <a:pt x="156" y="245"/>
                  </a:lnTo>
                  <a:lnTo>
                    <a:pt x="71" y="238"/>
                  </a:lnTo>
                  <a:lnTo>
                    <a:pt x="71" y="12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Rectangle 20">
              <a:extLst>
                <a:ext uri="{FF2B5EF4-FFF2-40B4-BE49-F238E27FC236}">
                  <a16:creationId xmlns:a16="http://schemas.microsoft.com/office/drawing/2014/main" id="{67639A08-DB33-A844-A046-38B74BBA74A8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984" y="3168"/>
              <a:ext cx="240" cy="1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7" name="Oval 21">
              <a:extLst>
                <a:ext uri="{FF2B5EF4-FFF2-40B4-BE49-F238E27FC236}">
                  <a16:creationId xmlns:a16="http://schemas.microsoft.com/office/drawing/2014/main" id="{7982AFBD-A9A9-3E4A-B956-D8FB80EDCC55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002" y="3312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8" name="Oval 22">
              <a:extLst>
                <a:ext uri="{FF2B5EF4-FFF2-40B4-BE49-F238E27FC236}">
                  <a16:creationId xmlns:a16="http://schemas.microsoft.com/office/drawing/2014/main" id="{3128C383-0CE4-4F4B-914B-327DF2B364DF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110" y="3312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809" name="Rectangle 23">
            <a:extLst>
              <a:ext uri="{FF2B5EF4-FFF2-40B4-BE49-F238E27FC236}">
                <a16:creationId xmlns:a16="http://schemas.microsoft.com/office/drawing/2014/main" id="{D6F96F48-0BDF-484B-8F85-EF7DFB39F73E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81800" y="3429000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0" name="Rectangle 24">
            <a:extLst>
              <a:ext uri="{FF2B5EF4-FFF2-40B4-BE49-F238E27FC236}">
                <a16:creationId xmlns:a16="http://schemas.microsoft.com/office/drawing/2014/main" id="{C09B6F04-9C09-C846-8101-093C06958D4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05600" y="4572000"/>
            <a:ext cx="4572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1" name="Rectangle 25">
            <a:extLst>
              <a:ext uri="{FF2B5EF4-FFF2-40B4-BE49-F238E27FC236}">
                <a16:creationId xmlns:a16="http://schemas.microsoft.com/office/drawing/2014/main" id="{44F7B6AE-433F-F547-894B-618C7A88F38C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781800" y="3429000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2" name="Rectangle 26">
            <a:extLst>
              <a:ext uri="{FF2B5EF4-FFF2-40B4-BE49-F238E27FC236}">
                <a16:creationId xmlns:a16="http://schemas.microsoft.com/office/drawing/2014/main" id="{42AFC760-356D-2E44-BB47-94AF06A48008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5600" y="4572000"/>
            <a:ext cx="4572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3" name="Text Box 27">
            <a:extLst>
              <a:ext uri="{FF2B5EF4-FFF2-40B4-BE49-F238E27FC236}">
                <a16:creationId xmlns:a16="http://schemas.microsoft.com/office/drawing/2014/main" id="{08D769BF-B38B-1F40-9554-BA9115A1EFD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91000" y="26670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Living Room (L)</a:t>
            </a:r>
          </a:p>
        </p:txBody>
      </p:sp>
      <p:sp>
        <p:nvSpPr>
          <p:cNvPr id="33814" name="Text Box 28">
            <a:extLst>
              <a:ext uri="{FF2B5EF4-FFF2-40B4-BE49-F238E27FC236}">
                <a16:creationId xmlns:a16="http://schemas.microsoft.com/office/drawing/2014/main" id="{2CD15249-D1E8-D347-9130-50B195A8FEE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715125" y="4600575"/>
            <a:ext cx="63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rem</a:t>
            </a:r>
          </a:p>
        </p:txBody>
      </p:sp>
      <p:sp>
        <p:nvSpPr>
          <p:cNvPr id="33815" name="Text Box 29">
            <a:extLst>
              <a:ext uri="{FF2B5EF4-FFF2-40B4-BE49-F238E27FC236}">
                <a16:creationId xmlns:a16="http://schemas.microsoft.com/office/drawing/2014/main" id="{E76AFF55-F407-4647-B444-4877FA8D6C0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753225" y="34290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sp</a:t>
            </a:r>
          </a:p>
        </p:txBody>
      </p:sp>
      <p:sp>
        <p:nvSpPr>
          <p:cNvPr id="33816" name="Text Box 30">
            <a:extLst>
              <a:ext uri="{FF2B5EF4-FFF2-40B4-BE49-F238E27FC236}">
                <a16:creationId xmlns:a16="http://schemas.microsoft.com/office/drawing/2014/main" id="{44A3EA5F-FCD7-B14B-A8A8-C56E563B1824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239000" y="26670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Kitchen (K)</a:t>
            </a:r>
          </a:p>
        </p:txBody>
      </p:sp>
      <p:sp>
        <p:nvSpPr>
          <p:cNvPr id="33817" name="Text Box 31">
            <a:extLst>
              <a:ext uri="{FF2B5EF4-FFF2-40B4-BE49-F238E27FC236}">
                <a16:creationId xmlns:a16="http://schemas.microsoft.com/office/drawing/2014/main" id="{A3D1AA2C-443B-5D4C-81F7-A7E91ED82BFA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086600" y="545465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Bedroom (B)</a:t>
            </a:r>
          </a:p>
        </p:txBody>
      </p:sp>
      <p:grpSp>
        <p:nvGrpSpPr>
          <p:cNvPr id="33818" name="Group 32">
            <a:extLst>
              <a:ext uri="{FF2B5EF4-FFF2-40B4-BE49-F238E27FC236}">
                <a16:creationId xmlns:a16="http://schemas.microsoft.com/office/drawing/2014/main" id="{1712B1EC-23DF-CE43-B171-EBBB406F9C45}"/>
              </a:ext>
            </a:extLst>
          </p:cNvPr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5334000" y="3505200"/>
            <a:ext cx="457200" cy="560388"/>
            <a:chOff x="3792" y="2383"/>
            <a:chExt cx="288" cy="353"/>
          </a:xfrm>
        </p:grpSpPr>
        <p:sp>
          <p:nvSpPr>
            <p:cNvPr id="33821" name="Rectangle 33">
              <a:extLst>
                <a:ext uri="{FF2B5EF4-FFF2-40B4-BE49-F238E27FC236}">
                  <a16:creationId xmlns:a16="http://schemas.microsoft.com/office/drawing/2014/main" id="{D421CE27-1CEC-784C-BDC6-0A00DE116C9B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827" y="2526"/>
              <a:ext cx="192" cy="16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2" name="Line 34">
              <a:extLst>
                <a:ext uri="{FF2B5EF4-FFF2-40B4-BE49-F238E27FC236}">
                  <a16:creationId xmlns:a16="http://schemas.microsoft.com/office/drawing/2014/main" id="{98B1D158-F688-5D4A-ACCF-00DE3888C246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3862" y="2383"/>
              <a:ext cx="2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Line 35">
              <a:extLst>
                <a:ext uri="{FF2B5EF4-FFF2-40B4-BE49-F238E27FC236}">
                  <a16:creationId xmlns:a16="http://schemas.microsoft.com/office/drawing/2014/main" id="{7076B3F8-7640-F24D-AB76-C0AAA093FFD4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972" y="2386"/>
              <a:ext cx="2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AutoShape 36">
              <a:extLst>
                <a:ext uri="{FF2B5EF4-FFF2-40B4-BE49-F238E27FC236}">
                  <a16:creationId xmlns:a16="http://schemas.microsoft.com/office/drawing/2014/main" id="{A2041FDD-A4BE-0F4A-A803-5C8996FD68AB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792" y="2448"/>
              <a:ext cx="288" cy="288"/>
            </a:xfrm>
            <a:prstGeom prst="cube">
              <a:avLst>
                <a:gd name="adj" fmla="val 1117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819" name="Text Box 37">
            <a:extLst>
              <a:ext uri="{FF2B5EF4-FFF2-40B4-BE49-F238E27FC236}">
                <a16:creationId xmlns:a16="http://schemas.microsoft.com/office/drawing/2014/main" id="{97F1CCD5-464A-914F-9153-0C99391D796A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352925" y="413385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sh</a:t>
            </a:r>
          </a:p>
        </p:txBody>
      </p:sp>
      <p:sp>
        <p:nvSpPr>
          <p:cNvPr id="33820" name="Text Box 38">
            <a:extLst>
              <a:ext uri="{FF2B5EF4-FFF2-40B4-BE49-F238E27FC236}">
                <a16:creationId xmlns:a16="http://schemas.microsoft.com/office/drawing/2014/main" id="{FAD0C166-CE8D-A249-8821-212CA7653B4A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391150" y="403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tv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B767ED8C-F658-E748-AD2D-FC6B8E63AA3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F2466D15-70EF-444A-8D8F-0D075D42FDB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57200" y="1255713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352FE993-5832-334B-8A72-92156324C58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BF8477F-5E4B-C349-989A-55AF60764C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478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A3F1182D-BCB1-E449-BF0E-4C50A16717CD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53200" y="6049963"/>
            <a:ext cx="2286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Promise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93E9C464-46DA-E14B-93CD-C5343674891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7741" r="13942" b="9857"/>
          <a:stretch>
            <a:fillRect/>
          </a:stretch>
        </p:blipFill>
        <p:spPr bwMode="auto">
          <a:xfrm>
            <a:off x="457200" y="4633913"/>
            <a:ext cx="23622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C1BF485-7428-4147-8212-6397C21E634F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5553" r="5670" b="9259"/>
          <a:stretch>
            <a:fillRect/>
          </a:stretch>
        </p:blipFill>
        <p:spPr bwMode="auto">
          <a:xfrm>
            <a:off x="423863" y="2195513"/>
            <a:ext cx="16335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C6971973-A4C3-944F-8CF1-0ADDC49077F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13048" r="8173" b="14809"/>
          <a:stretch>
            <a:fillRect/>
          </a:stretch>
        </p:blipFill>
        <p:spPr bwMode="auto">
          <a:xfrm>
            <a:off x="2438400" y="1692275"/>
            <a:ext cx="3048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>
            <a:extLst>
              <a:ext uri="{FF2B5EF4-FFF2-40B4-BE49-F238E27FC236}">
                <a16:creationId xmlns:a16="http://schemas.microsoft.com/office/drawing/2014/main" id="{A669B84B-A831-684A-B0A1-E95795ED3750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703" r="2200" b="7405"/>
          <a:stretch>
            <a:fillRect/>
          </a:stretch>
        </p:blipFill>
        <p:spPr bwMode="auto">
          <a:xfrm>
            <a:off x="6019800" y="16002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>
            <a:extLst>
              <a:ext uri="{FF2B5EF4-FFF2-40B4-BE49-F238E27FC236}">
                <a16:creationId xmlns:a16="http://schemas.microsoft.com/office/drawing/2014/main" id="{2266CC57-463F-1C4F-BF23-0EA8714551B7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4189413"/>
            <a:ext cx="254476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4">
            <a:extLst>
              <a:ext uri="{FF2B5EF4-FFF2-40B4-BE49-F238E27FC236}">
                <a16:creationId xmlns:a16="http://schemas.microsoft.com/office/drawing/2014/main" id="{F5DBFC68-6DDF-6547-BB0D-BDF315F8BB1E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76600" y="13716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assembly</a:t>
            </a:r>
          </a:p>
        </p:txBody>
      </p:sp>
      <p:sp>
        <p:nvSpPr>
          <p:cNvPr id="7181" name="Text Box 15">
            <a:extLst>
              <a:ext uri="{FF2B5EF4-FFF2-40B4-BE49-F238E27FC236}">
                <a16:creationId xmlns:a16="http://schemas.microsoft.com/office/drawing/2014/main" id="{E1E22051-67D3-D640-B94C-A77BAD5FFCE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28800" y="41148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welding</a:t>
            </a:r>
          </a:p>
        </p:txBody>
      </p:sp>
      <p:sp>
        <p:nvSpPr>
          <p:cNvPr id="7182" name="Text Box 16">
            <a:extLst>
              <a:ext uri="{FF2B5EF4-FFF2-40B4-BE49-F238E27FC236}">
                <a16:creationId xmlns:a16="http://schemas.microsoft.com/office/drawing/2014/main" id="{B8C6881A-6271-BA4D-A831-41BE3246B03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62484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packaging</a:t>
            </a:r>
          </a:p>
        </p:txBody>
      </p:sp>
      <p:sp>
        <p:nvSpPr>
          <p:cNvPr id="7183" name="Text Box 17">
            <a:extLst>
              <a:ext uri="{FF2B5EF4-FFF2-40B4-BE49-F238E27FC236}">
                <a16:creationId xmlns:a16="http://schemas.microsoft.com/office/drawing/2014/main" id="{3A729D63-F5AA-514E-AA51-3AD9823E9CF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43400" y="60960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eating automobiles</a:t>
            </a:r>
          </a:p>
        </p:txBody>
      </p:sp>
      <p:sp>
        <p:nvSpPr>
          <p:cNvPr id="7184" name="Text Box 18">
            <a:extLst>
              <a:ext uri="{FF2B5EF4-FFF2-40B4-BE49-F238E27FC236}">
                <a16:creationId xmlns:a16="http://schemas.microsoft.com/office/drawing/2014/main" id="{A580B59B-A43D-4945-83D9-AAB67058748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781800" y="12954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pumping gas</a:t>
            </a:r>
          </a:p>
        </p:txBody>
      </p:sp>
      <p:sp>
        <p:nvSpPr>
          <p:cNvPr id="7185" name="Text Box 19">
            <a:extLst>
              <a:ext uri="{FF2B5EF4-FFF2-40B4-BE49-F238E27FC236}">
                <a16:creationId xmlns:a16="http://schemas.microsoft.com/office/drawing/2014/main" id="{2FC99EB6-1D78-0E4A-BD3D-3D7CF8228D92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670800" y="54864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dancing</a:t>
            </a:r>
          </a:p>
        </p:txBody>
      </p:sp>
      <p:pic>
        <p:nvPicPr>
          <p:cNvPr id="7186" name="Picture 20">
            <a:extLst>
              <a:ext uri="{FF2B5EF4-FFF2-40B4-BE49-F238E27FC236}">
                <a16:creationId xmlns:a16="http://schemas.microsoft.com/office/drawing/2014/main" id="{3A899BD1-6ADE-CA41-A2FC-0E96FA54EA7D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41351" r="39844" b="37027"/>
          <a:stretch>
            <a:fillRect/>
          </a:stretch>
        </p:blipFill>
        <p:spPr bwMode="auto">
          <a:xfrm>
            <a:off x="6096000" y="3962400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Text Box 21">
            <a:extLst>
              <a:ext uri="{FF2B5EF4-FFF2-40B4-BE49-F238E27FC236}">
                <a16:creationId xmlns:a16="http://schemas.microsoft.com/office/drawing/2014/main" id="{2FA3FBB6-5222-9B40-B380-C5C2C3B94B6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20000" y="228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shift in robot numbers… !</a:t>
            </a:r>
          </a:p>
        </p:txBody>
      </p:sp>
      <p:sp>
        <p:nvSpPr>
          <p:cNvPr id="7188" name="Line 22">
            <a:extLst>
              <a:ext uri="{FF2B5EF4-FFF2-40B4-BE49-F238E27FC236}">
                <a16:creationId xmlns:a16="http://schemas.microsoft.com/office/drawing/2014/main" id="{2B33B359-64C5-BB4D-860F-A1CE1D582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609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Rectangle 20">
            <a:extLst>
              <a:ext uri="{FF2B5EF4-FFF2-40B4-BE49-F238E27FC236}">
                <a16:creationId xmlns:a16="http://schemas.microsoft.com/office/drawing/2014/main" id="{B19A7493-5F74-7941-AD95-66CDAE05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57860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http://www.youtube.com/watch?v=wg8YYuLLoM0&amp;feature=player_embedded#</a:t>
            </a:r>
            <a:r>
              <a:rPr lang="en-US" altLang="en-US" sz="100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4AD7B293-3A35-B546-8DAD-0D95650DC22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38800" y="1524000"/>
            <a:ext cx="3398838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Go(from,to)</a:t>
            </a: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Preconditions:   At(sh,from)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Postconditions:  At(sh,to)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Push(obj,fr,to)  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Preconditions:   At(sh,fr)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At(obj,fr)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Postconditions:  At(sh,to)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At(obj,to)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A50AA362-679F-184B-B00D-C4DCB91BBD4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34840" name="Rectangle 4">
              <a:extLst>
                <a:ext uri="{FF2B5EF4-FFF2-40B4-BE49-F238E27FC236}">
                  <a16:creationId xmlns:a16="http://schemas.microsoft.com/office/drawing/2014/main" id="{0E523C5D-8C2E-B04F-8CE6-B45B5161B006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41" name="Rectangle 5">
              <a:extLst>
                <a:ext uri="{FF2B5EF4-FFF2-40B4-BE49-F238E27FC236}">
                  <a16:creationId xmlns:a16="http://schemas.microsoft.com/office/drawing/2014/main" id="{83A1F902-FAE6-BF44-924C-1A5520D7A410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4820" name="Text Box 6">
            <a:extLst>
              <a:ext uri="{FF2B5EF4-FFF2-40B4-BE49-F238E27FC236}">
                <a16:creationId xmlns:a16="http://schemas.microsoft.com/office/drawing/2014/main" id="{E9292B92-49AE-8E4F-BADA-464A2C2984E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6438" y="228600"/>
            <a:ext cx="77819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Robotics's </a:t>
            </a:r>
            <a:r>
              <a:rPr lang="en-US" altLang="en-US" sz="4200" i="1">
                <a:latin typeface="Times New Roman" panose="02020603050405020304" pitchFamily="18" charset="0"/>
                <a:cs typeface="Times New Roman" panose="02020603050405020304" pitchFamily="18" charset="0"/>
              </a:rPr>
              <a:t>Shakey</a:t>
            </a:r>
            <a:r>
              <a:rPr lang="en-US" altLang="en-US" sz="4200" b="0">
                <a:latin typeface="Times New Roman" panose="02020603050405020304" pitchFamily="18" charset="0"/>
                <a:cs typeface="Times New Roman" panose="02020603050405020304" pitchFamily="18" charset="0"/>
              </a:rPr>
              <a:t> start</a:t>
            </a:r>
          </a:p>
        </p:txBody>
      </p:sp>
      <p:sp>
        <p:nvSpPr>
          <p:cNvPr id="34821" name="Text Box 7">
            <a:extLst>
              <a:ext uri="{FF2B5EF4-FFF2-40B4-BE49-F238E27FC236}">
                <a16:creationId xmlns:a16="http://schemas.microsoft.com/office/drawing/2014/main" id="{19272169-7F71-4147-B316-1F164834ADC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81200" y="14478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START</a:t>
            </a: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74EEC624-BF93-094E-95F4-7069B1A1CEA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63246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</a:p>
        </p:txBody>
      </p:sp>
      <p:sp>
        <p:nvSpPr>
          <p:cNvPr id="34823" name="Text Box 9">
            <a:extLst>
              <a:ext uri="{FF2B5EF4-FFF2-40B4-BE49-F238E27FC236}">
                <a16:creationId xmlns:a16="http://schemas.microsoft.com/office/drawing/2014/main" id="{43628EF5-2E79-4144-8DB7-06172A9E1FB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05600" y="16764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u="sng"/>
              <a:t>ACTIONS</a:t>
            </a:r>
            <a:endParaRPr lang="en-US" altLang="en-US" sz="1600"/>
          </a:p>
        </p:txBody>
      </p:sp>
      <p:sp>
        <p:nvSpPr>
          <p:cNvPr id="34824" name="Line 10">
            <a:extLst>
              <a:ext uri="{FF2B5EF4-FFF2-40B4-BE49-F238E27FC236}">
                <a16:creationId xmlns:a16="http://schemas.microsoft.com/office/drawing/2014/main" id="{E2C05D20-9CAA-2542-B078-59A1F47E5395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685800" y="2362200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11">
            <a:extLst>
              <a:ext uri="{FF2B5EF4-FFF2-40B4-BE49-F238E27FC236}">
                <a16:creationId xmlns:a16="http://schemas.microsoft.com/office/drawing/2014/main" id="{541239D6-9F6F-6A4C-9E72-D12B30EC712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57400" y="2365375"/>
            <a:ext cx="463550" cy="987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2">
            <a:extLst>
              <a:ext uri="{FF2B5EF4-FFF2-40B4-BE49-F238E27FC236}">
                <a16:creationId xmlns:a16="http://schemas.microsoft.com/office/drawing/2014/main" id="{4D4BAC25-981B-AF49-B64A-8553C12624D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667000" y="2362200"/>
            <a:ext cx="1600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13">
            <a:extLst>
              <a:ext uri="{FF2B5EF4-FFF2-40B4-BE49-F238E27FC236}">
                <a16:creationId xmlns:a16="http://schemas.microsoft.com/office/drawing/2014/main" id="{5ACFA172-D866-7D48-9558-DD170E09B56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800" y="2667000"/>
            <a:ext cx="914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Go(L,B)</a:t>
            </a:r>
          </a:p>
        </p:txBody>
      </p:sp>
      <p:sp>
        <p:nvSpPr>
          <p:cNvPr id="34828" name="Text Box 14">
            <a:extLst>
              <a:ext uri="{FF2B5EF4-FFF2-40B4-BE49-F238E27FC236}">
                <a16:creationId xmlns:a16="http://schemas.microsoft.com/office/drawing/2014/main" id="{8E8A8E30-5D13-CD4B-ABDC-216F031032E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9200" y="3124200"/>
            <a:ext cx="914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Go(L,K)</a:t>
            </a:r>
          </a:p>
        </p:txBody>
      </p:sp>
      <p:sp>
        <p:nvSpPr>
          <p:cNvPr id="34829" name="Text Box 15">
            <a:extLst>
              <a:ext uri="{FF2B5EF4-FFF2-40B4-BE49-F238E27FC236}">
                <a16:creationId xmlns:a16="http://schemas.microsoft.com/office/drawing/2014/main" id="{812EB312-493D-144D-A6F9-C6D4B93904D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1905000"/>
            <a:ext cx="3962400" cy="3460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At(rem,B)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At(tv,L) </a:t>
            </a:r>
          </a:p>
        </p:txBody>
      </p:sp>
      <p:sp>
        <p:nvSpPr>
          <p:cNvPr id="34830" name="Text Box 16">
            <a:extLst>
              <a:ext uri="{FF2B5EF4-FFF2-40B4-BE49-F238E27FC236}">
                <a16:creationId xmlns:a16="http://schemas.microsoft.com/office/drawing/2014/main" id="{CD8FA6B0-A42B-3140-8201-FAEC84A981F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505200" y="2667000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Push(tv,L,B)</a:t>
            </a:r>
          </a:p>
        </p:txBody>
      </p:sp>
      <p:sp>
        <p:nvSpPr>
          <p:cNvPr id="34831" name="Line 17">
            <a:extLst>
              <a:ext uri="{FF2B5EF4-FFF2-40B4-BE49-F238E27FC236}">
                <a16:creationId xmlns:a16="http://schemas.microsoft.com/office/drawing/2014/main" id="{63224553-8E30-3C47-B7C7-B8F86AED6346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00325" y="2343150"/>
            <a:ext cx="295275" cy="1009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Text Box 18">
            <a:extLst>
              <a:ext uri="{FF2B5EF4-FFF2-40B4-BE49-F238E27FC236}">
                <a16:creationId xmlns:a16="http://schemas.microsoft.com/office/drawing/2014/main" id="{D43AC11D-4D63-114E-AF63-1350B35E98F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67025" y="3209925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Push(tv,L,K)</a:t>
            </a:r>
          </a:p>
        </p:txBody>
      </p:sp>
      <p:sp>
        <p:nvSpPr>
          <p:cNvPr id="34833" name="Text Box 19">
            <a:extLst>
              <a:ext uri="{FF2B5EF4-FFF2-40B4-BE49-F238E27FC236}">
                <a16:creationId xmlns:a16="http://schemas.microsoft.com/office/drawing/2014/main" id="{30F113C7-5095-8942-BF1F-6A9D4C2CEBD3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3581400"/>
            <a:ext cx="2057400" cy="5905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At(rem,B)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At(tv,K) </a:t>
            </a:r>
          </a:p>
        </p:txBody>
      </p:sp>
      <p:sp>
        <p:nvSpPr>
          <p:cNvPr id="34834" name="Line 20">
            <a:extLst>
              <a:ext uri="{FF2B5EF4-FFF2-40B4-BE49-F238E27FC236}">
                <a16:creationId xmlns:a16="http://schemas.microsoft.com/office/drawing/2014/main" id="{E079A46A-C571-2D44-A0D4-8B93BE55F707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1295400" y="4267200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1">
            <a:extLst>
              <a:ext uri="{FF2B5EF4-FFF2-40B4-BE49-F238E27FC236}">
                <a16:creationId xmlns:a16="http://schemas.microsoft.com/office/drawing/2014/main" id="{22DAD027-B870-F041-BE8B-7E7084DC4FB6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2667000" y="4270375"/>
            <a:ext cx="463550" cy="987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2">
            <a:extLst>
              <a:ext uri="{FF2B5EF4-FFF2-40B4-BE49-F238E27FC236}">
                <a16:creationId xmlns:a16="http://schemas.microsoft.com/office/drawing/2014/main" id="{8CEA09A1-6B4A-E444-9AC6-9FC2977E9B16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3276600" y="4267200"/>
            <a:ext cx="1600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3">
            <a:extLst>
              <a:ext uri="{FF2B5EF4-FFF2-40B4-BE49-F238E27FC236}">
                <a16:creationId xmlns:a16="http://schemas.microsoft.com/office/drawing/2014/main" id="{A2C7527B-55D3-954D-9D23-B414B9D00D00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209925" y="4248150"/>
            <a:ext cx="295275" cy="1009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Text Box 24">
            <a:extLst>
              <a:ext uri="{FF2B5EF4-FFF2-40B4-BE49-F238E27FC236}">
                <a16:creationId xmlns:a16="http://schemas.microsoft.com/office/drawing/2014/main" id="{5585C3CE-9351-474F-9875-CB09B370D64A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5943600"/>
            <a:ext cx="3962400" cy="346075"/>
          </a:xfrm>
          <a:prstGeom prst="rect">
            <a:avLst/>
          </a:prstGeom>
          <a:noFill/>
          <a:ln w="9525">
            <a:solidFill>
              <a:srgbClr val="02C3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At(tv,L) </a:t>
            </a:r>
          </a:p>
        </p:txBody>
      </p:sp>
      <p:sp>
        <p:nvSpPr>
          <p:cNvPr id="34839" name="Text Box 15">
            <a:extLst>
              <a:ext uri="{FF2B5EF4-FFF2-40B4-BE49-F238E27FC236}">
                <a16:creationId xmlns:a16="http://schemas.microsoft.com/office/drawing/2014/main" id="{98E55E96-21A2-2341-8AF5-73754425217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72200" y="5562600"/>
            <a:ext cx="1905000" cy="83185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details,     see CS 151!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B9C28A2A-6D84-C444-B561-6E2E9A73080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>
            <a:extLst>
              <a:ext uri="{FF2B5EF4-FFF2-40B4-BE49-F238E27FC236}">
                <a16:creationId xmlns:a16="http://schemas.microsoft.com/office/drawing/2014/main" id="{CCB11964-8781-F84D-89F9-F00EB821A74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5867" name="Rectangle 4">
              <a:extLst>
                <a:ext uri="{FF2B5EF4-FFF2-40B4-BE49-F238E27FC236}">
                  <a16:creationId xmlns:a16="http://schemas.microsoft.com/office/drawing/2014/main" id="{F1A73A7A-7375-FC4F-80E9-635D1D19A849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68" name="Rectangle 5">
              <a:extLst>
                <a:ext uri="{FF2B5EF4-FFF2-40B4-BE49-F238E27FC236}">
                  <a16:creationId xmlns:a16="http://schemas.microsoft.com/office/drawing/2014/main" id="{7C0A42B7-6E84-5B45-B2D6-2BBF417C9562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844" name="Text Box 6">
            <a:extLst>
              <a:ext uri="{FF2B5EF4-FFF2-40B4-BE49-F238E27FC236}">
                <a16:creationId xmlns:a16="http://schemas.microsoft.com/office/drawing/2014/main" id="{73BA1EEC-A0C8-F34F-8963-28198134FBD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Cart:   </a:t>
            </a: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endParaRPr lang="en-US" altLang="en-US" sz="4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0DF78AF5-A194-504D-A2CC-7C595524B96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1447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Hans Moravec @ SAIL</a:t>
            </a:r>
          </a:p>
        </p:txBody>
      </p:sp>
      <p:pic>
        <p:nvPicPr>
          <p:cNvPr id="35846" name="Picture 10">
            <a:extLst>
              <a:ext uri="{FF2B5EF4-FFF2-40B4-BE49-F238E27FC236}">
                <a16:creationId xmlns:a16="http://schemas.microsoft.com/office/drawing/2014/main" id="{E7E98F70-A8A2-3744-BE34-749886A4CE4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972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>
            <a:extLst>
              <a:ext uri="{FF2B5EF4-FFF2-40B4-BE49-F238E27FC236}">
                <a16:creationId xmlns:a16="http://schemas.microsoft.com/office/drawing/2014/main" id="{392010A3-F757-E244-AA9D-3901F5E3F9A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3810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Line 12">
            <a:extLst>
              <a:ext uri="{FF2B5EF4-FFF2-40B4-BE49-F238E27FC236}">
                <a16:creationId xmlns:a16="http://schemas.microsoft.com/office/drawing/2014/main" id="{EA4B560E-A2B8-1145-81E5-BACB433D545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13">
            <a:extLst>
              <a:ext uri="{FF2B5EF4-FFF2-40B4-BE49-F238E27FC236}">
                <a16:creationId xmlns:a16="http://schemas.microsoft.com/office/drawing/2014/main" id="{A74C3B37-F34F-6040-9D58-04D7B42652E2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5850" name="Text Box 14">
            <a:extLst>
              <a:ext uri="{FF2B5EF4-FFF2-40B4-BE49-F238E27FC236}">
                <a16:creationId xmlns:a16="http://schemas.microsoft.com/office/drawing/2014/main" id="{06E3DA90-58A2-E34E-AC30-6A75441A44F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5851" name="Line 15">
            <a:extLst>
              <a:ext uri="{FF2B5EF4-FFF2-40B4-BE49-F238E27FC236}">
                <a16:creationId xmlns:a16="http://schemas.microsoft.com/office/drawing/2014/main" id="{C827208B-D2EE-5A41-8E2E-B8746E56736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876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Text Box 16">
            <a:extLst>
              <a:ext uri="{FF2B5EF4-FFF2-40B4-BE49-F238E27FC236}">
                <a16:creationId xmlns:a16="http://schemas.microsoft.com/office/drawing/2014/main" id="{A0A1D7C2-53C2-CB4D-8398-E50C4635229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</a:p>
        </p:txBody>
      </p:sp>
      <p:sp>
        <p:nvSpPr>
          <p:cNvPr id="35853" name="Text Box 17">
            <a:extLst>
              <a:ext uri="{FF2B5EF4-FFF2-40B4-BE49-F238E27FC236}">
                <a16:creationId xmlns:a16="http://schemas.microsoft.com/office/drawing/2014/main" id="{7D6E4663-2B57-D941-B205-BC05D606A80A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5400000">
            <a:off x="4000500" y="1925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ENSING</a:t>
            </a:r>
          </a:p>
        </p:txBody>
      </p:sp>
      <p:sp>
        <p:nvSpPr>
          <p:cNvPr id="35854" name="Text Box 18">
            <a:extLst>
              <a:ext uri="{FF2B5EF4-FFF2-40B4-BE49-F238E27FC236}">
                <a16:creationId xmlns:a16="http://schemas.microsoft.com/office/drawing/2014/main" id="{FF6C4426-934B-9D4D-A2C0-CAE5D4CAA6E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5400000">
            <a:off x="7581900" y="1798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CTING</a:t>
            </a:r>
          </a:p>
        </p:txBody>
      </p:sp>
      <p:sp>
        <p:nvSpPr>
          <p:cNvPr id="35855" name="Line 19">
            <a:extLst>
              <a:ext uri="{FF2B5EF4-FFF2-40B4-BE49-F238E27FC236}">
                <a16:creationId xmlns:a16="http://schemas.microsoft.com/office/drawing/2014/main" id="{9C4849B0-8C06-6F48-A6CA-ACF40A03A07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6388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Line 20">
            <a:extLst>
              <a:ext uri="{FF2B5EF4-FFF2-40B4-BE49-F238E27FC236}">
                <a16:creationId xmlns:a16="http://schemas.microsoft.com/office/drawing/2014/main" id="{5C20EB0C-6611-E747-B70D-EB12734B0B7A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62484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Line 21">
            <a:extLst>
              <a:ext uri="{FF2B5EF4-FFF2-40B4-BE49-F238E27FC236}">
                <a16:creationId xmlns:a16="http://schemas.microsoft.com/office/drawing/2014/main" id="{AE9380F0-3BE1-CC45-8C63-EE023572047B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8580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22">
            <a:extLst>
              <a:ext uri="{FF2B5EF4-FFF2-40B4-BE49-F238E27FC236}">
                <a16:creationId xmlns:a16="http://schemas.microsoft.com/office/drawing/2014/main" id="{F44E68C0-98E4-3746-BEE2-009871FE6028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4676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Text Box 23">
            <a:extLst>
              <a:ext uri="{FF2B5EF4-FFF2-40B4-BE49-F238E27FC236}">
                <a16:creationId xmlns:a16="http://schemas.microsoft.com/office/drawing/2014/main" id="{330AA0CF-60FD-964F-8A5F-F628971CE71B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-5400000">
            <a:off x="4564857" y="199628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</a:p>
        </p:txBody>
      </p:sp>
      <p:sp>
        <p:nvSpPr>
          <p:cNvPr id="35860" name="Text Box 24">
            <a:extLst>
              <a:ext uri="{FF2B5EF4-FFF2-40B4-BE49-F238E27FC236}">
                <a16:creationId xmlns:a16="http://schemas.microsoft.com/office/drawing/2014/main" id="{AE177861-DC17-ED46-887F-647488C25A0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-5400000">
            <a:off x="5006976" y="2027237"/>
            <a:ext cx="1827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world modeling</a:t>
            </a:r>
          </a:p>
        </p:txBody>
      </p:sp>
      <p:sp>
        <p:nvSpPr>
          <p:cNvPr id="35861" name="Text Box 25">
            <a:extLst>
              <a:ext uri="{FF2B5EF4-FFF2-40B4-BE49-F238E27FC236}">
                <a16:creationId xmlns:a16="http://schemas.microsoft.com/office/drawing/2014/main" id="{014477EB-DCB6-6949-B730-EC4E0845E49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-5400000">
            <a:off x="5768975" y="19415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lanning</a:t>
            </a:r>
          </a:p>
        </p:txBody>
      </p:sp>
      <p:sp>
        <p:nvSpPr>
          <p:cNvPr id="35862" name="Text Box 26">
            <a:extLst>
              <a:ext uri="{FF2B5EF4-FFF2-40B4-BE49-F238E27FC236}">
                <a16:creationId xmlns:a16="http://schemas.microsoft.com/office/drawing/2014/main" id="{38435280-6E86-1945-8A71-42C080804D3D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-5400000">
            <a:off x="6292850" y="2003425"/>
            <a:ext cx="1751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task execution</a:t>
            </a:r>
          </a:p>
        </p:txBody>
      </p:sp>
      <p:sp>
        <p:nvSpPr>
          <p:cNvPr id="35863" name="Text Box 27">
            <a:extLst>
              <a:ext uri="{FF2B5EF4-FFF2-40B4-BE49-F238E27FC236}">
                <a16:creationId xmlns:a16="http://schemas.microsoft.com/office/drawing/2014/main" id="{431AEC5C-AACD-CC43-B1ED-C461A6E5F3B4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-5400000">
            <a:off x="6865937" y="2012951"/>
            <a:ext cx="1751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motor control</a:t>
            </a:r>
          </a:p>
        </p:txBody>
      </p:sp>
      <p:sp>
        <p:nvSpPr>
          <p:cNvPr id="35864" name="Text Box 28">
            <a:extLst>
              <a:ext uri="{FF2B5EF4-FFF2-40B4-BE49-F238E27FC236}">
                <a16:creationId xmlns:a16="http://schemas.microsoft.com/office/drawing/2014/main" id="{D20B2984-DDE5-DC45-ADB8-2982C6666C49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143000" y="19050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“functional” task decomposition</a:t>
            </a:r>
          </a:p>
        </p:txBody>
      </p:sp>
      <p:sp>
        <p:nvSpPr>
          <p:cNvPr id="35865" name="Line 29">
            <a:extLst>
              <a:ext uri="{FF2B5EF4-FFF2-40B4-BE49-F238E27FC236}">
                <a16:creationId xmlns:a16="http://schemas.microsoft.com/office/drawing/2014/main" id="{30D26845-0DEA-7949-991B-DCF1443DF5D9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014788" y="2081213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Text Box 28">
            <a:extLst>
              <a:ext uri="{FF2B5EF4-FFF2-40B4-BE49-F238E27FC236}">
                <a16:creationId xmlns:a16="http://schemas.microsoft.com/office/drawing/2014/main" id="{5ECE006C-305E-0F4C-A5A3-FEFD46886DB5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44563" y="2163763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“horizontal” subtasks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228A8A5F-E27C-AD45-B699-7CBFF0FF860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sp>
        <p:nvSpPr>
          <p:cNvPr id="36867" name="Text Box 6">
            <a:extLst>
              <a:ext uri="{FF2B5EF4-FFF2-40B4-BE49-F238E27FC236}">
                <a16:creationId xmlns:a16="http://schemas.microsoft.com/office/drawing/2014/main" id="{38807418-99C5-994A-921E-4EBCCDF82E7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762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Cartland (outdoors)</a:t>
            </a:r>
          </a:p>
        </p:txBody>
      </p:sp>
      <p:pic>
        <p:nvPicPr>
          <p:cNvPr id="36868" name="Picture 9">
            <a:extLst>
              <a:ext uri="{FF2B5EF4-FFF2-40B4-BE49-F238E27FC236}">
                <a16:creationId xmlns:a16="http://schemas.microsoft.com/office/drawing/2014/main" id="{73900EE9-E643-F440-9625-A377CBC6DE4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5988"/>
            <a:ext cx="7010400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8DA6AD5A-D51C-5146-BADD-511978D2BB4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A7CE992C-BD62-8B40-8273-087D041B76A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1143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Cartland (indoors)</a:t>
            </a:r>
          </a:p>
        </p:txBody>
      </p:sp>
      <p:pic>
        <p:nvPicPr>
          <p:cNvPr id="37892" name="Picture 4" descr="Take50">
            <a:extLst>
              <a:ext uri="{FF2B5EF4-FFF2-40B4-BE49-F238E27FC236}">
                <a16:creationId xmlns:a16="http://schemas.microsoft.com/office/drawing/2014/main" id="{07D648DC-566A-9041-816F-614317B844D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8486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6D4A75C9-EE51-7C4A-83D7-211B0022AAC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38915" name="Group 3">
            <a:extLst>
              <a:ext uri="{FF2B5EF4-FFF2-40B4-BE49-F238E27FC236}">
                <a16:creationId xmlns:a16="http://schemas.microsoft.com/office/drawing/2014/main" id="{B68E3B50-83B4-9B48-A264-97B9C50D6FA8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8945" name="Rectangle 4">
              <a:extLst>
                <a:ext uri="{FF2B5EF4-FFF2-40B4-BE49-F238E27FC236}">
                  <a16:creationId xmlns:a16="http://schemas.microsoft.com/office/drawing/2014/main" id="{85B9F1CC-6DEE-9943-9B37-A18271CF8465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6" name="Rectangle 5">
              <a:extLst>
                <a:ext uri="{FF2B5EF4-FFF2-40B4-BE49-F238E27FC236}">
                  <a16:creationId xmlns:a16="http://schemas.microsoft.com/office/drawing/2014/main" id="{12A1A26D-C68C-294F-BF28-514579425ED0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16" name="Text Box 6">
            <a:extLst>
              <a:ext uri="{FF2B5EF4-FFF2-40B4-BE49-F238E27FC236}">
                <a16:creationId xmlns:a16="http://schemas.microsoft.com/office/drawing/2014/main" id="{504F5200-68F6-B64D-A334-D6CA49C517B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“Robot Insects”</a:t>
            </a:r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EC4DD32B-14A7-7045-9E99-C79FD269466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Rodney Brooks @ MIT</a:t>
            </a:r>
          </a:p>
        </p:txBody>
      </p:sp>
      <p:sp>
        <p:nvSpPr>
          <p:cNvPr id="38918" name="Line 11">
            <a:extLst>
              <a:ext uri="{FF2B5EF4-FFF2-40B4-BE49-F238E27FC236}">
                <a16:creationId xmlns:a16="http://schemas.microsoft.com/office/drawing/2014/main" id="{16A450D9-E512-5E49-80F7-EFB8C8FAC677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Text Box 12">
            <a:extLst>
              <a:ext uri="{FF2B5EF4-FFF2-40B4-BE49-F238E27FC236}">
                <a16:creationId xmlns:a16="http://schemas.microsoft.com/office/drawing/2014/main" id="{00680886-C2B6-4A4E-AD64-9D9ADFBD26F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8920" name="Text Box 13">
            <a:extLst>
              <a:ext uri="{FF2B5EF4-FFF2-40B4-BE49-F238E27FC236}">
                <a16:creationId xmlns:a16="http://schemas.microsoft.com/office/drawing/2014/main" id="{0B511A20-3921-FF47-87AE-5F92E6CAC8E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8921" name="Line 14">
            <a:extLst>
              <a:ext uri="{FF2B5EF4-FFF2-40B4-BE49-F238E27FC236}">
                <a16:creationId xmlns:a16="http://schemas.microsoft.com/office/drawing/2014/main" id="{68D5AAAE-5E33-2C49-9430-EFD7ED86C053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019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15">
            <a:extLst>
              <a:ext uri="{FF2B5EF4-FFF2-40B4-BE49-F238E27FC236}">
                <a16:creationId xmlns:a16="http://schemas.microsoft.com/office/drawing/2014/main" id="{19E1E5FB-18B5-2D44-961D-2FD7A19A274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62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</p:txBody>
      </p:sp>
      <p:pic>
        <p:nvPicPr>
          <p:cNvPr id="38923" name="Picture 17">
            <a:extLst>
              <a:ext uri="{FF2B5EF4-FFF2-40B4-BE49-F238E27FC236}">
                <a16:creationId xmlns:a16="http://schemas.microsoft.com/office/drawing/2014/main" id="{CA8184B9-D84B-D646-8FFB-32B26A2AD61A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38400"/>
            <a:ext cx="2667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8">
            <a:extLst>
              <a:ext uri="{FF2B5EF4-FFF2-40B4-BE49-F238E27FC236}">
                <a16:creationId xmlns:a16="http://schemas.microsoft.com/office/drawing/2014/main" id="{C1622C4D-E3E8-644D-B088-5786001BF755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71950"/>
            <a:ext cx="2514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9">
            <a:extLst>
              <a:ext uri="{FF2B5EF4-FFF2-40B4-BE49-F238E27FC236}">
                <a16:creationId xmlns:a16="http://schemas.microsoft.com/office/drawing/2014/main" id="{25446EC3-5E07-0F49-89C5-0F30DAC7603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1950"/>
            <a:ext cx="25146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2">
            <a:extLst>
              <a:ext uri="{FF2B5EF4-FFF2-40B4-BE49-F238E27FC236}">
                <a16:creationId xmlns:a16="http://schemas.microsoft.com/office/drawing/2014/main" id="{51ABA35C-3244-4C46-9D57-50F55844B413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216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Line 24">
            <a:extLst>
              <a:ext uri="{FF2B5EF4-FFF2-40B4-BE49-F238E27FC236}">
                <a16:creationId xmlns:a16="http://schemas.microsoft.com/office/drawing/2014/main" id="{C3FBF8AB-B9C7-964A-9907-7F70667DF021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486400" y="3352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25">
            <a:extLst>
              <a:ext uri="{FF2B5EF4-FFF2-40B4-BE49-F238E27FC236}">
                <a16:creationId xmlns:a16="http://schemas.microsoft.com/office/drawing/2014/main" id="{2987EC00-26BC-D146-B6F2-88A768DD9BC1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86400" y="2971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6">
            <a:extLst>
              <a:ext uri="{FF2B5EF4-FFF2-40B4-BE49-F238E27FC236}">
                <a16:creationId xmlns:a16="http://schemas.microsoft.com/office/drawing/2014/main" id="{78DFA85B-5F95-F941-8911-AE587748F6E5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486400" y="2590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7">
            <a:extLst>
              <a:ext uri="{FF2B5EF4-FFF2-40B4-BE49-F238E27FC236}">
                <a16:creationId xmlns:a16="http://schemas.microsoft.com/office/drawing/2014/main" id="{18F7A633-CF54-F54E-A804-5EFD7DE84A36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486400" y="2209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28">
            <a:extLst>
              <a:ext uri="{FF2B5EF4-FFF2-40B4-BE49-F238E27FC236}">
                <a16:creationId xmlns:a16="http://schemas.microsoft.com/office/drawing/2014/main" id="{5E8593B8-7720-4C49-BAFD-C5632BED817F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486400" y="1828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Text Box 29">
            <a:extLst>
              <a:ext uri="{FF2B5EF4-FFF2-40B4-BE49-F238E27FC236}">
                <a16:creationId xmlns:a16="http://schemas.microsoft.com/office/drawing/2014/main" id="{4F7DB5C8-BE36-CC47-B20D-4AD308F615AF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1200" y="3352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avoid objects</a:t>
            </a:r>
          </a:p>
        </p:txBody>
      </p:sp>
      <p:sp>
        <p:nvSpPr>
          <p:cNvPr id="38933" name="Text Box 30">
            <a:extLst>
              <a:ext uri="{FF2B5EF4-FFF2-40B4-BE49-F238E27FC236}">
                <a16:creationId xmlns:a16="http://schemas.microsoft.com/office/drawing/2014/main" id="{36EF1884-CCAB-3B40-B89A-0739D14ED3A5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91200" y="2971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wander</a:t>
            </a:r>
          </a:p>
        </p:txBody>
      </p:sp>
      <p:sp>
        <p:nvSpPr>
          <p:cNvPr id="38934" name="Text Box 31">
            <a:extLst>
              <a:ext uri="{FF2B5EF4-FFF2-40B4-BE49-F238E27FC236}">
                <a16:creationId xmlns:a16="http://schemas.microsoft.com/office/drawing/2014/main" id="{8616D5D5-9B2C-3345-B385-5FF0F9818238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791200" y="2590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explore</a:t>
            </a:r>
          </a:p>
        </p:txBody>
      </p:sp>
      <p:sp>
        <p:nvSpPr>
          <p:cNvPr id="38935" name="Text Box 32">
            <a:extLst>
              <a:ext uri="{FF2B5EF4-FFF2-40B4-BE49-F238E27FC236}">
                <a16:creationId xmlns:a16="http://schemas.microsoft.com/office/drawing/2014/main" id="{C2FC06B6-3725-7743-BBE0-A81FEBF4379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791200" y="2209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build maps</a:t>
            </a:r>
          </a:p>
        </p:txBody>
      </p:sp>
      <p:sp>
        <p:nvSpPr>
          <p:cNvPr id="38936" name="Text Box 33">
            <a:extLst>
              <a:ext uri="{FF2B5EF4-FFF2-40B4-BE49-F238E27FC236}">
                <a16:creationId xmlns:a16="http://schemas.microsoft.com/office/drawing/2014/main" id="{D79B0668-6C32-B847-BE42-27DEBDCC49F7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791200" y="1828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identify objects</a:t>
            </a:r>
          </a:p>
        </p:txBody>
      </p:sp>
      <p:sp>
        <p:nvSpPr>
          <p:cNvPr id="38937" name="Text Box 34">
            <a:extLst>
              <a:ext uri="{FF2B5EF4-FFF2-40B4-BE49-F238E27FC236}">
                <a16:creationId xmlns:a16="http://schemas.microsoft.com/office/drawing/2014/main" id="{0A542062-A73F-4D41-A276-12884C41EAED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86400" y="14478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planning and reasoning</a:t>
            </a:r>
          </a:p>
        </p:txBody>
      </p:sp>
      <p:sp>
        <p:nvSpPr>
          <p:cNvPr id="38938" name="Text Box 35">
            <a:extLst>
              <a:ext uri="{FF2B5EF4-FFF2-40B4-BE49-F238E27FC236}">
                <a16:creationId xmlns:a16="http://schemas.microsoft.com/office/drawing/2014/main" id="{FB325117-79B9-3E4A-AC8F-315907F8061A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-5400000">
            <a:off x="4305300" y="23241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Skia" panose="020D0502020204020204" pitchFamily="34" charset="0"/>
              </a:rPr>
              <a:t>SENSING</a:t>
            </a:r>
          </a:p>
        </p:txBody>
      </p:sp>
      <p:sp>
        <p:nvSpPr>
          <p:cNvPr id="38939" name="Text Box 36">
            <a:extLst>
              <a:ext uri="{FF2B5EF4-FFF2-40B4-BE49-F238E27FC236}">
                <a16:creationId xmlns:a16="http://schemas.microsoft.com/office/drawing/2014/main" id="{1B068A10-1588-1B4F-97A6-E197F5D7168F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-5400000">
            <a:off x="7810500" y="224472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Skia" panose="020D0502020204020204" pitchFamily="34" charset="0"/>
              </a:rPr>
              <a:t>ACTING</a:t>
            </a:r>
          </a:p>
        </p:txBody>
      </p:sp>
      <p:sp>
        <p:nvSpPr>
          <p:cNvPr id="38940" name="Freeform 37">
            <a:extLst>
              <a:ext uri="{FF2B5EF4-FFF2-40B4-BE49-F238E27FC236}">
                <a16:creationId xmlns:a16="http://schemas.microsoft.com/office/drawing/2014/main" id="{CF275A8B-F45D-DD4B-82EA-31C3A5DCBA0D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133975" y="3302000"/>
            <a:ext cx="604838" cy="269875"/>
          </a:xfrm>
          <a:custGeom>
            <a:avLst/>
            <a:gdLst>
              <a:gd name="T0" fmla="*/ 2147483647 w 381"/>
              <a:gd name="T1" fmla="*/ 0 h 170"/>
              <a:gd name="T2" fmla="*/ 2147483647 w 381"/>
              <a:gd name="T3" fmla="*/ 2147483647 h 170"/>
              <a:gd name="T4" fmla="*/ 2147483647 w 381"/>
              <a:gd name="T5" fmla="*/ 2147483647 h 170"/>
              <a:gd name="T6" fmla="*/ 2147483647 w 381"/>
              <a:gd name="T7" fmla="*/ 2147483647 h 170"/>
              <a:gd name="T8" fmla="*/ 2147483647 w 381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1"/>
              <a:gd name="T16" fmla="*/ 0 h 170"/>
              <a:gd name="T17" fmla="*/ 381 w 38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" h="170">
                <a:moveTo>
                  <a:pt x="11" y="0"/>
                </a:moveTo>
                <a:cubicBezTo>
                  <a:pt x="8" y="20"/>
                  <a:pt x="0" y="54"/>
                  <a:pt x="11" y="75"/>
                </a:cubicBezTo>
                <a:cubicBezTo>
                  <a:pt x="14" y="82"/>
                  <a:pt x="24" y="84"/>
                  <a:pt x="31" y="90"/>
                </a:cubicBezTo>
                <a:cubicBezTo>
                  <a:pt x="39" y="97"/>
                  <a:pt x="68" y="130"/>
                  <a:pt x="81" y="135"/>
                </a:cubicBezTo>
                <a:cubicBezTo>
                  <a:pt x="174" y="170"/>
                  <a:pt x="280" y="145"/>
                  <a:pt x="381" y="145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Freeform 38">
            <a:extLst>
              <a:ext uri="{FF2B5EF4-FFF2-40B4-BE49-F238E27FC236}">
                <a16:creationId xmlns:a16="http://schemas.microsoft.com/office/drawing/2014/main" id="{F9383B85-9B7D-9842-ABCC-AA3E2DA8198C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7810500" y="3286125"/>
            <a:ext cx="738188" cy="292100"/>
          </a:xfrm>
          <a:custGeom>
            <a:avLst/>
            <a:gdLst>
              <a:gd name="T0" fmla="*/ 0 w 465"/>
              <a:gd name="T1" fmla="*/ 2147483647 h 184"/>
              <a:gd name="T2" fmla="*/ 2147483647 w 465"/>
              <a:gd name="T3" fmla="*/ 2147483647 h 184"/>
              <a:gd name="T4" fmla="*/ 2147483647 w 465"/>
              <a:gd name="T5" fmla="*/ 2147483647 h 184"/>
              <a:gd name="T6" fmla="*/ 2147483647 w 465"/>
              <a:gd name="T7" fmla="*/ 0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465"/>
              <a:gd name="T13" fmla="*/ 0 h 184"/>
              <a:gd name="T14" fmla="*/ 465 w 465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5" h="184">
                <a:moveTo>
                  <a:pt x="0" y="170"/>
                </a:moveTo>
                <a:cubicBezTo>
                  <a:pt x="132" y="174"/>
                  <a:pt x="231" y="184"/>
                  <a:pt x="370" y="155"/>
                </a:cubicBezTo>
                <a:cubicBezTo>
                  <a:pt x="395" y="149"/>
                  <a:pt x="410" y="118"/>
                  <a:pt x="435" y="110"/>
                </a:cubicBezTo>
                <a:cubicBezTo>
                  <a:pt x="457" y="75"/>
                  <a:pt x="465" y="41"/>
                  <a:pt x="465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Text Box 39">
            <a:extLst>
              <a:ext uri="{FF2B5EF4-FFF2-40B4-BE49-F238E27FC236}">
                <a16:creationId xmlns:a16="http://schemas.microsoft.com/office/drawing/2014/main" id="{EB2549E8-3D8B-AB4D-A8E7-4514C68AB157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143000" y="17526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“behavioral” task decomposition</a:t>
            </a:r>
          </a:p>
        </p:txBody>
      </p:sp>
      <p:sp>
        <p:nvSpPr>
          <p:cNvPr id="38943" name="Line 40">
            <a:extLst>
              <a:ext uri="{FF2B5EF4-FFF2-40B4-BE49-F238E27FC236}">
                <a16:creationId xmlns:a16="http://schemas.microsoft.com/office/drawing/2014/main" id="{91DC7926-E503-E346-A3B0-1E297A003732}"/>
              </a:ext>
            </a:extLst>
          </p:cNvPr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4022725" y="193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Text Box 28">
            <a:extLst>
              <a:ext uri="{FF2B5EF4-FFF2-40B4-BE49-F238E27FC236}">
                <a16:creationId xmlns:a16="http://schemas.microsoft.com/office/drawing/2014/main" id="{AEDF8258-A511-AE44-98FE-86DC9CD63E0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96938" y="1981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“vertical” subtasks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A78C5244-98A8-4141-8857-E3FA39FBB1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536C0DA1-D8B3-3E47-8A5B-3A5166025F5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9945" name="Rectangle 4">
              <a:extLst>
                <a:ext uri="{FF2B5EF4-FFF2-40B4-BE49-F238E27FC236}">
                  <a16:creationId xmlns:a16="http://schemas.microsoft.com/office/drawing/2014/main" id="{988DD6EE-D0CA-B248-A191-5352CD5F9B0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46" name="Rectangle 5">
              <a:extLst>
                <a:ext uri="{FF2B5EF4-FFF2-40B4-BE49-F238E27FC236}">
                  <a16:creationId xmlns:a16="http://schemas.microsoft.com/office/drawing/2014/main" id="{CBA8F925-7B8B-6940-B635-FBE9B2C6EDD4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940" name="Text Box 6">
            <a:extLst>
              <a:ext uri="{FF2B5EF4-FFF2-40B4-BE49-F238E27FC236}">
                <a16:creationId xmlns:a16="http://schemas.microsoft.com/office/drawing/2014/main" id="{A5DAA5BC-4F25-2A4F-AD93-845BE596B3A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Subsumption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Architecture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74B4233F-5592-2B4D-B089-6CB8218571C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0400" y="1447800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Genghis in action!</a:t>
            </a:r>
          </a:p>
        </p:txBody>
      </p:sp>
      <p:pic>
        <p:nvPicPr>
          <p:cNvPr id="39942" name="Picture 11">
            <a:extLst>
              <a:ext uri="{FF2B5EF4-FFF2-40B4-BE49-F238E27FC236}">
                <a16:creationId xmlns:a16="http://schemas.microsoft.com/office/drawing/2014/main" id="{DD3AA3E1-7482-BD4C-93DF-F3F7F76F90D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562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12">
            <a:extLst>
              <a:ext uri="{FF2B5EF4-FFF2-40B4-BE49-F238E27FC236}">
                <a16:creationId xmlns:a16="http://schemas.microsoft.com/office/drawing/2014/main" id="{8D9843DF-C26B-EE43-A246-CF842944299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867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complex behavior   =   simple rules + complex environment</a:t>
            </a:r>
          </a:p>
        </p:txBody>
      </p:sp>
      <p:sp>
        <p:nvSpPr>
          <p:cNvPr id="39944" name="Rectangle 10">
            <a:extLst>
              <a:ext uri="{FF2B5EF4-FFF2-40B4-BE49-F238E27FC236}">
                <a16:creationId xmlns:a16="http://schemas.microsoft.com/office/drawing/2014/main" id="{07CD0212-82EB-D942-8AF8-844C356B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662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http://www.youtube.com/watch?v=BUxFfv9JimU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D43233B1-57BF-304C-8E20-06C446A7B21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228600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Subsumption</a:t>
            </a:r>
          </a:p>
        </p:txBody>
      </p:sp>
      <p:grpSp>
        <p:nvGrpSpPr>
          <p:cNvPr id="40963" name="Group 3">
            <a:extLst>
              <a:ext uri="{FF2B5EF4-FFF2-40B4-BE49-F238E27FC236}">
                <a16:creationId xmlns:a16="http://schemas.microsoft.com/office/drawing/2014/main" id="{846DA58C-62BB-6C44-98B8-AB29A6EC0509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5791200" cy="180975"/>
            <a:chOff x="295" y="1311"/>
            <a:chExt cx="5177" cy="114"/>
          </a:xfrm>
        </p:grpSpPr>
        <p:sp>
          <p:nvSpPr>
            <p:cNvPr id="40968" name="Rectangle 4">
              <a:extLst>
                <a:ext uri="{FF2B5EF4-FFF2-40B4-BE49-F238E27FC236}">
                  <a16:creationId xmlns:a16="http://schemas.microsoft.com/office/drawing/2014/main" id="{A0270B0C-2D3D-744C-8DC0-244B8D67CCFA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69" name="Rectangle 5">
              <a:extLst>
                <a:ext uri="{FF2B5EF4-FFF2-40B4-BE49-F238E27FC236}">
                  <a16:creationId xmlns:a16="http://schemas.microsoft.com/office/drawing/2014/main" id="{3DF68C01-F491-2445-83A0-C6AAC569CB98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964" name="Text Box 6">
            <a:extLst>
              <a:ext uri="{FF2B5EF4-FFF2-40B4-BE49-F238E27FC236}">
                <a16:creationId xmlns:a16="http://schemas.microsoft.com/office/drawing/2014/main" id="{ADE938DC-5721-9042-9509-98DF8FC09D1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Genghis</a:t>
            </a:r>
          </a:p>
        </p:txBody>
      </p:sp>
      <p:sp>
        <p:nvSpPr>
          <p:cNvPr id="40965" name="Text Box 7">
            <a:extLst>
              <a:ext uri="{FF2B5EF4-FFF2-40B4-BE49-F238E27FC236}">
                <a16:creationId xmlns:a16="http://schemas.microsoft.com/office/drawing/2014/main" id="{0B5CDB0D-2097-624D-B4D7-A822E33053A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6800" y="1981200"/>
            <a:ext cx="71628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Standing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 by tuning the parameters of two behaviors: 		the leg “swing” and the leg “lift”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Simple walking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one leg at a time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Force Balancing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via incorporated force sensors on the legs</a:t>
            </a:r>
            <a:endParaRPr lang="en-US" altLang="en-US" sz="2000" b="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Obstacle traversal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the legs should lift much higher if need be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Anticipation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touch sensors (whiskers) to detect obstacles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Pitch stabilization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an inclinometer to stabilize fore/aft pitch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Prowling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infrared sensors to start walking when a human 	approaches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Steering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the difference in two IR sensors to follow</a:t>
            </a:r>
          </a:p>
        </p:txBody>
      </p:sp>
      <p:pic>
        <p:nvPicPr>
          <p:cNvPr id="40966" name="Picture 8">
            <a:hlinkClick r:id="rId10" action="ppaction://program"/>
            <a:extLst>
              <a:ext uri="{FF2B5EF4-FFF2-40B4-BE49-F238E27FC236}">
                <a16:creationId xmlns:a16="http://schemas.microsoft.com/office/drawing/2014/main" id="{6061375C-1824-DC4D-B24E-962A8378AAA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1336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9">
            <a:extLst>
              <a:ext uri="{FF2B5EF4-FFF2-40B4-BE49-F238E27FC236}">
                <a16:creationId xmlns:a16="http://schemas.microsoft.com/office/drawing/2014/main" id="{BCE3A934-D12A-3E47-9825-609383C2A62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6324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57 modules </a:t>
            </a:r>
            <a:r>
              <a:rPr lang="en-US" altLang="en-US" b="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wired</a:t>
            </a: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together 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ADD5A0C4-4070-FA4A-992A-9CA2DE87DEF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987" name="Group 3">
            <a:extLst>
              <a:ext uri="{FF2B5EF4-FFF2-40B4-BE49-F238E27FC236}">
                <a16:creationId xmlns:a16="http://schemas.microsoft.com/office/drawing/2014/main" id="{CD8AEDAB-E19B-A94E-BBC1-D3F68CD270F8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41996" name="Rectangle 4">
              <a:extLst>
                <a:ext uri="{FF2B5EF4-FFF2-40B4-BE49-F238E27FC236}">
                  <a16:creationId xmlns:a16="http://schemas.microsoft.com/office/drawing/2014/main" id="{074FA3CF-AC55-6C45-9C9E-461468264682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97" name="Rectangle 5">
              <a:extLst>
                <a:ext uri="{FF2B5EF4-FFF2-40B4-BE49-F238E27FC236}">
                  <a16:creationId xmlns:a16="http://schemas.microsoft.com/office/drawing/2014/main" id="{90A237FC-17AD-B745-B0BC-FE528779195A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988" name="Text Box 6">
            <a:extLst>
              <a:ext uri="{FF2B5EF4-FFF2-40B4-BE49-F238E27FC236}">
                <a16:creationId xmlns:a16="http://schemas.microsoft.com/office/drawing/2014/main" id="{A8C474CB-39C2-764F-851D-D87F3A7EC3D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1524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Subsumption Architecture</a:t>
            </a:r>
          </a:p>
        </p:txBody>
      </p:sp>
      <p:pic>
        <p:nvPicPr>
          <p:cNvPr id="41989" name="Picture 7">
            <a:extLst>
              <a:ext uri="{FF2B5EF4-FFF2-40B4-BE49-F238E27FC236}">
                <a16:creationId xmlns:a16="http://schemas.microsoft.com/office/drawing/2014/main" id="{A2BA0146-CD71-6649-8B13-AA229C76970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>
            <a:fillRect/>
          </a:stretch>
        </p:blipFill>
        <p:spPr bwMode="auto">
          <a:xfrm>
            <a:off x="228600" y="1204913"/>
            <a:ext cx="71628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8">
            <a:extLst>
              <a:ext uri="{FF2B5EF4-FFF2-40B4-BE49-F238E27FC236}">
                <a16:creationId xmlns:a16="http://schemas.microsoft.com/office/drawing/2014/main" id="{01407216-2227-8148-8FCC-2E042D4F59A1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467600" y="4724400"/>
            <a:ext cx="152400" cy="18288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1" name="Text Box 9">
            <a:extLst>
              <a:ext uri="{FF2B5EF4-FFF2-40B4-BE49-F238E27FC236}">
                <a16:creationId xmlns:a16="http://schemas.microsoft.com/office/drawing/2014/main" id="{0A257DE6-3088-E247-8FE0-E33D55E545F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34300" y="5257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runaway behavior</a:t>
            </a:r>
          </a:p>
        </p:txBody>
      </p:sp>
      <p:sp>
        <p:nvSpPr>
          <p:cNvPr id="41992" name="AutoShape 10">
            <a:extLst>
              <a:ext uri="{FF2B5EF4-FFF2-40B4-BE49-F238E27FC236}">
                <a16:creationId xmlns:a16="http://schemas.microsoft.com/office/drawing/2014/main" id="{90A353E7-AD45-134F-9CCC-78D898F9C67B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467600" y="3770313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3" name="Text Box 11">
            <a:extLst>
              <a:ext uri="{FF2B5EF4-FFF2-40B4-BE49-F238E27FC236}">
                <a16:creationId xmlns:a16="http://schemas.microsoft.com/office/drawing/2014/main" id="{A84436EA-E896-A94F-92C6-58BEC5D8582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4300" y="3733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wander behavior</a:t>
            </a:r>
          </a:p>
        </p:txBody>
      </p:sp>
      <p:sp>
        <p:nvSpPr>
          <p:cNvPr id="41994" name="Text Box 12">
            <a:extLst>
              <a:ext uri="{FF2B5EF4-FFF2-40B4-BE49-F238E27FC236}">
                <a16:creationId xmlns:a16="http://schemas.microsoft.com/office/drawing/2014/main" id="{6C6E823A-6646-9F4D-A459-7A2B94FCC1D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34300" y="2057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navigate behavior</a:t>
            </a:r>
          </a:p>
        </p:txBody>
      </p:sp>
      <p:sp>
        <p:nvSpPr>
          <p:cNvPr id="41995" name="AutoShape 13">
            <a:extLst>
              <a:ext uri="{FF2B5EF4-FFF2-40B4-BE49-F238E27FC236}">
                <a16:creationId xmlns:a16="http://schemas.microsoft.com/office/drawing/2014/main" id="{078059B1-9D35-4642-8333-9C134FF61CAE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467600" y="16002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E45047F7-6366-944E-A77F-535D42B9FFD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11" name="Group 3">
            <a:extLst>
              <a:ext uri="{FF2B5EF4-FFF2-40B4-BE49-F238E27FC236}">
                <a16:creationId xmlns:a16="http://schemas.microsoft.com/office/drawing/2014/main" id="{30340148-371B-9641-A11C-B5E238FE773F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43021" name="Rectangle 4">
              <a:extLst>
                <a:ext uri="{FF2B5EF4-FFF2-40B4-BE49-F238E27FC236}">
                  <a16:creationId xmlns:a16="http://schemas.microsoft.com/office/drawing/2014/main" id="{7BB49E60-5F2E-274C-83A3-5BA5302125A0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D4AD7F9D-7E1C-4049-994A-5ABF673E1A32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12" name="Text Box 6">
            <a:extLst>
              <a:ext uri="{FF2B5EF4-FFF2-40B4-BE49-F238E27FC236}">
                <a16:creationId xmlns:a16="http://schemas.microsoft.com/office/drawing/2014/main" id="{9565C60E-8445-CD4E-98F8-87BF6DE72F7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1524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Finite-state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Architecture</a:t>
            </a:r>
          </a:p>
        </p:txBody>
      </p:sp>
      <p:pic>
        <p:nvPicPr>
          <p:cNvPr id="43013" name="Picture 7">
            <a:extLst>
              <a:ext uri="{FF2B5EF4-FFF2-40B4-BE49-F238E27FC236}">
                <a16:creationId xmlns:a16="http://schemas.microsoft.com/office/drawing/2014/main" id="{96BADE62-1355-8A44-995C-AF4224EA95B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>
            <a:fillRect/>
          </a:stretch>
        </p:blipFill>
        <p:spPr bwMode="auto">
          <a:xfrm>
            <a:off x="228600" y="1204913"/>
            <a:ext cx="71628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8">
            <a:extLst>
              <a:ext uri="{FF2B5EF4-FFF2-40B4-BE49-F238E27FC236}">
                <a16:creationId xmlns:a16="http://schemas.microsoft.com/office/drawing/2014/main" id="{EEE2DA13-E573-B54C-A988-108B7EF3636B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467600" y="4724400"/>
            <a:ext cx="152400" cy="18288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5" name="Text Box 9">
            <a:extLst>
              <a:ext uri="{FF2B5EF4-FFF2-40B4-BE49-F238E27FC236}">
                <a16:creationId xmlns:a16="http://schemas.microsoft.com/office/drawing/2014/main" id="{CE3D0BAA-93FB-4C4B-ACB5-CBB40DE261B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34300" y="5257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runaway behavior</a:t>
            </a:r>
          </a:p>
        </p:txBody>
      </p:sp>
      <p:sp>
        <p:nvSpPr>
          <p:cNvPr id="43016" name="AutoShape 10">
            <a:extLst>
              <a:ext uri="{FF2B5EF4-FFF2-40B4-BE49-F238E27FC236}">
                <a16:creationId xmlns:a16="http://schemas.microsoft.com/office/drawing/2014/main" id="{BF38193F-B9D6-A54B-905A-C53FBDF07BE3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467600" y="3770313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11">
            <a:extLst>
              <a:ext uri="{FF2B5EF4-FFF2-40B4-BE49-F238E27FC236}">
                <a16:creationId xmlns:a16="http://schemas.microsoft.com/office/drawing/2014/main" id="{7963F308-093C-B34C-8635-B7C1B390713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4300" y="3733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wander behavior</a:t>
            </a:r>
          </a:p>
        </p:txBody>
      </p:sp>
      <p:sp>
        <p:nvSpPr>
          <p:cNvPr id="43018" name="Text Box 12">
            <a:extLst>
              <a:ext uri="{FF2B5EF4-FFF2-40B4-BE49-F238E27FC236}">
                <a16:creationId xmlns:a16="http://schemas.microsoft.com/office/drawing/2014/main" id="{F3E755F2-B7CA-1E44-870E-25DDE4508FD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34300" y="2057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navigate behavior</a:t>
            </a:r>
          </a:p>
        </p:txBody>
      </p:sp>
      <p:sp>
        <p:nvSpPr>
          <p:cNvPr id="43019" name="AutoShape 13">
            <a:extLst>
              <a:ext uri="{FF2B5EF4-FFF2-40B4-BE49-F238E27FC236}">
                <a16:creationId xmlns:a16="http://schemas.microsoft.com/office/drawing/2014/main" id="{4D37B142-988F-ED43-9BBC-75B0166F7CCA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467600" y="16002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0" name="Text Box 14">
            <a:extLst>
              <a:ext uri="{FF2B5EF4-FFF2-40B4-BE49-F238E27FC236}">
                <a16:creationId xmlns:a16="http://schemas.microsoft.com/office/drawing/2014/main" id="{9F73A0F4-1986-F443-A9E8-0C6543DC048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" y="6400800"/>
            <a:ext cx="1219200" cy="338138"/>
          </a:xfrm>
          <a:prstGeom prst="rect">
            <a:avLst/>
          </a:prstGeom>
          <a:noFill/>
          <a:ln w="19050">
            <a:solidFill>
              <a:srgbClr val="1000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FSM / DFA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FC27208F-8E53-344F-8BAB-DB500439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Probabilistic robotics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6D85C735-07A4-734B-8803-B7B1FA463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44036" name="Group 3">
            <a:extLst>
              <a:ext uri="{FF2B5EF4-FFF2-40B4-BE49-F238E27FC236}">
                <a16:creationId xmlns:a16="http://schemas.microsoft.com/office/drawing/2014/main" id="{B7143F3D-335E-9D44-89B6-67C14B80FB0E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800225"/>
            <a:ext cx="8218488" cy="180975"/>
            <a:chOff x="295" y="1311"/>
            <a:chExt cx="5177" cy="114"/>
          </a:xfrm>
        </p:grpSpPr>
        <p:sp>
          <p:nvSpPr>
            <p:cNvPr id="44040" name="Rectangle 4">
              <a:extLst>
                <a:ext uri="{FF2B5EF4-FFF2-40B4-BE49-F238E27FC236}">
                  <a16:creationId xmlns:a16="http://schemas.microsoft.com/office/drawing/2014/main" id="{CBDAF5E4-7E09-824D-8960-DBDB0DBBE487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41" name="Rectangle 5">
              <a:extLst>
                <a:ext uri="{FF2B5EF4-FFF2-40B4-BE49-F238E27FC236}">
                  <a16:creationId xmlns:a16="http://schemas.microsoft.com/office/drawing/2014/main" id="{90E62C4B-1AB8-634D-9FFC-7D7CE331C15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037" name="Group 5">
            <a:extLst>
              <a:ext uri="{FF2B5EF4-FFF2-40B4-BE49-F238E27FC236}">
                <a16:creationId xmlns:a16="http://schemas.microsoft.com/office/drawing/2014/main" id="{3036D30A-FBB2-784B-A78A-8B45973AA929}"/>
              </a:ext>
            </a:extLst>
          </p:cNvPr>
          <p:cNvGrpSpPr>
            <a:grpSpLocks/>
          </p:cNvGrpSpPr>
          <p:nvPr/>
        </p:nvGrpSpPr>
        <p:grpSpPr bwMode="auto">
          <a:xfrm>
            <a:off x="2070100" y="2286000"/>
            <a:ext cx="5207000" cy="4022725"/>
            <a:chOff x="1201" y="994"/>
            <a:chExt cx="3423" cy="2724"/>
          </a:xfrm>
        </p:grpSpPr>
        <p:pic>
          <p:nvPicPr>
            <p:cNvPr id="44038" name="Picture 3" descr="mot1cf">
              <a:extLst>
                <a:ext uri="{FF2B5EF4-FFF2-40B4-BE49-F238E27FC236}">
                  <a16:creationId xmlns:a16="http://schemas.microsoft.com/office/drawing/2014/main" id="{05D0119C-759C-C448-8D94-74D263094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994"/>
              <a:ext cx="3423" cy="272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39" name="Text Box 4">
              <a:extLst>
                <a:ext uri="{FF2B5EF4-FFF2-40B4-BE49-F238E27FC236}">
                  <a16:creationId xmlns:a16="http://schemas.microsoft.com/office/drawing/2014/main" id="{75179F4F-CEDF-E345-A00E-4D44512F7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1" y="2698"/>
              <a:ext cx="676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r>
                <a:rPr lang="en-US" altLang="en-US"/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48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A2BBFB3-05E4-5D4B-87B8-3D28187E7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 Robot Arm Applications</a:t>
            </a:r>
            <a:br>
              <a:rPr lang="en-US" altLang="en-US"/>
            </a:br>
            <a:r>
              <a:rPr lang="en-US" altLang="en-US"/>
              <a:t>Manufacturing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073F883-3442-8248-A4CB-1C7273F50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419600" cy="4648200"/>
          </a:xfrm>
        </p:spPr>
        <p:txBody>
          <a:bodyPr/>
          <a:lstStyle/>
          <a:p>
            <a:r>
              <a:rPr lang="en-US" altLang="en-US"/>
              <a:t>Engineered environment</a:t>
            </a:r>
          </a:p>
          <a:p>
            <a:r>
              <a:rPr lang="en-US" altLang="en-US"/>
              <a:t>Repeated motion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921CC76-89FB-9F4B-BCF2-7E3FD220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5076825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919AD597-C553-6E46-8841-8ED1E017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>
            <a:extLst>
              <a:ext uri="{FF2B5EF4-FFF2-40B4-BE49-F238E27FC236}">
                <a16:creationId xmlns:a16="http://schemas.microsoft.com/office/drawing/2014/main" id="{4F627496-7974-6A44-BFF6-38C86031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 million arms in operation worldwide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807B3B1E-1B09-8B4D-B280-8CB0721B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400800"/>
            <a:ext cx="562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http://en.wikipedia.org/wiki/Industrial_robot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964F259B-1757-B94B-BE5C-40714A70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Sensory guided  robotics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664AAA55-916C-BF4E-8B17-9F70F592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Camera or Kinect vision</a:t>
            </a:r>
          </a:p>
          <a:p>
            <a:endParaRPr lang="en-US" altLang="en-US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48E9A782-0228-794E-ABC9-D3A6AAB6ED1F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800225"/>
            <a:ext cx="8218488" cy="180975"/>
            <a:chOff x="295" y="1311"/>
            <a:chExt cx="5177" cy="114"/>
          </a:xfrm>
        </p:grpSpPr>
        <p:sp>
          <p:nvSpPr>
            <p:cNvPr id="45062" name="Rectangle 4">
              <a:extLst>
                <a:ext uri="{FF2B5EF4-FFF2-40B4-BE49-F238E27FC236}">
                  <a16:creationId xmlns:a16="http://schemas.microsoft.com/office/drawing/2014/main" id="{14A3F584-8E25-DF4F-AC2D-20AFE131A076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63" name="Rectangle 5">
              <a:extLst>
                <a:ext uri="{FF2B5EF4-FFF2-40B4-BE49-F238E27FC236}">
                  <a16:creationId xmlns:a16="http://schemas.microsoft.com/office/drawing/2014/main" id="{D124F451-B276-D746-AB06-3D8A200A04C8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061" name="Picture 2">
            <a:extLst>
              <a:ext uri="{FF2B5EF4-FFF2-40B4-BE49-F238E27FC236}">
                <a16:creationId xmlns:a16="http://schemas.microsoft.com/office/drawing/2014/main" id="{D24EC7B6-232E-7C4C-8366-63901CC0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6173788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11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18A6657-636A-DE4B-AA04-03D64CEFF2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DD060443-E5AC-E946-B3D4-4047DD59B76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0737" name="Rectangle 4">
              <a:extLst>
                <a:ext uri="{FF2B5EF4-FFF2-40B4-BE49-F238E27FC236}">
                  <a16:creationId xmlns:a16="http://schemas.microsoft.com/office/drawing/2014/main" id="{CD8D050E-4684-A64B-8DC2-B0233C9362DC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8" name="Rectangle 5">
              <a:extLst>
                <a:ext uri="{FF2B5EF4-FFF2-40B4-BE49-F238E27FC236}">
                  <a16:creationId xmlns:a16="http://schemas.microsoft.com/office/drawing/2014/main" id="{64458A7D-E98F-EA4F-8D1C-DDBEC3A9C1F4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24" name="Text Box 6">
            <a:extLst>
              <a:ext uri="{FF2B5EF4-FFF2-40B4-BE49-F238E27FC236}">
                <a16:creationId xmlns:a16="http://schemas.microsoft.com/office/drawing/2014/main" id="{EE86433D-4CA8-F343-A9D5-10C5D84003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30725" name="Line 7">
            <a:extLst>
              <a:ext uri="{FF2B5EF4-FFF2-40B4-BE49-F238E27FC236}">
                <a16:creationId xmlns:a16="http://schemas.microsoft.com/office/drawing/2014/main" id="{9411D9E4-D9B4-1143-83DE-0981A5641968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3123D96A-F0A2-4643-945B-CFB103429FA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0728" name="Line 10">
            <a:extLst>
              <a:ext uri="{FF2B5EF4-FFF2-40B4-BE49-F238E27FC236}">
                <a16:creationId xmlns:a16="http://schemas.microsoft.com/office/drawing/2014/main" id="{C00ECBC2-B60E-3441-A304-C8B5DD9E9F18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954E8AD0-6C16-404F-B067-AD784B034F9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915C5782-6E8E-674A-83E9-227D4A15FA5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30732" name="Text Box 14">
            <a:extLst>
              <a:ext uri="{FF2B5EF4-FFF2-40B4-BE49-F238E27FC236}">
                <a16:creationId xmlns:a16="http://schemas.microsoft.com/office/drawing/2014/main" id="{97FC9E2F-94D1-9E4B-A505-2B7D028472E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3" name="Line 15">
            <a:extLst>
              <a:ext uri="{FF2B5EF4-FFF2-40B4-BE49-F238E27FC236}">
                <a16:creationId xmlns:a16="http://schemas.microsoft.com/office/drawing/2014/main" id="{CCABD44D-F933-BC40-B1FE-7522F3F53B6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3BA133-CCEA-DF4B-8B44-4FCD46FCB460}"/>
              </a:ext>
            </a:extLst>
          </p:cNvPr>
          <p:cNvSpPr/>
          <p:nvPr/>
        </p:nvSpPr>
        <p:spPr>
          <a:xfrm>
            <a:off x="838200" y="1755120"/>
            <a:ext cx="723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Robots - a 50 year journey [</a:t>
            </a:r>
            <a:r>
              <a:rPr lang="en-US" b="0" dirty="0"/>
              <a:t>Video @ ICRA 2000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hlinkClick r:id="rId17"/>
              </a:rPr>
              <a:t>https://vimeo.com/137042620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journey continues: </a:t>
            </a:r>
          </a:p>
          <a:p>
            <a:pPr marL="0" indent="0">
              <a:buNone/>
            </a:pPr>
            <a:r>
              <a:rPr lang="en-US" dirty="0">
                <a:hlinkClick r:id="rId18"/>
              </a:rPr>
              <a:t>https://vimeo.com/173394878</a:t>
            </a:r>
            <a:endParaRPr lang="en-US" dirty="0"/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8C8CC1E3-FB7A-9940-82BC-68963A5FA25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0" y="6320135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CDC7727D-3B06-724D-A4D8-60BF72F5AE7C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757068" y="61341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000" b="1" dirty="0"/>
              <a:t>Robotics</a:t>
            </a:r>
            <a:r>
              <a:rPr lang="en-CA" sz="3000" dirty="0"/>
              <a:t> </a:t>
            </a:r>
            <a:r>
              <a:rPr lang="en-CA" sz="2700" dirty="0"/>
              <a:t>(turnover over </a:t>
            </a:r>
            <a:r>
              <a:rPr lang="en-CA" sz="2700" b="1" dirty="0"/>
              <a:t>$40 billion*</a:t>
            </a:r>
            <a:r>
              <a:rPr lang="en-CA" sz="2700" dirty="0"/>
              <a:t>) </a:t>
            </a:r>
            <a:br>
              <a:rPr lang="en-CA" sz="3000" dirty="0"/>
            </a:br>
            <a:r>
              <a:rPr lang="en-CA" sz="2700" dirty="0"/>
              <a:t>Industrial Robotics	    -	Service Robotics </a:t>
            </a: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07C47-3346-A641-82D3-C85CA9B3F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2125267"/>
            <a:ext cx="7772405" cy="3430994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FBCAC7-C3DC-BC4D-AE03-E4576E07A2C9}"/>
              </a:ext>
            </a:extLst>
          </p:cNvPr>
          <p:cNvSpPr/>
          <p:nvPr/>
        </p:nvSpPr>
        <p:spPr>
          <a:xfrm>
            <a:off x="628650" y="5723752"/>
            <a:ext cx="113685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25" dirty="0">
                <a:latin typeface="ArialMT"/>
              </a:rPr>
              <a:t>*IFA robotics, 2016</a:t>
            </a:r>
          </a:p>
        </p:txBody>
      </p:sp>
    </p:spTree>
    <p:extLst>
      <p:ext uri="{BB962C8B-B14F-4D97-AF65-F5344CB8AC3E}">
        <p14:creationId xmlns:p14="http://schemas.microsoft.com/office/powerpoint/2010/main" val="3850604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 in robotics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192468-A0F8-1944-A708-1C9F83809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694" y="2125266"/>
            <a:ext cx="2925656" cy="232825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95BC4-5304-F341-8025-8D63D60E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66362"/>
            <a:ext cx="4912963" cy="2487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EAC1E2-CC62-844B-8100-8DE653072B56}"/>
              </a:ext>
            </a:extLst>
          </p:cNvPr>
          <p:cNvSpPr/>
          <p:nvPr/>
        </p:nvSpPr>
        <p:spPr>
          <a:xfrm>
            <a:off x="647439" y="4572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1.7 million new industrial robots by 2020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8C032-9299-8441-B6D8-2E3201E08137}"/>
              </a:ext>
            </a:extLst>
          </p:cNvPr>
          <p:cNvSpPr/>
          <p:nvPr/>
        </p:nvSpPr>
        <p:spPr>
          <a:xfrm>
            <a:off x="651722" y="5033665"/>
            <a:ext cx="5139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Double-digit average annual increase </a:t>
            </a:r>
          </a:p>
        </p:txBody>
      </p:sp>
    </p:spTree>
    <p:extLst>
      <p:ext uri="{BB962C8B-B14F-4D97-AF65-F5344CB8AC3E}">
        <p14:creationId xmlns:p14="http://schemas.microsoft.com/office/powerpoint/2010/main" val="3419392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 in robotics</a:t>
            </a:r>
            <a:b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Continued increase in major industries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4AE14-7299-7541-BB62-E389EF37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26469"/>
            <a:ext cx="7884538" cy="35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3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industrial robotics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1A3E8-AD35-E048-8652-453C26698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26469"/>
            <a:ext cx="7886700" cy="35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D8685-9976-9742-A9D7-C6558A2D5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458"/>
            <a:ext cx="9144000" cy="2547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F2CBD0-E0A8-5B43-8F5B-B908BB11B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5"/>
          <a:stretch/>
        </p:blipFill>
        <p:spPr>
          <a:xfrm>
            <a:off x="1077127" y="1376953"/>
            <a:ext cx="3664532" cy="2933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59F3BA-AAB8-AE40-9788-68DA075EA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0"/>
          <a:stretch/>
        </p:blipFill>
        <p:spPr>
          <a:xfrm>
            <a:off x="4849467" y="1376953"/>
            <a:ext cx="3500924" cy="29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3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F03E8-3AFB-F741-A7AD-058FCFCF8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480"/>
            <a:ext cx="9144000" cy="47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93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13C8-538F-C943-A07F-0954AB28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082"/>
            <a:ext cx="9144000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5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Canadian Robotic </a:t>
            </a:r>
            <a:r>
              <a:rPr lang="en-C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Startups</a:t>
            </a:r>
            <a:r>
              <a:rPr lang="en-C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B5954-560C-7845-9B0C-05A8296B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876800"/>
          </a:xfrm>
        </p:spPr>
        <p:txBody>
          <a:bodyPr lIns="90000">
            <a:normAutofit fontScale="70000" lnSpcReduction="20000"/>
          </a:bodyPr>
          <a:lstStyle/>
          <a:p>
            <a:r>
              <a:rPr lang="en-US" b="1" dirty="0">
                <a:hlinkClick r:id="rId2"/>
              </a:rPr>
              <a:t>Kinova</a:t>
            </a:r>
            <a:r>
              <a:rPr lang="en-US" dirty="0"/>
              <a:t> robotics (2006): </a:t>
            </a:r>
            <a:r>
              <a:rPr lang="en-US" sz="2900" dirty="0"/>
              <a:t>assistive robotic platform </a:t>
            </a:r>
          </a:p>
          <a:p>
            <a:pPr lvl="1"/>
            <a:r>
              <a:rPr lang="en-CA" sz="2300" dirty="0"/>
              <a:t>$25M funding Sept., 2017</a:t>
            </a:r>
            <a:endParaRPr lang="en-US" sz="2300" dirty="0"/>
          </a:p>
          <a:p>
            <a:pPr lvl="1"/>
            <a:r>
              <a:rPr lang="en-US" sz="2300" dirty="0"/>
              <a:t>Brain-controlled robot arm </a:t>
            </a:r>
            <a:r>
              <a:rPr lang="en-US" sz="2300" dirty="0">
                <a:hlinkClick r:id="rId3"/>
              </a:rPr>
              <a:t>https://www.youtube.com/watch?time_continue=52&amp;v=-Vh0IJRbOsY</a:t>
            </a:r>
            <a:endParaRPr lang="en-US" sz="2300" dirty="0"/>
          </a:p>
          <a:p>
            <a:pPr marL="457200" lvl="1" indent="0">
              <a:buNone/>
            </a:pPr>
            <a:endParaRPr lang="en-US" sz="2300" dirty="0"/>
          </a:p>
          <a:p>
            <a:r>
              <a:rPr lang="en-US" sz="3100" b="1" dirty="0">
                <a:hlinkClick r:id="rId4"/>
              </a:rPr>
              <a:t>RobotiQ</a:t>
            </a:r>
            <a:r>
              <a:rPr lang="en-US" sz="3100" b="1" dirty="0"/>
              <a:t> </a:t>
            </a:r>
            <a:r>
              <a:rPr lang="en-US" dirty="0"/>
              <a:t>(2008): Adaptive Grippers (Laval Uni.)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hlinkClick r:id="rId5"/>
              </a:rPr>
              <a:t>Clearpath</a:t>
            </a:r>
            <a:r>
              <a:rPr lang="en-US" dirty="0"/>
              <a:t> Robotics (2009): self-driving mobile robots (U-waterloo)</a:t>
            </a:r>
          </a:p>
          <a:p>
            <a:pPr lvl="1"/>
            <a:r>
              <a:rPr lang="en-US" sz="2300" dirty="0"/>
              <a:t>from 365K VC founding … </a:t>
            </a:r>
            <a:r>
              <a:rPr lang="en-CA" sz="2300" dirty="0"/>
              <a:t>$30 million in a Series B (2016) </a:t>
            </a:r>
          </a:p>
          <a:p>
            <a:pPr marL="457200" lvl="1" indent="0">
              <a:buNone/>
            </a:pPr>
            <a:endParaRPr lang="en-CA" sz="2300" dirty="0"/>
          </a:p>
          <a:p>
            <a:r>
              <a:rPr lang="en-CA" b="1" dirty="0">
                <a:hlinkClick r:id="rId6"/>
              </a:rPr>
              <a:t>SkyX</a:t>
            </a:r>
            <a:r>
              <a:rPr lang="en-CA" b="1" dirty="0"/>
              <a:t> </a:t>
            </a:r>
            <a:r>
              <a:rPr lang="en-CA" dirty="0"/>
              <a:t>(2015): Drone for monitoring pipelines in oil and gas sector (Ontario)</a:t>
            </a:r>
          </a:p>
          <a:p>
            <a:endParaRPr lang="en-CA" dirty="0"/>
          </a:p>
          <a:p>
            <a:r>
              <a:rPr lang="en-CA" b="1" dirty="0">
                <a:hlinkClick r:id="rId7"/>
              </a:rPr>
              <a:t>Kindred.ai</a:t>
            </a:r>
            <a:r>
              <a:rPr lang="en-CA" dirty="0"/>
              <a:t> (2014): AI grasping technology based on techniques in deep learning and reinforcement learning </a:t>
            </a:r>
          </a:p>
          <a:p>
            <a:pPr lvl="1"/>
            <a:r>
              <a:rPr lang="en-CA" sz="2200" dirty="0"/>
              <a:t>($28 million) </a:t>
            </a:r>
          </a:p>
        </p:txBody>
      </p:sp>
    </p:spTree>
    <p:extLst>
      <p:ext uri="{BB962C8B-B14F-4D97-AF65-F5344CB8AC3E}">
        <p14:creationId xmlns:p14="http://schemas.microsoft.com/office/powerpoint/2010/main" val="63540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9936A5E-72DC-DD4C-AED3-F76F4F43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70125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B26DE673-655D-0249-9E56-27AAC80D0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6825" y="276225"/>
            <a:ext cx="6124575" cy="676275"/>
          </a:xfrm>
        </p:spPr>
        <p:txBody>
          <a:bodyPr/>
          <a:lstStyle/>
          <a:p>
            <a:r>
              <a:rPr lang="en-US" altLang="en-US" sz="4000"/>
              <a:t>Emerging Robotics Applications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5E9313A-5455-2F44-B5F4-21FEDCAAB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1910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/>
              <a:t>Space </a:t>
            </a:r>
            <a:r>
              <a:rPr lang="en-US" altLang="en-US" sz="2000"/>
              <a:t>- in-orbit, repair and maintenance, planetary exploration anthropomorphic design facilitates collaboration with humans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endParaRPr lang="en-US" altLang="en-US" sz="1600">
              <a:latin typeface="Comic Sans MS" panose="030F0902030302020204" pitchFamily="66" charset="0"/>
            </a:endParaRPr>
          </a:p>
          <a:p>
            <a:pPr>
              <a:lnSpc>
                <a:spcPct val="90000"/>
              </a:lnSpc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>
              <a:lnSpc>
                <a:spcPct val="90000"/>
              </a:lnSpc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7EC9E410-4A69-0948-989F-8F6C3F0E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705350"/>
            <a:ext cx="269557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9">
            <a:extLst>
              <a:ext uri="{FF2B5EF4-FFF2-40B4-BE49-F238E27FC236}">
                <a16:creationId xmlns:a16="http://schemas.microsoft.com/office/drawing/2014/main" id="{631F5382-6D1B-F54A-8E36-4E5CC92F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156200"/>
            <a:ext cx="3781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2000"/>
              <a:t>Military or Hazardous - supply chain and logistics support, re-fueling, bomb disposal, toxic/radioactive cleanup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9223" name="Text Box 10">
            <a:extLst>
              <a:ext uri="{FF2B5EF4-FFF2-40B4-BE49-F238E27FC236}">
                <a16:creationId xmlns:a16="http://schemas.microsoft.com/office/drawing/2014/main" id="{BB67B126-E4C6-8F40-9D3F-615B91C09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3927475"/>
            <a:ext cx="46497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altLang="en-US" sz="2000"/>
              <a:t>Health - clinical applications, "aging-in-place,” physical and cognitive prosthetics in assisted-living facilities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9224" name="Text Box 11">
            <a:extLst>
              <a:ext uri="{FF2B5EF4-FFF2-40B4-BE49-F238E27FC236}">
                <a16:creationId xmlns:a16="http://schemas.microsoft.com/office/drawing/2014/main" id="{A1B345D6-1CCB-EA4B-91E8-CF09B00A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19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2000"/>
              <a:t>Basic Science -  computational models of cognitive systems, task learning, human interfaces</a:t>
            </a:r>
          </a:p>
        </p:txBody>
      </p:sp>
      <p:pic>
        <p:nvPicPr>
          <p:cNvPr id="9225" name="Picture 12" descr="G:\SMM Project\Images\Photos\Segway_RMP_Favorites\danger1.JPG">
            <a:extLst>
              <a:ext uri="{FF2B5EF4-FFF2-40B4-BE49-F238E27FC236}">
                <a16:creationId xmlns:a16="http://schemas.microsoft.com/office/drawing/2014/main" id="{6B0D3194-9F07-B54E-99B8-598FC208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-2286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3">
            <a:extLst>
              <a:ext uri="{FF2B5EF4-FFF2-40B4-BE49-F238E27FC236}">
                <a16:creationId xmlns:a16="http://schemas.microsoft.com/office/drawing/2014/main" id="{D0EE1817-1015-0F42-9AC4-566D6D39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008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1"/>
          </a:p>
        </p:txBody>
      </p:sp>
      <p:sp>
        <p:nvSpPr>
          <p:cNvPr id="9227" name="Text Box 14">
            <a:extLst>
              <a:ext uri="{FF2B5EF4-FFF2-40B4-BE49-F238E27FC236}">
                <a16:creationId xmlns:a16="http://schemas.microsoft.com/office/drawing/2014/main" id="{03F51300-0CA1-A841-853B-EE8C9E17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770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228" name="Text Box 15">
            <a:extLst>
              <a:ext uri="{FF2B5EF4-FFF2-40B4-BE49-F238E27FC236}">
                <a16:creationId xmlns:a16="http://schemas.microsoft.com/office/drawing/2014/main" id="{8E4C206C-A4F4-7E4D-8169-BE483A06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00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0000"/>
                </a:solidFill>
              </a:rPr>
              <a:t>No or few robots currently operate reliably in these areas!</a:t>
            </a:r>
          </a:p>
        </p:txBody>
      </p:sp>
      <p:pic>
        <p:nvPicPr>
          <p:cNvPr id="9229" name="Picture 16" descr="E:\jag\is04\CSApics\ISS1.jpg">
            <a:extLst>
              <a:ext uri="{FF2B5EF4-FFF2-40B4-BE49-F238E27FC236}">
                <a16:creationId xmlns:a16="http://schemas.microsoft.com/office/drawing/2014/main" id="{AF32B5DF-2183-6541-9DBE-BF42A69EE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32083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7" descr="E:\jag\is04\CSApics\ISS2.jpg">
            <a:extLst>
              <a:ext uri="{FF2B5EF4-FFF2-40B4-BE49-F238E27FC236}">
                <a16:creationId xmlns:a16="http://schemas.microsoft.com/office/drawing/2014/main" id="{8BB9CB95-BE17-C24F-94FC-0DE3B3EC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05000"/>
            <a:ext cx="14557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7776A8B5-F962-124D-ACA3-ED3AC418F7C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   Questions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1554DCAB-9696-C04A-AEDC-FF05632C3E0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C08BFDA0-FE7F-7743-805D-F0CC578780C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86AC06D9-7E0E-4E44-9853-0F630F91665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47AD28C9-C596-6C4E-9309-5B12C152B65E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4039" name="Rectangle 7">
              <a:extLst>
                <a:ext uri="{FF2B5EF4-FFF2-40B4-BE49-F238E27FC236}">
                  <a16:creationId xmlns:a16="http://schemas.microsoft.com/office/drawing/2014/main" id="{67FC3D70-A335-214B-BB97-9D2B6D25078C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40" name="Rectangle 8">
              <a:extLst>
                <a:ext uri="{FF2B5EF4-FFF2-40B4-BE49-F238E27FC236}">
                  <a16:creationId xmlns:a16="http://schemas.microsoft.com/office/drawing/2014/main" id="{FA51135C-48BF-8B46-A5A1-18559B81036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A9EBAFF-1222-E94D-A3BB-891874A6E61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0" y="1792288"/>
            <a:ext cx="6005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Achieving Artificial Intelligence through Building Robots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EE41B8E0-4EBA-BD4E-A8D7-0904A78581E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   Details</a:t>
            </a: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9E1944AD-FA91-0241-A695-A98F8E7C1AB0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5070" name="Rectangle 5">
              <a:extLst>
                <a:ext uri="{FF2B5EF4-FFF2-40B4-BE49-F238E27FC236}">
                  <a16:creationId xmlns:a16="http://schemas.microsoft.com/office/drawing/2014/main" id="{D482E60D-D18B-9E43-A578-08DAA3495115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71" name="Rectangle 6">
              <a:extLst>
                <a:ext uri="{FF2B5EF4-FFF2-40B4-BE49-F238E27FC236}">
                  <a16:creationId xmlns:a16="http://schemas.microsoft.com/office/drawing/2014/main" id="{68EFE19C-9B53-4E45-8D98-5740AC9307F1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61" name="Text Box 7">
            <a:extLst>
              <a:ext uri="{FF2B5EF4-FFF2-40B4-BE49-F238E27FC236}">
                <a16:creationId xmlns:a16="http://schemas.microsoft.com/office/drawing/2014/main" id="{E3A140C2-4C92-8242-B3BD-160A586D088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1447800"/>
            <a:ext cx="31242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Calendar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Page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Assignments ...</a:t>
            </a:r>
          </a:p>
        </p:txBody>
      </p:sp>
      <p:sp>
        <p:nvSpPr>
          <p:cNvPr id="45062" name="Text Box 10">
            <a:extLst>
              <a:ext uri="{FF2B5EF4-FFF2-40B4-BE49-F238E27FC236}">
                <a16:creationId xmlns:a16="http://schemas.microsoft.com/office/drawing/2014/main" id="{865D1074-149B-5D4E-87C0-579513889E6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05625" y="2087563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600" b="0">
                <a:latin typeface="Skia" panose="020D0502020204020204" pitchFamily="34" charset="0"/>
              </a:rPr>
              <a:t>Rodney Brooks</a:t>
            </a:r>
          </a:p>
        </p:txBody>
      </p:sp>
      <p:sp>
        <p:nvSpPr>
          <p:cNvPr id="45063" name="Rectangle 12">
            <a:extLst>
              <a:ext uri="{FF2B5EF4-FFF2-40B4-BE49-F238E27FC236}">
                <a16:creationId xmlns:a16="http://schemas.microsoft.com/office/drawing/2014/main" id="{FBC0F356-F146-FC46-A75F-D5EFD38B793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9750" y="2587625"/>
            <a:ext cx="508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class meetings:           	Tue, Th </a:t>
            </a:r>
            <a:r>
              <a:rPr lang="en-US" altLang="en-US" sz="1800" dirty="0">
                <a:solidFill>
                  <a:schemeClr val="accent2"/>
                </a:solidFill>
                <a:latin typeface="Comic Sans MS" panose="030F0902030302020204" pitchFamily="66" charset="0"/>
              </a:rPr>
              <a:t> 3:30-4:50</a:t>
            </a:r>
          </a:p>
        </p:txBody>
      </p:sp>
      <p:sp>
        <p:nvSpPr>
          <p:cNvPr id="45064" name="Rectangle 13">
            <a:extLst>
              <a:ext uri="{FF2B5EF4-FFF2-40B4-BE49-F238E27FC236}">
                <a16:creationId xmlns:a16="http://schemas.microsoft.com/office/drawing/2014/main" id="{29531A44-BA97-2442-B8B6-593504D865D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43200" y="3886200"/>
            <a:ext cx="6296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latin typeface="Courier New" panose="02070309020205020404" pitchFamily="49" charset="0"/>
              </a:rPr>
              <a:t>http://ugweb.cs.ualberta.ca/~vis/courses/robotics/</a:t>
            </a:r>
          </a:p>
        </p:txBody>
      </p:sp>
      <p:sp>
        <p:nvSpPr>
          <p:cNvPr id="45065" name="Rectangle 14">
            <a:extLst>
              <a:ext uri="{FF2B5EF4-FFF2-40B4-BE49-F238E27FC236}">
                <a16:creationId xmlns:a16="http://schemas.microsoft.com/office/drawing/2014/main" id="{AF4167F7-8E27-6E43-9CD4-B0C62F1F739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9950" y="2165350"/>
            <a:ext cx="1609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400">
                <a:solidFill>
                  <a:srgbClr val="1000E6"/>
                </a:solidFill>
                <a:latin typeface="Comic Sans MS" panose="030F0902030302020204" pitchFamily="66" charset="0"/>
              </a:rPr>
              <a:t>no required text</a:t>
            </a:r>
          </a:p>
        </p:txBody>
      </p:sp>
      <p:sp>
        <p:nvSpPr>
          <p:cNvPr id="45066" name="Rectangle 15">
            <a:extLst>
              <a:ext uri="{FF2B5EF4-FFF2-40B4-BE49-F238E27FC236}">
                <a16:creationId xmlns:a16="http://schemas.microsoft.com/office/drawing/2014/main" id="{87951DA0-8652-AC4D-B2E4-797AD4C65EF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79750" y="2863850"/>
            <a:ext cx="4679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Lab CSC 229:  		M 5:00-7:50 pm</a:t>
            </a:r>
          </a:p>
        </p:txBody>
      </p:sp>
      <p:sp>
        <p:nvSpPr>
          <p:cNvPr id="45067" name="Rectangle 16">
            <a:extLst>
              <a:ext uri="{FF2B5EF4-FFF2-40B4-BE49-F238E27FC236}">
                <a16:creationId xmlns:a16="http://schemas.microsoft.com/office/drawing/2014/main" id="{588AC3B1-1A39-4F44-97C0-ABF77FB2F200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79750" y="3138488"/>
            <a:ext cx="581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real office hours:       	after class or W,F by appt</a:t>
            </a:r>
          </a:p>
        </p:txBody>
      </p:sp>
      <p:sp>
        <p:nvSpPr>
          <p:cNvPr id="45068" name="Rectangle 23">
            <a:extLst>
              <a:ext uri="{FF2B5EF4-FFF2-40B4-BE49-F238E27FC236}">
                <a16:creationId xmlns:a16="http://schemas.microsoft.com/office/drawing/2014/main" id="{E576FE5D-D257-E246-929E-B13A1D358D43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43200" y="15240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Comic Sans MS" panose="030F0902030302020204" pitchFamily="66" charset="0"/>
              </a:rPr>
              <a:t>First week's paper:</a:t>
            </a:r>
          </a:p>
        </p:txBody>
      </p:sp>
      <p:sp>
        <p:nvSpPr>
          <p:cNvPr id="45069" name="Rectangle 4">
            <a:extLst>
              <a:ext uri="{FF2B5EF4-FFF2-40B4-BE49-F238E27FC236}">
                <a16:creationId xmlns:a16="http://schemas.microsoft.com/office/drawing/2014/main" id="{B06675CD-506B-BF4D-993F-0068DA57A0A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60750" y="4860925"/>
            <a:ext cx="43227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latin typeface="Comic Sans MS" panose="030F0902030302020204" pitchFamily="66" charset="0"/>
              </a:rPr>
              <a:t>Three lab assignments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latin typeface="Comic Sans MS" panose="030F0902030302020204" pitchFamily="66" charset="0"/>
              </a:rPr>
              <a:t>An individual reading and presentation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solidFill>
                  <a:schemeClr val="accent2"/>
                </a:solidFill>
                <a:latin typeface="Comic Sans MS" panose="030F0902030302020204" pitchFamily="66" charset="0"/>
              </a:rPr>
              <a:t>A group project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solidFill>
                  <a:schemeClr val="accent2"/>
                </a:solidFill>
                <a:latin typeface="Comic Sans MS" panose="030F0902030302020204" pitchFamily="66" charset="0"/>
              </a:rPr>
              <a:t>Two in class exams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E02FA297-BCA8-824B-A5CA-D48D98311E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Lab Projects - Options</a:t>
            </a:r>
          </a:p>
        </p:txBody>
      </p:sp>
      <p:grpSp>
        <p:nvGrpSpPr>
          <p:cNvPr id="46083" name="Group 3">
            <a:extLst>
              <a:ext uri="{FF2B5EF4-FFF2-40B4-BE49-F238E27FC236}">
                <a16:creationId xmlns:a16="http://schemas.microsoft.com/office/drawing/2014/main" id="{40B10EFC-AB10-CD4F-BCE8-60C83D4407C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6099" name="Rectangle 4">
              <a:extLst>
                <a:ext uri="{FF2B5EF4-FFF2-40B4-BE49-F238E27FC236}">
                  <a16:creationId xmlns:a16="http://schemas.microsoft.com/office/drawing/2014/main" id="{A4887285-C445-8147-8C25-69D8D5D8A027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0" name="Rectangle 5">
              <a:extLst>
                <a:ext uri="{FF2B5EF4-FFF2-40B4-BE49-F238E27FC236}">
                  <a16:creationId xmlns:a16="http://schemas.microsoft.com/office/drawing/2014/main" id="{67865DF7-C87B-9243-9C91-67311E53A481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6084" name="Text Box 6">
            <a:extLst>
              <a:ext uri="{FF2B5EF4-FFF2-40B4-BE49-F238E27FC236}">
                <a16:creationId xmlns:a16="http://schemas.microsoft.com/office/drawing/2014/main" id="{75BA9232-A595-2447-8E7C-A75529E6631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6800" y="14478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0099"/>
                </a:solidFill>
              </a:rPr>
              <a:t>Choose a platform</a:t>
            </a:r>
          </a:p>
        </p:txBody>
      </p:sp>
      <p:sp>
        <p:nvSpPr>
          <p:cNvPr id="46085" name="Text Box 7">
            <a:extLst>
              <a:ext uri="{FF2B5EF4-FFF2-40B4-BE49-F238E27FC236}">
                <a16:creationId xmlns:a16="http://schemas.microsoft.com/office/drawing/2014/main" id="{A42892B4-F6F4-B440-B0F5-0A72017AAAB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514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Default</a:t>
            </a:r>
          </a:p>
        </p:txBody>
      </p:sp>
      <p:sp>
        <p:nvSpPr>
          <p:cNvPr id="46086" name="Text Box 8">
            <a:extLst>
              <a:ext uri="{FF2B5EF4-FFF2-40B4-BE49-F238E27FC236}">
                <a16:creationId xmlns:a16="http://schemas.microsoft.com/office/drawing/2014/main" id="{66E9967F-9A76-3A4D-AB9F-88469D6FBCF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9200" y="2514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Lego EV3</a:t>
            </a:r>
          </a:p>
        </p:txBody>
      </p:sp>
      <p:sp>
        <p:nvSpPr>
          <p:cNvPr id="46087" name="Text Box 9">
            <a:extLst>
              <a:ext uri="{FF2B5EF4-FFF2-40B4-BE49-F238E27FC236}">
                <a16:creationId xmlns:a16="http://schemas.microsoft.com/office/drawing/2014/main" id="{53C6EC2B-4CC5-C241-9A89-B32D7851450C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47800" y="3276600"/>
            <a:ext cx="23622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Other possibilities: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Robot arm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AIBO dog</a:t>
            </a:r>
          </a:p>
        </p:txBody>
      </p:sp>
      <p:sp>
        <p:nvSpPr>
          <p:cNvPr id="46088" name="Text Box 12">
            <a:extLst>
              <a:ext uri="{FF2B5EF4-FFF2-40B4-BE49-F238E27FC236}">
                <a16:creationId xmlns:a16="http://schemas.microsoft.com/office/drawing/2014/main" id="{0ADDD422-5DAD-9042-AA64-0E8B0E2562B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7800" y="4495800"/>
            <a:ext cx="1219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Pioneer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UAV</a:t>
            </a:r>
          </a:p>
        </p:txBody>
      </p:sp>
      <p:sp>
        <p:nvSpPr>
          <p:cNvPr id="46089" name="Text Box 16">
            <a:extLst>
              <a:ext uri="{FF2B5EF4-FFF2-40B4-BE49-F238E27FC236}">
                <a16:creationId xmlns:a16="http://schemas.microsoft.com/office/drawing/2014/main" id="{C8F75252-1209-F04E-BAFA-D9397BF2051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7800" y="5257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Others… !</a:t>
            </a:r>
          </a:p>
        </p:txBody>
      </p:sp>
      <p:sp>
        <p:nvSpPr>
          <p:cNvPr id="46090" name="Text Box 19">
            <a:extLst>
              <a:ext uri="{FF2B5EF4-FFF2-40B4-BE49-F238E27FC236}">
                <a16:creationId xmlns:a16="http://schemas.microsoft.com/office/drawing/2014/main" id="{202263A1-B37A-5C42-B909-649DD58D72A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03700" y="1422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The EV3 Lego Robot Kit</a:t>
            </a:r>
          </a:p>
        </p:txBody>
      </p:sp>
      <p:sp>
        <p:nvSpPr>
          <p:cNvPr id="46091" name="Text Box 20">
            <a:extLst>
              <a:ext uri="{FF2B5EF4-FFF2-40B4-BE49-F238E27FC236}">
                <a16:creationId xmlns:a16="http://schemas.microsoft.com/office/drawing/2014/main" id="{A2BDE769-6E52-0644-ADFB-9E35E3754A9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14800" y="54864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spatial reasoning</a:t>
            </a:r>
          </a:p>
        </p:txBody>
      </p:sp>
      <p:sp>
        <p:nvSpPr>
          <p:cNvPr id="46092" name="Text Box 21">
            <a:extLst>
              <a:ext uri="{FF2B5EF4-FFF2-40B4-BE49-F238E27FC236}">
                <a16:creationId xmlns:a16="http://schemas.microsoft.com/office/drawing/2014/main" id="{995D76F2-2862-DF40-A349-9126B90CFBD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10200" y="5029200"/>
            <a:ext cx="1600200" cy="37623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0099"/>
                </a:solidFill>
              </a:rPr>
              <a:t>Choose a task</a:t>
            </a:r>
          </a:p>
        </p:txBody>
      </p:sp>
      <p:sp>
        <p:nvSpPr>
          <p:cNvPr id="46093" name="Text Box 22">
            <a:extLst>
              <a:ext uri="{FF2B5EF4-FFF2-40B4-BE49-F238E27FC236}">
                <a16:creationId xmlns:a16="http://schemas.microsoft.com/office/drawing/2014/main" id="{B0836CC1-54C7-064A-B7C1-19B7405C163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24600" y="5486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itself publishable…</a:t>
            </a:r>
          </a:p>
        </p:txBody>
      </p:sp>
      <p:sp>
        <p:nvSpPr>
          <p:cNvPr id="46094" name="Rectangle 23">
            <a:extLst>
              <a:ext uri="{FF2B5EF4-FFF2-40B4-BE49-F238E27FC236}">
                <a16:creationId xmlns:a16="http://schemas.microsoft.com/office/drawing/2014/main" id="{0150D3EF-60DC-CE45-B99B-C9AD53B5FB09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43638" y="5865813"/>
            <a:ext cx="2468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fire extinguisher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Vision guided motion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Tele-operation</a:t>
            </a:r>
          </a:p>
        </p:txBody>
      </p:sp>
      <p:sp>
        <p:nvSpPr>
          <p:cNvPr id="46095" name="Rectangle 25">
            <a:extLst>
              <a:ext uri="{FF2B5EF4-FFF2-40B4-BE49-F238E27FC236}">
                <a16:creationId xmlns:a16="http://schemas.microsoft.com/office/drawing/2014/main" id="{FD3A6DD9-6F5B-4A49-A564-CE1BB8755B98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5902325"/>
            <a:ext cx="2168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tag / hide &amp; seek</a:t>
            </a:r>
          </a:p>
        </p:txBody>
      </p:sp>
      <p:sp>
        <p:nvSpPr>
          <p:cNvPr id="46096" name="Rectangle 26">
            <a:extLst>
              <a:ext uri="{FF2B5EF4-FFF2-40B4-BE49-F238E27FC236}">
                <a16:creationId xmlns:a16="http://schemas.microsoft.com/office/drawing/2014/main" id="{D9B8B32B-B963-CF48-929B-DF36772E0813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0" y="6211888"/>
            <a:ext cx="2008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Beyond Botball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6097" name="Line 27">
            <a:extLst>
              <a:ext uri="{FF2B5EF4-FFF2-40B4-BE49-F238E27FC236}">
                <a16:creationId xmlns:a16="http://schemas.microsoft.com/office/drawing/2014/main" id="{45F87561-7677-0445-AB65-744E26D3F3A6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2667000" y="27432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8" name="Picture 28" descr="http://iriscanada.com/images/eventgallery/Course_Main_Picture/Lego_Mindstorms_EV3.jpg">
            <a:extLst>
              <a:ext uri="{FF2B5EF4-FFF2-40B4-BE49-F238E27FC236}">
                <a16:creationId xmlns:a16="http://schemas.microsoft.com/office/drawing/2014/main" id="{3C1438E8-E213-0840-8CE4-3AAC20B8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92313"/>
            <a:ext cx="545147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48AA5504-1E97-F14C-BEF8-B6A6B68A97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A45BDB19-0EF4-5945-AAE1-163837EAC6BB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7115" name="Rectangle 4">
              <a:extLst>
                <a:ext uri="{FF2B5EF4-FFF2-40B4-BE49-F238E27FC236}">
                  <a16:creationId xmlns:a16="http://schemas.microsoft.com/office/drawing/2014/main" id="{E7CEF640-DBA1-BE40-B20A-9D61879EFC9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6" name="Rectangle 5">
              <a:extLst>
                <a:ext uri="{FF2B5EF4-FFF2-40B4-BE49-F238E27FC236}">
                  <a16:creationId xmlns:a16="http://schemas.microsoft.com/office/drawing/2014/main" id="{C917339B-B364-8848-A33C-A5C38DE05CBB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" name="IMG_1863.MOV">
            <a:hlinkClick r:id="" action="ppaction://media"/>
            <a:extLst>
              <a:ext uri="{FF2B5EF4-FFF2-40B4-BE49-F238E27FC236}">
                <a16:creationId xmlns:a16="http://schemas.microsoft.com/office/drawing/2014/main" id="{DADE1AF3-00FE-ED45-A652-45F1E100E8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344" y="1447800"/>
            <a:ext cx="7848600" cy="441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48AA5504-1E97-F14C-BEF8-B6A6B68A97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A45BDB19-0EF4-5945-AAE1-163837EAC6BB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7115" name="Rectangle 4">
              <a:extLst>
                <a:ext uri="{FF2B5EF4-FFF2-40B4-BE49-F238E27FC236}">
                  <a16:creationId xmlns:a16="http://schemas.microsoft.com/office/drawing/2014/main" id="{E7CEF640-DBA1-BE40-B20A-9D61879EFC9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6" name="Rectangle 5">
              <a:extLst>
                <a:ext uri="{FF2B5EF4-FFF2-40B4-BE49-F238E27FC236}">
                  <a16:creationId xmlns:a16="http://schemas.microsoft.com/office/drawing/2014/main" id="{C917339B-B364-8848-A33C-A5C38DE05CBB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3" name="IMG_1865.MOV">
            <a:hlinkClick r:id="" action="ppaction://media"/>
            <a:extLst>
              <a:ext uri="{FF2B5EF4-FFF2-40B4-BE49-F238E27FC236}">
                <a16:creationId xmlns:a16="http://schemas.microsoft.com/office/drawing/2014/main" id="{314F70F9-FC52-2243-8269-BAEE82796A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1524000"/>
            <a:ext cx="7747000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9909AAB3-581E-AB44-A1B2-AA0D7196D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2913" y="4464050"/>
            <a:ext cx="8686800" cy="4648200"/>
          </a:xfrm>
        </p:spPr>
        <p:txBody>
          <a:bodyPr/>
          <a:lstStyle/>
          <a:p>
            <a:r>
              <a:rPr lang="en-US" altLang="en-US"/>
              <a:t> Home built arm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22147121-3218-1749-8595-AD31851A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276600"/>
            <a:ext cx="213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Pic of our small arm and controller</a:t>
            </a:r>
          </a:p>
        </p:txBody>
      </p:sp>
      <p:graphicFrame>
        <p:nvGraphicFramePr>
          <p:cNvPr id="48132" name="Object 5">
            <a:extLst>
              <a:ext uri="{FF2B5EF4-FFF2-40B4-BE49-F238E27FC236}">
                <a16:creationId xmlns:a16="http://schemas.microsoft.com/office/drawing/2014/main" id="{8A62B77C-BC7B-924F-8D2D-C6D725A319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1247775"/>
          <a:ext cx="405765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0" name="Photo Editor Photo" r:id="rId7" imgW="6096000" imgH="8128000" progId="MSPhotoEd.3">
                  <p:embed/>
                </p:oleObj>
              </mc:Choice>
              <mc:Fallback>
                <p:oleObj name="Photo Editor Photo" r:id="rId7" imgW="6096000" imgH="81280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247775"/>
                        <a:ext cx="405765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6">
            <a:extLst>
              <a:ext uri="{FF2B5EF4-FFF2-40B4-BE49-F238E27FC236}">
                <a16:creationId xmlns:a16="http://schemas.microsoft.com/office/drawing/2014/main" id="{FDE8759D-F823-C241-AF17-D1CFFE87C6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676400"/>
          <a:ext cx="320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1" name="Photo Editor Photo" r:id="rId9" imgW="8128000" imgH="6096000" progId="MSPhotoEd.3">
                  <p:embed/>
                </p:oleObj>
              </mc:Choice>
              <mc:Fallback>
                <p:oleObj name="Photo Editor Photo" r:id="rId9" imgW="8128000" imgH="60960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32004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Text Box 2">
            <a:extLst>
              <a:ext uri="{FF2B5EF4-FFF2-40B4-BE49-F238E27FC236}">
                <a16:creationId xmlns:a16="http://schemas.microsoft.com/office/drawing/2014/main" id="{BF234D4F-481C-1A4A-B6A7-B28A3AC32F0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8135" name="Group 3">
            <a:extLst>
              <a:ext uri="{FF2B5EF4-FFF2-40B4-BE49-F238E27FC236}">
                <a16:creationId xmlns:a16="http://schemas.microsoft.com/office/drawing/2014/main" id="{829A1469-B6C9-A242-9E23-E144851836F6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8136" name="Rectangle 4">
              <a:extLst>
                <a:ext uri="{FF2B5EF4-FFF2-40B4-BE49-F238E27FC236}">
                  <a16:creationId xmlns:a16="http://schemas.microsoft.com/office/drawing/2014/main" id="{4E8E4441-AB6E-E14B-A816-FEB15E285DC7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37" name="Rectangle 5">
              <a:extLst>
                <a:ext uri="{FF2B5EF4-FFF2-40B4-BE49-F238E27FC236}">
                  <a16:creationId xmlns:a16="http://schemas.microsoft.com/office/drawing/2014/main" id="{EC3968B4-7ACA-9642-92D8-42069180A02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83FAB3D8-9613-A248-A98B-93C337A1704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50179" name="Group 3">
            <a:extLst>
              <a:ext uri="{FF2B5EF4-FFF2-40B4-BE49-F238E27FC236}">
                <a16:creationId xmlns:a16="http://schemas.microsoft.com/office/drawing/2014/main" id="{C20BB2F8-1EC8-9F4F-B120-F209CB38FAC4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0191" name="Rectangle 4">
              <a:extLst>
                <a:ext uri="{FF2B5EF4-FFF2-40B4-BE49-F238E27FC236}">
                  <a16:creationId xmlns:a16="http://schemas.microsoft.com/office/drawing/2014/main" id="{74D28586-4A7A-9A43-AF04-A36BB97639E3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92" name="Rectangle 5">
              <a:extLst>
                <a:ext uri="{FF2B5EF4-FFF2-40B4-BE49-F238E27FC236}">
                  <a16:creationId xmlns:a16="http://schemas.microsoft.com/office/drawing/2014/main" id="{E3247546-098A-1C41-93D0-477242AE882C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0180" name="Text Box 13">
            <a:extLst>
              <a:ext uri="{FF2B5EF4-FFF2-40B4-BE49-F238E27FC236}">
                <a16:creationId xmlns:a16="http://schemas.microsoft.com/office/drawing/2014/main" id="{1F6C73C9-DB40-DA43-A546-4746DE9F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81600"/>
            <a:ext cx="2362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Soccer, machine learning,  human-robot interaction</a:t>
            </a:r>
          </a:p>
        </p:txBody>
      </p:sp>
      <p:sp>
        <p:nvSpPr>
          <p:cNvPr id="50181" name="Text Box 14">
            <a:extLst>
              <a:ext uri="{FF2B5EF4-FFF2-40B4-BE49-F238E27FC236}">
                <a16:creationId xmlns:a16="http://schemas.microsoft.com/office/drawing/2014/main" id="{AF932E59-3344-FD40-BB0C-05C9F055D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576888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'07-'08: line-following and landmarks</a:t>
            </a:r>
          </a:p>
        </p:txBody>
      </p:sp>
      <p:sp>
        <p:nvSpPr>
          <p:cNvPr id="50182" name="Text Box 15">
            <a:extLst>
              <a:ext uri="{FF2B5EF4-FFF2-40B4-BE49-F238E27FC236}">
                <a16:creationId xmlns:a16="http://schemas.microsoft.com/office/drawing/2014/main" id="{6028A93A-8DB5-4140-A0D0-39640801A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57888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lots of software on which to build</a:t>
            </a:r>
          </a:p>
        </p:txBody>
      </p:sp>
      <p:sp>
        <p:nvSpPr>
          <p:cNvPr id="50183" name="Text Box 16">
            <a:extLst>
              <a:ext uri="{FF2B5EF4-FFF2-40B4-BE49-F238E27FC236}">
                <a16:creationId xmlns:a16="http://schemas.microsoft.com/office/drawing/2014/main" id="{A5F02948-4BA7-5943-B476-EDAE89DFA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38888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CMU's Tekkotsu</a:t>
            </a:r>
          </a:p>
        </p:txBody>
      </p:sp>
      <p:sp>
        <p:nvSpPr>
          <p:cNvPr id="50184" name="Text Box 18">
            <a:extLst>
              <a:ext uri="{FF2B5EF4-FFF2-40B4-BE49-F238E27FC236}">
                <a16:creationId xmlns:a16="http://schemas.microsoft.com/office/drawing/2014/main" id="{42D5AF02-BB9B-A346-8339-DF9D337C32D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530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Sony's AIBO Robot Dog</a:t>
            </a:r>
          </a:p>
        </p:txBody>
      </p:sp>
      <p:sp>
        <p:nvSpPr>
          <p:cNvPr id="50185" name="Text Box 19">
            <a:extLst>
              <a:ext uri="{FF2B5EF4-FFF2-40B4-BE49-F238E27FC236}">
                <a16:creationId xmlns:a16="http://schemas.microsoft.com/office/drawing/2014/main" id="{02622650-09D7-3F41-BFC2-A5D9705408D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7700" y="4800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Robotics, unleashed</a:t>
            </a:r>
          </a:p>
        </p:txBody>
      </p:sp>
      <p:pic>
        <p:nvPicPr>
          <p:cNvPr id="50186" name="Picture 22">
            <a:extLst>
              <a:ext uri="{FF2B5EF4-FFF2-40B4-BE49-F238E27FC236}">
                <a16:creationId xmlns:a16="http://schemas.microsoft.com/office/drawing/2014/main" id="{CBA7EDAC-7A35-5449-ACFB-F000C4EC15C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1535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24">
            <a:extLst>
              <a:ext uri="{FF2B5EF4-FFF2-40B4-BE49-F238E27FC236}">
                <a16:creationId xmlns:a16="http://schemas.microsoft.com/office/drawing/2014/main" id="{A617A507-B2F9-044B-BD56-770B6751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816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'06: aligning and scoring a goal</a:t>
            </a:r>
          </a:p>
        </p:txBody>
      </p:sp>
      <p:pic>
        <p:nvPicPr>
          <p:cNvPr id="281625" name="scoregoal.avi">
            <a:hlinkClick r:id="" action="ppaction://media"/>
            <a:extLst>
              <a:ext uri="{FF2B5EF4-FFF2-40B4-BE49-F238E27FC236}">
                <a16:creationId xmlns:a16="http://schemas.microsoft.com/office/drawing/2014/main" id="{DF2E218D-1297-9F43-B8C2-450D3B2EE2F3}"/>
              </a:ext>
            </a:extLst>
          </p:cNvPr>
          <p:cNvPicPr>
            <a:picLocks noRot="1" noChangeAspect="1" noChangeArrowheads="1"/>
          </p:cNvPicPr>
          <p:nvPr>
            <a:vide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Text Box 1100">
            <a:extLst>
              <a:ext uri="{FF2B5EF4-FFF2-40B4-BE49-F238E27FC236}">
                <a16:creationId xmlns:a16="http://schemas.microsoft.com/office/drawing/2014/main" id="{8C2AD656-E9EE-A04D-8050-B3585ABA7A7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6738" y="32527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AIBO</a:t>
            </a:r>
          </a:p>
        </p:txBody>
      </p:sp>
      <p:sp>
        <p:nvSpPr>
          <p:cNvPr id="50190" name="Line 1107">
            <a:extLst>
              <a:ext uri="{FF2B5EF4-FFF2-40B4-BE49-F238E27FC236}">
                <a16:creationId xmlns:a16="http://schemas.microsoft.com/office/drawing/2014/main" id="{EF1C9360-6E35-0B44-A8D5-48F9ABCA3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3475038"/>
            <a:ext cx="1295400" cy="10636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1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162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1CAB76A2-0641-D74E-8657-2EBBA4A8E58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Autonomous Ground Vehicle  </a:t>
            </a: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995CE55E-9FD0-C646-9FE0-F7713615462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1211" name="Rectangle 4">
              <a:extLst>
                <a:ext uri="{FF2B5EF4-FFF2-40B4-BE49-F238E27FC236}">
                  <a16:creationId xmlns:a16="http://schemas.microsoft.com/office/drawing/2014/main" id="{547D9C79-A531-CF48-BE27-4F65DF0F73C7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2" name="Rectangle 5">
              <a:extLst>
                <a:ext uri="{FF2B5EF4-FFF2-40B4-BE49-F238E27FC236}">
                  <a16:creationId xmlns:a16="http://schemas.microsoft.com/office/drawing/2014/main" id="{0F0EC2AB-E585-C048-9ED6-CF4164204458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1204" name="Text Box 6">
            <a:extLst>
              <a:ext uri="{FF2B5EF4-FFF2-40B4-BE49-F238E27FC236}">
                <a16:creationId xmlns:a16="http://schemas.microsoft.com/office/drawing/2014/main" id="{1D45E3F6-F440-8149-AE93-D3680500676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67200" y="1371600"/>
            <a:ext cx="3886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Heading Outdoors…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With Engineeering!</a:t>
            </a:r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1E1FCC64-8AF1-A34F-9618-7108AF6497D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76600" y="6324600"/>
            <a:ext cx="2563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Mini Grand Challenge</a:t>
            </a:r>
          </a:p>
        </p:txBody>
      </p:sp>
      <p:sp>
        <p:nvSpPr>
          <p:cNvPr id="51206" name="Rectangle 8">
            <a:extLst>
              <a:ext uri="{FF2B5EF4-FFF2-40B4-BE49-F238E27FC236}">
                <a16:creationId xmlns:a16="http://schemas.microsoft.com/office/drawing/2014/main" id="{2062CA1D-E8FF-0B42-99A0-8DD0524E08C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22860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1400">
                <a:latin typeface="Comic Sans MS" panose="030F0902030302020204" pitchFamily="66" charset="0"/>
              </a:rPr>
              <a:t> International Ground Vehicle Competition</a:t>
            </a:r>
          </a:p>
        </p:txBody>
      </p:sp>
      <p:pic>
        <p:nvPicPr>
          <p:cNvPr id="51207" name="Picture 9" descr="Picture 18">
            <a:extLst>
              <a:ext uri="{FF2B5EF4-FFF2-40B4-BE49-F238E27FC236}">
                <a16:creationId xmlns:a16="http://schemas.microsoft.com/office/drawing/2014/main" id="{0DCEF579-E960-7349-B9D6-E984D1A7376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2004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Picture 17">
            <a:extLst>
              <a:ext uri="{FF2B5EF4-FFF2-40B4-BE49-F238E27FC236}">
                <a16:creationId xmlns:a16="http://schemas.microsoft.com/office/drawing/2014/main" id="{1F93A9C0-1042-0B45-B199-5B29277949C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124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1">
            <a:extLst>
              <a:ext uri="{FF2B5EF4-FFF2-40B4-BE49-F238E27FC236}">
                <a16:creationId xmlns:a16="http://schemas.microsoft.com/office/drawing/2014/main" id="{91E3FB35-FDBF-A74D-A4DE-B47A4D9F2FC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4495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12">
            <a:extLst>
              <a:ext uri="{FF2B5EF4-FFF2-40B4-BE49-F238E27FC236}">
                <a16:creationId xmlns:a16="http://schemas.microsoft.com/office/drawing/2014/main" id="{CA3724E1-062F-B14D-92C4-9D8905041C6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76800" y="5653088"/>
            <a:ext cx="322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cooper union's </a:t>
            </a:r>
            <a:r>
              <a:rPr lang="en-US" altLang="en-US" sz="1800" i="1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roberto</a:t>
            </a:r>
            <a:endParaRPr lang="en-US" altLang="en-US" sz="1800">
              <a:solidFill>
                <a:schemeClr val="bg1"/>
              </a:solidFill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6515910E-0666-BD44-9A58-FF0ED2C4D76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52227" name="Group 3">
            <a:extLst>
              <a:ext uri="{FF2B5EF4-FFF2-40B4-BE49-F238E27FC236}">
                <a16:creationId xmlns:a16="http://schemas.microsoft.com/office/drawing/2014/main" id="{E9C56868-890B-8C42-A02A-27368DED91F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2234" name="Rectangle 4">
              <a:extLst>
                <a:ext uri="{FF2B5EF4-FFF2-40B4-BE49-F238E27FC236}">
                  <a16:creationId xmlns:a16="http://schemas.microsoft.com/office/drawing/2014/main" id="{32006361-8140-9B45-8A7E-88D005D88BA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35" name="Rectangle 5">
              <a:extLst>
                <a:ext uri="{FF2B5EF4-FFF2-40B4-BE49-F238E27FC236}">
                  <a16:creationId xmlns:a16="http://schemas.microsoft.com/office/drawing/2014/main" id="{0FD24781-960A-EC42-8162-A1BE47FED322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228" name="Text Box 14">
            <a:extLst>
              <a:ext uri="{FF2B5EF4-FFF2-40B4-BE49-F238E27FC236}">
                <a16:creationId xmlns:a16="http://schemas.microsoft.com/office/drawing/2014/main" id="{EC9B2F25-7A62-DB4B-9FC0-8A899DC1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9436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'05: </a:t>
            </a:r>
            <a:r>
              <a:rPr lang="en-US" altLang="en-US" sz="18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AAAI Scavenger Hunt</a:t>
            </a:r>
          </a:p>
        </p:txBody>
      </p:sp>
      <p:sp>
        <p:nvSpPr>
          <p:cNvPr id="52229" name="Text Box 15">
            <a:extLst>
              <a:ext uri="{FF2B5EF4-FFF2-40B4-BE49-F238E27FC236}">
                <a16:creationId xmlns:a16="http://schemas.microsoft.com/office/drawing/2014/main" id="{559C3DFA-1F3F-E645-B96C-65833C1A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324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framework for almost any design</a:t>
            </a:r>
          </a:p>
        </p:txBody>
      </p:sp>
      <p:pic>
        <p:nvPicPr>
          <p:cNvPr id="52230" name="Picture 19">
            <a:extLst>
              <a:ext uri="{FF2B5EF4-FFF2-40B4-BE49-F238E27FC236}">
                <a16:creationId xmlns:a16="http://schemas.microsoft.com/office/drawing/2014/main" id="{AFDEC38B-CCED-5747-8289-C7D19A83C81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1253" r="14473"/>
          <a:stretch>
            <a:fillRect/>
          </a:stretch>
        </p:blipFill>
        <p:spPr bwMode="auto">
          <a:xfrm>
            <a:off x="3429000" y="1447800"/>
            <a:ext cx="46482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13">
            <a:extLst>
              <a:ext uri="{FF2B5EF4-FFF2-40B4-BE49-F238E27FC236}">
                <a16:creationId xmlns:a16="http://schemas.microsoft.com/office/drawing/2014/main" id="{4A1563B2-E3C7-494E-B0E0-D5B105A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53975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Mobilizing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laptop computers</a:t>
            </a:r>
          </a:p>
        </p:txBody>
      </p:sp>
      <p:pic>
        <p:nvPicPr>
          <p:cNvPr id="52232" name="Picture 23" descr="elev">
            <a:extLst>
              <a:ext uri="{FF2B5EF4-FFF2-40B4-BE49-F238E27FC236}">
                <a16:creationId xmlns:a16="http://schemas.microsoft.com/office/drawing/2014/main" id="{F90B5120-A9CE-EC4D-A8E6-457FA13C280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50000"/>
          <a:stretch>
            <a:fillRect/>
          </a:stretch>
        </p:blipFill>
        <p:spPr bwMode="auto">
          <a:xfrm>
            <a:off x="2743200" y="4572000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15">
            <a:extLst>
              <a:ext uri="{FF2B5EF4-FFF2-40B4-BE49-F238E27FC236}">
                <a16:creationId xmlns:a16="http://schemas.microsoft.com/office/drawing/2014/main" id="{81E3F613-39AA-4546-9644-59ABCB2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6281738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someday…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38670DC-DD5A-C546-B443-2BECF67A2D9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Options…</a:t>
            </a:r>
          </a:p>
        </p:txBody>
      </p:sp>
      <p:sp>
        <p:nvSpPr>
          <p:cNvPr id="53251" name="Text Box 25">
            <a:extLst>
              <a:ext uri="{FF2B5EF4-FFF2-40B4-BE49-F238E27FC236}">
                <a16:creationId xmlns:a16="http://schemas.microsoft.com/office/drawing/2014/main" id="{8FBB64D6-A3DF-7340-B3D8-C09AB02EFE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5000" y="5334000"/>
            <a:ext cx="3276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Design and build a platform from scratch: wheeled or walking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(not aerial or underwater, however…)</a:t>
            </a:r>
          </a:p>
        </p:txBody>
      </p:sp>
      <p:pic>
        <p:nvPicPr>
          <p:cNvPr id="53252" name="Picture 26">
            <a:extLst>
              <a:ext uri="{FF2B5EF4-FFF2-40B4-BE49-F238E27FC236}">
                <a16:creationId xmlns:a16="http://schemas.microsoft.com/office/drawing/2014/main" id="{8BAF4513-94CB-424F-B252-BFA7F6320CE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1905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7">
            <a:extLst>
              <a:ext uri="{FF2B5EF4-FFF2-40B4-BE49-F238E27FC236}">
                <a16:creationId xmlns:a16="http://schemas.microsoft.com/office/drawing/2014/main" id="{2FAB99F3-63B3-5344-ACB9-73A29CB92DA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25146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28">
            <a:extLst>
              <a:ext uri="{FF2B5EF4-FFF2-40B4-BE49-F238E27FC236}">
                <a16:creationId xmlns:a16="http://schemas.microsoft.com/office/drawing/2014/main" id="{E4BB4BAA-F6AE-FB46-952F-88A89ED0A8A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95800" y="4144963"/>
            <a:ext cx="434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A robot system that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in a game…</a:t>
            </a:r>
          </a:p>
        </p:txBody>
      </p:sp>
      <p:sp>
        <p:nvSpPr>
          <p:cNvPr id="53255" name="Rectangle 29">
            <a:extLst>
              <a:ext uri="{FF2B5EF4-FFF2-40B4-BE49-F238E27FC236}">
                <a16:creationId xmlns:a16="http://schemas.microsoft.com/office/drawing/2014/main" id="{C20FEA91-36FC-3644-884A-628395312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613" y="4449763"/>
            <a:ext cx="3455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robotics.cs.brown.edu/projects/embodied_gaming/</a:t>
            </a:r>
          </a:p>
        </p:txBody>
      </p:sp>
      <p:sp>
        <p:nvSpPr>
          <p:cNvPr id="53256" name="Text Box 30">
            <a:extLst>
              <a:ext uri="{FF2B5EF4-FFF2-40B4-BE49-F238E27FC236}">
                <a16:creationId xmlns:a16="http://schemas.microsoft.com/office/drawing/2014/main" id="{491DAEFC-8F2B-F943-866F-63965507C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0386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Wii, anyone?</a:t>
            </a:r>
          </a:p>
        </p:txBody>
      </p:sp>
      <p:sp>
        <p:nvSpPr>
          <p:cNvPr id="53257" name="Text Box 31">
            <a:extLst>
              <a:ext uri="{FF2B5EF4-FFF2-40B4-BE49-F238E27FC236}">
                <a16:creationId xmlns:a16="http://schemas.microsoft.com/office/drawing/2014/main" id="{D7D66D73-7FF4-834B-9DD8-E138C339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33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'04: NES Duck Hunt</a:t>
            </a:r>
          </a:p>
        </p:txBody>
      </p:sp>
      <p:sp>
        <p:nvSpPr>
          <p:cNvPr id="53258" name="Line 32">
            <a:extLst>
              <a:ext uri="{FF2B5EF4-FFF2-40B4-BE49-F238E27FC236}">
                <a16:creationId xmlns:a16="http://schemas.microsoft.com/office/drawing/2014/main" id="{1FFC5033-2B20-ED43-ABDB-77222B64B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55626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33">
            <a:extLst>
              <a:ext uri="{FF2B5EF4-FFF2-40B4-BE49-F238E27FC236}">
                <a16:creationId xmlns:a16="http://schemas.microsoft.com/office/drawing/2014/main" id="{2C36E8F4-601B-754E-AFDE-D8A80CB14AA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72200" y="4876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Turing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machine… 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0" name="Line 34">
            <a:extLst>
              <a:ext uri="{FF2B5EF4-FFF2-40B4-BE49-F238E27FC236}">
                <a16:creationId xmlns:a16="http://schemas.microsoft.com/office/drawing/2014/main" id="{FA6A419F-4065-504E-9221-2DC43BE03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3352800"/>
            <a:ext cx="1371600" cy="381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3683" name="duckhunt.mpg">
            <a:hlinkClick r:id="" action="ppaction://media"/>
            <a:extLst>
              <a:ext uri="{FF2B5EF4-FFF2-40B4-BE49-F238E27FC236}">
                <a16:creationId xmlns:a16="http://schemas.microsoft.com/office/drawing/2014/main" id="{5175DC8F-A124-2846-B35F-B32D35F912F1}"/>
              </a:ext>
            </a:extLst>
          </p:cNvPr>
          <p:cNvPicPr>
            <a:picLocks noRot="1"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2" name="Group 36">
            <a:extLst>
              <a:ext uri="{FF2B5EF4-FFF2-40B4-BE49-F238E27FC236}">
                <a16:creationId xmlns:a16="http://schemas.microsoft.com/office/drawing/2014/main" id="{B55B00AD-C77A-1B44-B30D-2AFD43A27EAC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3264" name="Rectangle 37">
              <a:extLst>
                <a:ext uri="{FF2B5EF4-FFF2-40B4-BE49-F238E27FC236}">
                  <a16:creationId xmlns:a16="http://schemas.microsoft.com/office/drawing/2014/main" id="{DCBC91DF-5ACD-5841-8940-A848A1A131C6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65" name="Rectangle 38">
              <a:extLst>
                <a:ext uri="{FF2B5EF4-FFF2-40B4-BE49-F238E27FC236}">
                  <a16:creationId xmlns:a16="http://schemas.microsoft.com/office/drawing/2014/main" id="{1414F51B-F790-4F40-80A8-4BB3E00FA238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3263" name="Picture 2">
            <a:extLst>
              <a:ext uri="{FF2B5EF4-FFF2-40B4-BE49-F238E27FC236}">
                <a16:creationId xmlns:a16="http://schemas.microsoft.com/office/drawing/2014/main" id="{3A7B769A-C5FC-AF41-9F49-A3C75B8A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2032000" cy="1524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1" fill="hold"/>
                                        <p:tgtEl>
                                          <p:spTgt spid="283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6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3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3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68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9BF9C9C9-0ED4-8D47-AC3A-81164C12ECA9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590800" y="1143000"/>
            <a:ext cx="6096000" cy="112713"/>
            <a:chOff x="288" y="720"/>
            <a:chExt cx="5184" cy="71"/>
          </a:xfrm>
        </p:grpSpPr>
        <p:sp>
          <p:nvSpPr>
            <p:cNvPr id="10257" name="Line 3">
              <a:extLst>
                <a:ext uri="{FF2B5EF4-FFF2-40B4-BE49-F238E27FC236}">
                  <a16:creationId xmlns:a16="http://schemas.microsoft.com/office/drawing/2014/main" id="{1B1C546A-1305-E24C-953D-61C14DAC20ED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88" y="720"/>
              <a:ext cx="5184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4">
              <a:extLst>
                <a:ext uri="{FF2B5EF4-FFF2-40B4-BE49-F238E27FC236}">
                  <a16:creationId xmlns:a16="http://schemas.microsoft.com/office/drawing/2014/main" id="{7EC3EC5A-2CE1-C143-8FAD-66C6C75F7E51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88" y="791"/>
              <a:ext cx="5184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3" name="Text Box 5">
            <a:extLst>
              <a:ext uri="{FF2B5EF4-FFF2-40B4-BE49-F238E27FC236}">
                <a16:creationId xmlns:a16="http://schemas.microsoft.com/office/drawing/2014/main" id="{397E35FC-28A5-5945-8D66-1632EE3AB75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956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2E5E6E3F-BEC7-184F-848D-A46EE44C689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0" y="16144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Vibrant field</a:t>
            </a:r>
          </a:p>
        </p:txBody>
      </p:sp>
      <p:pic>
        <p:nvPicPr>
          <p:cNvPr id="10245" name="Picture 7">
            <a:extLst>
              <a:ext uri="{FF2B5EF4-FFF2-40B4-BE49-F238E27FC236}">
                <a16:creationId xmlns:a16="http://schemas.microsoft.com/office/drawing/2014/main" id="{BBB63B03-EABC-7C45-9CB7-86C73D1EBE5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1752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>
            <a:extLst>
              <a:ext uri="{FF2B5EF4-FFF2-40B4-BE49-F238E27FC236}">
                <a16:creationId xmlns:a16="http://schemas.microsoft.com/office/drawing/2014/main" id="{20A23235-DCD7-3D43-9860-55D37C136E2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17526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>
            <a:extLst>
              <a:ext uri="{FF2B5EF4-FFF2-40B4-BE49-F238E27FC236}">
                <a16:creationId xmlns:a16="http://schemas.microsoft.com/office/drawing/2014/main" id="{7A4AE839-F3B2-2E4E-AD05-0E36B3AD763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>
            <a:extLst>
              <a:ext uri="{FF2B5EF4-FFF2-40B4-BE49-F238E27FC236}">
                <a16:creationId xmlns:a16="http://schemas.microsoft.com/office/drawing/2014/main" id="{7EE7F726-5A72-E84C-80CB-64E26BAC824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>
            <a:extLst>
              <a:ext uri="{FF2B5EF4-FFF2-40B4-BE49-F238E27FC236}">
                <a16:creationId xmlns:a16="http://schemas.microsoft.com/office/drawing/2014/main" id="{6261D287-83AE-C948-A167-50FDA907A339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>
            <a:extLst>
              <a:ext uri="{FF2B5EF4-FFF2-40B4-BE49-F238E27FC236}">
                <a16:creationId xmlns:a16="http://schemas.microsoft.com/office/drawing/2014/main" id="{0601625F-05CD-114F-A8C7-42C9C9136C2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895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>
            <a:extLst>
              <a:ext uri="{FF2B5EF4-FFF2-40B4-BE49-F238E27FC236}">
                <a16:creationId xmlns:a16="http://schemas.microsoft.com/office/drawing/2014/main" id="{B93E1958-1D0D-7B4F-BAFE-1068CA517770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3438"/>
            <a:ext cx="17526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6">
            <a:extLst>
              <a:ext uri="{FF2B5EF4-FFF2-40B4-BE49-F238E27FC236}">
                <a16:creationId xmlns:a16="http://schemas.microsoft.com/office/drawing/2014/main" id="{CB20FFAE-ED7C-DA4A-BBF6-E642BAF266D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5800" y="2286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kismet</a:t>
            </a:r>
          </a:p>
        </p:txBody>
      </p:sp>
      <p:sp>
        <p:nvSpPr>
          <p:cNvPr id="10253" name="Text Box 17">
            <a:extLst>
              <a:ext uri="{FF2B5EF4-FFF2-40B4-BE49-F238E27FC236}">
                <a16:creationId xmlns:a16="http://schemas.microsoft.com/office/drawing/2014/main" id="{EDABA999-1DA6-414E-9B18-612FC1F73124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57600" y="4572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Harold Cohen’s Aaron</a:t>
            </a:r>
          </a:p>
        </p:txBody>
      </p:sp>
      <p:sp>
        <p:nvSpPr>
          <p:cNvPr id="10254" name="Text Box 18">
            <a:extLst>
              <a:ext uri="{FF2B5EF4-FFF2-40B4-BE49-F238E27FC236}">
                <a16:creationId xmlns:a16="http://schemas.microsoft.com/office/drawing/2014/main" id="{0DB02D04-4ED2-B540-9A39-42F2295D7E6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30488" y="1385888"/>
            <a:ext cx="3055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Sony Aibo dogs – had to LEARN to run</a:t>
            </a:r>
          </a:p>
        </p:txBody>
      </p:sp>
      <p:sp>
        <p:nvSpPr>
          <p:cNvPr id="10255" name="Text Box 21">
            <a:extLst>
              <a:ext uri="{FF2B5EF4-FFF2-40B4-BE49-F238E27FC236}">
                <a16:creationId xmlns:a16="http://schemas.microsoft.com/office/drawing/2014/main" id="{BEB50A5F-8A30-2C46-8E1A-4E6C9341C44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553200" y="42672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other competitions</a:t>
            </a:r>
          </a:p>
        </p:txBody>
      </p:sp>
      <p:pic>
        <p:nvPicPr>
          <p:cNvPr id="10256" name="Picture 23" descr="clips-robocup-2003">
            <a:extLst>
              <a:ext uri="{FF2B5EF4-FFF2-40B4-BE49-F238E27FC236}">
                <a16:creationId xmlns:a16="http://schemas.microsoft.com/office/drawing/2014/main" id="{15D2568B-ED9A-7F4E-9B07-923062B25B63}"/>
              </a:ext>
            </a:extLst>
          </p:cNvPr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>
            <a:extLst>
              <a:ext uri="{FF2B5EF4-FFF2-40B4-BE49-F238E27FC236}">
                <a16:creationId xmlns:a16="http://schemas.microsoft.com/office/drawing/2014/main" id="{1BA4C6FC-2595-4740-B7CA-379E9BFEEAAB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32B16963-A36E-2946-811F-1CF02F720CB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57200" y="1255713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DA5E67D-6A72-3649-AE46-B8229B8DA0B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F13D2007-D6EB-6C49-85E7-86559660327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A window to the soul...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AA8829F9-DF16-7D42-80C1-CAFB076254F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52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72AF9B6A-945A-1C4C-8EAF-D0B8EB22933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Advances in AI and in Robotics are one and the same.</a:t>
            </a:r>
          </a:p>
        </p:txBody>
      </p:sp>
      <p:pic>
        <p:nvPicPr>
          <p:cNvPr id="11272" name="Picture 15">
            <a:extLst>
              <a:ext uri="{FF2B5EF4-FFF2-40B4-BE49-F238E27FC236}">
                <a16:creationId xmlns:a16="http://schemas.microsoft.com/office/drawing/2014/main" id="{EF36BB2E-D0BB-D543-8BFE-7DB1C2C2A1C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5288"/>
            <a:ext cx="38100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6">
            <a:extLst>
              <a:ext uri="{FF2B5EF4-FFF2-40B4-BE49-F238E27FC236}">
                <a16:creationId xmlns:a16="http://schemas.microsoft.com/office/drawing/2014/main" id="{0B548633-FBD4-F844-9D9D-804C4AB9276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7800" y="56388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Rodney Brooks’s Cog</a:t>
            </a:r>
          </a:p>
        </p:txBody>
      </p:sp>
      <p:sp>
        <p:nvSpPr>
          <p:cNvPr id="11274" name="Text Box 17">
            <a:extLst>
              <a:ext uri="{FF2B5EF4-FFF2-40B4-BE49-F238E27FC236}">
                <a16:creationId xmlns:a16="http://schemas.microsoft.com/office/drawing/2014/main" id="{D0648FAE-5339-CD48-A677-D13D4C0C487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48200" y="3048000"/>
            <a:ext cx="3733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MIT’s robotic fish with an unusual actuator!</a:t>
            </a:r>
          </a:p>
        </p:txBody>
      </p:sp>
      <p:sp>
        <p:nvSpPr>
          <p:cNvPr id="11275" name="Text Box 19">
            <a:extLst>
              <a:ext uri="{FF2B5EF4-FFF2-40B4-BE49-F238E27FC236}">
                <a16:creationId xmlns:a16="http://schemas.microsoft.com/office/drawing/2014/main" id="{C9DA2FA6-4C18-C94F-B26C-1D65DA6C55E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91400" y="5029200"/>
            <a:ext cx="1600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Monkey/machine interface at the Univ. of Pittsburgh</a:t>
            </a:r>
          </a:p>
        </p:txBody>
      </p:sp>
      <p:sp>
        <p:nvSpPr>
          <p:cNvPr id="11276" name="Text Box 20">
            <a:extLst>
              <a:ext uri="{FF2B5EF4-FFF2-40B4-BE49-F238E27FC236}">
                <a16:creationId xmlns:a16="http://schemas.microsoft.com/office/drawing/2014/main" id="{A1799C1C-0E09-C740-AE11-495B2AA7D7C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86600" y="64008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AI-complete…</a:t>
            </a:r>
          </a:p>
        </p:txBody>
      </p:sp>
      <p:pic>
        <p:nvPicPr>
          <p:cNvPr id="11277" name="Picture 21">
            <a:extLst>
              <a:ext uri="{FF2B5EF4-FFF2-40B4-BE49-F238E27FC236}">
                <a16:creationId xmlns:a16="http://schemas.microsoft.com/office/drawing/2014/main" id="{DF36FDAE-0A0C-4F45-8311-3666FA80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25908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2">
            <a:extLst>
              <a:ext uri="{FF2B5EF4-FFF2-40B4-BE49-F238E27FC236}">
                <a16:creationId xmlns:a16="http://schemas.microsoft.com/office/drawing/2014/main" id="{10D02631-47D6-274D-A775-50B06B06CA59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33800"/>
            <a:ext cx="1219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C79A8BB-831B-4649-A95B-6350567AC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Robotics challenges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E1E8A56-BB18-8242-845F-711F89BA8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12292" name="Picture 5" descr="darpa arm program">
            <a:extLst>
              <a:ext uri="{FF2B5EF4-FFF2-40B4-BE49-F238E27FC236}">
                <a16:creationId xmlns:a16="http://schemas.microsoft.com/office/drawing/2014/main" id="{E6CECD5A-94EB-0F45-B23E-179FDDFD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88143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Boston Dynamics PETMAN Humanoid Robot">
            <a:extLst>
              <a:ext uri="{FF2B5EF4-FFF2-40B4-BE49-F238E27FC236}">
                <a16:creationId xmlns:a16="http://schemas.microsoft.com/office/drawing/2014/main" id="{4432FABB-E8AC-E14E-8A9B-924DCB5B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600200"/>
            <a:ext cx="287813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http://upload.wikimedia.org/wikipedia/commons/thumb/3/3e/Stanley2.JPG/240px-Stanley2.JPG">
            <a:extLst>
              <a:ext uri="{FF2B5EF4-FFF2-40B4-BE49-F238E27FC236}">
                <a16:creationId xmlns:a16="http://schemas.microsoft.com/office/drawing/2014/main" id="{C1F4FFE2-75CE-254D-8FD6-1286DE16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15106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http://upload.wikimedia.org/wikipedia/commons/thumb/0/0c/DesertToCity.jpg/300px-DesertToCity.jpg">
            <a:extLst>
              <a:ext uri="{FF2B5EF4-FFF2-40B4-BE49-F238E27FC236}">
                <a16:creationId xmlns:a16="http://schemas.microsoft.com/office/drawing/2014/main" id="{091C1222-4EFF-944B-BB6A-942CA138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6892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2">
            <a:extLst>
              <a:ext uri="{FF2B5EF4-FFF2-40B4-BE49-F238E27FC236}">
                <a16:creationId xmlns:a16="http://schemas.microsoft.com/office/drawing/2014/main" id="{C0C23B82-5377-CC42-910A-0E83FA7A3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Navigation ‘05</a:t>
            </a:r>
          </a:p>
        </p:txBody>
      </p:sp>
      <p:sp>
        <p:nvSpPr>
          <p:cNvPr id="12297" name="Text Box 13">
            <a:extLst>
              <a:ext uri="{FF2B5EF4-FFF2-40B4-BE49-F238E27FC236}">
                <a16:creationId xmlns:a16="http://schemas.microsoft.com/office/drawing/2014/main" id="{6E8945DF-EED0-C34B-92F7-D1C85155B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Manipulation ‘11-14</a:t>
            </a:r>
          </a:p>
        </p:txBody>
      </p:sp>
      <p:sp>
        <p:nvSpPr>
          <p:cNvPr id="12298" name="Text Box 14">
            <a:extLst>
              <a:ext uri="{FF2B5EF4-FFF2-40B4-BE49-F238E27FC236}">
                <a16:creationId xmlns:a16="http://schemas.microsoft.com/office/drawing/2014/main" id="{2969DA41-4BF3-0746-BB87-E9BD768B8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248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2299" name="Text Box 15">
            <a:extLst>
              <a:ext uri="{FF2B5EF4-FFF2-40B4-BE49-F238E27FC236}">
                <a16:creationId xmlns:a16="http://schemas.microsoft.com/office/drawing/2014/main" id="{B2C47754-C735-B042-B066-C1065118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Humanoids ’12-15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E145E9C-FCAD-7641-95B5-44239BBC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DARPA Robotics Challenge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CF225E22-6AEC-0B42-AA10-6E51D85A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2" descr="DRC-HUBO Robot at DARPA Robotics Challenge Finals - Rotating Upper Body">
            <a:extLst>
              <a:ext uri="{FF2B5EF4-FFF2-40B4-BE49-F238E27FC236}">
                <a16:creationId xmlns:a16="http://schemas.microsoft.com/office/drawing/2014/main" id="{840EAEFD-2BF0-204E-9FF7-316F0C4E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667000"/>
            <a:ext cx="307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RC-HUBO Robot at DARPA Robotics Challenge Finals">
            <a:extLst>
              <a:ext uri="{FF2B5EF4-FFF2-40B4-BE49-F238E27FC236}">
                <a16:creationId xmlns:a16="http://schemas.microsoft.com/office/drawing/2014/main" id="{3256D1A5-E14A-934E-8E6A-09B64D0C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54959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24504</TotalTime>
  <Words>2697</Words>
  <Application>Microsoft Macintosh PowerPoint</Application>
  <PresentationFormat>On-screen Show (4:3)</PresentationFormat>
  <Paragraphs>626</Paragraphs>
  <Slides>59</Slides>
  <Notes>26</Notes>
  <HiddenSlides>6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ＭＳ Ｐゴシック</vt:lpstr>
      <vt:lpstr>Arial</vt:lpstr>
      <vt:lpstr>ArialMT</vt:lpstr>
      <vt:lpstr>Comic Sans MS</vt:lpstr>
      <vt:lpstr>Courier New</vt:lpstr>
      <vt:lpstr>Georgia</vt:lpstr>
      <vt:lpstr>Monotype Sorts</vt:lpstr>
      <vt:lpstr>Skia</vt:lpstr>
      <vt:lpstr>Symbol</vt:lpstr>
      <vt:lpstr>Times</vt:lpstr>
      <vt:lpstr>Times New Roman</vt:lpstr>
      <vt:lpstr>Wingdings</vt:lpstr>
      <vt:lpstr>Blank Presentation</vt:lpstr>
      <vt:lpstr>1_Blank Presentation</vt:lpstr>
      <vt:lpstr>MaligneLake</vt:lpstr>
      <vt:lpstr>Photo Editor Photo</vt:lpstr>
      <vt:lpstr>Experimental Robotics CMPUT 399</vt:lpstr>
      <vt:lpstr>PowerPoint Presentation</vt:lpstr>
      <vt:lpstr>PowerPoint Presentation</vt:lpstr>
      <vt:lpstr>Current Robot Arm Applications Manufacturing</vt:lpstr>
      <vt:lpstr>Emerging Robotics Applications</vt:lpstr>
      <vt:lpstr>PowerPoint Presentation</vt:lpstr>
      <vt:lpstr>PowerPoint Presentation</vt:lpstr>
      <vt:lpstr>Robotics challenges</vt:lpstr>
      <vt:lpstr>DARPA Robotics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Probabilistic robotics</vt:lpstr>
      <vt:lpstr>Sensory guided  robotics</vt:lpstr>
      <vt:lpstr>PowerPoint Presentation</vt:lpstr>
      <vt:lpstr>Robotics (turnover over $40 billion*)  Industrial Robotics     - Service Robotics </vt:lpstr>
      <vt:lpstr>Trends in robotics</vt:lpstr>
      <vt:lpstr>Trends in robotics Continued increase in major industries</vt:lpstr>
      <vt:lpstr>Trends in industrial robotics</vt:lpstr>
      <vt:lpstr>Trends in service robotics</vt:lpstr>
      <vt:lpstr>Trends in service robotics</vt:lpstr>
      <vt:lpstr>Trends in service robotics</vt:lpstr>
      <vt:lpstr>Canadian Robotic Startups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CIS</dc:creator>
  <cp:lastModifiedBy>Masood Dehghan</cp:lastModifiedBy>
  <cp:revision>327</cp:revision>
  <cp:lastPrinted>2004-01-23T10:41:34Z</cp:lastPrinted>
  <dcterms:created xsi:type="dcterms:W3CDTF">2000-08-21T15:18:15Z</dcterms:created>
  <dcterms:modified xsi:type="dcterms:W3CDTF">2018-09-04T21:25:05Z</dcterms:modified>
</cp:coreProperties>
</file>