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304" r:id="rId7"/>
    <p:sldId id="305" r:id="rId8"/>
    <p:sldId id="306" r:id="rId9"/>
    <p:sldId id="307" r:id="rId10"/>
    <p:sldId id="308" r:id="rId11"/>
    <p:sldId id="313" r:id="rId12"/>
    <p:sldId id="309" r:id="rId13"/>
    <p:sldId id="310" r:id="rId14"/>
    <p:sldId id="311" r:id="rId15"/>
    <p:sldId id="312" r:id="rId16"/>
    <p:sldId id="264" r:id="rId17"/>
    <p:sldId id="262" r:id="rId18"/>
    <p:sldId id="263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315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314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16" r:id="rId54"/>
    <p:sldId id="317" r:id="rId55"/>
    <p:sldId id="256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66"/>
    <a:srgbClr val="0000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2" autoAdjust="0"/>
    <p:restoredTop sz="90929"/>
  </p:normalViewPr>
  <p:slideViewPr>
    <p:cSldViewPr>
      <p:cViewPr varScale="1">
        <p:scale>
          <a:sx n="48" d="100"/>
          <a:sy n="48" d="100"/>
        </p:scale>
        <p:origin x="1095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e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D74D1A-2239-4B5D-AD59-B094984C11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84B49B-C77C-4CB6-BD3F-4B70417DE4D7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/>
              <a:t>Image processing, CV, CG</a:t>
            </a:r>
          </a:p>
          <a:p>
            <a:pPr eaLnBrk="1" hangingPunct="1"/>
            <a:r>
              <a:rPr lang="en-US" altLang="en-US" smtClean="0"/>
              <a:t>Zach’s geometry confusion</a:t>
            </a:r>
          </a:p>
          <a:p>
            <a:pPr eaLnBrk="1" hangingPunct="1"/>
            <a:r>
              <a:rPr lang="en-US" altLang="en-US" smtClean="0"/>
              <a:t>Wikidef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37E5E0-E3C7-4C38-997D-C1F53B0CB9D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smtClean="0"/>
              <a:t>How do we develop a consistent mathematical framework for projection calculations?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85A948-0374-4132-A904-EAAA0415CE70}" type="slidenum">
              <a:rPr lang="en-US" altLang="en-US" sz="1200"/>
              <a:pPr/>
              <a:t>55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C:\My Documents\IBRtut\titleFirt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fld id="{9DDA7E78-4DD5-46B3-9258-CCDE472EA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4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6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7964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2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34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3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8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0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92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14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827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C:\My Documents\IBRtut\title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290513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4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jag\VIDEOS\ChrisMC.mpg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52.pn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4.wmf"/><Relationship Id="rId4" Type="http://schemas.openxmlformats.org/officeDocument/2006/relationships/image" Target="../media/image53.jpeg"/><Relationship Id="rId9" Type="http://schemas.openxmlformats.org/officeDocument/2006/relationships/oleObject" Target="../embeddings/oleObject37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hyperlink" Target="file:///C:\jag\models\elephant_scorpion.yxv" TargetMode="Externa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../movies/Other/boujou.m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jag\Desktop\Documents\CompVis\498\RadiositySurf11\leuven_arc3d.mpg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g\Desktop\win7Desktop\Documents\CompVis\498\RadiositySurf11\debevec-campanile-delta.m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g\Desktop\Documents\CompVis\498\RadiositySurf11\VideoTrace.avi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g\Desktop\Documents\CompVis\498\RadiositySurf11\VideoTrace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11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5.png"/><Relationship Id="rId9" Type="http://schemas.openxmlformats.org/officeDocument/2006/relationships/image" Target="../media/image1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jag\Desktop\win7Desktop\Documents\CompVis\498\RadiositySurf11\adam_rtm.mpe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jag\videos\neil\synth_sil2d.avi" TargetMode="Externa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96.jpeg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9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g\Desktop\win7Desktop\Documents\CompVis\498\RadiositySurf11\seitz_spacetime.avi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g\Desktop\win7Desktop\Documents\CompVis\498\RadiositySurf11\hernandez_iccv07.av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4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g\Desktop\win7Desktop\Documents\CompVis\498\RadiositySurf11\kanade_sceneflowf.m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4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117.jpeg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11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4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jag\Desktop\win7Desktop\Documents\CompVis\498\RadiositySurf11\carceroni_shape.mpg" TargetMode="External"/><Relationship Id="rId1" Type="http://schemas.openxmlformats.org/officeDocument/2006/relationships/video" Target="file:///C:\Documents%20and%20Settings\User\My%20Documents\CompVis\498\RadiositySurf11\carceroni_flowim.mpg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g\Desktop\win7Desktop\Documents\CompVis\498\RadiositySurf11\andreas_success.avi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6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6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45.png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41.wmf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40.wmf"/><Relationship Id="rId19" Type="http://schemas.openxmlformats.org/officeDocument/2006/relationships/image" Target="../media/image46.png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4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 Geometric Computer Vision</a:t>
            </a:r>
            <a:br>
              <a:rPr lang="en-US" altLang="en-US" sz="4800" smtClean="0"/>
            </a:br>
            <a:r>
              <a:rPr lang="en-US" altLang="en-US" sz="4800" smtClean="0"/>
              <a:t>Review and Outlook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 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Group 2"/>
          <p:cNvGraphicFramePr>
            <a:graphicFrameLocks noGrp="1"/>
          </p:cNvGraphicFramePr>
          <p:nvPr/>
        </p:nvGraphicFramePr>
        <p:xfrm>
          <a:off x="123825" y="1419225"/>
          <a:ext cx="8026400" cy="4624390"/>
        </p:xfrm>
        <a:graphic>
          <a:graphicData uri="http://schemas.openxmlformats.org/drawingml/2006/table">
            <a:tbl>
              <a:tblPr/>
              <a:tblGrid>
                <a:gridCol w="18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266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Group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Transformation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Invariants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Distortion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Projective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15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Cross ratio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Intersection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Tangency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Affine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12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Parallelism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Relative dist in 1d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Plane at infinity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Metric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7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Relative distances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Angles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Absolute conic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Euclidean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6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Lengths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Areas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Volumes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25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Geometric strata: 3d overview</a:t>
            </a:r>
          </a:p>
        </p:txBody>
      </p:sp>
      <p:graphicFrame>
        <p:nvGraphicFramePr>
          <p:cNvPr id="12326" name="Object 39"/>
          <p:cNvGraphicFramePr>
            <a:graphicFrameLocks noChangeAspect="1"/>
          </p:cNvGraphicFramePr>
          <p:nvPr/>
        </p:nvGraphicFramePr>
        <p:xfrm>
          <a:off x="2163763" y="4084638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2" name="Microsoft Equation 3.0" r:id="rId3" imgW="927100" imgH="457200" progId="Equation.3">
                  <p:embed/>
                </p:oleObj>
              </mc:Choice>
              <mc:Fallback>
                <p:oleObj name="Microsoft Equation 3.0" r:id="rId3" imgW="927100" imgH="4572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4084638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7" name="Object 40"/>
          <p:cNvGraphicFramePr>
            <a:graphicFrameLocks noChangeAspect="1"/>
          </p:cNvGraphicFramePr>
          <p:nvPr/>
        </p:nvGraphicFramePr>
        <p:xfrm>
          <a:off x="2190750" y="2986088"/>
          <a:ext cx="19510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3" name="Equation" r:id="rId5" imgW="927100" imgH="457200" progId="Equation.3">
                  <p:embed/>
                </p:oleObj>
              </mc:Choice>
              <mc:Fallback>
                <p:oleObj name="Equation" r:id="rId5" imgW="927100" imgH="4572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2986088"/>
                        <a:ext cx="1951038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8" name="Object 41"/>
          <p:cNvGraphicFramePr>
            <a:graphicFrameLocks noChangeAspect="1"/>
          </p:cNvGraphicFramePr>
          <p:nvPr/>
        </p:nvGraphicFramePr>
        <p:xfrm>
          <a:off x="2192338" y="5094288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4" name="Equation" r:id="rId7" imgW="927100" imgH="457200" progId="Equation.3">
                  <p:embed/>
                </p:oleObj>
              </mc:Choice>
              <mc:Fallback>
                <p:oleObj name="Equation" r:id="rId7" imgW="927100" imgH="4572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5094288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9" name="Object 42"/>
          <p:cNvGraphicFramePr>
            <a:graphicFrameLocks noChangeAspect="1"/>
          </p:cNvGraphicFramePr>
          <p:nvPr/>
        </p:nvGraphicFramePr>
        <p:xfrm>
          <a:off x="2206625" y="1911350"/>
          <a:ext cx="19240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" name="Equation" r:id="rId9" imgW="914400" imgH="457200" progId="Equation.3">
                  <p:embed/>
                </p:oleObj>
              </mc:Choice>
              <mc:Fallback>
                <p:oleObj name="Equation" r:id="rId9" imgW="914400" imgH="4572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1911350"/>
                        <a:ext cx="192405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30" name="Object 43"/>
          <p:cNvGraphicFramePr>
            <a:graphicFrameLocks noChangeAspect="1"/>
          </p:cNvGraphicFramePr>
          <p:nvPr/>
        </p:nvGraphicFramePr>
        <p:xfrm>
          <a:off x="6051550" y="3573463"/>
          <a:ext cx="40005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6" name="Equation" r:id="rId11" imgW="203024" imgH="215713" progId="Equation.3">
                  <p:embed/>
                </p:oleObj>
              </mc:Choice>
              <mc:Fallback>
                <p:oleObj name="Equation" r:id="rId11" imgW="203024" imgH="215713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50" y="3573463"/>
                        <a:ext cx="400050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31" name="Object 44"/>
          <p:cNvGraphicFramePr>
            <a:graphicFrameLocks noChangeAspect="1"/>
          </p:cNvGraphicFramePr>
          <p:nvPr/>
        </p:nvGraphicFramePr>
        <p:xfrm>
          <a:off x="6016625" y="4616450"/>
          <a:ext cx="4794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Equation" r:id="rId13" imgW="241091" imgH="215713" progId="Equation.3">
                  <p:embed/>
                </p:oleObj>
              </mc:Choice>
              <mc:Fallback>
                <p:oleObj name="Equation" r:id="rId13" imgW="241091" imgH="215713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25" y="4616450"/>
                        <a:ext cx="479425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332" name="Group 45"/>
          <p:cNvGrpSpPr>
            <a:grpSpLocks/>
          </p:cNvGrpSpPr>
          <p:nvPr/>
        </p:nvGrpSpPr>
        <p:grpSpPr bwMode="auto">
          <a:xfrm>
            <a:off x="6900863" y="1965325"/>
            <a:ext cx="1035050" cy="933450"/>
            <a:chOff x="2400" y="3024"/>
            <a:chExt cx="864" cy="1056"/>
          </a:xfrm>
        </p:grpSpPr>
        <p:sp>
          <p:nvSpPr>
            <p:cNvPr id="12355" name="Line 46"/>
            <p:cNvSpPr>
              <a:spLocks noChangeShapeType="1"/>
            </p:cNvSpPr>
            <p:nvPr/>
          </p:nvSpPr>
          <p:spPr bwMode="auto">
            <a:xfrm flipV="1">
              <a:off x="2592" y="3024"/>
              <a:ext cx="67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56" name="Line 47"/>
            <p:cNvSpPr>
              <a:spLocks noChangeShapeType="1"/>
            </p:cNvSpPr>
            <p:nvPr/>
          </p:nvSpPr>
          <p:spPr bwMode="auto">
            <a:xfrm flipH="1">
              <a:off x="2400" y="3168"/>
              <a:ext cx="192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57" name="Line 48"/>
            <p:cNvSpPr>
              <a:spLocks noChangeShapeType="1"/>
            </p:cNvSpPr>
            <p:nvPr/>
          </p:nvSpPr>
          <p:spPr bwMode="auto">
            <a:xfrm>
              <a:off x="2400" y="3600"/>
              <a:ext cx="432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58" name="Line 49"/>
            <p:cNvSpPr>
              <a:spLocks noChangeShapeType="1"/>
            </p:cNvSpPr>
            <p:nvPr/>
          </p:nvSpPr>
          <p:spPr bwMode="auto">
            <a:xfrm flipV="1">
              <a:off x="2832" y="3024"/>
              <a:ext cx="432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59" name="Line 50"/>
            <p:cNvSpPr>
              <a:spLocks noChangeShapeType="1"/>
            </p:cNvSpPr>
            <p:nvPr/>
          </p:nvSpPr>
          <p:spPr bwMode="auto">
            <a:xfrm>
              <a:off x="2400" y="3600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60" name="Line 51"/>
            <p:cNvSpPr>
              <a:spLocks noChangeShapeType="1"/>
            </p:cNvSpPr>
            <p:nvPr/>
          </p:nvSpPr>
          <p:spPr bwMode="auto">
            <a:xfrm>
              <a:off x="2832" y="3888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61" name="Line 52"/>
            <p:cNvSpPr>
              <a:spLocks noChangeShapeType="1"/>
            </p:cNvSpPr>
            <p:nvPr/>
          </p:nvSpPr>
          <p:spPr bwMode="auto">
            <a:xfrm flipH="1">
              <a:off x="3216" y="3024"/>
              <a:ext cx="4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62" name="Line 53"/>
            <p:cNvSpPr>
              <a:spLocks noChangeShapeType="1"/>
            </p:cNvSpPr>
            <p:nvPr/>
          </p:nvSpPr>
          <p:spPr bwMode="auto">
            <a:xfrm flipH="1">
              <a:off x="2832" y="3360"/>
              <a:ext cx="384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63" name="Line 54"/>
            <p:cNvSpPr>
              <a:spLocks noChangeShapeType="1"/>
            </p:cNvSpPr>
            <p:nvPr/>
          </p:nvSpPr>
          <p:spPr bwMode="auto">
            <a:xfrm>
              <a:off x="2496" y="3840"/>
              <a:ext cx="33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2333" name="Group 55"/>
          <p:cNvGrpSpPr>
            <a:grpSpLocks/>
          </p:cNvGrpSpPr>
          <p:nvPr/>
        </p:nvGrpSpPr>
        <p:grpSpPr bwMode="auto">
          <a:xfrm>
            <a:off x="6823075" y="3114675"/>
            <a:ext cx="1085850" cy="747713"/>
            <a:chOff x="4298" y="1962"/>
            <a:chExt cx="684" cy="471"/>
          </a:xfrm>
        </p:grpSpPr>
        <p:sp>
          <p:nvSpPr>
            <p:cNvPr id="12346" name="Line 56"/>
            <p:cNvSpPr>
              <a:spLocks noChangeShapeType="1"/>
            </p:cNvSpPr>
            <p:nvPr/>
          </p:nvSpPr>
          <p:spPr bwMode="auto">
            <a:xfrm flipV="1">
              <a:off x="4303" y="2024"/>
              <a:ext cx="202" cy="4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47" name="Line 57"/>
            <p:cNvSpPr>
              <a:spLocks noChangeShapeType="1"/>
            </p:cNvSpPr>
            <p:nvPr/>
          </p:nvSpPr>
          <p:spPr bwMode="auto">
            <a:xfrm>
              <a:off x="4507" y="2028"/>
              <a:ext cx="248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48" name="Line 58"/>
            <p:cNvSpPr>
              <a:spLocks noChangeShapeType="1"/>
            </p:cNvSpPr>
            <p:nvPr/>
          </p:nvSpPr>
          <p:spPr bwMode="auto">
            <a:xfrm flipV="1">
              <a:off x="4756" y="1977"/>
              <a:ext cx="220" cy="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49" name="Line 59"/>
            <p:cNvSpPr>
              <a:spLocks noChangeShapeType="1"/>
            </p:cNvSpPr>
            <p:nvPr/>
          </p:nvSpPr>
          <p:spPr bwMode="auto">
            <a:xfrm flipV="1">
              <a:off x="4559" y="2030"/>
              <a:ext cx="199" cy="4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50" name="Line 60"/>
            <p:cNvSpPr>
              <a:spLocks noChangeShapeType="1"/>
            </p:cNvSpPr>
            <p:nvPr/>
          </p:nvSpPr>
          <p:spPr bwMode="auto">
            <a:xfrm flipV="1">
              <a:off x="4783" y="1970"/>
              <a:ext cx="196" cy="4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51" name="Line 61"/>
            <p:cNvSpPr>
              <a:spLocks noChangeShapeType="1"/>
            </p:cNvSpPr>
            <p:nvPr/>
          </p:nvSpPr>
          <p:spPr bwMode="auto">
            <a:xfrm flipV="1">
              <a:off x="4560" y="2372"/>
              <a:ext cx="228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52" name="Line 62"/>
            <p:cNvSpPr>
              <a:spLocks noChangeShapeType="1"/>
            </p:cNvSpPr>
            <p:nvPr/>
          </p:nvSpPr>
          <p:spPr bwMode="auto">
            <a:xfrm flipV="1">
              <a:off x="4507" y="1965"/>
              <a:ext cx="222" cy="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53" name="Line 63"/>
            <p:cNvSpPr>
              <a:spLocks noChangeShapeType="1"/>
            </p:cNvSpPr>
            <p:nvPr/>
          </p:nvSpPr>
          <p:spPr bwMode="auto">
            <a:xfrm>
              <a:off x="4298" y="2427"/>
              <a:ext cx="273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2354" name="Line 64"/>
            <p:cNvSpPr>
              <a:spLocks noChangeShapeType="1"/>
            </p:cNvSpPr>
            <p:nvPr/>
          </p:nvSpPr>
          <p:spPr bwMode="auto">
            <a:xfrm>
              <a:off x="4726" y="1962"/>
              <a:ext cx="256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</p:grpSp>
      <p:sp>
        <p:nvSpPr>
          <p:cNvPr id="12334" name="AutoShape 65"/>
          <p:cNvSpPr>
            <a:spLocks noChangeArrowheads="1"/>
          </p:cNvSpPr>
          <p:nvPr/>
        </p:nvSpPr>
        <p:spPr bwMode="auto">
          <a:xfrm>
            <a:off x="7118350" y="4364038"/>
            <a:ext cx="460375" cy="454025"/>
          </a:xfrm>
          <a:prstGeom prst="cube">
            <a:avLst>
              <a:gd name="adj" fmla="val 25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335" name="AutoShape 66"/>
          <p:cNvSpPr>
            <a:spLocks noChangeArrowheads="1"/>
          </p:cNvSpPr>
          <p:nvPr/>
        </p:nvSpPr>
        <p:spPr bwMode="auto">
          <a:xfrm>
            <a:off x="6992938" y="5256213"/>
            <a:ext cx="717550" cy="673100"/>
          </a:xfrm>
          <a:prstGeom prst="cube">
            <a:avLst>
              <a:gd name="adj" fmla="val 25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12336" name="Group 67"/>
          <p:cNvGrpSpPr>
            <a:grpSpLocks/>
          </p:cNvGrpSpPr>
          <p:nvPr/>
        </p:nvGrpSpPr>
        <p:grpSpPr bwMode="auto">
          <a:xfrm>
            <a:off x="8226425" y="2720975"/>
            <a:ext cx="1141413" cy="744538"/>
            <a:chOff x="5182" y="1714"/>
            <a:chExt cx="719" cy="469"/>
          </a:xfrm>
        </p:grpSpPr>
        <p:sp>
          <p:nvSpPr>
            <p:cNvPr id="12343" name="AutoShape 68"/>
            <p:cNvSpPr>
              <a:spLocks noChangeArrowheads="1"/>
            </p:cNvSpPr>
            <p:nvPr/>
          </p:nvSpPr>
          <p:spPr bwMode="auto">
            <a:xfrm>
              <a:off x="5182" y="1714"/>
              <a:ext cx="128" cy="453"/>
            </a:xfrm>
            <a:prstGeom prst="curvedLeftArrow">
              <a:avLst>
                <a:gd name="adj1" fmla="val 32015"/>
                <a:gd name="adj2" fmla="val 141399"/>
                <a:gd name="adj3" fmla="val 33333"/>
              </a:avLst>
            </a:prstGeom>
            <a:solidFill>
              <a:srgbClr val="CC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4" name="Text Box 69"/>
            <p:cNvSpPr txBox="1">
              <a:spLocks noChangeArrowheads="1"/>
            </p:cNvSpPr>
            <p:nvPr/>
          </p:nvSpPr>
          <p:spPr bwMode="auto">
            <a:xfrm>
              <a:off x="5300" y="1797"/>
              <a:ext cx="6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/>
                <a:t>3DOF</a:t>
              </a:r>
            </a:p>
          </p:txBody>
        </p:sp>
        <p:graphicFrame>
          <p:nvGraphicFramePr>
            <p:cNvPr id="12345" name="Object 70"/>
            <p:cNvGraphicFramePr>
              <a:graphicFrameLocks noChangeAspect="1"/>
            </p:cNvGraphicFramePr>
            <p:nvPr/>
          </p:nvGraphicFramePr>
          <p:xfrm>
            <a:off x="5443" y="1916"/>
            <a:ext cx="252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8" name="Equation" r:id="rId15" imgW="203024" imgH="215713" progId="Equation.3">
                    <p:embed/>
                  </p:oleObj>
                </mc:Choice>
                <mc:Fallback>
                  <p:oleObj name="Equation" r:id="rId15" imgW="203024" imgH="215713" progId="Equation.3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3" y="1916"/>
                          <a:ext cx="252" cy="2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337" name="Group 71"/>
          <p:cNvGrpSpPr>
            <a:grpSpLocks/>
          </p:cNvGrpSpPr>
          <p:nvPr/>
        </p:nvGrpSpPr>
        <p:grpSpPr bwMode="auto">
          <a:xfrm>
            <a:off x="8245475" y="3914775"/>
            <a:ext cx="1152525" cy="823913"/>
            <a:chOff x="5194" y="2466"/>
            <a:chExt cx="726" cy="519"/>
          </a:xfrm>
        </p:grpSpPr>
        <p:sp>
          <p:nvSpPr>
            <p:cNvPr id="12340" name="AutoShape 72"/>
            <p:cNvSpPr>
              <a:spLocks noChangeArrowheads="1"/>
            </p:cNvSpPr>
            <p:nvPr/>
          </p:nvSpPr>
          <p:spPr bwMode="auto">
            <a:xfrm>
              <a:off x="5194" y="2466"/>
              <a:ext cx="128" cy="453"/>
            </a:xfrm>
            <a:prstGeom prst="curvedLeftArrow">
              <a:avLst>
                <a:gd name="adj1" fmla="val 32015"/>
                <a:gd name="adj2" fmla="val 141399"/>
                <a:gd name="adj3" fmla="val 33333"/>
              </a:avLst>
            </a:prstGeom>
            <a:solidFill>
              <a:srgbClr val="CC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41" name="Text Box 73"/>
            <p:cNvSpPr txBox="1">
              <a:spLocks noChangeArrowheads="1"/>
            </p:cNvSpPr>
            <p:nvPr/>
          </p:nvSpPr>
          <p:spPr bwMode="auto">
            <a:xfrm>
              <a:off x="5319" y="2569"/>
              <a:ext cx="6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/>
                <a:t>5DOF</a:t>
              </a:r>
            </a:p>
          </p:txBody>
        </p:sp>
        <p:graphicFrame>
          <p:nvGraphicFramePr>
            <p:cNvPr id="12342" name="Object 74"/>
            <p:cNvGraphicFramePr>
              <a:graphicFrameLocks noChangeAspect="1"/>
            </p:cNvGraphicFramePr>
            <p:nvPr/>
          </p:nvGraphicFramePr>
          <p:xfrm>
            <a:off x="5458" y="2714"/>
            <a:ext cx="302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9" name="Equation" r:id="rId16" imgW="241091" imgH="215713" progId="Equation.3">
                    <p:embed/>
                  </p:oleObj>
                </mc:Choice>
                <mc:Fallback>
                  <p:oleObj name="Equation" r:id="rId16" imgW="241091" imgH="215713" progId="Equation.3">
                    <p:embed/>
                    <p:pic>
                      <p:nvPicPr>
                        <p:cNvPr id="0" name="Object 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58" y="2714"/>
                          <a:ext cx="302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338" name="Text Box 75"/>
          <p:cNvSpPr txBox="1">
            <a:spLocks noChangeArrowheads="1"/>
          </p:cNvSpPr>
          <p:nvPr/>
        </p:nvSpPr>
        <p:spPr bwMode="auto">
          <a:xfrm>
            <a:off x="1549400" y="35528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339" name="Text Box 76"/>
          <p:cNvSpPr txBox="1">
            <a:spLocks noChangeArrowheads="1"/>
          </p:cNvSpPr>
          <p:nvPr/>
        </p:nvSpPr>
        <p:spPr bwMode="auto">
          <a:xfrm>
            <a:off x="6192838" y="6146800"/>
            <a:ext cx="27051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latin typeface="Comic Sans MS" panose="030F0702030302020204" pitchFamily="66" charset="0"/>
              </a:rPr>
              <a:t>Faugeras ‘95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Tasks in Geometric Vision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58674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Tracking:</a:t>
            </a:r>
            <a:r>
              <a:rPr lang="en-US" smtClean="0"/>
              <a:t> Often formulated in 2D, but tracks 3D objects/scene</a:t>
            </a:r>
          </a:p>
          <a:p>
            <a:pPr eaLnBrk="1" hangingPunct="1">
              <a:defRPr/>
            </a:pPr>
            <a:r>
              <a:rPr lang="en-US" b="1" smtClean="0"/>
              <a:t>Visual control:</a:t>
            </a:r>
            <a:r>
              <a:rPr lang="en-US" smtClean="0"/>
              <a:t> Explicit 2D geometric constraints implicitly fulfills a 3D motion alignment</a:t>
            </a:r>
          </a:p>
          <a:p>
            <a:pPr eaLnBrk="1" hangingPunct="1">
              <a:defRPr/>
            </a:pPr>
            <a:r>
              <a:rPr lang="en-US" b="1" smtClean="0"/>
              <a:t>3D reconstruction</a:t>
            </a:r>
            <a:r>
              <a:rPr lang="en-US" smtClean="0"/>
              <a:t>: Computes an explicit 3D model from 2D images</a:t>
            </a:r>
          </a:p>
          <a:p>
            <a:pPr eaLnBrk="1" hangingPunct="1">
              <a:defRPr/>
            </a:pPr>
            <a:endParaRPr lang="en-US" smtClean="0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6553200" y="3124200"/>
            <a:ext cx="2384425" cy="1830388"/>
            <a:chOff x="3600" y="576"/>
            <a:chExt cx="2030" cy="1515"/>
          </a:xfrm>
        </p:grpSpPr>
        <p:pic>
          <p:nvPicPr>
            <p:cNvPr id="13319" name="Picture 5"/>
            <p:cNvPicPr>
              <a:picLocks noChangeAspect="1" noChangeArrowheads="1"/>
            </p:cNvPicPr>
            <p:nvPr/>
          </p:nvPicPr>
          <p:blipFill>
            <a:blip r:embed="rId3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76"/>
              <a:ext cx="192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Rectangle 6"/>
            <p:cNvSpPr>
              <a:spLocks noChangeArrowheads="1"/>
            </p:cNvSpPr>
            <p:nvPr/>
          </p:nvSpPr>
          <p:spPr bwMode="auto">
            <a:xfrm>
              <a:off x="5276" y="1207"/>
              <a:ext cx="354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y</a:t>
              </a:r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13321" name="Rectangle 7"/>
            <p:cNvSpPr>
              <a:spLocks noChangeArrowheads="1"/>
            </p:cNvSpPr>
            <p:nvPr/>
          </p:nvSpPr>
          <p:spPr bwMode="auto">
            <a:xfrm>
              <a:off x="5366" y="1161"/>
              <a:ext cx="221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3322" name="Oval 8"/>
            <p:cNvSpPr>
              <a:spLocks noChangeArrowheads="1"/>
            </p:cNvSpPr>
            <p:nvPr/>
          </p:nvSpPr>
          <p:spPr bwMode="auto">
            <a:xfrm>
              <a:off x="4293" y="1078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3" name="Oval 9"/>
            <p:cNvSpPr>
              <a:spLocks noChangeArrowheads="1"/>
            </p:cNvSpPr>
            <p:nvPr/>
          </p:nvSpPr>
          <p:spPr bwMode="auto">
            <a:xfrm>
              <a:off x="5329" y="1239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4" name="Oval 10"/>
            <p:cNvSpPr>
              <a:spLocks noChangeArrowheads="1"/>
            </p:cNvSpPr>
            <p:nvPr/>
          </p:nvSpPr>
          <p:spPr bwMode="auto">
            <a:xfrm>
              <a:off x="3990" y="1835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5" name="Line 11"/>
            <p:cNvSpPr>
              <a:spLocks noChangeShapeType="1"/>
            </p:cNvSpPr>
            <p:nvPr/>
          </p:nvSpPr>
          <p:spPr bwMode="auto">
            <a:xfrm>
              <a:off x="4372" y="1114"/>
              <a:ext cx="625" cy="29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3326" name="Line 12"/>
            <p:cNvSpPr>
              <a:spLocks noChangeShapeType="1"/>
            </p:cNvSpPr>
            <p:nvPr/>
          </p:nvSpPr>
          <p:spPr bwMode="auto">
            <a:xfrm flipV="1">
              <a:off x="4076" y="1738"/>
              <a:ext cx="249" cy="99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3327" name="Rectangle 13"/>
            <p:cNvSpPr>
              <a:spLocks noChangeArrowheads="1"/>
            </p:cNvSpPr>
            <p:nvPr/>
          </p:nvSpPr>
          <p:spPr bwMode="auto">
            <a:xfrm>
              <a:off x="3987" y="1762"/>
              <a:ext cx="354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y</a:t>
              </a:r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13328" name="Rectangle 14"/>
            <p:cNvSpPr>
              <a:spLocks noChangeArrowheads="1"/>
            </p:cNvSpPr>
            <p:nvPr/>
          </p:nvSpPr>
          <p:spPr bwMode="auto">
            <a:xfrm>
              <a:off x="4085" y="1724"/>
              <a:ext cx="220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3329" name="Rectangle 15"/>
            <p:cNvSpPr>
              <a:spLocks noChangeArrowheads="1"/>
            </p:cNvSpPr>
            <p:nvPr/>
          </p:nvSpPr>
          <p:spPr bwMode="auto">
            <a:xfrm>
              <a:off x="4166" y="1155"/>
              <a:ext cx="333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y</a:t>
              </a:r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3330" name="Rectangle 16"/>
            <p:cNvSpPr>
              <a:spLocks noChangeArrowheads="1"/>
            </p:cNvSpPr>
            <p:nvPr/>
          </p:nvSpPr>
          <p:spPr bwMode="auto">
            <a:xfrm>
              <a:off x="4258" y="1119"/>
              <a:ext cx="22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20849" name="ChrisMC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30480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8" descr="E:\VR03tut\images\pollefeyes_cast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57725"/>
            <a:ext cx="21780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0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4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084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amera_pers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755775"/>
            <a:ext cx="468312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      Camera model: Relates 2D – 3D</a:t>
            </a:r>
          </a:p>
        </p:txBody>
      </p:sp>
      <p:pic>
        <p:nvPicPr>
          <p:cNvPr id="14340" name="Picture 4" descr="dur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73163"/>
            <a:ext cx="4754562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1855788" y="4984750"/>
          <a:ext cx="22082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5" imgW="1091726" imgH="203112" progId="Equation.3">
                  <p:embed/>
                </p:oleObj>
              </mc:Choice>
              <mc:Fallback>
                <p:oleObj name="Equation" r:id="rId5" imgW="1091726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984750"/>
                        <a:ext cx="22082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1100138" y="5497513"/>
          <a:ext cx="30289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7" imgW="1497950" imgH="215806" progId="Equation.3">
                  <p:embed/>
                </p:oleObj>
              </mc:Choice>
              <mc:Fallback>
                <p:oleObj name="Equation" r:id="rId7" imgW="1497950" imgH="21580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138" y="5497513"/>
                        <a:ext cx="30289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219575" y="5553075"/>
            <a:ext cx="473392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u="sng">
                <a:latin typeface="Arial" panose="020B0604020202020204" pitchFamily="34" charset="0"/>
              </a:rPr>
              <a:t>Camera matrix </a:t>
            </a:r>
            <a:r>
              <a:rPr lang="en-US" altLang="en-US" sz="2000" b="1">
                <a:latin typeface="Arial" panose="020B0604020202020204" pitchFamily="34" charset="0"/>
              </a:rPr>
              <a:t>(internal params)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171950" y="6076950"/>
            <a:ext cx="49720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u="sng">
                <a:latin typeface="Arial" panose="020B0604020202020204" pitchFamily="34" charset="0"/>
              </a:rPr>
              <a:t>Rotation, translation</a:t>
            </a:r>
            <a:r>
              <a:rPr lang="en-US" altLang="en-US" sz="2000" b="1">
                <a:latin typeface="Arial" panose="020B0604020202020204" pitchFamily="34" charset="0"/>
              </a:rPr>
              <a:t> (ext. params)</a:t>
            </a:r>
          </a:p>
        </p:txBody>
      </p:sp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3082925" y="6003925"/>
          <a:ext cx="56356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9" imgW="253780" imgH="203024" progId="Equation.3">
                  <p:embed/>
                </p:oleObj>
              </mc:Choice>
              <mc:Fallback>
                <p:oleObj name="Equation" r:id="rId9" imgW="253780" imgH="203024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25" y="6003925"/>
                        <a:ext cx="56356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1736725" y="4565650"/>
            <a:ext cx="958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[D</a:t>
            </a:r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rer]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262438" y="5043488"/>
            <a:ext cx="47339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u="sng">
                <a:latin typeface="Arial" panose="020B0604020202020204" pitchFamily="34" charset="0"/>
              </a:rPr>
              <a:t>Projection matrix</a:t>
            </a:r>
            <a:endParaRPr lang="en-US" altLang="en-US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54150"/>
            <a:ext cx="8812213" cy="5241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Projection equation</a:t>
            </a:r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    </a:t>
            </a:r>
            <a:r>
              <a:rPr lang="en-US" sz="2800" smtClean="0">
                <a:solidFill>
                  <a:schemeClr val="tx1"/>
                </a:solidFill>
              </a:rPr>
              <a:t>x</a:t>
            </a:r>
            <a:r>
              <a:rPr lang="en-US" sz="2800" baseline="-25000" smtClean="0">
                <a:solidFill>
                  <a:schemeClr val="tx1"/>
                </a:solidFill>
              </a:rPr>
              <a:t>i</a:t>
            </a:r>
            <a:r>
              <a:rPr lang="en-US" sz="2800" smtClean="0">
                <a:solidFill>
                  <a:schemeClr val="tx1"/>
                </a:solidFill>
              </a:rPr>
              <a:t>=P</a:t>
            </a:r>
            <a:r>
              <a:rPr lang="en-US" sz="2800" baseline="-25000" smtClean="0">
                <a:solidFill>
                  <a:schemeClr val="tx1"/>
                </a:solidFill>
              </a:rPr>
              <a:t>i</a:t>
            </a:r>
            <a:r>
              <a:rPr lang="en-US" sz="2800" smtClean="0">
                <a:solidFill>
                  <a:schemeClr val="tx1"/>
                </a:solidFill>
              </a:rPr>
              <a:t>X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Resection:</a:t>
            </a:r>
          </a:p>
          <a:p>
            <a:pPr lvl="1" eaLnBrk="1" hangingPunct="1">
              <a:defRPr/>
            </a:pPr>
            <a:r>
              <a:rPr lang="en-US" smtClean="0"/>
              <a:t>x</a:t>
            </a:r>
            <a:r>
              <a:rPr lang="en-US" baseline="-25000" smtClean="0"/>
              <a:t>i</a:t>
            </a:r>
            <a:r>
              <a:rPr lang="en-US" smtClean="0"/>
              <a:t>,X       P</a:t>
            </a:r>
            <a:r>
              <a:rPr lang="en-US" baseline="-25000" smtClean="0"/>
              <a:t>i</a:t>
            </a:r>
            <a:r>
              <a:rPr lang="en-US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2D-3D geometry - resection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1325563" y="3743325"/>
            <a:ext cx="384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pSp>
        <p:nvGrpSpPr>
          <p:cNvPr id="117765" name="Group 5"/>
          <p:cNvGrpSpPr>
            <a:grpSpLocks/>
          </p:cNvGrpSpPr>
          <p:nvPr/>
        </p:nvGrpSpPr>
        <p:grpSpPr bwMode="auto">
          <a:xfrm>
            <a:off x="3390900" y="1236663"/>
            <a:ext cx="5448300" cy="3425825"/>
            <a:chOff x="492" y="1617"/>
            <a:chExt cx="3432" cy="2192"/>
          </a:xfrm>
        </p:grpSpPr>
        <p:sp>
          <p:nvSpPr>
            <p:cNvPr id="15377" name="Rectangle 6"/>
            <p:cNvSpPr>
              <a:spLocks noChangeArrowheads="1"/>
            </p:cNvSpPr>
            <p:nvPr/>
          </p:nvSpPr>
          <p:spPr bwMode="auto">
            <a:xfrm>
              <a:off x="492" y="1617"/>
              <a:ext cx="3432" cy="2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8" name="Freeform 7"/>
            <p:cNvSpPr>
              <a:spLocks/>
            </p:cNvSpPr>
            <p:nvPr/>
          </p:nvSpPr>
          <p:spPr bwMode="auto">
            <a:xfrm>
              <a:off x="955" y="2077"/>
              <a:ext cx="1226" cy="1250"/>
            </a:xfrm>
            <a:custGeom>
              <a:avLst/>
              <a:gdLst>
                <a:gd name="T0" fmla="*/ 0 w 1044"/>
                <a:gd name="T1" fmla="*/ 0 h 1176"/>
                <a:gd name="T2" fmla="*/ 0 w 1044"/>
                <a:gd name="T3" fmla="*/ 564 h 1176"/>
                <a:gd name="T4" fmla="*/ 1226 w 1044"/>
                <a:gd name="T5" fmla="*/ 1250 h 1176"/>
                <a:gd name="T6" fmla="*/ 1226 w 1044"/>
                <a:gd name="T7" fmla="*/ 283 h 1176"/>
                <a:gd name="T8" fmla="*/ 0 w 1044"/>
                <a:gd name="T9" fmla="*/ 0 h 1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4" h="1176">
                  <a:moveTo>
                    <a:pt x="0" y="0"/>
                  </a:moveTo>
                  <a:lnTo>
                    <a:pt x="0" y="531"/>
                  </a:lnTo>
                  <a:lnTo>
                    <a:pt x="1044" y="1176"/>
                  </a:lnTo>
                  <a:lnTo>
                    <a:pt x="10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25400" cap="flat" cmpd="sng">
              <a:solidFill>
                <a:srgbClr val="9900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grpSp>
          <p:nvGrpSpPr>
            <p:cNvPr id="15379" name="Group 8"/>
            <p:cNvGrpSpPr>
              <a:grpSpLocks/>
            </p:cNvGrpSpPr>
            <p:nvPr/>
          </p:nvGrpSpPr>
          <p:grpSpPr bwMode="auto">
            <a:xfrm>
              <a:off x="1450" y="2375"/>
              <a:ext cx="276" cy="295"/>
              <a:chOff x="1450" y="2375"/>
              <a:chExt cx="276" cy="295"/>
            </a:xfrm>
          </p:grpSpPr>
          <p:sp>
            <p:nvSpPr>
              <p:cNvPr id="15389" name="Freeform 9"/>
              <p:cNvSpPr>
                <a:spLocks/>
              </p:cNvSpPr>
              <p:nvPr/>
            </p:nvSpPr>
            <p:spPr bwMode="auto">
              <a:xfrm>
                <a:off x="1472" y="2462"/>
                <a:ext cx="143" cy="192"/>
              </a:xfrm>
              <a:custGeom>
                <a:avLst/>
                <a:gdLst>
                  <a:gd name="T0" fmla="*/ 0 w 143"/>
                  <a:gd name="T1" fmla="*/ 0 h 192"/>
                  <a:gd name="T2" fmla="*/ 5 w 143"/>
                  <a:gd name="T3" fmla="*/ 187 h 192"/>
                  <a:gd name="T4" fmla="*/ 143 w 143"/>
                  <a:gd name="T5" fmla="*/ 192 h 192"/>
                  <a:gd name="T6" fmla="*/ 143 w 143"/>
                  <a:gd name="T7" fmla="*/ 19 h 192"/>
                  <a:gd name="T8" fmla="*/ 0 w 143"/>
                  <a:gd name="T9" fmla="*/ 0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" h="192">
                    <a:moveTo>
                      <a:pt x="0" y="0"/>
                    </a:moveTo>
                    <a:lnTo>
                      <a:pt x="5" y="187"/>
                    </a:lnTo>
                    <a:lnTo>
                      <a:pt x="143" y="192"/>
                    </a:lnTo>
                    <a:lnTo>
                      <a:pt x="143" y="1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90" name="Freeform 10"/>
              <p:cNvSpPr>
                <a:spLocks/>
              </p:cNvSpPr>
              <p:nvPr/>
            </p:nvSpPr>
            <p:spPr bwMode="auto">
              <a:xfrm>
                <a:off x="1467" y="2378"/>
                <a:ext cx="246" cy="276"/>
              </a:xfrm>
              <a:custGeom>
                <a:avLst/>
                <a:gdLst>
                  <a:gd name="T0" fmla="*/ 0 w 246"/>
                  <a:gd name="T1" fmla="*/ 83 h 295"/>
                  <a:gd name="T2" fmla="*/ 113 w 246"/>
                  <a:gd name="T3" fmla="*/ 0 h 295"/>
                  <a:gd name="T4" fmla="*/ 246 w 246"/>
                  <a:gd name="T5" fmla="*/ 32 h 295"/>
                  <a:gd name="T6" fmla="*/ 246 w 246"/>
                  <a:gd name="T7" fmla="*/ 208 h 295"/>
                  <a:gd name="T8" fmla="*/ 158 w 246"/>
                  <a:gd name="T9" fmla="*/ 276 h 2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6" h="295">
                    <a:moveTo>
                      <a:pt x="0" y="89"/>
                    </a:moveTo>
                    <a:lnTo>
                      <a:pt x="113" y="0"/>
                    </a:lnTo>
                    <a:lnTo>
                      <a:pt x="246" y="34"/>
                    </a:lnTo>
                    <a:lnTo>
                      <a:pt x="246" y="222"/>
                    </a:lnTo>
                    <a:lnTo>
                      <a:pt x="158" y="295"/>
                    </a:lnTo>
                  </a:path>
                </a:pathLst>
              </a:custGeom>
              <a:noFill/>
              <a:ln w="12700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91" name="Line 11"/>
              <p:cNvSpPr>
                <a:spLocks noChangeShapeType="1"/>
              </p:cNvSpPr>
              <p:nvPr/>
            </p:nvSpPr>
            <p:spPr bwMode="auto">
              <a:xfrm flipV="1">
                <a:off x="1610" y="2407"/>
                <a:ext cx="103" cy="79"/>
              </a:xfrm>
              <a:prstGeom prst="line">
                <a:avLst/>
              </a:prstGeom>
              <a:noFill/>
              <a:ln w="12700">
                <a:solidFill>
                  <a:srgbClr val="66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92" name="Oval 12"/>
              <p:cNvSpPr>
                <a:spLocks noChangeArrowheads="1"/>
              </p:cNvSpPr>
              <p:nvPr/>
            </p:nvSpPr>
            <p:spPr bwMode="auto">
              <a:xfrm>
                <a:off x="1594" y="2471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3" name="Oval 13"/>
              <p:cNvSpPr>
                <a:spLocks noChangeArrowheads="1"/>
              </p:cNvSpPr>
              <p:nvPr/>
            </p:nvSpPr>
            <p:spPr bwMode="auto">
              <a:xfrm>
                <a:off x="1602" y="2643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4" name="Oval 14"/>
              <p:cNvSpPr>
                <a:spLocks noChangeArrowheads="1"/>
              </p:cNvSpPr>
              <p:nvPr/>
            </p:nvSpPr>
            <p:spPr bwMode="auto">
              <a:xfrm>
                <a:off x="1694" y="2567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5" name="Oval 15"/>
              <p:cNvSpPr>
                <a:spLocks noChangeArrowheads="1"/>
              </p:cNvSpPr>
              <p:nvPr/>
            </p:nvSpPr>
            <p:spPr bwMode="auto">
              <a:xfrm>
                <a:off x="1686" y="2399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6" name="Oval 16"/>
              <p:cNvSpPr>
                <a:spLocks noChangeArrowheads="1"/>
              </p:cNvSpPr>
              <p:nvPr/>
            </p:nvSpPr>
            <p:spPr bwMode="auto">
              <a:xfrm>
                <a:off x="1450" y="2635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7" name="Oval 17"/>
              <p:cNvSpPr>
                <a:spLocks noChangeArrowheads="1"/>
              </p:cNvSpPr>
              <p:nvPr/>
            </p:nvSpPr>
            <p:spPr bwMode="auto">
              <a:xfrm>
                <a:off x="1458" y="2451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8" name="Oval 18"/>
              <p:cNvSpPr>
                <a:spLocks noChangeArrowheads="1"/>
              </p:cNvSpPr>
              <p:nvPr/>
            </p:nvSpPr>
            <p:spPr bwMode="auto">
              <a:xfrm>
                <a:off x="1554" y="2375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5380" name="Group 19"/>
            <p:cNvGrpSpPr>
              <a:grpSpLocks/>
            </p:cNvGrpSpPr>
            <p:nvPr/>
          </p:nvGrpSpPr>
          <p:grpSpPr bwMode="auto">
            <a:xfrm>
              <a:off x="2501" y="1799"/>
              <a:ext cx="624" cy="612"/>
              <a:chOff x="2501" y="1799"/>
              <a:chExt cx="624" cy="612"/>
            </a:xfrm>
          </p:grpSpPr>
          <p:sp>
            <p:nvSpPr>
              <p:cNvPr id="15381" name="AutoShape 20"/>
              <p:cNvSpPr>
                <a:spLocks noChangeArrowheads="1"/>
              </p:cNvSpPr>
              <p:nvPr/>
            </p:nvSpPr>
            <p:spPr bwMode="auto">
              <a:xfrm>
                <a:off x="2524" y="1822"/>
                <a:ext cx="571" cy="562"/>
              </a:xfrm>
              <a:prstGeom prst="cube">
                <a:avLst>
                  <a:gd name="adj" fmla="val 25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2" name="Oval 21"/>
              <p:cNvSpPr>
                <a:spLocks noChangeArrowheads="1"/>
              </p:cNvSpPr>
              <p:nvPr/>
            </p:nvSpPr>
            <p:spPr bwMode="auto">
              <a:xfrm>
                <a:off x="2501" y="235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3" name="Oval 22"/>
              <p:cNvSpPr>
                <a:spLocks noChangeArrowheads="1"/>
              </p:cNvSpPr>
              <p:nvPr/>
            </p:nvSpPr>
            <p:spPr bwMode="auto">
              <a:xfrm>
                <a:off x="2929" y="235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4" name="Oval 23"/>
              <p:cNvSpPr>
                <a:spLocks noChangeArrowheads="1"/>
              </p:cNvSpPr>
              <p:nvPr/>
            </p:nvSpPr>
            <p:spPr bwMode="auto">
              <a:xfrm>
                <a:off x="2509" y="193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5" name="Oval 24"/>
              <p:cNvSpPr>
                <a:spLocks noChangeArrowheads="1"/>
              </p:cNvSpPr>
              <p:nvPr/>
            </p:nvSpPr>
            <p:spPr bwMode="auto">
              <a:xfrm>
                <a:off x="3069" y="221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6" name="Oval 25"/>
              <p:cNvSpPr>
                <a:spLocks noChangeArrowheads="1"/>
              </p:cNvSpPr>
              <p:nvPr/>
            </p:nvSpPr>
            <p:spPr bwMode="auto">
              <a:xfrm>
                <a:off x="2929" y="195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7" name="Oval 26"/>
              <p:cNvSpPr>
                <a:spLocks noChangeArrowheads="1"/>
              </p:cNvSpPr>
              <p:nvPr/>
            </p:nvSpPr>
            <p:spPr bwMode="auto">
              <a:xfrm>
                <a:off x="2641" y="179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8" name="Oval 27"/>
              <p:cNvSpPr>
                <a:spLocks noChangeArrowheads="1"/>
              </p:cNvSpPr>
              <p:nvPr/>
            </p:nvSpPr>
            <p:spPr bwMode="auto">
              <a:xfrm>
                <a:off x="3061" y="179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7788" name="Group 28"/>
          <p:cNvGrpSpPr>
            <a:grpSpLocks/>
          </p:cNvGrpSpPr>
          <p:nvPr/>
        </p:nvGrpSpPr>
        <p:grpSpPr bwMode="auto">
          <a:xfrm>
            <a:off x="3527425" y="1535113"/>
            <a:ext cx="3984625" cy="1717675"/>
            <a:chOff x="585" y="1817"/>
            <a:chExt cx="2510" cy="1082"/>
          </a:xfrm>
        </p:grpSpPr>
        <p:grpSp>
          <p:nvGrpSpPr>
            <p:cNvPr id="15368" name="Group 29"/>
            <p:cNvGrpSpPr>
              <a:grpSpLocks/>
            </p:cNvGrpSpPr>
            <p:nvPr/>
          </p:nvGrpSpPr>
          <p:grpSpPr bwMode="auto">
            <a:xfrm>
              <a:off x="610" y="1817"/>
              <a:ext cx="2485" cy="1056"/>
              <a:chOff x="610" y="1817"/>
              <a:chExt cx="2485" cy="1056"/>
            </a:xfrm>
          </p:grpSpPr>
          <p:sp>
            <p:nvSpPr>
              <p:cNvPr id="15370" name="Line 30"/>
              <p:cNvSpPr>
                <a:spLocks noChangeShapeType="1"/>
              </p:cNvSpPr>
              <p:nvPr/>
            </p:nvSpPr>
            <p:spPr bwMode="auto">
              <a:xfrm flipV="1">
                <a:off x="610" y="1817"/>
                <a:ext cx="2063" cy="1048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71" name="Line 31"/>
              <p:cNvSpPr>
                <a:spLocks noChangeShapeType="1"/>
              </p:cNvSpPr>
              <p:nvPr/>
            </p:nvSpPr>
            <p:spPr bwMode="auto">
              <a:xfrm flipV="1">
                <a:off x="612" y="1971"/>
                <a:ext cx="1907" cy="901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72" name="Line 32"/>
              <p:cNvSpPr>
                <a:spLocks noChangeShapeType="1"/>
              </p:cNvSpPr>
              <p:nvPr/>
            </p:nvSpPr>
            <p:spPr bwMode="auto">
              <a:xfrm flipV="1">
                <a:off x="612" y="1963"/>
                <a:ext cx="2334" cy="910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73" name="Line 33"/>
              <p:cNvSpPr>
                <a:spLocks noChangeShapeType="1"/>
              </p:cNvSpPr>
              <p:nvPr/>
            </p:nvSpPr>
            <p:spPr bwMode="auto">
              <a:xfrm flipV="1">
                <a:off x="622" y="1819"/>
                <a:ext cx="2473" cy="1053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74" name="Line 34"/>
              <p:cNvSpPr>
                <a:spLocks noChangeShapeType="1"/>
              </p:cNvSpPr>
              <p:nvPr/>
            </p:nvSpPr>
            <p:spPr bwMode="auto">
              <a:xfrm flipV="1">
                <a:off x="617" y="2380"/>
                <a:ext cx="1912" cy="483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75" name="Line 35"/>
              <p:cNvSpPr>
                <a:spLocks noChangeShapeType="1"/>
              </p:cNvSpPr>
              <p:nvPr/>
            </p:nvSpPr>
            <p:spPr bwMode="auto">
              <a:xfrm flipV="1">
                <a:off x="622" y="2380"/>
                <a:ext cx="2310" cy="482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376" name="Line 36"/>
              <p:cNvSpPr>
                <a:spLocks noChangeShapeType="1"/>
              </p:cNvSpPr>
              <p:nvPr/>
            </p:nvSpPr>
            <p:spPr bwMode="auto">
              <a:xfrm flipV="1">
                <a:off x="610" y="2265"/>
                <a:ext cx="2478" cy="600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</p:grpSp>
        <p:sp>
          <p:nvSpPr>
            <p:cNvPr id="15369" name="Oval 37"/>
            <p:cNvSpPr>
              <a:spLocks noChangeArrowheads="1"/>
            </p:cNvSpPr>
            <p:nvPr/>
          </p:nvSpPr>
          <p:spPr bwMode="auto">
            <a:xfrm>
              <a:off x="585" y="2843"/>
              <a:ext cx="56" cy="5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99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5367" name="Text Box 38"/>
          <p:cNvSpPr txBox="1">
            <a:spLocks noChangeArrowheads="1"/>
          </p:cNvSpPr>
          <p:nvPr/>
        </p:nvSpPr>
        <p:spPr bwMode="auto">
          <a:xfrm>
            <a:off x="180975" y="5345113"/>
            <a:ext cx="8705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900CC"/>
                </a:solidFill>
              </a:rPr>
              <a:t>Given image points and 3D points calculate camera projection matrix.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1446213"/>
            <a:ext cx="8812213" cy="5241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Projection equation</a:t>
            </a:r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    </a:t>
            </a:r>
            <a:r>
              <a:rPr lang="en-US" sz="2800" smtClean="0">
                <a:solidFill>
                  <a:schemeClr val="tx1"/>
                </a:solidFill>
              </a:rPr>
              <a:t>x</a:t>
            </a:r>
            <a:r>
              <a:rPr lang="en-US" sz="2800" baseline="-25000" smtClean="0">
                <a:solidFill>
                  <a:schemeClr val="tx1"/>
                </a:solidFill>
              </a:rPr>
              <a:t>i</a:t>
            </a:r>
            <a:r>
              <a:rPr lang="en-US" sz="2800" smtClean="0">
                <a:solidFill>
                  <a:schemeClr val="tx1"/>
                </a:solidFill>
              </a:rPr>
              <a:t>=P</a:t>
            </a:r>
            <a:r>
              <a:rPr lang="en-US" sz="2800" baseline="-25000" smtClean="0">
                <a:solidFill>
                  <a:schemeClr val="tx1"/>
                </a:solidFill>
              </a:rPr>
              <a:t>i</a:t>
            </a:r>
            <a:r>
              <a:rPr lang="en-US" sz="2800" smtClean="0">
                <a:solidFill>
                  <a:schemeClr val="tx1"/>
                </a:solidFill>
              </a:rPr>
              <a:t>X</a:t>
            </a:r>
            <a:endParaRPr lang="en-US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800" smtClean="0"/>
              <a:t>Intersection:</a:t>
            </a:r>
          </a:p>
          <a:p>
            <a:pPr lvl="1" eaLnBrk="1" hangingPunct="1">
              <a:defRPr/>
            </a:pPr>
            <a:r>
              <a:rPr lang="en-US" smtClean="0"/>
              <a:t>x</a:t>
            </a:r>
            <a:r>
              <a:rPr lang="en-US" baseline="-25000" smtClean="0"/>
              <a:t>i</a:t>
            </a:r>
            <a:r>
              <a:rPr lang="en-US" smtClean="0"/>
              <a:t>,P</a:t>
            </a:r>
            <a:r>
              <a:rPr lang="en-US" baseline="-25000" smtClean="0"/>
              <a:t>i            </a:t>
            </a:r>
            <a:r>
              <a:rPr lang="en-US" smtClean="0"/>
              <a:t>X</a:t>
            </a:r>
          </a:p>
          <a:p>
            <a:pPr eaLnBrk="1" hangingPunct="1">
              <a:defRPr/>
            </a:pP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2D-3D geometry - intersection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1601788" y="3203575"/>
            <a:ext cx="384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pSp>
        <p:nvGrpSpPr>
          <p:cNvPr id="118789" name="Group 5"/>
          <p:cNvGrpSpPr>
            <a:grpSpLocks/>
          </p:cNvGrpSpPr>
          <p:nvPr/>
        </p:nvGrpSpPr>
        <p:grpSpPr bwMode="auto">
          <a:xfrm>
            <a:off x="3384550" y="1246188"/>
            <a:ext cx="5448300" cy="3479800"/>
            <a:chOff x="488" y="1617"/>
            <a:chExt cx="3432" cy="2192"/>
          </a:xfrm>
        </p:grpSpPr>
        <p:sp>
          <p:nvSpPr>
            <p:cNvPr id="16417" name="Rectangle 6"/>
            <p:cNvSpPr>
              <a:spLocks noChangeArrowheads="1"/>
            </p:cNvSpPr>
            <p:nvPr/>
          </p:nvSpPr>
          <p:spPr bwMode="auto">
            <a:xfrm>
              <a:off x="488" y="1617"/>
              <a:ext cx="3432" cy="2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8" name="Freeform 7"/>
            <p:cNvSpPr>
              <a:spLocks/>
            </p:cNvSpPr>
            <p:nvPr/>
          </p:nvSpPr>
          <p:spPr bwMode="auto">
            <a:xfrm>
              <a:off x="2362" y="2899"/>
              <a:ext cx="1349" cy="768"/>
            </a:xfrm>
            <a:custGeom>
              <a:avLst/>
              <a:gdLst>
                <a:gd name="T0" fmla="*/ 6 w 1152"/>
                <a:gd name="T1" fmla="*/ 0 h 768"/>
                <a:gd name="T2" fmla="*/ 0 w 1152"/>
                <a:gd name="T3" fmla="*/ 374 h 768"/>
                <a:gd name="T4" fmla="*/ 1309 w 1152"/>
                <a:gd name="T5" fmla="*/ 768 h 768"/>
                <a:gd name="T6" fmla="*/ 1349 w 1152"/>
                <a:gd name="T7" fmla="*/ 64 h 768"/>
                <a:gd name="T8" fmla="*/ 6 w 115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768">
                  <a:moveTo>
                    <a:pt x="5" y="0"/>
                  </a:moveTo>
                  <a:lnTo>
                    <a:pt x="0" y="374"/>
                  </a:lnTo>
                  <a:lnTo>
                    <a:pt x="1118" y="768"/>
                  </a:lnTo>
                  <a:lnTo>
                    <a:pt x="1152" y="6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6419" name="Freeform 8"/>
            <p:cNvSpPr>
              <a:spLocks/>
            </p:cNvSpPr>
            <p:nvPr/>
          </p:nvSpPr>
          <p:spPr bwMode="auto">
            <a:xfrm>
              <a:off x="963" y="2073"/>
              <a:ext cx="1226" cy="1250"/>
            </a:xfrm>
            <a:custGeom>
              <a:avLst/>
              <a:gdLst>
                <a:gd name="T0" fmla="*/ 0 w 1044"/>
                <a:gd name="T1" fmla="*/ 0 h 1176"/>
                <a:gd name="T2" fmla="*/ 0 w 1044"/>
                <a:gd name="T3" fmla="*/ 564 h 1176"/>
                <a:gd name="T4" fmla="*/ 1226 w 1044"/>
                <a:gd name="T5" fmla="*/ 1250 h 1176"/>
                <a:gd name="T6" fmla="*/ 1226 w 1044"/>
                <a:gd name="T7" fmla="*/ 283 h 1176"/>
                <a:gd name="T8" fmla="*/ 0 w 1044"/>
                <a:gd name="T9" fmla="*/ 0 h 1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4" h="1176">
                  <a:moveTo>
                    <a:pt x="0" y="0"/>
                  </a:moveTo>
                  <a:lnTo>
                    <a:pt x="0" y="531"/>
                  </a:lnTo>
                  <a:lnTo>
                    <a:pt x="1044" y="1176"/>
                  </a:lnTo>
                  <a:lnTo>
                    <a:pt x="10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25400" cap="flat" cmpd="sng">
              <a:solidFill>
                <a:srgbClr val="9900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grpSp>
          <p:nvGrpSpPr>
            <p:cNvPr id="16420" name="Group 9"/>
            <p:cNvGrpSpPr>
              <a:grpSpLocks/>
            </p:cNvGrpSpPr>
            <p:nvPr/>
          </p:nvGrpSpPr>
          <p:grpSpPr bwMode="auto">
            <a:xfrm>
              <a:off x="1450" y="2375"/>
              <a:ext cx="276" cy="295"/>
              <a:chOff x="1450" y="2375"/>
              <a:chExt cx="276" cy="295"/>
            </a:xfrm>
          </p:grpSpPr>
          <p:sp>
            <p:nvSpPr>
              <p:cNvPr id="16434" name="Freeform 10"/>
              <p:cNvSpPr>
                <a:spLocks/>
              </p:cNvSpPr>
              <p:nvPr/>
            </p:nvSpPr>
            <p:spPr bwMode="auto">
              <a:xfrm>
                <a:off x="1472" y="2462"/>
                <a:ext cx="143" cy="192"/>
              </a:xfrm>
              <a:custGeom>
                <a:avLst/>
                <a:gdLst>
                  <a:gd name="T0" fmla="*/ 0 w 143"/>
                  <a:gd name="T1" fmla="*/ 0 h 192"/>
                  <a:gd name="T2" fmla="*/ 5 w 143"/>
                  <a:gd name="T3" fmla="*/ 187 h 192"/>
                  <a:gd name="T4" fmla="*/ 143 w 143"/>
                  <a:gd name="T5" fmla="*/ 192 h 192"/>
                  <a:gd name="T6" fmla="*/ 143 w 143"/>
                  <a:gd name="T7" fmla="*/ 19 h 192"/>
                  <a:gd name="T8" fmla="*/ 0 w 143"/>
                  <a:gd name="T9" fmla="*/ 0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" h="192">
                    <a:moveTo>
                      <a:pt x="0" y="0"/>
                    </a:moveTo>
                    <a:lnTo>
                      <a:pt x="5" y="187"/>
                    </a:lnTo>
                    <a:lnTo>
                      <a:pt x="143" y="192"/>
                    </a:lnTo>
                    <a:lnTo>
                      <a:pt x="143" y="1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35" name="Freeform 11"/>
              <p:cNvSpPr>
                <a:spLocks/>
              </p:cNvSpPr>
              <p:nvPr/>
            </p:nvSpPr>
            <p:spPr bwMode="auto">
              <a:xfrm>
                <a:off x="1467" y="2378"/>
                <a:ext cx="246" cy="276"/>
              </a:xfrm>
              <a:custGeom>
                <a:avLst/>
                <a:gdLst>
                  <a:gd name="T0" fmla="*/ 0 w 246"/>
                  <a:gd name="T1" fmla="*/ 83 h 295"/>
                  <a:gd name="T2" fmla="*/ 113 w 246"/>
                  <a:gd name="T3" fmla="*/ 0 h 295"/>
                  <a:gd name="T4" fmla="*/ 246 w 246"/>
                  <a:gd name="T5" fmla="*/ 32 h 295"/>
                  <a:gd name="T6" fmla="*/ 246 w 246"/>
                  <a:gd name="T7" fmla="*/ 208 h 295"/>
                  <a:gd name="T8" fmla="*/ 158 w 246"/>
                  <a:gd name="T9" fmla="*/ 276 h 2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6" h="295">
                    <a:moveTo>
                      <a:pt x="0" y="89"/>
                    </a:moveTo>
                    <a:lnTo>
                      <a:pt x="113" y="0"/>
                    </a:lnTo>
                    <a:lnTo>
                      <a:pt x="246" y="34"/>
                    </a:lnTo>
                    <a:lnTo>
                      <a:pt x="246" y="222"/>
                    </a:lnTo>
                    <a:lnTo>
                      <a:pt x="158" y="295"/>
                    </a:lnTo>
                  </a:path>
                </a:pathLst>
              </a:custGeom>
              <a:noFill/>
              <a:ln w="12700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36" name="Line 12"/>
              <p:cNvSpPr>
                <a:spLocks noChangeShapeType="1"/>
              </p:cNvSpPr>
              <p:nvPr/>
            </p:nvSpPr>
            <p:spPr bwMode="auto">
              <a:xfrm flipV="1">
                <a:off x="1610" y="2407"/>
                <a:ext cx="103" cy="79"/>
              </a:xfrm>
              <a:prstGeom prst="line">
                <a:avLst/>
              </a:prstGeom>
              <a:noFill/>
              <a:ln w="12700">
                <a:solidFill>
                  <a:srgbClr val="66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37" name="Oval 13"/>
              <p:cNvSpPr>
                <a:spLocks noChangeArrowheads="1"/>
              </p:cNvSpPr>
              <p:nvPr/>
            </p:nvSpPr>
            <p:spPr bwMode="auto">
              <a:xfrm>
                <a:off x="1594" y="2471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8" name="Oval 14"/>
              <p:cNvSpPr>
                <a:spLocks noChangeArrowheads="1"/>
              </p:cNvSpPr>
              <p:nvPr/>
            </p:nvSpPr>
            <p:spPr bwMode="auto">
              <a:xfrm>
                <a:off x="1602" y="2643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9" name="Oval 15"/>
              <p:cNvSpPr>
                <a:spLocks noChangeArrowheads="1"/>
              </p:cNvSpPr>
              <p:nvPr/>
            </p:nvSpPr>
            <p:spPr bwMode="auto">
              <a:xfrm>
                <a:off x="1694" y="2567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40" name="Oval 16"/>
              <p:cNvSpPr>
                <a:spLocks noChangeArrowheads="1"/>
              </p:cNvSpPr>
              <p:nvPr/>
            </p:nvSpPr>
            <p:spPr bwMode="auto">
              <a:xfrm>
                <a:off x="1686" y="2399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41" name="Oval 17"/>
              <p:cNvSpPr>
                <a:spLocks noChangeArrowheads="1"/>
              </p:cNvSpPr>
              <p:nvPr/>
            </p:nvSpPr>
            <p:spPr bwMode="auto">
              <a:xfrm>
                <a:off x="1450" y="2635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42" name="Oval 18"/>
              <p:cNvSpPr>
                <a:spLocks noChangeArrowheads="1"/>
              </p:cNvSpPr>
              <p:nvPr/>
            </p:nvSpPr>
            <p:spPr bwMode="auto">
              <a:xfrm>
                <a:off x="1458" y="2451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43" name="Oval 19"/>
              <p:cNvSpPr>
                <a:spLocks noChangeArrowheads="1"/>
              </p:cNvSpPr>
              <p:nvPr/>
            </p:nvSpPr>
            <p:spPr bwMode="auto">
              <a:xfrm>
                <a:off x="1554" y="2375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6421" name="Oval 20"/>
            <p:cNvSpPr>
              <a:spLocks noChangeArrowheads="1"/>
            </p:cNvSpPr>
            <p:nvPr/>
          </p:nvSpPr>
          <p:spPr bwMode="auto">
            <a:xfrm>
              <a:off x="2779" y="3644"/>
              <a:ext cx="56" cy="5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6422" name="Group 21"/>
            <p:cNvGrpSpPr>
              <a:grpSpLocks/>
            </p:cNvGrpSpPr>
            <p:nvPr/>
          </p:nvGrpSpPr>
          <p:grpSpPr bwMode="auto">
            <a:xfrm>
              <a:off x="2688" y="2959"/>
              <a:ext cx="239" cy="268"/>
              <a:chOff x="2688" y="2959"/>
              <a:chExt cx="239" cy="268"/>
            </a:xfrm>
          </p:grpSpPr>
          <p:sp>
            <p:nvSpPr>
              <p:cNvPr id="16424" name="Freeform 22"/>
              <p:cNvSpPr>
                <a:spLocks/>
              </p:cNvSpPr>
              <p:nvPr/>
            </p:nvSpPr>
            <p:spPr bwMode="auto">
              <a:xfrm>
                <a:off x="2708" y="3038"/>
                <a:ext cx="157" cy="177"/>
              </a:xfrm>
              <a:custGeom>
                <a:avLst/>
                <a:gdLst>
                  <a:gd name="T0" fmla="*/ 0 w 157"/>
                  <a:gd name="T1" fmla="*/ 177 h 177"/>
                  <a:gd name="T2" fmla="*/ 157 w 157"/>
                  <a:gd name="T3" fmla="*/ 177 h 177"/>
                  <a:gd name="T4" fmla="*/ 152 w 157"/>
                  <a:gd name="T5" fmla="*/ 0 h 177"/>
                  <a:gd name="T6" fmla="*/ 0 w 157"/>
                  <a:gd name="T7" fmla="*/ 4 h 177"/>
                  <a:gd name="T8" fmla="*/ 0 w 157"/>
                  <a:gd name="T9" fmla="*/ 177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177">
                    <a:moveTo>
                      <a:pt x="0" y="177"/>
                    </a:moveTo>
                    <a:lnTo>
                      <a:pt x="157" y="177"/>
                    </a:lnTo>
                    <a:lnTo>
                      <a:pt x="152" y="0"/>
                    </a:lnTo>
                    <a:lnTo>
                      <a:pt x="0" y="4"/>
                    </a:lnTo>
                    <a:lnTo>
                      <a:pt x="0" y="177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25" name="Freeform 23"/>
              <p:cNvSpPr>
                <a:spLocks/>
              </p:cNvSpPr>
              <p:nvPr/>
            </p:nvSpPr>
            <p:spPr bwMode="auto">
              <a:xfrm>
                <a:off x="2708" y="2969"/>
                <a:ext cx="206" cy="241"/>
              </a:xfrm>
              <a:custGeom>
                <a:avLst/>
                <a:gdLst>
                  <a:gd name="T0" fmla="*/ 0 w 206"/>
                  <a:gd name="T1" fmla="*/ 73 h 241"/>
                  <a:gd name="T2" fmla="*/ 49 w 206"/>
                  <a:gd name="T3" fmla="*/ 5 h 241"/>
                  <a:gd name="T4" fmla="*/ 206 w 206"/>
                  <a:gd name="T5" fmla="*/ 0 h 241"/>
                  <a:gd name="T6" fmla="*/ 206 w 206"/>
                  <a:gd name="T7" fmla="*/ 147 h 241"/>
                  <a:gd name="T8" fmla="*/ 152 w 206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6" h="241">
                    <a:moveTo>
                      <a:pt x="0" y="73"/>
                    </a:moveTo>
                    <a:lnTo>
                      <a:pt x="49" y="5"/>
                    </a:lnTo>
                    <a:lnTo>
                      <a:pt x="206" y="0"/>
                    </a:lnTo>
                    <a:lnTo>
                      <a:pt x="206" y="147"/>
                    </a:lnTo>
                    <a:lnTo>
                      <a:pt x="152" y="241"/>
                    </a:ln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26" name="Line 24"/>
              <p:cNvSpPr>
                <a:spLocks noChangeShapeType="1"/>
              </p:cNvSpPr>
              <p:nvPr/>
            </p:nvSpPr>
            <p:spPr bwMode="auto">
              <a:xfrm flipV="1">
                <a:off x="2855" y="2964"/>
                <a:ext cx="59" cy="7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27" name="Oval 25"/>
              <p:cNvSpPr>
                <a:spLocks noChangeArrowheads="1"/>
              </p:cNvSpPr>
              <p:nvPr/>
            </p:nvSpPr>
            <p:spPr bwMode="auto">
              <a:xfrm>
                <a:off x="2848" y="319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28" name="Oval 26"/>
              <p:cNvSpPr>
                <a:spLocks noChangeArrowheads="1"/>
              </p:cNvSpPr>
              <p:nvPr/>
            </p:nvSpPr>
            <p:spPr bwMode="auto">
              <a:xfrm>
                <a:off x="2692" y="303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29" name="Oval 27"/>
              <p:cNvSpPr>
                <a:spLocks noChangeArrowheads="1"/>
              </p:cNvSpPr>
              <p:nvPr/>
            </p:nvSpPr>
            <p:spPr bwMode="auto">
              <a:xfrm>
                <a:off x="2688" y="319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0" name="Oval 28"/>
              <p:cNvSpPr>
                <a:spLocks noChangeArrowheads="1"/>
              </p:cNvSpPr>
              <p:nvPr/>
            </p:nvSpPr>
            <p:spPr bwMode="auto">
              <a:xfrm>
                <a:off x="2892" y="2959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1" name="Oval 29"/>
              <p:cNvSpPr>
                <a:spLocks noChangeArrowheads="1"/>
              </p:cNvSpPr>
              <p:nvPr/>
            </p:nvSpPr>
            <p:spPr bwMode="auto">
              <a:xfrm>
                <a:off x="2846" y="302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2" name="Oval 30"/>
              <p:cNvSpPr>
                <a:spLocks noChangeArrowheads="1"/>
              </p:cNvSpPr>
              <p:nvPr/>
            </p:nvSpPr>
            <p:spPr bwMode="auto">
              <a:xfrm>
                <a:off x="2744" y="2963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3" name="Oval 31"/>
              <p:cNvSpPr>
                <a:spLocks noChangeArrowheads="1"/>
              </p:cNvSpPr>
              <p:nvPr/>
            </p:nvSpPr>
            <p:spPr bwMode="auto">
              <a:xfrm>
                <a:off x="2900" y="3103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6423" name="Oval 32"/>
            <p:cNvSpPr>
              <a:spLocks noChangeArrowheads="1"/>
            </p:cNvSpPr>
            <p:nvPr/>
          </p:nvSpPr>
          <p:spPr bwMode="auto">
            <a:xfrm>
              <a:off x="593" y="2839"/>
              <a:ext cx="56" cy="5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99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8817" name="Group 33"/>
          <p:cNvGrpSpPr>
            <a:grpSpLocks/>
          </p:cNvGrpSpPr>
          <p:nvPr/>
        </p:nvGrpSpPr>
        <p:grpSpPr bwMode="auto">
          <a:xfrm>
            <a:off x="3563938" y="1519238"/>
            <a:ext cx="3992562" cy="3016250"/>
            <a:chOff x="2245" y="957"/>
            <a:chExt cx="2515" cy="1900"/>
          </a:xfrm>
        </p:grpSpPr>
        <p:grpSp>
          <p:nvGrpSpPr>
            <p:cNvPr id="16392" name="Group 34"/>
            <p:cNvGrpSpPr>
              <a:grpSpLocks/>
            </p:cNvGrpSpPr>
            <p:nvPr/>
          </p:nvGrpSpPr>
          <p:grpSpPr bwMode="auto">
            <a:xfrm>
              <a:off x="2245" y="975"/>
              <a:ext cx="2485" cy="1056"/>
              <a:chOff x="610" y="1817"/>
              <a:chExt cx="2485" cy="1056"/>
            </a:xfrm>
          </p:grpSpPr>
          <p:sp>
            <p:nvSpPr>
              <p:cNvPr id="16410" name="Line 35"/>
              <p:cNvSpPr>
                <a:spLocks noChangeShapeType="1"/>
              </p:cNvSpPr>
              <p:nvPr/>
            </p:nvSpPr>
            <p:spPr bwMode="auto">
              <a:xfrm flipV="1">
                <a:off x="610" y="1817"/>
                <a:ext cx="2063" cy="1048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11" name="Line 36"/>
              <p:cNvSpPr>
                <a:spLocks noChangeShapeType="1"/>
              </p:cNvSpPr>
              <p:nvPr/>
            </p:nvSpPr>
            <p:spPr bwMode="auto">
              <a:xfrm flipV="1">
                <a:off x="612" y="1971"/>
                <a:ext cx="1907" cy="901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12" name="Line 37"/>
              <p:cNvSpPr>
                <a:spLocks noChangeShapeType="1"/>
              </p:cNvSpPr>
              <p:nvPr/>
            </p:nvSpPr>
            <p:spPr bwMode="auto">
              <a:xfrm flipV="1">
                <a:off x="612" y="1963"/>
                <a:ext cx="2334" cy="910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13" name="Line 38"/>
              <p:cNvSpPr>
                <a:spLocks noChangeShapeType="1"/>
              </p:cNvSpPr>
              <p:nvPr/>
            </p:nvSpPr>
            <p:spPr bwMode="auto">
              <a:xfrm flipV="1">
                <a:off x="622" y="1819"/>
                <a:ext cx="2473" cy="1053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14" name="Line 39"/>
              <p:cNvSpPr>
                <a:spLocks noChangeShapeType="1"/>
              </p:cNvSpPr>
              <p:nvPr/>
            </p:nvSpPr>
            <p:spPr bwMode="auto">
              <a:xfrm flipV="1">
                <a:off x="617" y="2380"/>
                <a:ext cx="1912" cy="483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15" name="Line 40"/>
              <p:cNvSpPr>
                <a:spLocks noChangeShapeType="1"/>
              </p:cNvSpPr>
              <p:nvPr/>
            </p:nvSpPr>
            <p:spPr bwMode="auto">
              <a:xfrm flipV="1">
                <a:off x="622" y="2380"/>
                <a:ext cx="2310" cy="482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16" name="Line 41"/>
              <p:cNvSpPr>
                <a:spLocks noChangeShapeType="1"/>
              </p:cNvSpPr>
              <p:nvPr/>
            </p:nvSpPr>
            <p:spPr bwMode="auto">
              <a:xfrm flipV="1">
                <a:off x="610" y="2265"/>
                <a:ext cx="2478" cy="600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</p:grpSp>
        <p:grpSp>
          <p:nvGrpSpPr>
            <p:cNvPr id="16393" name="Group 42"/>
            <p:cNvGrpSpPr>
              <a:grpSpLocks/>
            </p:cNvGrpSpPr>
            <p:nvPr/>
          </p:nvGrpSpPr>
          <p:grpSpPr bwMode="auto">
            <a:xfrm>
              <a:off x="4136" y="957"/>
              <a:ext cx="624" cy="612"/>
              <a:chOff x="2501" y="1799"/>
              <a:chExt cx="624" cy="612"/>
            </a:xfrm>
          </p:grpSpPr>
          <p:sp>
            <p:nvSpPr>
              <p:cNvPr id="16402" name="AutoShape 43"/>
              <p:cNvSpPr>
                <a:spLocks noChangeArrowheads="1"/>
              </p:cNvSpPr>
              <p:nvPr/>
            </p:nvSpPr>
            <p:spPr bwMode="auto">
              <a:xfrm>
                <a:off x="2524" y="1822"/>
                <a:ext cx="571" cy="562"/>
              </a:xfrm>
              <a:prstGeom prst="cube">
                <a:avLst>
                  <a:gd name="adj" fmla="val 25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03" name="Oval 44"/>
              <p:cNvSpPr>
                <a:spLocks noChangeArrowheads="1"/>
              </p:cNvSpPr>
              <p:nvPr/>
            </p:nvSpPr>
            <p:spPr bwMode="auto">
              <a:xfrm>
                <a:off x="2501" y="235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04" name="Oval 45"/>
              <p:cNvSpPr>
                <a:spLocks noChangeArrowheads="1"/>
              </p:cNvSpPr>
              <p:nvPr/>
            </p:nvSpPr>
            <p:spPr bwMode="auto">
              <a:xfrm>
                <a:off x="2929" y="235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05" name="Oval 46"/>
              <p:cNvSpPr>
                <a:spLocks noChangeArrowheads="1"/>
              </p:cNvSpPr>
              <p:nvPr/>
            </p:nvSpPr>
            <p:spPr bwMode="auto">
              <a:xfrm>
                <a:off x="2509" y="193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06" name="Oval 47"/>
              <p:cNvSpPr>
                <a:spLocks noChangeArrowheads="1"/>
              </p:cNvSpPr>
              <p:nvPr/>
            </p:nvSpPr>
            <p:spPr bwMode="auto">
              <a:xfrm>
                <a:off x="3069" y="221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07" name="Oval 48"/>
              <p:cNvSpPr>
                <a:spLocks noChangeArrowheads="1"/>
              </p:cNvSpPr>
              <p:nvPr/>
            </p:nvSpPr>
            <p:spPr bwMode="auto">
              <a:xfrm>
                <a:off x="2929" y="195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08" name="Oval 49"/>
              <p:cNvSpPr>
                <a:spLocks noChangeArrowheads="1"/>
              </p:cNvSpPr>
              <p:nvPr/>
            </p:nvSpPr>
            <p:spPr bwMode="auto">
              <a:xfrm>
                <a:off x="2641" y="179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09" name="Oval 50"/>
              <p:cNvSpPr>
                <a:spLocks noChangeArrowheads="1"/>
              </p:cNvSpPr>
              <p:nvPr/>
            </p:nvSpPr>
            <p:spPr bwMode="auto">
              <a:xfrm>
                <a:off x="3061" y="179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6394" name="Group 51"/>
            <p:cNvGrpSpPr>
              <a:grpSpLocks/>
            </p:cNvGrpSpPr>
            <p:nvPr/>
          </p:nvGrpSpPr>
          <p:grpSpPr bwMode="auto">
            <a:xfrm>
              <a:off x="4171" y="971"/>
              <a:ext cx="561" cy="1886"/>
              <a:chOff x="2536" y="1813"/>
              <a:chExt cx="561" cy="1886"/>
            </a:xfrm>
          </p:grpSpPr>
          <p:sp>
            <p:nvSpPr>
              <p:cNvPr id="16395" name="Line 52"/>
              <p:cNvSpPr>
                <a:spLocks noChangeShapeType="1"/>
              </p:cNvSpPr>
              <p:nvPr/>
            </p:nvSpPr>
            <p:spPr bwMode="auto">
              <a:xfrm flipH="1" flipV="1">
                <a:off x="2536" y="2402"/>
                <a:ext cx="280" cy="1290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396" name="Line 53"/>
              <p:cNvSpPr>
                <a:spLocks noChangeShapeType="1"/>
              </p:cNvSpPr>
              <p:nvPr/>
            </p:nvSpPr>
            <p:spPr bwMode="auto">
              <a:xfrm flipH="1" flipV="1">
                <a:off x="2538" y="1956"/>
                <a:ext cx="280" cy="1743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397" name="Line 54"/>
              <p:cNvSpPr>
                <a:spLocks noChangeShapeType="1"/>
              </p:cNvSpPr>
              <p:nvPr/>
            </p:nvSpPr>
            <p:spPr bwMode="auto">
              <a:xfrm flipH="1" flipV="1">
                <a:off x="2674" y="1816"/>
                <a:ext cx="132" cy="1871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398" name="Line 55"/>
              <p:cNvSpPr>
                <a:spLocks noChangeShapeType="1"/>
              </p:cNvSpPr>
              <p:nvPr/>
            </p:nvSpPr>
            <p:spPr bwMode="auto">
              <a:xfrm flipV="1">
                <a:off x="2814" y="1980"/>
                <a:ext cx="124" cy="1699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399" name="Line 56"/>
              <p:cNvSpPr>
                <a:spLocks noChangeShapeType="1"/>
              </p:cNvSpPr>
              <p:nvPr/>
            </p:nvSpPr>
            <p:spPr bwMode="auto">
              <a:xfrm flipV="1">
                <a:off x="2801" y="2240"/>
                <a:ext cx="296" cy="1438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00" name="Line 57"/>
              <p:cNvSpPr>
                <a:spLocks noChangeShapeType="1"/>
              </p:cNvSpPr>
              <p:nvPr/>
            </p:nvSpPr>
            <p:spPr bwMode="auto">
              <a:xfrm flipV="1">
                <a:off x="2809" y="1813"/>
                <a:ext cx="277" cy="1881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6401" name="Line 58"/>
              <p:cNvSpPr>
                <a:spLocks noChangeShapeType="1"/>
              </p:cNvSpPr>
              <p:nvPr/>
            </p:nvSpPr>
            <p:spPr bwMode="auto">
              <a:xfrm flipV="1">
                <a:off x="2813" y="2413"/>
                <a:ext cx="137" cy="1233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</p:grpSp>
      </p:grpSp>
      <p:sp>
        <p:nvSpPr>
          <p:cNvPr id="16391" name="Text Box 59"/>
          <p:cNvSpPr txBox="1">
            <a:spLocks noChangeArrowheads="1"/>
          </p:cNvSpPr>
          <p:nvPr/>
        </p:nvSpPr>
        <p:spPr bwMode="auto">
          <a:xfrm>
            <a:off x="180975" y="5345113"/>
            <a:ext cx="8705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900CC"/>
                </a:solidFill>
              </a:rPr>
              <a:t>Given image points and camera projections in at least 2 views calculate the 3D points (structure)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500" y="1446213"/>
            <a:ext cx="3170238" cy="5241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Projection equation</a:t>
            </a:r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    </a:t>
            </a:r>
            <a:r>
              <a:rPr lang="en-US" sz="2800" smtClean="0">
                <a:solidFill>
                  <a:schemeClr val="tx1"/>
                </a:solidFill>
              </a:rPr>
              <a:t>x</a:t>
            </a:r>
            <a:r>
              <a:rPr lang="en-US" sz="2800" baseline="-25000" smtClean="0">
                <a:solidFill>
                  <a:schemeClr val="tx1"/>
                </a:solidFill>
              </a:rPr>
              <a:t>i</a:t>
            </a:r>
            <a:r>
              <a:rPr lang="en-US" sz="2800" smtClean="0">
                <a:solidFill>
                  <a:schemeClr val="tx1"/>
                </a:solidFill>
              </a:rPr>
              <a:t>=P</a:t>
            </a:r>
            <a:r>
              <a:rPr lang="en-US" sz="2800" baseline="-25000" smtClean="0">
                <a:solidFill>
                  <a:schemeClr val="tx1"/>
                </a:solidFill>
              </a:rPr>
              <a:t>i</a:t>
            </a:r>
            <a:r>
              <a:rPr lang="en-US" sz="2800" smtClean="0">
                <a:solidFill>
                  <a:schemeClr val="tx1"/>
                </a:solidFill>
              </a:rPr>
              <a:t>X</a:t>
            </a:r>
            <a:endParaRPr lang="en-US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US" sz="2800" smtClean="0"/>
              <a:t>Structure from motion (SFM)</a:t>
            </a:r>
          </a:p>
          <a:p>
            <a:pPr lvl="1" eaLnBrk="1" hangingPunct="1">
              <a:defRPr/>
            </a:pPr>
            <a:r>
              <a:rPr lang="en-US" smtClean="0"/>
              <a:t>x</a:t>
            </a:r>
            <a:r>
              <a:rPr lang="en-US" baseline="-25000" smtClean="0"/>
              <a:t>i</a:t>
            </a:r>
            <a:r>
              <a:rPr lang="en-US" smtClean="0"/>
              <a:t>      P</a:t>
            </a:r>
            <a:r>
              <a:rPr lang="en-US" baseline="-25000" smtClean="0"/>
              <a:t>i</a:t>
            </a:r>
            <a:r>
              <a:rPr lang="en-US" smtClean="0"/>
              <a:t>,</a:t>
            </a:r>
            <a:r>
              <a:rPr lang="en-US" baseline="-25000" smtClean="0"/>
              <a:t> </a:t>
            </a:r>
            <a:r>
              <a:rPr lang="en-US" smtClean="0"/>
              <a:t>X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2D-3D geometry - SFM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1112838" y="4113213"/>
            <a:ext cx="384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pSp>
        <p:nvGrpSpPr>
          <p:cNvPr id="119813" name="Group 5"/>
          <p:cNvGrpSpPr>
            <a:grpSpLocks/>
          </p:cNvGrpSpPr>
          <p:nvPr/>
        </p:nvGrpSpPr>
        <p:grpSpPr bwMode="auto">
          <a:xfrm>
            <a:off x="3384550" y="1246188"/>
            <a:ext cx="5448300" cy="3479800"/>
            <a:chOff x="1965" y="293"/>
            <a:chExt cx="3432" cy="2192"/>
          </a:xfrm>
        </p:grpSpPr>
        <p:sp>
          <p:nvSpPr>
            <p:cNvPr id="17443" name="Rectangle 6"/>
            <p:cNvSpPr>
              <a:spLocks noChangeArrowheads="1"/>
            </p:cNvSpPr>
            <p:nvPr/>
          </p:nvSpPr>
          <p:spPr bwMode="auto">
            <a:xfrm>
              <a:off x="1965" y="293"/>
              <a:ext cx="3432" cy="2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44" name="Freeform 7"/>
            <p:cNvSpPr>
              <a:spLocks/>
            </p:cNvSpPr>
            <p:nvPr/>
          </p:nvSpPr>
          <p:spPr bwMode="auto">
            <a:xfrm>
              <a:off x="3839" y="1575"/>
              <a:ext cx="1349" cy="768"/>
            </a:xfrm>
            <a:custGeom>
              <a:avLst/>
              <a:gdLst>
                <a:gd name="T0" fmla="*/ 6 w 1152"/>
                <a:gd name="T1" fmla="*/ 0 h 768"/>
                <a:gd name="T2" fmla="*/ 0 w 1152"/>
                <a:gd name="T3" fmla="*/ 374 h 768"/>
                <a:gd name="T4" fmla="*/ 1309 w 1152"/>
                <a:gd name="T5" fmla="*/ 768 h 768"/>
                <a:gd name="T6" fmla="*/ 1349 w 1152"/>
                <a:gd name="T7" fmla="*/ 64 h 768"/>
                <a:gd name="T8" fmla="*/ 6 w 115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768">
                  <a:moveTo>
                    <a:pt x="5" y="0"/>
                  </a:moveTo>
                  <a:lnTo>
                    <a:pt x="0" y="374"/>
                  </a:lnTo>
                  <a:lnTo>
                    <a:pt x="1118" y="768"/>
                  </a:lnTo>
                  <a:lnTo>
                    <a:pt x="1152" y="6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7445" name="Freeform 8"/>
            <p:cNvSpPr>
              <a:spLocks/>
            </p:cNvSpPr>
            <p:nvPr/>
          </p:nvSpPr>
          <p:spPr bwMode="auto">
            <a:xfrm>
              <a:off x="2440" y="749"/>
              <a:ext cx="1226" cy="1250"/>
            </a:xfrm>
            <a:custGeom>
              <a:avLst/>
              <a:gdLst>
                <a:gd name="T0" fmla="*/ 0 w 1044"/>
                <a:gd name="T1" fmla="*/ 0 h 1176"/>
                <a:gd name="T2" fmla="*/ 0 w 1044"/>
                <a:gd name="T3" fmla="*/ 564 h 1176"/>
                <a:gd name="T4" fmla="*/ 1226 w 1044"/>
                <a:gd name="T5" fmla="*/ 1250 h 1176"/>
                <a:gd name="T6" fmla="*/ 1226 w 1044"/>
                <a:gd name="T7" fmla="*/ 283 h 1176"/>
                <a:gd name="T8" fmla="*/ 0 w 1044"/>
                <a:gd name="T9" fmla="*/ 0 h 1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4" h="1176">
                  <a:moveTo>
                    <a:pt x="0" y="0"/>
                  </a:moveTo>
                  <a:lnTo>
                    <a:pt x="0" y="531"/>
                  </a:lnTo>
                  <a:lnTo>
                    <a:pt x="1044" y="1176"/>
                  </a:lnTo>
                  <a:lnTo>
                    <a:pt x="10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>
                <a:alpha val="50195"/>
              </a:schemeClr>
            </a:solidFill>
            <a:ln w="25400" cap="flat" cmpd="sng">
              <a:solidFill>
                <a:srgbClr val="9900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grpSp>
          <p:nvGrpSpPr>
            <p:cNvPr id="17446" name="Group 9"/>
            <p:cNvGrpSpPr>
              <a:grpSpLocks/>
            </p:cNvGrpSpPr>
            <p:nvPr/>
          </p:nvGrpSpPr>
          <p:grpSpPr bwMode="auto">
            <a:xfrm>
              <a:off x="2927" y="1051"/>
              <a:ext cx="276" cy="295"/>
              <a:chOff x="1450" y="2375"/>
              <a:chExt cx="276" cy="295"/>
            </a:xfrm>
          </p:grpSpPr>
          <p:sp>
            <p:nvSpPr>
              <p:cNvPr id="17458" name="Freeform 10"/>
              <p:cNvSpPr>
                <a:spLocks/>
              </p:cNvSpPr>
              <p:nvPr/>
            </p:nvSpPr>
            <p:spPr bwMode="auto">
              <a:xfrm>
                <a:off x="1472" y="2462"/>
                <a:ext cx="143" cy="192"/>
              </a:xfrm>
              <a:custGeom>
                <a:avLst/>
                <a:gdLst>
                  <a:gd name="T0" fmla="*/ 0 w 143"/>
                  <a:gd name="T1" fmla="*/ 0 h 192"/>
                  <a:gd name="T2" fmla="*/ 5 w 143"/>
                  <a:gd name="T3" fmla="*/ 187 h 192"/>
                  <a:gd name="T4" fmla="*/ 143 w 143"/>
                  <a:gd name="T5" fmla="*/ 192 h 192"/>
                  <a:gd name="T6" fmla="*/ 143 w 143"/>
                  <a:gd name="T7" fmla="*/ 19 h 192"/>
                  <a:gd name="T8" fmla="*/ 0 w 143"/>
                  <a:gd name="T9" fmla="*/ 0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" h="192">
                    <a:moveTo>
                      <a:pt x="0" y="0"/>
                    </a:moveTo>
                    <a:lnTo>
                      <a:pt x="5" y="187"/>
                    </a:lnTo>
                    <a:lnTo>
                      <a:pt x="143" y="192"/>
                    </a:lnTo>
                    <a:lnTo>
                      <a:pt x="143" y="1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59" name="Freeform 11"/>
              <p:cNvSpPr>
                <a:spLocks/>
              </p:cNvSpPr>
              <p:nvPr/>
            </p:nvSpPr>
            <p:spPr bwMode="auto">
              <a:xfrm>
                <a:off x="1467" y="2378"/>
                <a:ext cx="246" cy="276"/>
              </a:xfrm>
              <a:custGeom>
                <a:avLst/>
                <a:gdLst>
                  <a:gd name="T0" fmla="*/ 0 w 246"/>
                  <a:gd name="T1" fmla="*/ 83 h 295"/>
                  <a:gd name="T2" fmla="*/ 113 w 246"/>
                  <a:gd name="T3" fmla="*/ 0 h 295"/>
                  <a:gd name="T4" fmla="*/ 246 w 246"/>
                  <a:gd name="T5" fmla="*/ 32 h 295"/>
                  <a:gd name="T6" fmla="*/ 246 w 246"/>
                  <a:gd name="T7" fmla="*/ 208 h 295"/>
                  <a:gd name="T8" fmla="*/ 158 w 246"/>
                  <a:gd name="T9" fmla="*/ 276 h 2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6" h="295">
                    <a:moveTo>
                      <a:pt x="0" y="89"/>
                    </a:moveTo>
                    <a:lnTo>
                      <a:pt x="113" y="0"/>
                    </a:lnTo>
                    <a:lnTo>
                      <a:pt x="246" y="34"/>
                    </a:lnTo>
                    <a:lnTo>
                      <a:pt x="246" y="222"/>
                    </a:lnTo>
                    <a:lnTo>
                      <a:pt x="158" y="295"/>
                    </a:lnTo>
                  </a:path>
                </a:pathLst>
              </a:custGeom>
              <a:noFill/>
              <a:ln w="12700" cap="flat" cmpd="sng">
                <a:solidFill>
                  <a:srgbClr val="66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60" name="Line 12"/>
              <p:cNvSpPr>
                <a:spLocks noChangeShapeType="1"/>
              </p:cNvSpPr>
              <p:nvPr/>
            </p:nvSpPr>
            <p:spPr bwMode="auto">
              <a:xfrm flipV="1">
                <a:off x="1610" y="2407"/>
                <a:ext cx="103" cy="79"/>
              </a:xfrm>
              <a:prstGeom prst="line">
                <a:avLst/>
              </a:prstGeom>
              <a:noFill/>
              <a:ln w="12700">
                <a:solidFill>
                  <a:srgbClr val="66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61" name="Oval 13"/>
              <p:cNvSpPr>
                <a:spLocks noChangeArrowheads="1"/>
              </p:cNvSpPr>
              <p:nvPr/>
            </p:nvSpPr>
            <p:spPr bwMode="auto">
              <a:xfrm>
                <a:off x="1594" y="2471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2" name="Oval 14"/>
              <p:cNvSpPr>
                <a:spLocks noChangeArrowheads="1"/>
              </p:cNvSpPr>
              <p:nvPr/>
            </p:nvSpPr>
            <p:spPr bwMode="auto">
              <a:xfrm>
                <a:off x="1602" y="2643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3" name="Oval 15"/>
              <p:cNvSpPr>
                <a:spLocks noChangeArrowheads="1"/>
              </p:cNvSpPr>
              <p:nvPr/>
            </p:nvSpPr>
            <p:spPr bwMode="auto">
              <a:xfrm>
                <a:off x="1694" y="2567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4" name="Oval 16"/>
              <p:cNvSpPr>
                <a:spLocks noChangeArrowheads="1"/>
              </p:cNvSpPr>
              <p:nvPr/>
            </p:nvSpPr>
            <p:spPr bwMode="auto">
              <a:xfrm>
                <a:off x="1686" y="2399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5" name="Oval 17"/>
              <p:cNvSpPr>
                <a:spLocks noChangeArrowheads="1"/>
              </p:cNvSpPr>
              <p:nvPr/>
            </p:nvSpPr>
            <p:spPr bwMode="auto">
              <a:xfrm>
                <a:off x="1450" y="2635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6" name="Oval 18"/>
              <p:cNvSpPr>
                <a:spLocks noChangeArrowheads="1"/>
              </p:cNvSpPr>
              <p:nvPr/>
            </p:nvSpPr>
            <p:spPr bwMode="auto">
              <a:xfrm>
                <a:off x="1458" y="2451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7" name="Oval 19"/>
              <p:cNvSpPr>
                <a:spLocks noChangeArrowheads="1"/>
              </p:cNvSpPr>
              <p:nvPr/>
            </p:nvSpPr>
            <p:spPr bwMode="auto">
              <a:xfrm>
                <a:off x="1554" y="2375"/>
                <a:ext cx="32" cy="27"/>
              </a:xfrm>
              <a:prstGeom prst="ellipse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7447" name="Group 20"/>
            <p:cNvGrpSpPr>
              <a:grpSpLocks/>
            </p:cNvGrpSpPr>
            <p:nvPr/>
          </p:nvGrpSpPr>
          <p:grpSpPr bwMode="auto">
            <a:xfrm>
              <a:off x="4165" y="1635"/>
              <a:ext cx="239" cy="268"/>
              <a:chOff x="2688" y="2959"/>
              <a:chExt cx="239" cy="268"/>
            </a:xfrm>
          </p:grpSpPr>
          <p:sp>
            <p:nvSpPr>
              <p:cNvPr id="17448" name="Freeform 21"/>
              <p:cNvSpPr>
                <a:spLocks/>
              </p:cNvSpPr>
              <p:nvPr/>
            </p:nvSpPr>
            <p:spPr bwMode="auto">
              <a:xfrm>
                <a:off x="2708" y="3038"/>
                <a:ext cx="157" cy="177"/>
              </a:xfrm>
              <a:custGeom>
                <a:avLst/>
                <a:gdLst>
                  <a:gd name="T0" fmla="*/ 0 w 157"/>
                  <a:gd name="T1" fmla="*/ 177 h 177"/>
                  <a:gd name="T2" fmla="*/ 157 w 157"/>
                  <a:gd name="T3" fmla="*/ 177 h 177"/>
                  <a:gd name="T4" fmla="*/ 152 w 157"/>
                  <a:gd name="T5" fmla="*/ 0 h 177"/>
                  <a:gd name="T6" fmla="*/ 0 w 157"/>
                  <a:gd name="T7" fmla="*/ 4 h 177"/>
                  <a:gd name="T8" fmla="*/ 0 w 157"/>
                  <a:gd name="T9" fmla="*/ 177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177">
                    <a:moveTo>
                      <a:pt x="0" y="177"/>
                    </a:moveTo>
                    <a:lnTo>
                      <a:pt x="157" y="177"/>
                    </a:lnTo>
                    <a:lnTo>
                      <a:pt x="152" y="0"/>
                    </a:lnTo>
                    <a:lnTo>
                      <a:pt x="0" y="4"/>
                    </a:lnTo>
                    <a:lnTo>
                      <a:pt x="0" y="177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49" name="Freeform 22"/>
              <p:cNvSpPr>
                <a:spLocks/>
              </p:cNvSpPr>
              <p:nvPr/>
            </p:nvSpPr>
            <p:spPr bwMode="auto">
              <a:xfrm>
                <a:off x="2708" y="2969"/>
                <a:ext cx="206" cy="241"/>
              </a:xfrm>
              <a:custGeom>
                <a:avLst/>
                <a:gdLst>
                  <a:gd name="T0" fmla="*/ 0 w 206"/>
                  <a:gd name="T1" fmla="*/ 73 h 241"/>
                  <a:gd name="T2" fmla="*/ 49 w 206"/>
                  <a:gd name="T3" fmla="*/ 5 h 241"/>
                  <a:gd name="T4" fmla="*/ 206 w 206"/>
                  <a:gd name="T5" fmla="*/ 0 h 241"/>
                  <a:gd name="T6" fmla="*/ 206 w 206"/>
                  <a:gd name="T7" fmla="*/ 147 h 241"/>
                  <a:gd name="T8" fmla="*/ 152 w 206"/>
                  <a:gd name="T9" fmla="*/ 24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6" h="241">
                    <a:moveTo>
                      <a:pt x="0" y="73"/>
                    </a:moveTo>
                    <a:lnTo>
                      <a:pt x="49" y="5"/>
                    </a:lnTo>
                    <a:lnTo>
                      <a:pt x="206" y="0"/>
                    </a:lnTo>
                    <a:lnTo>
                      <a:pt x="206" y="147"/>
                    </a:lnTo>
                    <a:lnTo>
                      <a:pt x="152" y="241"/>
                    </a:ln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50" name="Line 23"/>
              <p:cNvSpPr>
                <a:spLocks noChangeShapeType="1"/>
              </p:cNvSpPr>
              <p:nvPr/>
            </p:nvSpPr>
            <p:spPr bwMode="auto">
              <a:xfrm flipV="1">
                <a:off x="2855" y="2964"/>
                <a:ext cx="59" cy="7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51" name="Oval 24"/>
              <p:cNvSpPr>
                <a:spLocks noChangeArrowheads="1"/>
              </p:cNvSpPr>
              <p:nvPr/>
            </p:nvSpPr>
            <p:spPr bwMode="auto">
              <a:xfrm>
                <a:off x="2848" y="319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2" name="Oval 25"/>
              <p:cNvSpPr>
                <a:spLocks noChangeArrowheads="1"/>
              </p:cNvSpPr>
              <p:nvPr/>
            </p:nvSpPr>
            <p:spPr bwMode="auto">
              <a:xfrm>
                <a:off x="2692" y="303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3" name="Oval 26"/>
              <p:cNvSpPr>
                <a:spLocks noChangeArrowheads="1"/>
              </p:cNvSpPr>
              <p:nvPr/>
            </p:nvSpPr>
            <p:spPr bwMode="auto">
              <a:xfrm>
                <a:off x="2688" y="319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4" name="Oval 27"/>
              <p:cNvSpPr>
                <a:spLocks noChangeArrowheads="1"/>
              </p:cNvSpPr>
              <p:nvPr/>
            </p:nvSpPr>
            <p:spPr bwMode="auto">
              <a:xfrm>
                <a:off x="2892" y="2959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5" name="Oval 28"/>
              <p:cNvSpPr>
                <a:spLocks noChangeArrowheads="1"/>
              </p:cNvSpPr>
              <p:nvPr/>
            </p:nvSpPr>
            <p:spPr bwMode="auto">
              <a:xfrm>
                <a:off x="2846" y="3025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6" name="Oval 29"/>
              <p:cNvSpPr>
                <a:spLocks noChangeArrowheads="1"/>
              </p:cNvSpPr>
              <p:nvPr/>
            </p:nvSpPr>
            <p:spPr bwMode="auto">
              <a:xfrm>
                <a:off x="2744" y="2963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7" name="Oval 30"/>
              <p:cNvSpPr>
                <a:spLocks noChangeArrowheads="1"/>
              </p:cNvSpPr>
              <p:nvPr/>
            </p:nvSpPr>
            <p:spPr bwMode="auto">
              <a:xfrm>
                <a:off x="2900" y="3103"/>
                <a:ext cx="27" cy="3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9839" name="Group 31"/>
          <p:cNvGrpSpPr>
            <a:grpSpLocks/>
          </p:cNvGrpSpPr>
          <p:nvPr/>
        </p:nvGrpSpPr>
        <p:grpSpPr bwMode="auto">
          <a:xfrm>
            <a:off x="3544888" y="1541463"/>
            <a:ext cx="4027487" cy="3025775"/>
            <a:chOff x="2233" y="971"/>
            <a:chExt cx="2537" cy="1906"/>
          </a:xfrm>
        </p:grpSpPr>
        <p:grpSp>
          <p:nvGrpSpPr>
            <p:cNvPr id="17416" name="Group 32"/>
            <p:cNvGrpSpPr>
              <a:grpSpLocks/>
            </p:cNvGrpSpPr>
            <p:nvPr/>
          </p:nvGrpSpPr>
          <p:grpSpPr bwMode="auto">
            <a:xfrm>
              <a:off x="2255" y="989"/>
              <a:ext cx="2485" cy="1056"/>
              <a:chOff x="610" y="1817"/>
              <a:chExt cx="2485" cy="1056"/>
            </a:xfrm>
          </p:grpSpPr>
          <p:sp>
            <p:nvSpPr>
              <p:cNvPr id="17436" name="Line 33"/>
              <p:cNvSpPr>
                <a:spLocks noChangeShapeType="1"/>
              </p:cNvSpPr>
              <p:nvPr/>
            </p:nvSpPr>
            <p:spPr bwMode="auto">
              <a:xfrm flipV="1">
                <a:off x="610" y="1817"/>
                <a:ext cx="2063" cy="1048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7" name="Line 34"/>
              <p:cNvSpPr>
                <a:spLocks noChangeShapeType="1"/>
              </p:cNvSpPr>
              <p:nvPr/>
            </p:nvSpPr>
            <p:spPr bwMode="auto">
              <a:xfrm flipV="1">
                <a:off x="612" y="1971"/>
                <a:ext cx="1907" cy="901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8" name="Line 35"/>
              <p:cNvSpPr>
                <a:spLocks noChangeShapeType="1"/>
              </p:cNvSpPr>
              <p:nvPr/>
            </p:nvSpPr>
            <p:spPr bwMode="auto">
              <a:xfrm flipV="1">
                <a:off x="612" y="1963"/>
                <a:ext cx="2334" cy="910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9" name="Line 36"/>
              <p:cNvSpPr>
                <a:spLocks noChangeShapeType="1"/>
              </p:cNvSpPr>
              <p:nvPr/>
            </p:nvSpPr>
            <p:spPr bwMode="auto">
              <a:xfrm flipV="1">
                <a:off x="622" y="1819"/>
                <a:ext cx="2473" cy="1053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40" name="Line 37"/>
              <p:cNvSpPr>
                <a:spLocks noChangeShapeType="1"/>
              </p:cNvSpPr>
              <p:nvPr/>
            </p:nvSpPr>
            <p:spPr bwMode="auto">
              <a:xfrm flipV="1">
                <a:off x="617" y="2380"/>
                <a:ext cx="1912" cy="483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41" name="Line 38"/>
              <p:cNvSpPr>
                <a:spLocks noChangeShapeType="1"/>
              </p:cNvSpPr>
              <p:nvPr/>
            </p:nvSpPr>
            <p:spPr bwMode="auto">
              <a:xfrm flipV="1">
                <a:off x="622" y="2380"/>
                <a:ext cx="2310" cy="482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42" name="Line 39"/>
              <p:cNvSpPr>
                <a:spLocks noChangeShapeType="1"/>
              </p:cNvSpPr>
              <p:nvPr/>
            </p:nvSpPr>
            <p:spPr bwMode="auto">
              <a:xfrm flipV="1">
                <a:off x="610" y="2265"/>
                <a:ext cx="2478" cy="600"/>
              </a:xfrm>
              <a:prstGeom prst="line">
                <a:avLst/>
              </a:prstGeom>
              <a:noFill/>
              <a:ln w="6350">
                <a:solidFill>
                  <a:srgbClr val="99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</p:grpSp>
        <p:grpSp>
          <p:nvGrpSpPr>
            <p:cNvPr id="17417" name="Group 40"/>
            <p:cNvGrpSpPr>
              <a:grpSpLocks/>
            </p:cNvGrpSpPr>
            <p:nvPr/>
          </p:nvGrpSpPr>
          <p:grpSpPr bwMode="auto">
            <a:xfrm>
              <a:off x="4181" y="985"/>
              <a:ext cx="561" cy="1886"/>
              <a:chOff x="2536" y="1813"/>
              <a:chExt cx="561" cy="1886"/>
            </a:xfrm>
          </p:grpSpPr>
          <p:sp>
            <p:nvSpPr>
              <p:cNvPr id="17429" name="Line 41"/>
              <p:cNvSpPr>
                <a:spLocks noChangeShapeType="1"/>
              </p:cNvSpPr>
              <p:nvPr/>
            </p:nvSpPr>
            <p:spPr bwMode="auto">
              <a:xfrm flipH="1" flipV="1">
                <a:off x="2536" y="2402"/>
                <a:ext cx="280" cy="1290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0" name="Line 42"/>
              <p:cNvSpPr>
                <a:spLocks noChangeShapeType="1"/>
              </p:cNvSpPr>
              <p:nvPr/>
            </p:nvSpPr>
            <p:spPr bwMode="auto">
              <a:xfrm flipH="1" flipV="1">
                <a:off x="2538" y="1956"/>
                <a:ext cx="280" cy="1743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1" name="Line 43"/>
              <p:cNvSpPr>
                <a:spLocks noChangeShapeType="1"/>
              </p:cNvSpPr>
              <p:nvPr/>
            </p:nvSpPr>
            <p:spPr bwMode="auto">
              <a:xfrm flipH="1" flipV="1">
                <a:off x="2674" y="1816"/>
                <a:ext cx="132" cy="1871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2" name="Line 44"/>
              <p:cNvSpPr>
                <a:spLocks noChangeShapeType="1"/>
              </p:cNvSpPr>
              <p:nvPr/>
            </p:nvSpPr>
            <p:spPr bwMode="auto">
              <a:xfrm flipV="1">
                <a:off x="2814" y="1980"/>
                <a:ext cx="124" cy="1699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3" name="Line 45"/>
              <p:cNvSpPr>
                <a:spLocks noChangeShapeType="1"/>
              </p:cNvSpPr>
              <p:nvPr/>
            </p:nvSpPr>
            <p:spPr bwMode="auto">
              <a:xfrm flipV="1">
                <a:off x="2801" y="2240"/>
                <a:ext cx="296" cy="1438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4" name="Line 46"/>
              <p:cNvSpPr>
                <a:spLocks noChangeShapeType="1"/>
              </p:cNvSpPr>
              <p:nvPr/>
            </p:nvSpPr>
            <p:spPr bwMode="auto">
              <a:xfrm flipV="1">
                <a:off x="2809" y="1813"/>
                <a:ext cx="277" cy="1881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7435" name="Line 47"/>
              <p:cNvSpPr>
                <a:spLocks noChangeShapeType="1"/>
              </p:cNvSpPr>
              <p:nvPr/>
            </p:nvSpPr>
            <p:spPr bwMode="auto">
              <a:xfrm flipV="1">
                <a:off x="2813" y="2413"/>
                <a:ext cx="137" cy="1233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</p:grpSp>
        <p:sp>
          <p:nvSpPr>
            <p:cNvPr id="17418" name="Oval 48"/>
            <p:cNvSpPr>
              <a:spLocks noChangeArrowheads="1"/>
            </p:cNvSpPr>
            <p:nvPr/>
          </p:nvSpPr>
          <p:spPr bwMode="auto">
            <a:xfrm>
              <a:off x="4424" y="2821"/>
              <a:ext cx="56" cy="5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19" name="Oval 49"/>
            <p:cNvSpPr>
              <a:spLocks noChangeArrowheads="1"/>
            </p:cNvSpPr>
            <p:nvPr/>
          </p:nvSpPr>
          <p:spPr bwMode="auto">
            <a:xfrm>
              <a:off x="2233" y="2011"/>
              <a:ext cx="56" cy="5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99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7420" name="Group 50"/>
            <p:cNvGrpSpPr>
              <a:grpSpLocks/>
            </p:cNvGrpSpPr>
            <p:nvPr/>
          </p:nvGrpSpPr>
          <p:grpSpPr bwMode="auto">
            <a:xfrm>
              <a:off x="4146" y="971"/>
              <a:ext cx="624" cy="612"/>
              <a:chOff x="2501" y="1799"/>
              <a:chExt cx="624" cy="612"/>
            </a:xfrm>
          </p:grpSpPr>
          <p:sp>
            <p:nvSpPr>
              <p:cNvPr id="17421" name="AutoShape 51"/>
              <p:cNvSpPr>
                <a:spLocks noChangeArrowheads="1"/>
              </p:cNvSpPr>
              <p:nvPr/>
            </p:nvSpPr>
            <p:spPr bwMode="auto">
              <a:xfrm>
                <a:off x="2524" y="1822"/>
                <a:ext cx="571" cy="562"/>
              </a:xfrm>
              <a:prstGeom prst="cube">
                <a:avLst>
                  <a:gd name="adj" fmla="val 25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22" name="Oval 52"/>
              <p:cNvSpPr>
                <a:spLocks noChangeArrowheads="1"/>
              </p:cNvSpPr>
              <p:nvPr/>
            </p:nvSpPr>
            <p:spPr bwMode="auto">
              <a:xfrm>
                <a:off x="2501" y="235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23" name="Oval 53"/>
              <p:cNvSpPr>
                <a:spLocks noChangeArrowheads="1"/>
              </p:cNvSpPr>
              <p:nvPr/>
            </p:nvSpPr>
            <p:spPr bwMode="auto">
              <a:xfrm>
                <a:off x="2929" y="235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24" name="Oval 54"/>
              <p:cNvSpPr>
                <a:spLocks noChangeArrowheads="1"/>
              </p:cNvSpPr>
              <p:nvPr/>
            </p:nvSpPr>
            <p:spPr bwMode="auto">
              <a:xfrm>
                <a:off x="2509" y="193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25" name="Oval 55"/>
              <p:cNvSpPr>
                <a:spLocks noChangeArrowheads="1"/>
              </p:cNvSpPr>
              <p:nvPr/>
            </p:nvSpPr>
            <p:spPr bwMode="auto">
              <a:xfrm>
                <a:off x="3069" y="221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26" name="Oval 56"/>
              <p:cNvSpPr>
                <a:spLocks noChangeArrowheads="1"/>
              </p:cNvSpPr>
              <p:nvPr/>
            </p:nvSpPr>
            <p:spPr bwMode="auto">
              <a:xfrm>
                <a:off x="2929" y="195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27" name="Oval 57"/>
              <p:cNvSpPr>
                <a:spLocks noChangeArrowheads="1"/>
              </p:cNvSpPr>
              <p:nvPr/>
            </p:nvSpPr>
            <p:spPr bwMode="auto">
              <a:xfrm>
                <a:off x="2641" y="179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28" name="Oval 58"/>
              <p:cNvSpPr>
                <a:spLocks noChangeArrowheads="1"/>
              </p:cNvSpPr>
              <p:nvPr/>
            </p:nvSpPr>
            <p:spPr bwMode="auto">
              <a:xfrm>
                <a:off x="3061" y="179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7415" name="Text Box 59"/>
          <p:cNvSpPr txBox="1">
            <a:spLocks noChangeArrowheads="1"/>
          </p:cNvSpPr>
          <p:nvPr/>
        </p:nvSpPr>
        <p:spPr bwMode="auto">
          <a:xfrm>
            <a:off x="268288" y="4765675"/>
            <a:ext cx="870585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9900CC"/>
                </a:solidFill>
              </a:rPr>
              <a:t>Given image points in at least 2 views calculate the 3D points (structure) and camera projection matrices (motion)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/>
              <a:t>Estimate projective structure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/>
              <a:t>Rectify the reconstruction to metric (autocalibration)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Reconstructing scenes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61925" y="976313"/>
            <a:ext cx="6321425" cy="4667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6213" indent="-176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" panose="020B0604020202020204" pitchFamily="34" charset="0"/>
              </a:rPr>
              <a:t>‘Small’ scenes</a:t>
            </a:r>
            <a:r>
              <a:rPr lang="en-US" altLang="en-US">
                <a:latin typeface="Arial" panose="020B0604020202020204" pitchFamily="34" charset="0"/>
              </a:rPr>
              <a:t> (one, few buildings)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00025" y="1641475"/>
            <a:ext cx="81692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/>
              <a:t> </a:t>
            </a:r>
            <a:r>
              <a:rPr lang="en-US" altLang="en-US">
                <a:latin typeface="Arial" panose="020B0604020202020204" pitchFamily="34" charset="0"/>
              </a:rPr>
              <a:t>SFM + multi view stereo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 man made scenes: prior on architectural elements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 interactive systems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88913" y="3357563"/>
            <a:ext cx="6321425" cy="4667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6213" indent="-176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" panose="020B0604020202020204" pitchFamily="34" charset="0"/>
              </a:rPr>
              <a:t>City scenes</a:t>
            </a:r>
            <a:r>
              <a:rPr lang="en-US" altLang="en-US">
                <a:latin typeface="Arial" panose="020B0604020202020204" pitchFamily="34" charset="0"/>
              </a:rPr>
              <a:t> (several streets, large area)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14313" y="4010025"/>
            <a:ext cx="8169275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/>
              <a:t> </a:t>
            </a:r>
            <a:r>
              <a:rPr lang="en-US" altLang="en-US">
                <a:latin typeface="Arial" panose="020B0604020202020204" pitchFamily="34" charset="0"/>
              </a:rPr>
              <a:t>aerial images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 ground plane, multi cameras</a:t>
            </a:r>
          </a:p>
          <a:p>
            <a:pPr lvl="4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</a:rPr>
              <a:t>     SFM + stereo [+ GPS]</a:t>
            </a:r>
          </a:p>
          <a:p>
            <a:pPr lvl="4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</a:rPr>
              <a:t>     depth map fusions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 rot="-2588738">
            <a:off x="1211263" y="5438775"/>
            <a:ext cx="6159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time</a:t>
            </a:r>
          </a:p>
        </p:txBody>
      </p:sp>
      <p:pic>
        <p:nvPicPr>
          <p:cNvPr id="19459" name="Picture 3" descr="saddog_r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4165600"/>
            <a:ext cx="784225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0" name="Group 4"/>
          <p:cNvGrpSpPr>
            <a:grpSpLocks/>
          </p:cNvGrpSpPr>
          <p:nvPr/>
        </p:nvGrpSpPr>
        <p:grpSpPr bwMode="auto">
          <a:xfrm rot="-3409057">
            <a:off x="2324100" y="5418138"/>
            <a:ext cx="296863" cy="249237"/>
            <a:chOff x="2604" y="3863"/>
            <a:chExt cx="187" cy="158"/>
          </a:xfrm>
        </p:grpSpPr>
        <p:sp>
          <p:nvSpPr>
            <p:cNvPr id="19492" name="AutoShape 5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3" name="AutoShape 6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9461" name="Group 7"/>
          <p:cNvGrpSpPr>
            <a:grpSpLocks/>
          </p:cNvGrpSpPr>
          <p:nvPr/>
        </p:nvGrpSpPr>
        <p:grpSpPr bwMode="auto">
          <a:xfrm>
            <a:off x="1903413" y="4649788"/>
            <a:ext cx="296862" cy="250825"/>
            <a:chOff x="2604" y="3863"/>
            <a:chExt cx="187" cy="158"/>
          </a:xfrm>
        </p:grpSpPr>
        <p:sp>
          <p:nvSpPr>
            <p:cNvPr id="19490" name="AutoShape 8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91" name="AutoShape 9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9462" name="Group 10"/>
          <p:cNvGrpSpPr>
            <a:grpSpLocks/>
          </p:cNvGrpSpPr>
          <p:nvPr/>
        </p:nvGrpSpPr>
        <p:grpSpPr bwMode="auto">
          <a:xfrm rot="-7530233">
            <a:off x="3250406" y="5333207"/>
            <a:ext cx="320675" cy="242888"/>
            <a:chOff x="2604" y="3863"/>
            <a:chExt cx="187" cy="158"/>
          </a:xfrm>
        </p:grpSpPr>
        <p:sp>
          <p:nvSpPr>
            <p:cNvPr id="19488" name="AutoShape 11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9" name="AutoShape 12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9463" name="Group 13"/>
          <p:cNvGrpSpPr>
            <a:grpSpLocks/>
          </p:cNvGrpSpPr>
          <p:nvPr/>
        </p:nvGrpSpPr>
        <p:grpSpPr bwMode="auto">
          <a:xfrm rot="-9621486">
            <a:off x="3402013" y="4629150"/>
            <a:ext cx="295275" cy="250825"/>
            <a:chOff x="2604" y="3863"/>
            <a:chExt cx="187" cy="158"/>
          </a:xfrm>
        </p:grpSpPr>
        <p:sp>
          <p:nvSpPr>
            <p:cNvPr id="19486" name="AutoShape 14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87" name="AutoShape 15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464" name="AutoShape 16"/>
          <p:cNvSpPr>
            <a:spLocks noChangeArrowheads="1"/>
          </p:cNvSpPr>
          <p:nvPr/>
        </p:nvSpPr>
        <p:spPr bwMode="auto">
          <a:xfrm rot="5425862">
            <a:off x="1962151" y="572135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5" name="AutoShape 17"/>
          <p:cNvSpPr>
            <a:spLocks noChangeArrowheads="1"/>
          </p:cNvSpPr>
          <p:nvPr/>
        </p:nvSpPr>
        <p:spPr bwMode="auto">
          <a:xfrm rot="5425862">
            <a:off x="1854201" y="579120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6" name="AutoShape 18"/>
          <p:cNvSpPr>
            <a:spLocks noChangeArrowheads="1"/>
          </p:cNvSpPr>
          <p:nvPr/>
        </p:nvSpPr>
        <p:spPr bwMode="auto">
          <a:xfrm rot="5425862">
            <a:off x="1738313" y="5883275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7" name="AutoShape 19"/>
          <p:cNvSpPr>
            <a:spLocks noChangeArrowheads="1"/>
          </p:cNvSpPr>
          <p:nvPr/>
        </p:nvSpPr>
        <p:spPr bwMode="auto">
          <a:xfrm rot="5425862">
            <a:off x="1581151" y="599440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8" name="AutoShape 20"/>
          <p:cNvSpPr>
            <a:spLocks noChangeArrowheads="1"/>
          </p:cNvSpPr>
          <p:nvPr/>
        </p:nvSpPr>
        <p:spPr bwMode="auto">
          <a:xfrm rot="5462651">
            <a:off x="1377951" y="4625975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9" name="AutoShape 21"/>
          <p:cNvSpPr>
            <a:spLocks noChangeArrowheads="1"/>
          </p:cNvSpPr>
          <p:nvPr/>
        </p:nvSpPr>
        <p:spPr bwMode="auto">
          <a:xfrm rot="5462651">
            <a:off x="1262063" y="468630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0" name="AutoShape 22"/>
          <p:cNvSpPr>
            <a:spLocks noChangeArrowheads="1"/>
          </p:cNvSpPr>
          <p:nvPr/>
        </p:nvSpPr>
        <p:spPr bwMode="auto">
          <a:xfrm rot="5462651">
            <a:off x="1162051" y="4764087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1" name="AutoShape 23"/>
          <p:cNvSpPr>
            <a:spLocks noChangeArrowheads="1"/>
          </p:cNvSpPr>
          <p:nvPr/>
        </p:nvSpPr>
        <p:spPr bwMode="auto">
          <a:xfrm rot="5462651">
            <a:off x="1054101" y="483235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2" name="Line 24"/>
          <p:cNvSpPr>
            <a:spLocks noChangeShapeType="1"/>
          </p:cNvSpPr>
          <p:nvPr/>
        </p:nvSpPr>
        <p:spPr bwMode="auto">
          <a:xfrm flipH="1">
            <a:off x="1247775" y="5414963"/>
            <a:ext cx="855663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9473" name="AutoShape 25"/>
          <p:cNvSpPr>
            <a:spLocks noChangeArrowheads="1"/>
          </p:cNvSpPr>
          <p:nvPr/>
        </p:nvSpPr>
        <p:spPr bwMode="auto">
          <a:xfrm rot="16174138" flipH="1">
            <a:off x="3368676" y="5618162"/>
            <a:ext cx="514350" cy="396875"/>
          </a:xfrm>
          <a:prstGeom prst="parallelogram">
            <a:avLst>
              <a:gd name="adj" fmla="val 32400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4" name="AutoShape 26"/>
          <p:cNvSpPr>
            <a:spLocks noChangeArrowheads="1"/>
          </p:cNvSpPr>
          <p:nvPr/>
        </p:nvSpPr>
        <p:spPr bwMode="auto">
          <a:xfrm rot="16174138" flipH="1">
            <a:off x="3478213" y="5670550"/>
            <a:ext cx="514350" cy="396875"/>
          </a:xfrm>
          <a:prstGeom prst="parallelogram">
            <a:avLst>
              <a:gd name="adj" fmla="val 32400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5" name="AutoShape 27"/>
          <p:cNvSpPr>
            <a:spLocks noChangeArrowheads="1"/>
          </p:cNvSpPr>
          <p:nvPr/>
        </p:nvSpPr>
        <p:spPr bwMode="auto">
          <a:xfrm rot="16174138" flipH="1">
            <a:off x="3597276" y="5746750"/>
            <a:ext cx="514350" cy="396875"/>
          </a:xfrm>
          <a:prstGeom prst="parallelogram">
            <a:avLst>
              <a:gd name="adj" fmla="val 32400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6" name="AutoShape 28"/>
          <p:cNvSpPr>
            <a:spLocks noChangeArrowheads="1"/>
          </p:cNvSpPr>
          <p:nvPr/>
        </p:nvSpPr>
        <p:spPr bwMode="auto">
          <a:xfrm rot="16174138" flipH="1">
            <a:off x="3724276" y="5807075"/>
            <a:ext cx="514350" cy="396875"/>
          </a:xfrm>
          <a:prstGeom prst="parallelogram">
            <a:avLst>
              <a:gd name="adj" fmla="val 32400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7" name="AutoShape 29"/>
          <p:cNvSpPr>
            <a:spLocks noChangeArrowheads="1"/>
          </p:cNvSpPr>
          <p:nvPr/>
        </p:nvSpPr>
        <p:spPr bwMode="auto">
          <a:xfrm rot="16174138" flipH="1">
            <a:off x="3716338" y="474186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8" name="AutoShape 30"/>
          <p:cNvSpPr>
            <a:spLocks noChangeArrowheads="1"/>
          </p:cNvSpPr>
          <p:nvPr/>
        </p:nvSpPr>
        <p:spPr bwMode="auto">
          <a:xfrm rot="16174138" flipH="1">
            <a:off x="3776663" y="478631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79" name="AutoShape 31"/>
          <p:cNvSpPr>
            <a:spLocks noChangeArrowheads="1"/>
          </p:cNvSpPr>
          <p:nvPr/>
        </p:nvSpPr>
        <p:spPr bwMode="auto">
          <a:xfrm rot="16174138" flipH="1">
            <a:off x="3860801" y="4860925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80" name="AutoShape 32"/>
          <p:cNvSpPr>
            <a:spLocks noChangeArrowheads="1"/>
          </p:cNvSpPr>
          <p:nvPr/>
        </p:nvSpPr>
        <p:spPr bwMode="auto">
          <a:xfrm rot="16174138" flipH="1">
            <a:off x="3946526" y="494665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9481" name="Picture 33" descr="nobuhara_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4078288"/>
            <a:ext cx="33813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2" name="Text Box 34"/>
          <p:cNvSpPr txBox="1">
            <a:spLocks noChangeArrowheads="1"/>
          </p:cNvSpPr>
          <p:nvPr/>
        </p:nvSpPr>
        <p:spPr bwMode="auto">
          <a:xfrm>
            <a:off x="307975" y="3467100"/>
            <a:ext cx="524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latin typeface="Arial" panose="020B0604020202020204" pitchFamily="34" charset="0"/>
              </a:rPr>
              <a:t>Modeling dynamic scenes </a:t>
            </a:r>
          </a:p>
        </p:txBody>
      </p:sp>
      <p:sp>
        <p:nvSpPr>
          <p:cNvPr id="19483" name="Text Box 35"/>
          <p:cNvSpPr txBox="1">
            <a:spLocks noChangeArrowheads="1"/>
          </p:cNvSpPr>
          <p:nvPr/>
        </p:nvSpPr>
        <p:spPr bwMode="auto">
          <a:xfrm>
            <a:off x="423863" y="982663"/>
            <a:ext cx="524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latin typeface="Arial" panose="020B0604020202020204" pitchFamily="34" charset="0"/>
              </a:rPr>
              <a:t>Large scale (city) modeling  </a:t>
            </a:r>
          </a:p>
        </p:txBody>
      </p:sp>
      <p:pic>
        <p:nvPicPr>
          <p:cNvPr id="19484" name="Picture 36" descr="pollefeys_cam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525588"/>
            <a:ext cx="41687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1471613"/>
            <a:ext cx="3900487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900" y="106362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Modeling (large scale) scenes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898525" y="58451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929313" y="3862388"/>
            <a:ext cx="22526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1800" b="1">
                <a:solidFill>
                  <a:schemeClr val="accent1"/>
                </a:solidFill>
                <a:latin typeface="Arial" panose="020B0604020202020204" pitchFamily="34" charset="0"/>
              </a:rPr>
              <a:t>Adam Rachmielowski</a:t>
            </a: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  ]</a:t>
            </a:r>
          </a:p>
        </p:txBody>
      </p:sp>
      <p:pic>
        <p:nvPicPr>
          <p:cNvPr id="20485" name="Picture 5" descr="adam_g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2170113"/>
            <a:ext cx="317500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SFM + stereo </a:t>
            </a:r>
          </a:p>
        </p:txBody>
      </p:sp>
      <p:pic>
        <p:nvPicPr>
          <p:cNvPr id="21507" name="Picture 4" descr="zisserm_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755900"/>
            <a:ext cx="43449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arch_delaert_lin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760913"/>
            <a:ext cx="7853363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659313" y="1741488"/>
            <a:ext cx="343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[Dellaert et al 3DPVT06</a:t>
            </a: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 ]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4660900" y="2170113"/>
            <a:ext cx="383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[Zisserman, Werner ECCV02</a:t>
            </a: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 ]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381000" y="1600200"/>
            <a:ext cx="384175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u="sng">
                <a:latin typeface="Arial" panose="020B0604020202020204" pitchFamily="34" charset="0"/>
              </a:rPr>
              <a:t>Man-made environments</a:t>
            </a:r>
            <a:r>
              <a:rPr lang="en-US" altLang="en-US">
                <a:latin typeface="Arial" panose="020B0604020202020204" pitchFamily="34" charset="0"/>
              </a:rPr>
              <a:t> :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straight  edges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family of lines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vanishing points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8600" y="4724400"/>
          <a:ext cx="12954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Photo Editor Photo" r:id="rId4" imgW="2629267" imgH="1980952" progId="MSPhotoEd.3">
                  <p:embed/>
                </p:oleObj>
              </mc:Choice>
              <mc:Fallback>
                <p:oleObj name="Photo Editor Photo" r:id="rId4" imgW="2629267" imgH="19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724400"/>
                        <a:ext cx="12954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is Computer Vision?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5486400" cy="4648200"/>
          </a:xfrm>
        </p:spPr>
        <p:txBody>
          <a:bodyPr/>
          <a:lstStyle/>
          <a:p>
            <a:pPr eaLnBrk="1" hangingPunct="1">
              <a:lnSpc>
                <a:spcPct val="75000"/>
              </a:lnSpc>
              <a:defRPr/>
            </a:pPr>
            <a:r>
              <a:rPr lang="en-US" sz="2000" smtClean="0"/>
              <a:t>Three Related fields</a:t>
            </a:r>
          </a:p>
          <a:p>
            <a:pPr lvl="1" eaLnBrk="1" hangingPunct="1">
              <a:lnSpc>
                <a:spcPct val="75000"/>
              </a:lnSpc>
              <a:defRPr/>
            </a:pPr>
            <a:r>
              <a:rPr lang="en-US" sz="2000" smtClean="0"/>
              <a:t>Image Processing: Changes 2D images into other 2D images</a:t>
            </a:r>
          </a:p>
          <a:p>
            <a:pPr lvl="1" eaLnBrk="1" hangingPunct="1">
              <a:lnSpc>
                <a:spcPct val="75000"/>
              </a:lnSpc>
              <a:defRPr/>
            </a:pPr>
            <a:r>
              <a:rPr lang="en-US" sz="2000" smtClean="0"/>
              <a:t>Computer Graphics: Takes 3D models, renders 2D images</a:t>
            </a:r>
          </a:p>
          <a:p>
            <a:pPr lvl="1" eaLnBrk="1" hangingPunct="1">
              <a:lnSpc>
                <a:spcPct val="75000"/>
              </a:lnSpc>
              <a:defRPr/>
            </a:pPr>
            <a:r>
              <a:rPr lang="en-US" sz="2000" smtClean="0"/>
              <a:t>Computer vision: Extracts scene information from 2D images and video</a:t>
            </a:r>
          </a:p>
          <a:p>
            <a:pPr lvl="2" eaLnBrk="1" hangingPunct="1">
              <a:lnSpc>
                <a:spcPct val="75000"/>
              </a:lnSpc>
              <a:defRPr/>
            </a:pPr>
            <a:r>
              <a:rPr lang="en-US" sz="1800" smtClean="0">
                <a:solidFill>
                  <a:schemeClr val="accent2"/>
                </a:solidFill>
              </a:rPr>
              <a:t>e.g. Geometry, “Where” something is in 3D, </a:t>
            </a:r>
          </a:p>
          <a:p>
            <a:pPr lvl="2" eaLnBrk="1" hangingPunct="1">
              <a:lnSpc>
                <a:spcPct val="75000"/>
              </a:lnSpc>
              <a:defRPr/>
            </a:pPr>
            <a:r>
              <a:rPr lang="en-US" sz="1800" smtClean="0">
                <a:solidFill>
                  <a:schemeClr val="accent2"/>
                </a:solidFill>
              </a:rPr>
              <a:t>Objects “What” something is”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2000" smtClean="0"/>
              <a:t>What information is in a 2D image?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2000" smtClean="0"/>
              <a:t>What information do we need for 3D analysis?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CV hard. Only special cases can be solved.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</p:txBody>
      </p:sp>
      <p:pic>
        <p:nvPicPr>
          <p:cNvPr id="4101" name="Picture 5" descr="http://t3.gstatic.com/images?q=tbn:oo_bpAYMBQJ7JM:http://img440.imageshack.us/img440/6600/muridf6.jpg&amp;t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667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E:\VR03tut\images\riebe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500188"/>
            <a:ext cx="35179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5776913" y="3581400"/>
            <a:ext cx="1797050" cy="206851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 flipV="1">
            <a:off x="5761038" y="5657850"/>
            <a:ext cx="2790825" cy="1041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8242300" y="4656138"/>
            <a:ext cx="476250" cy="627062"/>
          </a:xfrm>
          <a:custGeom>
            <a:avLst/>
            <a:gdLst>
              <a:gd name="T0" fmla="*/ 0 w 300"/>
              <a:gd name="T1" fmla="*/ 166687 h 395"/>
              <a:gd name="T2" fmla="*/ 444500 w 300"/>
              <a:gd name="T3" fmla="*/ 0 h 395"/>
              <a:gd name="T4" fmla="*/ 476250 w 300"/>
              <a:gd name="T5" fmla="*/ 627062 h 3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0" h="395">
                <a:moveTo>
                  <a:pt x="0" y="105"/>
                </a:moveTo>
                <a:lnTo>
                  <a:pt x="280" y="0"/>
                </a:lnTo>
                <a:lnTo>
                  <a:pt x="300" y="395"/>
                </a:lnTo>
              </a:path>
            </a:pathLst>
          </a:custGeom>
          <a:noFill/>
          <a:ln w="1270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8313738" y="4767263"/>
            <a:ext cx="747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FF00"/>
                </a:solidFill>
              </a:rPr>
              <a:t>90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V="1">
            <a:off x="5618163" y="5602288"/>
            <a:ext cx="3514725" cy="635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8132763" y="5572125"/>
            <a:ext cx="1011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FF00"/>
                </a:solidFill>
              </a:rPr>
              <a:t>horizon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V="1">
            <a:off x="6953250" y="4281488"/>
            <a:ext cx="723900" cy="45402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>
            <a:off x="6945313" y="4703763"/>
            <a:ext cx="7937" cy="7143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7502525" y="4329113"/>
            <a:ext cx="7938" cy="11906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7686675" y="4219575"/>
            <a:ext cx="7938" cy="1031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7042150" y="4616450"/>
            <a:ext cx="7938" cy="1190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6953250" y="4695825"/>
            <a:ext cx="87313" cy="396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7519988" y="4306888"/>
            <a:ext cx="158750" cy="8731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pic>
        <p:nvPicPr>
          <p:cNvPr id="4116" name="Picture 20" descr="C:\My Documents\ImageProcCou\ImEnhanc\RoseSaltPeppMedia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6"/>
          <a:stretch>
            <a:fillRect/>
          </a:stretch>
        </p:blipFill>
        <p:spPr bwMode="auto">
          <a:xfrm>
            <a:off x="6019800" y="990600"/>
            <a:ext cx="31242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>
            <a:hlinkClick r:id="rId9" action="ppaction://program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26670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17526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228600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4" name="Text Box 24"/>
          <p:cNvSpPr txBox="1">
            <a:spLocks noChangeArrowheads="1"/>
          </p:cNvSpPr>
          <p:nvPr/>
        </p:nvSpPr>
        <p:spPr bwMode="auto">
          <a:xfrm>
            <a:off x="6324600" y="14478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Image Processing</a:t>
            </a:r>
          </a:p>
        </p:txBody>
      </p:sp>
      <p:sp>
        <p:nvSpPr>
          <p:cNvPr id="61465" name="Text Box 25"/>
          <p:cNvSpPr txBox="1">
            <a:spLocks noChangeArrowheads="1"/>
          </p:cNvSpPr>
          <p:nvPr/>
        </p:nvSpPr>
        <p:spPr bwMode="auto">
          <a:xfrm>
            <a:off x="304800" y="106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Computer Graphics</a:t>
            </a:r>
          </a:p>
        </p:txBody>
      </p:sp>
      <p:grpSp>
        <p:nvGrpSpPr>
          <p:cNvPr id="61466" name="Group 26"/>
          <p:cNvGrpSpPr>
            <a:grpSpLocks/>
          </p:cNvGrpSpPr>
          <p:nvPr/>
        </p:nvGrpSpPr>
        <p:grpSpPr bwMode="auto">
          <a:xfrm>
            <a:off x="228600" y="5105400"/>
            <a:ext cx="7924800" cy="1600200"/>
            <a:chOff x="144" y="3216"/>
            <a:chExt cx="4992" cy="1008"/>
          </a:xfrm>
        </p:grpSpPr>
        <p:sp>
          <p:nvSpPr>
            <p:cNvPr id="4124" name="Text Box 27"/>
            <p:cNvSpPr txBox="1">
              <a:spLocks noChangeArrowheads="1"/>
            </p:cNvSpPr>
            <p:nvPr/>
          </p:nvSpPr>
          <p:spPr bwMode="auto">
            <a:xfrm>
              <a:off x="144" y="321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Computer Vision</a:t>
              </a:r>
            </a:p>
          </p:txBody>
        </p:sp>
        <p:sp>
          <p:nvSpPr>
            <p:cNvPr id="4125" name="Text Box 28"/>
            <p:cNvSpPr txBox="1">
              <a:spLocks noChangeArrowheads="1"/>
            </p:cNvSpPr>
            <p:nvPr/>
          </p:nvSpPr>
          <p:spPr bwMode="auto">
            <a:xfrm>
              <a:off x="3600" y="393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Computer Vision</a:t>
              </a:r>
            </a:p>
          </p:txBody>
        </p:sp>
      </p:grpSp>
      <p:graphicFrame>
        <p:nvGraphicFramePr>
          <p:cNvPr id="4123" name="Object 29"/>
          <p:cNvGraphicFramePr>
            <a:graphicFrameLocks noChangeAspect="1"/>
          </p:cNvGraphicFramePr>
          <p:nvPr/>
        </p:nvGraphicFramePr>
        <p:xfrm>
          <a:off x="228600" y="5791200"/>
          <a:ext cx="13144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Photo Editor Photo" r:id="rId13" imgW="1314286" imgH="990738" progId="MSPhotoEd.3">
                  <p:embed/>
                </p:oleObj>
              </mc:Choice>
              <mc:Fallback>
                <p:oleObj name="Photo Editor Photo" r:id="rId13" imgW="1314286" imgH="990738" progId="MSPhotoEd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91200"/>
                        <a:ext cx="13144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4" grpId="0" autoUpdateAnimBg="0"/>
      <p:bldP spid="6146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rch_zach_p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343025"/>
            <a:ext cx="2655887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SFM + stereo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81000" y="1219200"/>
            <a:ext cx="64817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dominant planes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plane sweep – homog between 3D pl. and camera pl.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one parameter search – voting for a plane</a:t>
            </a:r>
          </a:p>
        </p:txBody>
      </p:sp>
      <p:pic>
        <p:nvPicPr>
          <p:cNvPr id="22533" name="Picture 5" descr="arch_ziss_planev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0"/>
            <a:ext cx="477837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zisserm_pla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592613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arch_z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970338"/>
            <a:ext cx="41021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03250" y="6400800"/>
            <a:ext cx="383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[Zisserman, Werner ECCV02</a:t>
            </a: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 ]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964113" y="6400800"/>
            <a:ext cx="383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[Bischof et al 3DPVT06</a:t>
            </a: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 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SFM + stereo</a:t>
            </a:r>
          </a:p>
        </p:txBody>
      </p:sp>
      <p:pic>
        <p:nvPicPr>
          <p:cNvPr id="23555" name="Picture 4" descr="arch_ziss_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897313"/>
            <a:ext cx="74660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arch_ziss_we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1898650"/>
            <a:ext cx="5073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503238" y="6188075"/>
            <a:ext cx="4183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[Zisserman, Werner ECCV02 …</a:t>
            </a: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 ]</a:t>
            </a:r>
          </a:p>
        </p:txBody>
      </p:sp>
      <p:pic>
        <p:nvPicPr>
          <p:cNvPr id="23558" name="Picture 8" descr="boujou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5919788"/>
            <a:ext cx="105727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 descr="arch_ziss_planevot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04963"/>
            <a:ext cx="342423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228600" y="1447800"/>
            <a:ext cx="444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refinement – architectural primitives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SFM+stereo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70375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Refinement – dense stereo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347913"/>
            <a:ext cx="343852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27025" y="5943600"/>
            <a:ext cx="383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Pollefeys, Van Gool 98,00,01</a:t>
            </a: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73734" name="leuven_arc3d.mpg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2925" y="2862263"/>
            <a:ext cx="4065588" cy="2782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1635125"/>
            <a:ext cx="46005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297363" y="2133600"/>
            <a:ext cx="2354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www.arc3d.be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37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373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Façade – first system</a:t>
            </a:r>
          </a:p>
        </p:txBody>
      </p:sp>
      <p:pic>
        <p:nvPicPr>
          <p:cNvPr id="74755" name="debevec-campanile-delta.mp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7450" y="2365375"/>
            <a:ext cx="4873625" cy="313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654425" y="5764213"/>
            <a:ext cx="4735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Debevec, Taylor et al. Siggraph 96</a:t>
            </a: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14325" y="1697038"/>
            <a:ext cx="2851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Based on SFM 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(points, lines, stereo)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Some manual modeling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View dependent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47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3424238"/>
            <a:ext cx="3708400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 descr="arch_priors_dick_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225550"/>
            <a:ext cx="362426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arch_priors_dick_eq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782763"/>
            <a:ext cx="3527425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Freeform 5"/>
          <p:cNvSpPr>
            <a:spLocks/>
          </p:cNvSpPr>
          <p:nvPr/>
        </p:nvSpPr>
        <p:spPr bwMode="auto">
          <a:xfrm>
            <a:off x="5048250" y="1728788"/>
            <a:ext cx="3419475" cy="814387"/>
          </a:xfrm>
          <a:custGeom>
            <a:avLst/>
            <a:gdLst>
              <a:gd name="T0" fmla="*/ 0 w 2154"/>
              <a:gd name="T1" fmla="*/ 814387 h 513"/>
              <a:gd name="T2" fmla="*/ 212725 w 2154"/>
              <a:gd name="T3" fmla="*/ 814387 h 513"/>
              <a:gd name="T4" fmla="*/ 3419475 w 2154"/>
              <a:gd name="T5" fmla="*/ 814387 h 513"/>
              <a:gd name="T6" fmla="*/ 3419475 w 2154"/>
              <a:gd name="T7" fmla="*/ 0 h 513"/>
              <a:gd name="T8" fmla="*/ 1866900 w 2154"/>
              <a:gd name="T9" fmla="*/ 0 h 513"/>
              <a:gd name="T10" fmla="*/ 1866900 w 2154"/>
              <a:gd name="T11" fmla="*/ 363537 h 513"/>
              <a:gd name="T12" fmla="*/ 0 w 2154"/>
              <a:gd name="T13" fmla="*/ 363537 h 513"/>
              <a:gd name="T14" fmla="*/ 0 w 2154"/>
              <a:gd name="T15" fmla="*/ 814387 h 51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54" h="513">
                <a:moveTo>
                  <a:pt x="0" y="513"/>
                </a:moveTo>
                <a:cubicBezTo>
                  <a:pt x="45" y="513"/>
                  <a:pt x="89" y="513"/>
                  <a:pt x="134" y="513"/>
                </a:cubicBezTo>
                <a:lnTo>
                  <a:pt x="2154" y="513"/>
                </a:lnTo>
                <a:lnTo>
                  <a:pt x="2154" y="0"/>
                </a:lnTo>
                <a:lnTo>
                  <a:pt x="1176" y="0"/>
                </a:lnTo>
                <a:lnTo>
                  <a:pt x="1176" y="229"/>
                </a:lnTo>
                <a:lnTo>
                  <a:pt x="0" y="229"/>
                </a:lnTo>
                <a:lnTo>
                  <a:pt x="0" y="513"/>
                </a:lnTo>
                <a:close/>
              </a:path>
            </a:pathLst>
          </a:cu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Priors on architectural primitives</a:t>
            </a:r>
          </a:p>
        </p:txBody>
      </p:sp>
      <p:pic>
        <p:nvPicPr>
          <p:cNvPr id="26631" name="Picture 7" descr="arch_priors_di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12825"/>
            <a:ext cx="40782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87350" y="3321050"/>
            <a:ext cx="54498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>
                <a:cs typeface="Times New Roman" panose="02020603050405020304" pitchFamily="18" charset="0"/>
              </a:rPr>
              <a:t>θ</a:t>
            </a:r>
            <a:r>
              <a:rPr lang="en-US" altLang="en-US">
                <a:cs typeface="Times New Roman" panose="02020603050405020304" pitchFamily="18" charset="0"/>
              </a:rPr>
              <a:t> – </a:t>
            </a:r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parameters for architectural priors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      type, shape, texture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M – model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D – data (images)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I – reconstructed structures (planes, lines …)</a:t>
            </a:r>
            <a:endParaRPr lang="el-GR" altLang="en-US" sz="20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28638" y="5699125"/>
            <a:ext cx="383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Cipolla, Torr,  … ICCV01</a:t>
            </a: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699125" y="2593975"/>
            <a:ext cx="277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prior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6267450" y="5861050"/>
            <a:ext cx="230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Occluded windows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Interactive systems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28638" y="5699125"/>
            <a:ext cx="463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Torr et al. Eurogr.06, Siggraph07</a:t>
            </a: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150938"/>
            <a:ext cx="4016375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389313"/>
            <a:ext cx="38449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4246563" y="1870075"/>
            <a:ext cx="413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Video, sparse 3D points, user input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2212975"/>
            <a:ext cx="372745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508500" y="2671763"/>
            <a:ext cx="36957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M – model primitives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D- data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I – reconstructed geometry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Solved with graph cut</a:t>
            </a:r>
          </a:p>
        </p:txBody>
      </p:sp>
      <p:pic>
        <p:nvPicPr>
          <p:cNvPr id="76809" name="VideoTrace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986213"/>
            <a:ext cx="3962400" cy="2713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8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8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680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VideoTrac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145"/>
            <a:ext cx="9144000" cy="626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5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3983038"/>
            <a:ext cx="2105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City modeling – aerial images</a:t>
            </a:r>
          </a:p>
        </p:txBody>
      </p:sp>
      <p:pic>
        <p:nvPicPr>
          <p:cNvPr id="28676" name="Picture 4" descr="heiko_BerlinR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987425"/>
            <a:ext cx="36385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heiko_Berlin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029075"/>
            <a:ext cx="69389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eiko_BerlinFrame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981075"/>
            <a:ext cx="36703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34938" y="6054725"/>
            <a:ext cx="463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Heiko Hirschmuller et al - DLR</a:t>
            </a: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864100" y="5715000"/>
            <a:ext cx="39751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Airborne pushbroom camera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Semi-global stereo matching (based on mutual information)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City modeling – ground plane</a:t>
            </a:r>
          </a:p>
        </p:txBody>
      </p:sp>
      <p:pic>
        <p:nvPicPr>
          <p:cNvPr id="29699" name="Picture 3" descr="pollefeys_came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344613"/>
            <a:ext cx="64166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346200" y="3548063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Camera cluster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156200" y="3840163"/>
            <a:ext cx="1360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car + GPS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09563" y="4440238"/>
            <a:ext cx="4116387" cy="7112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000">
                <a:latin typeface="Arial" panose="020B0604020202020204" pitchFamily="34" charset="0"/>
              </a:rPr>
              <a:t>Calibrated cameras – relative pose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000">
                <a:latin typeface="Arial" panose="020B0604020202020204" pitchFamily="34" charset="0"/>
              </a:rPr>
              <a:t>GPS – car position - 3D tracking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838700" y="4360863"/>
            <a:ext cx="2222500" cy="406400"/>
          </a:xfrm>
          <a:prstGeom prst="rect">
            <a:avLst/>
          </a:prstGeom>
          <a:solidFill>
            <a:srgbClr val="FFFF99">
              <a:alpha val="52940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2D feature tracker</a:t>
            </a: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470400" y="4686300"/>
            <a:ext cx="342900" cy="266700"/>
          </a:xfrm>
          <a:prstGeom prst="rightArrow">
            <a:avLst>
              <a:gd name="adj1" fmla="val 50000"/>
              <a:gd name="adj2" fmla="val 32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 rot="5400000">
            <a:off x="5645150" y="5264150"/>
            <a:ext cx="279400" cy="241300"/>
          </a:xfrm>
          <a:prstGeom prst="rightArrow">
            <a:avLst>
              <a:gd name="adj1" fmla="val 50000"/>
              <a:gd name="adj2" fmla="val 289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4673600" y="5529263"/>
            <a:ext cx="2605088" cy="101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3D points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Dense stereo+fusion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Texture</a:t>
            </a: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51750" y="5757863"/>
            <a:ext cx="1492250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3D MODEL</a:t>
            </a: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7289800" y="5854700"/>
            <a:ext cx="342900" cy="266700"/>
          </a:xfrm>
          <a:prstGeom prst="rightArrow">
            <a:avLst>
              <a:gd name="adj1" fmla="val 50000"/>
              <a:gd name="adj2" fmla="val 32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254000" y="5318125"/>
            <a:ext cx="40132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Nister, Pollefeys et al 3DPVT06, ICCV07</a:t>
            </a: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Cornelis, Van Gool CVPR06…] </a:t>
            </a: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162800" y="3810000"/>
            <a:ext cx="1981200" cy="977900"/>
          </a:xfrm>
          <a:prstGeom prst="wedgeRectCallout">
            <a:avLst>
              <a:gd name="adj1" fmla="val -57852"/>
              <a:gd name="adj2" fmla="val 37500"/>
            </a:avLst>
          </a:prstGeom>
          <a:solidFill>
            <a:srgbClr val="FFFF99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800">
                <a:latin typeface="Arial" panose="020B0604020202020204" pitchFamily="34" charset="0"/>
              </a:rPr>
              <a:t>Video: Cannot do frame-frame correspondences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4851400" y="4818063"/>
            <a:ext cx="2260600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SFM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074738"/>
            <a:ext cx="40862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City modeling - example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8600" y="1447800"/>
            <a:ext cx="400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  <a:latin typeface="Arial" panose="020B0604020202020204" pitchFamily="34" charset="0"/>
              </a:rPr>
              <a:t>[</a:t>
            </a:r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Cornelis, Van Gool CVPR06…]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92100" y="1841500"/>
            <a:ext cx="5207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1. </a:t>
            </a:r>
            <a:r>
              <a:rPr lang="en-US" altLang="en-US" sz="2000">
                <a:latin typeface="Arial" panose="020B0604020202020204" pitchFamily="34" charset="0"/>
              </a:rPr>
              <a:t>feature matching = tracking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2. SFM – camera pose + sparse 3D points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3. Façade reconstruction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– rectification of the stereo images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- vertical line correlation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4. Topological map generation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- orthogonal proj. in the horiz. plane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- voting based carving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5. Texture generation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- each line segment – column in texture space</a:t>
            </a:r>
          </a:p>
          <a:p>
            <a:pPr lvl="1" eaLnBrk="1" hangingPunct="1">
              <a:spcBef>
                <a:spcPct val="50000"/>
              </a:spcBef>
            </a:pP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2944813"/>
            <a:ext cx="3667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632325"/>
            <a:ext cx="27368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Line 8"/>
          <p:cNvSpPr>
            <a:spLocks noChangeShapeType="1"/>
          </p:cNvSpPr>
          <p:nvPr/>
        </p:nvSpPr>
        <p:spPr bwMode="auto">
          <a:xfrm flipV="1">
            <a:off x="4851400" y="2451100"/>
            <a:ext cx="444500" cy="11049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4089400" y="4038600"/>
            <a:ext cx="1181100" cy="330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4508500" y="5842000"/>
            <a:ext cx="1358900" cy="127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4533900" y="6391275"/>
            <a:ext cx="1409700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 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rspeq.tiff                                                   0001A78FPowerbook HD                   985CFB0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425825"/>
            <a:ext cx="368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equation of projection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837113" y="1898650"/>
            <a:ext cx="7580312" cy="1371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Mathematically:</a:t>
            </a:r>
          </a:p>
          <a:p>
            <a:pPr eaLnBrk="1" hangingPunct="1">
              <a:defRPr/>
            </a:pPr>
            <a:r>
              <a:rPr lang="en-US" smtClean="0"/>
              <a:t>Cartesian coordinates: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167313" y="2811463"/>
          <a:ext cx="2514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5" imgW="1257431" imgH="342816" progId="Equation.3">
                  <p:embed/>
                </p:oleObj>
              </mc:Choice>
              <mc:Fallback>
                <p:oleObj name="Equation" r:id="rId5" imgW="1257431" imgH="34281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2811463"/>
                        <a:ext cx="25146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7" descr="pinhole.tiff                                                   0001A78FPowerbook HD                   985CFB00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371725"/>
            <a:ext cx="452755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307975" y="1798638"/>
            <a:ext cx="75803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Intuitively:</a:t>
            </a:r>
          </a:p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endParaRPr lang="en-US" sz="28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5128" name="Object 9"/>
          <p:cNvGraphicFramePr>
            <a:graphicFrameLocks noChangeAspect="1"/>
          </p:cNvGraphicFramePr>
          <p:nvPr/>
        </p:nvGraphicFramePr>
        <p:xfrm>
          <a:off x="1855788" y="4984750"/>
          <a:ext cx="22082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8" imgW="1091726" imgH="203112" progId="Equation.3">
                  <p:embed/>
                </p:oleObj>
              </mc:Choice>
              <mc:Fallback>
                <p:oleObj name="Equation" r:id="rId8" imgW="1091726" imgH="203112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984750"/>
                        <a:ext cx="22082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10"/>
          <p:cNvGraphicFramePr>
            <a:graphicFrameLocks noChangeAspect="1"/>
          </p:cNvGraphicFramePr>
          <p:nvPr/>
        </p:nvGraphicFramePr>
        <p:xfrm>
          <a:off x="1100138" y="5497513"/>
          <a:ext cx="30289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10" imgW="1497950" imgH="215806" progId="Equation.3">
                  <p:embed/>
                </p:oleObj>
              </mc:Choice>
              <mc:Fallback>
                <p:oleObj name="Equation" r:id="rId10" imgW="1497950" imgH="215806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138" y="5497513"/>
                        <a:ext cx="30289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4219575" y="5553075"/>
            <a:ext cx="473392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u="sng">
                <a:latin typeface="Arial" panose="020B0604020202020204" pitchFamily="34" charset="0"/>
              </a:rPr>
              <a:t>Camera matrix </a:t>
            </a:r>
            <a:r>
              <a:rPr lang="en-US" altLang="en-US" sz="2000" b="1">
                <a:latin typeface="Arial" panose="020B0604020202020204" pitchFamily="34" charset="0"/>
              </a:rPr>
              <a:t>(internal params)</a:t>
            </a:r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4171950" y="6076950"/>
            <a:ext cx="49720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u="sng">
                <a:latin typeface="Arial" panose="020B0604020202020204" pitchFamily="34" charset="0"/>
              </a:rPr>
              <a:t>Rotation, translation</a:t>
            </a:r>
            <a:r>
              <a:rPr lang="en-US" altLang="en-US" sz="2000" b="1">
                <a:latin typeface="Arial" panose="020B0604020202020204" pitchFamily="34" charset="0"/>
              </a:rPr>
              <a:t> (ext. params)</a:t>
            </a:r>
          </a:p>
        </p:txBody>
      </p:sp>
      <p:graphicFrame>
        <p:nvGraphicFramePr>
          <p:cNvPr id="5132" name="Object 13"/>
          <p:cNvGraphicFramePr>
            <a:graphicFrameLocks noChangeAspect="1"/>
          </p:cNvGraphicFramePr>
          <p:nvPr/>
        </p:nvGraphicFramePr>
        <p:xfrm>
          <a:off x="3082925" y="6003925"/>
          <a:ext cx="56356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12" imgW="253780" imgH="203024" progId="Equation.3">
                  <p:embed/>
                </p:oleObj>
              </mc:Choice>
              <mc:Fallback>
                <p:oleObj name="Equation" r:id="rId12" imgW="253780" imgH="203024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25" y="6003925"/>
                        <a:ext cx="56356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4262438" y="5043488"/>
            <a:ext cx="47339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b="1" u="sng">
                <a:latin typeface="Arial" panose="020B0604020202020204" pitchFamily="34" charset="0"/>
              </a:rPr>
              <a:t>Projection matrix</a:t>
            </a:r>
            <a:endParaRPr lang="en-US" altLang="en-US" sz="2000" b="1">
              <a:latin typeface="Arial" panose="020B0604020202020204" pitchFamily="34" charset="0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287338" y="4429125"/>
            <a:ext cx="758031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Projectively:</a:t>
            </a:r>
          </a:p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endParaRPr lang="en-US" sz="28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dam_sy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854200"/>
            <a:ext cx="52070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FF6600"/>
                </a:solidFill>
              </a:rPr>
              <a:t>On-line scene modeling : Adam’s project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19063" y="1198563"/>
            <a:ext cx="6386512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u="sng">
                <a:latin typeface="Arial" panose="020B0604020202020204" pitchFamily="34" charset="0"/>
              </a:rPr>
              <a:t>On-line</a:t>
            </a:r>
            <a:r>
              <a:rPr lang="en-US" altLang="en-US" sz="2000">
                <a:latin typeface="Arial" panose="020B0604020202020204" pitchFamily="34" charset="0"/>
              </a:rPr>
              <a:t> modeling from video 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Model not perfect but enough for scene visualization 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Application predictive display </a:t>
            </a:r>
          </a:p>
          <a:p>
            <a:pPr eaLnBrk="1" hangingPunct="1"/>
            <a:endParaRPr lang="en-US" altLang="en-US" sz="2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000" b="1" u="sng">
                <a:solidFill>
                  <a:schemeClr val="accent1"/>
                </a:solidFill>
                <a:latin typeface="Arial" panose="020B0604020202020204" pitchFamily="34" charset="0"/>
              </a:rPr>
              <a:t>Tracking and Modeling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</a:rPr>
              <a:t>New image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</a:rPr>
              <a:t>Detect fast corners (similar to Harris)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</a:rPr>
              <a:t>SLAM (mono SLAM [Davison ICCV03])</a:t>
            </a:r>
          </a:p>
          <a:p>
            <a:pPr lvl="2" eaLnBrk="1" hangingPunct="1"/>
            <a:r>
              <a:rPr lang="en-US" altLang="en-US" sz="2000">
                <a:latin typeface="Arial" panose="020B0604020202020204" pitchFamily="34" charset="0"/>
              </a:rPr>
              <a:t>Estimate camera pose</a:t>
            </a:r>
          </a:p>
          <a:p>
            <a:pPr lvl="2" eaLnBrk="1" hangingPunct="1"/>
            <a:r>
              <a:rPr lang="en-US" altLang="en-US" sz="2000">
                <a:latin typeface="Arial" panose="020B0604020202020204" pitchFamily="34" charset="0"/>
              </a:rPr>
              <a:t>Update visible structure</a:t>
            </a:r>
          </a:p>
          <a:p>
            <a:pPr lvl="1" eaLnBrk="1" hangingPunct="1"/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Partial bundle adjustment – update all points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</a:rPr>
              <a:t>Save image if keyframe (new view – for texture)</a:t>
            </a:r>
          </a:p>
          <a:p>
            <a:pPr eaLnBrk="1" hangingPunct="1"/>
            <a:r>
              <a:rPr lang="en-US" altLang="en-US" sz="2000" b="1" u="sng">
                <a:solidFill>
                  <a:schemeClr val="accent1"/>
                </a:solidFill>
                <a:latin typeface="Arial" panose="020B0604020202020204" pitchFamily="34" charset="0"/>
              </a:rPr>
              <a:t>Visualization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</a:rPr>
              <a:t>New visual pose</a:t>
            </a:r>
          </a:p>
          <a:p>
            <a:pPr lvl="2" eaLnBrk="1" hangingPunct="1"/>
            <a:r>
              <a:rPr lang="en-US" altLang="en-US" sz="2000">
                <a:latin typeface="Arial" panose="020B0604020202020204" pitchFamily="34" charset="0"/>
              </a:rPr>
              <a:t>Compute closet view</a:t>
            </a:r>
          </a:p>
          <a:p>
            <a:pPr lvl="2" eaLnBrk="1" hangingPunct="1"/>
            <a:r>
              <a:rPr lang="en-US" altLang="en-US" sz="2000">
                <a:latin typeface="Arial" panose="020B0604020202020204" pitchFamily="34" charset="0"/>
              </a:rPr>
              <a:t>Triangulate </a:t>
            </a:r>
          </a:p>
          <a:p>
            <a:pPr lvl="2" eaLnBrk="1" hangingPunct="1"/>
            <a:r>
              <a:rPr lang="en-US" altLang="en-US" sz="2000">
                <a:latin typeface="Arial" panose="020B0604020202020204" pitchFamily="34" charset="0"/>
              </a:rPr>
              <a:t>Project images from closest views onto surface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157913" y="3360738"/>
            <a:ext cx="2833687" cy="1625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Arial" panose="020B0604020202020204" pitchFamily="34" charset="0"/>
              </a:rPr>
              <a:t>SLAM</a:t>
            </a:r>
          </a:p>
          <a:p>
            <a:pPr eaLnBrk="1" hangingPunct="1"/>
            <a:r>
              <a:rPr lang="en-US" altLang="en-US" sz="2000" i="1">
                <a:latin typeface="Arial" panose="020B0604020202020204" pitchFamily="34" charset="0"/>
              </a:rPr>
              <a:t>Camera pose</a:t>
            </a:r>
          </a:p>
          <a:p>
            <a:pPr eaLnBrk="1" hangingPunct="1"/>
            <a:r>
              <a:rPr lang="en-US" altLang="en-US" sz="2000" i="1">
                <a:latin typeface="Arial" panose="020B0604020202020204" pitchFamily="34" charset="0"/>
              </a:rPr>
              <a:t>3D structure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Noise model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Extended Kalman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dam_r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77900"/>
            <a:ext cx="7321550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refinement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adam_rtm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29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4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294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Modeling dynamic scenes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230438"/>
            <a:ext cx="4994275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81400" y="6324600"/>
            <a:ext cx="196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accent1"/>
                </a:solidFill>
                <a:latin typeface="Arial" panose="020B0604020202020204" pitchFamily="34" charset="0"/>
              </a:rPr>
              <a:t>[Neil Birkbeck]</a:t>
            </a:r>
          </a:p>
        </p:txBody>
      </p:sp>
      <p:pic>
        <p:nvPicPr>
          <p:cNvPr id="83973" name="synth_sil2d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4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39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Multi-camera systems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34975" y="5091113"/>
            <a:ext cx="8308975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Several cameras mutually registered (precalibrated)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Video sequence in each camera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Moving object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 rot="-2588738">
            <a:off x="1079500" y="3252788"/>
            <a:ext cx="6159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time</a:t>
            </a:r>
          </a:p>
        </p:txBody>
      </p:sp>
      <p:pic>
        <p:nvPicPr>
          <p:cNvPr id="35845" name="Picture 5" descr="saddog_r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801813"/>
            <a:ext cx="78422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6"/>
          <p:cNvGrpSpPr>
            <a:grpSpLocks/>
          </p:cNvGrpSpPr>
          <p:nvPr/>
        </p:nvGrpSpPr>
        <p:grpSpPr bwMode="auto">
          <a:xfrm rot="-3409057">
            <a:off x="2192338" y="3232150"/>
            <a:ext cx="296862" cy="249238"/>
            <a:chOff x="2604" y="3863"/>
            <a:chExt cx="187" cy="158"/>
          </a:xfrm>
        </p:grpSpPr>
        <p:sp>
          <p:nvSpPr>
            <p:cNvPr id="35874" name="AutoShape 7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5" name="AutoShape 8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5847" name="Group 9"/>
          <p:cNvGrpSpPr>
            <a:grpSpLocks/>
          </p:cNvGrpSpPr>
          <p:nvPr/>
        </p:nvGrpSpPr>
        <p:grpSpPr bwMode="auto">
          <a:xfrm>
            <a:off x="1535113" y="2368550"/>
            <a:ext cx="296862" cy="250825"/>
            <a:chOff x="2604" y="3863"/>
            <a:chExt cx="187" cy="158"/>
          </a:xfrm>
        </p:grpSpPr>
        <p:sp>
          <p:nvSpPr>
            <p:cNvPr id="35872" name="AutoShape 10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3" name="AutoShape 11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5848" name="Group 12"/>
          <p:cNvGrpSpPr>
            <a:grpSpLocks/>
          </p:cNvGrpSpPr>
          <p:nvPr/>
        </p:nvGrpSpPr>
        <p:grpSpPr bwMode="auto">
          <a:xfrm rot="-7530233">
            <a:off x="3767138" y="3311525"/>
            <a:ext cx="296862" cy="249238"/>
            <a:chOff x="2604" y="3863"/>
            <a:chExt cx="187" cy="158"/>
          </a:xfrm>
        </p:grpSpPr>
        <p:sp>
          <p:nvSpPr>
            <p:cNvPr id="35870" name="AutoShape 13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1" name="AutoShape 14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5849" name="Group 15"/>
          <p:cNvGrpSpPr>
            <a:grpSpLocks/>
          </p:cNvGrpSpPr>
          <p:nvPr/>
        </p:nvGrpSpPr>
        <p:grpSpPr bwMode="auto">
          <a:xfrm rot="-9621486">
            <a:off x="4352925" y="2395538"/>
            <a:ext cx="295275" cy="250825"/>
            <a:chOff x="2604" y="3863"/>
            <a:chExt cx="187" cy="158"/>
          </a:xfrm>
        </p:grpSpPr>
        <p:sp>
          <p:nvSpPr>
            <p:cNvPr id="35868" name="AutoShape 16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69" name="AutoShape 17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5850" name="AutoShape 18"/>
          <p:cNvSpPr>
            <a:spLocks noChangeArrowheads="1"/>
          </p:cNvSpPr>
          <p:nvPr/>
        </p:nvSpPr>
        <p:spPr bwMode="auto">
          <a:xfrm rot="5425862">
            <a:off x="1830388" y="353536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1" name="AutoShape 19"/>
          <p:cNvSpPr>
            <a:spLocks noChangeArrowheads="1"/>
          </p:cNvSpPr>
          <p:nvPr/>
        </p:nvSpPr>
        <p:spPr bwMode="auto">
          <a:xfrm rot="5425862">
            <a:off x="1722438" y="360521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2" name="AutoShape 20"/>
          <p:cNvSpPr>
            <a:spLocks noChangeArrowheads="1"/>
          </p:cNvSpPr>
          <p:nvPr/>
        </p:nvSpPr>
        <p:spPr bwMode="auto">
          <a:xfrm rot="5425862">
            <a:off x="1606551" y="3697287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3" name="AutoShape 21"/>
          <p:cNvSpPr>
            <a:spLocks noChangeArrowheads="1"/>
          </p:cNvSpPr>
          <p:nvPr/>
        </p:nvSpPr>
        <p:spPr bwMode="auto">
          <a:xfrm rot="5425862">
            <a:off x="1449388" y="380841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4" name="AutoShape 22"/>
          <p:cNvSpPr>
            <a:spLocks noChangeArrowheads="1"/>
          </p:cNvSpPr>
          <p:nvPr/>
        </p:nvSpPr>
        <p:spPr bwMode="auto">
          <a:xfrm rot="5462651">
            <a:off x="1009651" y="2344737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5" name="AutoShape 23"/>
          <p:cNvSpPr>
            <a:spLocks noChangeArrowheads="1"/>
          </p:cNvSpPr>
          <p:nvPr/>
        </p:nvSpPr>
        <p:spPr bwMode="auto">
          <a:xfrm rot="5462651">
            <a:off x="893763" y="240506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6" name="AutoShape 24"/>
          <p:cNvSpPr>
            <a:spLocks noChangeArrowheads="1"/>
          </p:cNvSpPr>
          <p:nvPr/>
        </p:nvSpPr>
        <p:spPr bwMode="auto">
          <a:xfrm rot="5462651">
            <a:off x="793751" y="248285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7" name="AutoShape 25"/>
          <p:cNvSpPr>
            <a:spLocks noChangeArrowheads="1"/>
          </p:cNvSpPr>
          <p:nvPr/>
        </p:nvSpPr>
        <p:spPr bwMode="auto">
          <a:xfrm rot="5462651">
            <a:off x="685801" y="255111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58" name="Line 26"/>
          <p:cNvSpPr>
            <a:spLocks noChangeShapeType="1"/>
          </p:cNvSpPr>
          <p:nvPr/>
        </p:nvSpPr>
        <p:spPr bwMode="auto">
          <a:xfrm flipH="1">
            <a:off x="1116013" y="3228975"/>
            <a:ext cx="855662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59" name="AutoShape 27"/>
          <p:cNvSpPr>
            <a:spLocks noChangeArrowheads="1"/>
          </p:cNvSpPr>
          <p:nvPr/>
        </p:nvSpPr>
        <p:spPr bwMode="auto">
          <a:xfrm rot="16174138" flipH="1">
            <a:off x="3894138" y="361315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60" name="AutoShape 28"/>
          <p:cNvSpPr>
            <a:spLocks noChangeArrowheads="1"/>
          </p:cNvSpPr>
          <p:nvPr/>
        </p:nvSpPr>
        <p:spPr bwMode="auto">
          <a:xfrm rot="16174138" flipH="1">
            <a:off x="4003676" y="3665537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61" name="AutoShape 29"/>
          <p:cNvSpPr>
            <a:spLocks noChangeArrowheads="1"/>
          </p:cNvSpPr>
          <p:nvPr/>
        </p:nvSpPr>
        <p:spPr bwMode="auto">
          <a:xfrm rot="16174138" flipH="1">
            <a:off x="4122738" y="3741737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62" name="AutoShape 30"/>
          <p:cNvSpPr>
            <a:spLocks noChangeArrowheads="1"/>
          </p:cNvSpPr>
          <p:nvPr/>
        </p:nvSpPr>
        <p:spPr bwMode="auto">
          <a:xfrm rot="16174138" flipH="1">
            <a:off x="4249738" y="380206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63" name="AutoShape 31"/>
          <p:cNvSpPr>
            <a:spLocks noChangeArrowheads="1"/>
          </p:cNvSpPr>
          <p:nvPr/>
        </p:nvSpPr>
        <p:spPr bwMode="auto">
          <a:xfrm rot="16174138" flipH="1">
            <a:off x="4667251" y="250825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64" name="AutoShape 32"/>
          <p:cNvSpPr>
            <a:spLocks noChangeArrowheads="1"/>
          </p:cNvSpPr>
          <p:nvPr/>
        </p:nvSpPr>
        <p:spPr bwMode="auto">
          <a:xfrm rot="16174138" flipH="1">
            <a:off x="4727576" y="2552700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65" name="AutoShape 33"/>
          <p:cNvSpPr>
            <a:spLocks noChangeArrowheads="1"/>
          </p:cNvSpPr>
          <p:nvPr/>
        </p:nvSpPr>
        <p:spPr bwMode="auto">
          <a:xfrm rot="16174138" flipH="1">
            <a:off x="4811713" y="2627312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5866" name="AutoShape 34"/>
          <p:cNvSpPr>
            <a:spLocks noChangeArrowheads="1"/>
          </p:cNvSpPr>
          <p:nvPr/>
        </p:nvSpPr>
        <p:spPr bwMode="auto">
          <a:xfrm rot="16174138" flipH="1">
            <a:off x="4897438" y="2713037"/>
            <a:ext cx="476250" cy="384175"/>
          </a:xfrm>
          <a:prstGeom prst="parallelogram">
            <a:avLst>
              <a:gd name="adj" fmla="val 30992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5867" name="Picture 35" descr="nobuhara_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762125"/>
            <a:ext cx="3462337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Techniques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74638" y="1131888"/>
            <a:ext cx="8308975" cy="1817687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solidFill>
                  <a:schemeClr val="bg2"/>
                </a:solidFill>
                <a:latin typeface="Arial" panose="020B0604020202020204" pitchFamily="34" charset="0"/>
              </a:rPr>
              <a:t>Naïve : reconstruct shape every frame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Integrate stereo and image motion cues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Extend stereo in temporal domain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Estimate </a:t>
            </a:r>
            <a:r>
              <a:rPr lang="en-US" altLang="en-US">
                <a:solidFill>
                  <a:srgbClr val="0066FF"/>
                </a:solidFill>
                <a:latin typeface="Arial" panose="020B0604020202020204" pitchFamily="34" charset="0"/>
              </a:rPr>
              <a:t>scene flow</a:t>
            </a:r>
            <a:r>
              <a:rPr lang="en-US" altLang="en-US">
                <a:latin typeface="Arial" panose="020B0604020202020204" pitchFamily="34" charset="0"/>
              </a:rPr>
              <a:t> in 3D from optic flow and stereo 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73050" y="3081338"/>
            <a:ext cx="8308975" cy="1817687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66FF"/>
                </a:solidFill>
                <a:latin typeface="Arial" panose="020B0604020202020204" pitchFamily="34" charset="0"/>
              </a:rPr>
              <a:t>Representations :</a:t>
            </a:r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Disparity/depth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Voxels / level sets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Deformable mesh – </a:t>
            </a:r>
            <a:r>
              <a:rPr lang="en-US" altLang="en-US">
                <a:solidFill>
                  <a:srgbClr val="FF6600"/>
                </a:solidFill>
                <a:latin typeface="Arial" panose="020B0604020202020204" pitchFamily="34" charset="0"/>
              </a:rPr>
              <a:t>hard to keep time consistency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57175" y="5048250"/>
            <a:ext cx="8356600" cy="13430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66FF"/>
                </a:solidFill>
                <a:latin typeface="Arial" panose="020B0604020202020204" pitchFamily="34" charset="0"/>
              </a:rPr>
              <a:t>Knowledge:</a:t>
            </a:r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 Camera positions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>
                <a:latin typeface="Arial" panose="020B0604020202020204" pitchFamily="34" charset="0"/>
              </a:rPr>
              <a:t> Scene correspondences (structured light)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571500" y="3949700"/>
            <a:ext cx="2641600" cy="4953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Spacetime stereo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80988" y="1508125"/>
            <a:ext cx="81359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6600"/>
                </a:solidFill>
                <a:latin typeface="Arial" panose="020B0604020202020204" pitchFamily="34" charset="0"/>
              </a:rPr>
              <a:t>[Zhang, Curless, Seitz: Spacetime stereo, CVPR 2003]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Extends stereo in time domain: assumes intra-frame correspondences</a:t>
            </a:r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7892" name="Picture 4" descr="seitz_space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128838"/>
            <a:ext cx="822960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366713" y="5895975"/>
          <a:ext cx="4116387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2" name="Equation" r:id="rId4" imgW="2451100" imgH="241300" progId="Equation.3">
                  <p:embed/>
                </p:oleObj>
              </mc:Choice>
              <mc:Fallback>
                <p:oleObj name="Equation" r:id="rId4" imgW="24511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5895975"/>
                        <a:ext cx="4116387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77813" y="5494338"/>
            <a:ext cx="2652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Static scene: </a:t>
            </a:r>
            <a:r>
              <a:rPr lang="en-US" altLang="en-US" sz="2000">
                <a:latin typeface="Arial" panose="020B0604020202020204" pitchFamily="34" charset="0"/>
              </a:rPr>
              <a:t>disparity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00738" y="5521325"/>
            <a:ext cx="199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Dynamic scene:</a:t>
            </a: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7" name="Object 9"/>
          <p:cNvGraphicFramePr>
            <a:graphicFrameLocks noChangeAspect="1"/>
          </p:cNvGraphicFramePr>
          <p:nvPr/>
        </p:nvGraphicFramePr>
        <p:xfrm>
          <a:off x="4835525" y="5926138"/>
          <a:ext cx="43084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4" name="Equation" r:id="rId8" imgW="2565400" imgH="482600" progId="Equation.3">
                  <p:embed/>
                </p:oleObj>
              </mc:Choice>
              <mc:Fallback>
                <p:oleObj name="Equation" r:id="rId8" imgW="25654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5926138"/>
                        <a:ext cx="4308475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938838" y="6359525"/>
            <a:ext cx="1200150" cy="38576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Spacetime stereo: Results</a:t>
            </a:r>
          </a:p>
        </p:txBody>
      </p:sp>
      <p:pic>
        <p:nvPicPr>
          <p:cNvPr id="38915" name="Picture 3" descr="seitz_spacetime_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079500"/>
            <a:ext cx="80248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seitz_spacetime_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905250"/>
            <a:ext cx="79216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Spacetime stereo:video</a:t>
            </a:r>
          </a:p>
        </p:txBody>
      </p:sp>
      <p:pic>
        <p:nvPicPr>
          <p:cNvPr id="95235" name="seitz_spacetime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638" y="1855788"/>
            <a:ext cx="4048125" cy="4621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5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52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5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5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Spacetime photometric stereo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31775" y="995363"/>
            <a:ext cx="349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6600"/>
                </a:solidFill>
                <a:latin typeface="Arial" panose="020B0604020202020204" pitchFamily="34" charset="0"/>
              </a:rPr>
              <a:t>[Hernandez et al. ICCV 2007]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425575"/>
            <a:ext cx="496093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42900" y="3505200"/>
            <a:ext cx="5346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One color camera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projectors – 3 different positions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Calibrated w.r. camera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5570538" y="4349750"/>
            <a:ext cx="444500" cy="46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6637338" y="4921250"/>
            <a:ext cx="444500" cy="4699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6637338" y="4324350"/>
            <a:ext cx="444500" cy="4699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6637338" y="3765550"/>
            <a:ext cx="444500" cy="469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V="1">
            <a:off x="6116638" y="3943350"/>
            <a:ext cx="431800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V="1">
            <a:off x="6129338" y="4514850"/>
            <a:ext cx="4953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6142038" y="4514850"/>
            <a:ext cx="4572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3767138" y="5540375"/>
            <a:ext cx="5572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Each channel (R,G,B) – one colored light pose</a:t>
            </a:r>
          </a:p>
          <a:p>
            <a:pPr eaLnBrk="1" hangingPunct="1"/>
            <a:r>
              <a:rPr lang="en-US" altLang="en-US" sz="2000">
                <a:latin typeface="Arial" panose="020B0604020202020204" pitchFamily="34" charset="0"/>
              </a:rPr>
              <a:t>Photometric stereo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6567488" y="2027238"/>
            <a:ext cx="533400" cy="1185862"/>
            <a:chOff x="4925" y="3329"/>
            <a:chExt cx="336" cy="747"/>
          </a:xfrm>
        </p:grpSpPr>
        <p:sp>
          <p:nvSpPr>
            <p:cNvPr id="6188" name="Text Box 3"/>
            <p:cNvSpPr txBox="1">
              <a:spLocks noChangeArrowheads="1"/>
            </p:cNvSpPr>
            <p:nvPr/>
          </p:nvSpPr>
          <p:spPr bwMode="auto">
            <a:xfrm>
              <a:off x="4925" y="332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19322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  <p:sp>
          <p:nvSpPr>
            <p:cNvPr id="6189" name="Text Box 4"/>
            <p:cNvSpPr txBox="1">
              <a:spLocks noChangeArrowheads="1"/>
            </p:cNvSpPr>
            <p:nvPr/>
          </p:nvSpPr>
          <p:spPr bwMode="auto">
            <a:xfrm>
              <a:off x="4925" y="357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19322"/>
                  </a:solidFill>
                  <a:latin typeface="Comic Sans MS" panose="030F0702030302020204" pitchFamily="66" charset="0"/>
                </a:rPr>
                <a:t>Y</a:t>
              </a:r>
            </a:p>
          </p:txBody>
        </p:sp>
        <p:sp>
          <p:nvSpPr>
            <p:cNvPr id="6190" name="AutoShape 5"/>
            <p:cNvSpPr>
              <a:spLocks noChangeArrowheads="1"/>
            </p:cNvSpPr>
            <p:nvPr/>
          </p:nvSpPr>
          <p:spPr bwMode="auto">
            <a:xfrm>
              <a:off x="4973" y="3350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1932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91" name="Text Box 6"/>
            <p:cNvSpPr txBox="1">
              <a:spLocks noChangeArrowheads="1"/>
            </p:cNvSpPr>
            <p:nvPr/>
          </p:nvSpPr>
          <p:spPr bwMode="auto">
            <a:xfrm>
              <a:off x="4925" y="3817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19322"/>
                  </a:solidFill>
                  <a:latin typeface="Comic Sans MS" panose="030F0702030302020204" pitchFamily="66" charset="0"/>
                </a:rPr>
                <a:t>Z</a:t>
              </a:r>
            </a:p>
          </p:txBody>
        </p:sp>
      </p:grpSp>
      <p:pic>
        <p:nvPicPr>
          <p:cNvPr id="6147" name="Picture 7" descr="&#10;fig5.1.gif 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35"/>
          <a:stretch>
            <a:fillRect/>
          </a:stretch>
        </p:blipFill>
        <p:spPr bwMode="auto">
          <a:xfrm>
            <a:off x="547688" y="2006600"/>
            <a:ext cx="42703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Oval 8"/>
          <p:cNvSpPr>
            <a:spLocks noChangeArrowheads="1"/>
          </p:cNvSpPr>
          <p:nvPr/>
        </p:nvSpPr>
        <p:spPr bwMode="auto">
          <a:xfrm>
            <a:off x="2165350" y="3060700"/>
            <a:ext cx="101600" cy="101600"/>
          </a:xfrm>
          <a:prstGeom prst="ellipse">
            <a:avLst/>
          </a:prstGeom>
          <a:solidFill>
            <a:srgbClr val="06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9" name="Oval 9"/>
          <p:cNvSpPr>
            <a:spLocks noChangeArrowheads="1"/>
          </p:cNvSpPr>
          <p:nvPr/>
        </p:nvSpPr>
        <p:spPr bwMode="auto">
          <a:xfrm>
            <a:off x="4229100" y="2573338"/>
            <a:ext cx="101600" cy="101600"/>
          </a:xfrm>
          <a:prstGeom prst="ellipse">
            <a:avLst/>
          </a:prstGeom>
          <a:solidFill>
            <a:srgbClr val="0193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5114925" y="2076450"/>
            <a:ext cx="15621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solidFill>
                  <a:srgbClr val="019322"/>
                </a:solidFill>
                <a:latin typeface="Comic Sans MS" panose="030F0702030302020204" pitchFamily="66" charset="0"/>
              </a:rPr>
              <a:t>Homogeneous coordinates</a:t>
            </a:r>
          </a:p>
        </p:txBody>
      </p:sp>
      <p:sp>
        <p:nvSpPr>
          <p:cNvPr id="6151" name="Line 11"/>
          <p:cNvSpPr>
            <a:spLocks noChangeShapeType="1"/>
          </p:cNvSpPr>
          <p:nvPr/>
        </p:nvSpPr>
        <p:spPr bwMode="auto">
          <a:xfrm flipH="1" flipV="1">
            <a:off x="838200" y="2641600"/>
            <a:ext cx="500063" cy="642938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6152" name="Rectangle 12"/>
          <p:cNvSpPr>
            <a:spLocks noChangeArrowheads="1"/>
          </p:cNvSpPr>
          <p:nvPr/>
        </p:nvSpPr>
        <p:spPr bwMode="auto">
          <a:xfrm>
            <a:off x="7094538" y="2392363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</a:t>
            </a:r>
          </a:p>
        </p:txBody>
      </p:sp>
      <p:grpSp>
        <p:nvGrpSpPr>
          <p:cNvPr id="6153" name="Group 13"/>
          <p:cNvGrpSpPr>
            <a:grpSpLocks/>
          </p:cNvGrpSpPr>
          <p:nvPr/>
        </p:nvGrpSpPr>
        <p:grpSpPr bwMode="auto">
          <a:xfrm>
            <a:off x="7650163" y="2027238"/>
            <a:ext cx="533400" cy="1185862"/>
            <a:chOff x="4925" y="3329"/>
            <a:chExt cx="336" cy="747"/>
          </a:xfrm>
        </p:grpSpPr>
        <p:sp>
          <p:nvSpPr>
            <p:cNvPr id="6184" name="Text Box 14"/>
            <p:cNvSpPr txBox="1">
              <a:spLocks noChangeArrowheads="1"/>
            </p:cNvSpPr>
            <p:nvPr/>
          </p:nvSpPr>
          <p:spPr bwMode="auto">
            <a:xfrm>
              <a:off x="4925" y="332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19322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  <p:sp>
          <p:nvSpPr>
            <p:cNvPr id="6185" name="Text Box 15"/>
            <p:cNvSpPr txBox="1">
              <a:spLocks noChangeArrowheads="1"/>
            </p:cNvSpPr>
            <p:nvPr/>
          </p:nvSpPr>
          <p:spPr bwMode="auto">
            <a:xfrm>
              <a:off x="4925" y="357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19322"/>
                  </a:solidFill>
                  <a:latin typeface="Comic Sans MS" panose="030F0702030302020204" pitchFamily="66" charset="0"/>
                </a:rPr>
                <a:t>Y</a:t>
              </a:r>
            </a:p>
          </p:txBody>
        </p:sp>
        <p:sp>
          <p:nvSpPr>
            <p:cNvPr id="6186" name="AutoShape 16"/>
            <p:cNvSpPr>
              <a:spLocks noChangeArrowheads="1"/>
            </p:cNvSpPr>
            <p:nvPr/>
          </p:nvSpPr>
          <p:spPr bwMode="auto">
            <a:xfrm>
              <a:off x="4973" y="3350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1932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87" name="Text Box 17"/>
            <p:cNvSpPr txBox="1">
              <a:spLocks noChangeArrowheads="1"/>
            </p:cNvSpPr>
            <p:nvPr/>
          </p:nvSpPr>
          <p:spPr bwMode="auto">
            <a:xfrm>
              <a:off x="4925" y="3817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19322"/>
                  </a:solidFill>
                  <a:latin typeface="Comic Sans MS" panose="030F0702030302020204" pitchFamily="66" charset="0"/>
                </a:rPr>
                <a:t>Z</a:t>
              </a:r>
            </a:p>
          </p:txBody>
        </p:sp>
      </p:grpSp>
      <p:sp>
        <p:nvSpPr>
          <p:cNvPr id="6154" name="Rectangle 18"/>
          <p:cNvSpPr>
            <a:spLocks noChangeArrowheads="1"/>
          </p:cNvSpPr>
          <p:nvPr/>
        </p:nvSpPr>
        <p:spPr bwMode="auto">
          <a:xfrm>
            <a:off x="7418388" y="2405063"/>
            <a:ext cx="29527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19322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6155" name="Rectangle 19"/>
          <p:cNvSpPr>
            <a:spLocks noChangeArrowheads="1"/>
          </p:cNvSpPr>
          <p:nvPr/>
        </p:nvSpPr>
        <p:spPr bwMode="auto">
          <a:xfrm>
            <a:off x="8253413" y="2844800"/>
            <a:ext cx="6969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s </a:t>
            </a: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 0</a:t>
            </a:r>
            <a:endParaRPr lang="en-US" altLang="en-US" sz="1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156" name="Oval 20"/>
          <p:cNvSpPr>
            <a:spLocks noChangeArrowheads="1"/>
          </p:cNvSpPr>
          <p:nvPr/>
        </p:nvSpPr>
        <p:spPr bwMode="auto">
          <a:xfrm>
            <a:off x="455613" y="2171700"/>
            <a:ext cx="101600" cy="101600"/>
          </a:xfrm>
          <a:prstGeom prst="ellipse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57" name="Rectangle 21"/>
          <p:cNvSpPr>
            <a:spLocks noChangeArrowheads="1"/>
          </p:cNvSpPr>
          <p:nvPr/>
        </p:nvSpPr>
        <p:spPr bwMode="auto">
          <a:xfrm>
            <a:off x="315913" y="1774825"/>
            <a:ext cx="5191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990000"/>
                </a:solidFill>
                <a:latin typeface="Comic Sans MS" panose="030F0702030302020204" pitchFamily="66" charset="0"/>
              </a:rPr>
              <a:t>X</a:t>
            </a:r>
            <a:r>
              <a:rPr lang="en-US" altLang="en-US" baseline="-25000">
                <a:solidFill>
                  <a:srgbClr val="990000"/>
                </a:solidFill>
                <a:latin typeface="Comic Sans MS" panose="030F0702030302020204" pitchFamily="66" charset="0"/>
              </a:rPr>
              <a:t>∞</a:t>
            </a:r>
          </a:p>
        </p:txBody>
      </p:sp>
      <p:grpSp>
        <p:nvGrpSpPr>
          <p:cNvPr id="6158" name="Group 22"/>
          <p:cNvGrpSpPr>
            <a:grpSpLocks/>
          </p:cNvGrpSpPr>
          <p:nvPr/>
        </p:nvGrpSpPr>
        <p:grpSpPr bwMode="auto">
          <a:xfrm>
            <a:off x="7996238" y="5024438"/>
            <a:ext cx="533400" cy="1166812"/>
            <a:chOff x="4381" y="3122"/>
            <a:chExt cx="336" cy="735"/>
          </a:xfrm>
        </p:grpSpPr>
        <p:sp>
          <p:nvSpPr>
            <p:cNvPr id="6180" name="Text Box 23"/>
            <p:cNvSpPr txBox="1">
              <a:spLocks noChangeArrowheads="1"/>
            </p:cNvSpPr>
            <p:nvPr/>
          </p:nvSpPr>
          <p:spPr bwMode="auto">
            <a:xfrm>
              <a:off x="4381" y="3122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990000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  <p:sp>
          <p:nvSpPr>
            <p:cNvPr id="6181" name="Text Box 24"/>
            <p:cNvSpPr txBox="1">
              <a:spLocks noChangeArrowheads="1"/>
            </p:cNvSpPr>
            <p:nvPr/>
          </p:nvSpPr>
          <p:spPr bwMode="auto">
            <a:xfrm>
              <a:off x="4381" y="336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990000"/>
                  </a:solidFill>
                  <a:latin typeface="Comic Sans MS" panose="030F0702030302020204" pitchFamily="66" charset="0"/>
                </a:rPr>
                <a:t>Y</a:t>
              </a:r>
            </a:p>
          </p:txBody>
        </p:sp>
        <p:sp>
          <p:nvSpPr>
            <p:cNvPr id="6182" name="AutoShape 25"/>
            <p:cNvSpPr>
              <a:spLocks noChangeArrowheads="1"/>
            </p:cNvSpPr>
            <p:nvPr/>
          </p:nvSpPr>
          <p:spPr bwMode="auto">
            <a:xfrm>
              <a:off x="4429" y="3143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83" name="Text Box 26"/>
            <p:cNvSpPr txBox="1">
              <a:spLocks noChangeArrowheads="1"/>
            </p:cNvSpPr>
            <p:nvPr/>
          </p:nvSpPr>
          <p:spPr bwMode="auto">
            <a:xfrm>
              <a:off x="4381" y="361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990000"/>
                  </a:solidFill>
                  <a:latin typeface="Comic Sans MS" panose="030F0702030302020204" pitchFamily="66" charset="0"/>
                </a:rPr>
                <a:t>0</a:t>
              </a:r>
            </a:p>
          </p:txBody>
        </p:sp>
      </p:grpSp>
      <p:sp>
        <p:nvSpPr>
          <p:cNvPr id="6159" name="Rectangle 27"/>
          <p:cNvSpPr>
            <a:spLocks noChangeArrowheads="1"/>
          </p:cNvSpPr>
          <p:nvPr/>
        </p:nvSpPr>
        <p:spPr bwMode="auto">
          <a:xfrm>
            <a:off x="7226300" y="5429250"/>
            <a:ext cx="519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990000"/>
                </a:solidFill>
                <a:latin typeface="Comic Sans MS" panose="030F0702030302020204" pitchFamily="66" charset="0"/>
              </a:rPr>
              <a:t>X</a:t>
            </a:r>
            <a:r>
              <a:rPr lang="en-US" altLang="en-US" baseline="-25000">
                <a:solidFill>
                  <a:srgbClr val="990000"/>
                </a:solidFill>
                <a:latin typeface="Comic Sans MS" panose="030F0702030302020204" pitchFamily="66" charset="0"/>
              </a:rPr>
              <a:t>∞</a:t>
            </a:r>
          </a:p>
        </p:txBody>
      </p:sp>
      <p:sp>
        <p:nvSpPr>
          <p:cNvPr id="6160" name="Rectangle 28"/>
          <p:cNvSpPr>
            <a:spLocks noChangeArrowheads="1"/>
          </p:cNvSpPr>
          <p:nvPr/>
        </p:nvSpPr>
        <p:spPr bwMode="auto">
          <a:xfrm>
            <a:off x="7650163" y="5434013"/>
            <a:ext cx="300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6161" name="AutoShape 29"/>
          <p:cNvSpPr>
            <a:spLocks noChangeArrowheads="1"/>
          </p:cNvSpPr>
          <p:nvPr/>
        </p:nvSpPr>
        <p:spPr bwMode="auto">
          <a:xfrm rot="16200000" flipH="1">
            <a:off x="-677068" y="2107406"/>
            <a:ext cx="4589462" cy="1984375"/>
          </a:xfrm>
          <a:prstGeom prst="parallelogram">
            <a:avLst>
              <a:gd name="adj" fmla="val 76076"/>
            </a:avLst>
          </a:prstGeom>
          <a:noFill/>
          <a:ln w="12700">
            <a:solidFill>
              <a:srgbClr val="99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62" name="Rectangle 30"/>
          <p:cNvSpPr>
            <a:spLocks noChangeArrowheads="1"/>
          </p:cNvSpPr>
          <p:nvPr/>
        </p:nvSpPr>
        <p:spPr bwMode="auto">
          <a:xfrm>
            <a:off x="260350" y="4684713"/>
            <a:ext cx="6702425" cy="1771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>
                <a:solidFill>
                  <a:schemeClr val="bg2"/>
                </a:solidFill>
              </a:rPr>
              <a:t> Perspective imaging models 2d projective space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>
                <a:solidFill>
                  <a:schemeClr val="bg2"/>
                </a:solidFill>
              </a:rPr>
              <a:t> Each 3D ray is a point in </a:t>
            </a:r>
            <a:r>
              <a:rPr lang="en-US" altLang="en-US" i="1">
                <a:solidFill>
                  <a:schemeClr val="bg2"/>
                </a:solidFill>
              </a:rPr>
              <a:t>P</a:t>
            </a:r>
            <a:r>
              <a:rPr lang="en-US" altLang="en-US" baseline="30000">
                <a:solidFill>
                  <a:schemeClr val="bg2"/>
                </a:solidFill>
              </a:rPr>
              <a:t>2 </a:t>
            </a:r>
            <a:r>
              <a:rPr lang="en-US" altLang="en-US">
                <a:solidFill>
                  <a:schemeClr val="bg2"/>
                </a:solidFill>
              </a:rPr>
              <a:t>: homogeneous coords. 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>
                <a:solidFill>
                  <a:schemeClr val="bg2"/>
                </a:solidFill>
              </a:rPr>
              <a:t> Ideal points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>
                <a:solidFill>
                  <a:schemeClr val="bg2"/>
                </a:solidFill>
              </a:rPr>
              <a:t> </a:t>
            </a:r>
            <a:r>
              <a:rPr lang="en-US" altLang="en-US" i="1">
                <a:solidFill>
                  <a:schemeClr val="bg2"/>
                </a:solidFill>
              </a:rPr>
              <a:t>P</a:t>
            </a:r>
            <a:r>
              <a:rPr lang="en-US" altLang="en-US" baseline="30000">
                <a:solidFill>
                  <a:schemeClr val="bg2"/>
                </a:solidFill>
              </a:rPr>
              <a:t>2   </a:t>
            </a:r>
            <a:r>
              <a:rPr lang="en-US" altLang="en-US">
                <a:solidFill>
                  <a:schemeClr val="bg2"/>
                </a:solidFill>
              </a:rPr>
              <a:t>is   </a:t>
            </a:r>
            <a:r>
              <a:rPr lang="en-US" altLang="en-US" i="1">
                <a:solidFill>
                  <a:schemeClr val="bg2"/>
                </a:solidFill>
              </a:rPr>
              <a:t>R</a:t>
            </a:r>
            <a:r>
              <a:rPr lang="en-US" altLang="en-US" baseline="30000">
                <a:solidFill>
                  <a:schemeClr val="bg2"/>
                </a:solidFill>
              </a:rPr>
              <a:t>2   </a:t>
            </a:r>
            <a:r>
              <a:rPr lang="en-US" altLang="en-US">
                <a:solidFill>
                  <a:schemeClr val="bg2"/>
                </a:solidFill>
              </a:rPr>
              <a:t>plus a “line at infinity”</a:t>
            </a:r>
          </a:p>
        </p:txBody>
      </p:sp>
      <p:sp>
        <p:nvSpPr>
          <p:cNvPr id="6163" name="Rectangle 31"/>
          <p:cNvSpPr>
            <a:spLocks noChangeArrowheads="1"/>
          </p:cNvSpPr>
          <p:nvPr/>
        </p:nvSpPr>
        <p:spPr bwMode="auto">
          <a:xfrm>
            <a:off x="4854575" y="5995988"/>
            <a:ext cx="438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>
                <a:solidFill>
                  <a:srgbClr val="990000"/>
                </a:solidFill>
                <a:latin typeface="Comic Sans MS" panose="030F0702030302020204" pitchFamily="66" charset="0"/>
              </a:rPr>
              <a:t>l</a:t>
            </a:r>
            <a:r>
              <a:rPr lang="en-US" altLang="en-US" baseline="-25000">
                <a:solidFill>
                  <a:srgbClr val="990000"/>
                </a:solidFill>
                <a:latin typeface="Comic Sans MS" panose="030F0702030302020204" pitchFamily="66" charset="0"/>
              </a:rPr>
              <a:t>∞</a:t>
            </a:r>
            <a:endParaRPr lang="en-US" altLang="en-US" sz="180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4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2D projective plane</a:t>
            </a:r>
          </a:p>
        </p:txBody>
      </p:sp>
      <p:sp>
        <p:nvSpPr>
          <p:cNvPr id="6165" name="Freeform 33"/>
          <p:cNvSpPr>
            <a:spLocks/>
          </p:cNvSpPr>
          <p:nvPr/>
        </p:nvSpPr>
        <p:spPr bwMode="auto">
          <a:xfrm>
            <a:off x="3944938" y="2032000"/>
            <a:ext cx="109537" cy="627063"/>
          </a:xfrm>
          <a:custGeom>
            <a:avLst/>
            <a:gdLst>
              <a:gd name="T0" fmla="*/ 109537 w 96"/>
              <a:gd name="T1" fmla="*/ 0 h 352"/>
              <a:gd name="T2" fmla="*/ 54769 w 96"/>
              <a:gd name="T3" fmla="*/ 76601 h 352"/>
              <a:gd name="T4" fmla="*/ 61615 w 96"/>
              <a:gd name="T5" fmla="*/ 171017 h 352"/>
              <a:gd name="T6" fmla="*/ 79871 w 96"/>
              <a:gd name="T7" fmla="*/ 179924 h 352"/>
              <a:gd name="T8" fmla="*/ 109537 w 96"/>
              <a:gd name="T9" fmla="*/ 236930 h 352"/>
              <a:gd name="T10" fmla="*/ 85576 w 96"/>
              <a:gd name="T11" fmla="*/ 390133 h 352"/>
              <a:gd name="T12" fmla="*/ 49063 w 96"/>
              <a:gd name="T13" fmla="*/ 504144 h 352"/>
              <a:gd name="T14" fmla="*/ 0 w 96"/>
              <a:gd name="T15" fmla="*/ 627063 h 3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6" h="352">
                <a:moveTo>
                  <a:pt x="96" y="0"/>
                </a:moveTo>
                <a:cubicBezTo>
                  <a:pt x="67" y="8"/>
                  <a:pt x="58" y="14"/>
                  <a:pt x="48" y="43"/>
                </a:cubicBezTo>
                <a:cubicBezTo>
                  <a:pt x="50" y="60"/>
                  <a:pt x="47" y="79"/>
                  <a:pt x="54" y="96"/>
                </a:cubicBezTo>
                <a:cubicBezTo>
                  <a:pt x="55" y="101"/>
                  <a:pt x="65" y="97"/>
                  <a:pt x="70" y="101"/>
                </a:cubicBezTo>
                <a:cubicBezTo>
                  <a:pt x="82" y="109"/>
                  <a:pt x="88" y="120"/>
                  <a:pt x="96" y="133"/>
                </a:cubicBezTo>
                <a:cubicBezTo>
                  <a:pt x="92" y="167"/>
                  <a:pt x="94" y="191"/>
                  <a:pt x="75" y="219"/>
                </a:cubicBezTo>
                <a:cubicBezTo>
                  <a:pt x="68" y="241"/>
                  <a:pt x="56" y="263"/>
                  <a:pt x="43" y="283"/>
                </a:cubicBezTo>
                <a:cubicBezTo>
                  <a:pt x="35" y="321"/>
                  <a:pt x="18" y="317"/>
                  <a:pt x="0" y="352"/>
                </a:cubicBezTo>
              </a:path>
            </a:pathLst>
          </a:custGeom>
          <a:noFill/>
          <a:ln w="12700" cap="flat" cmpd="sng">
            <a:solidFill>
              <a:srgbClr val="019322"/>
            </a:solidFill>
            <a:prstDash val="solid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6166" name="Text Box 34"/>
          <p:cNvSpPr txBox="1">
            <a:spLocks noChangeArrowheads="1"/>
          </p:cNvSpPr>
          <p:nvPr/>
        </p:nvSpPr>
        <p:spPr bwMode="auto">
          <a:xfrm>
            <a:off x="3729038" y="1754188"/>
            <a:ext cx="13001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solidFill>
                  <a:srgbClr val="019322"/>
                </a:solidFill>
                <a:latin typeface="Comic Sans MS" panose="030F0702030302020204" pitchFamily="66" charset="0"/>
              </a:rPr>
              <a:t>Projective point</a:t>
            </a:r>
          </a:p>
        </p:txBody>
      </p:sp>
      <p:sp>
        <p:nvSpPr>
          <p:cNvPr id="6167" name="Rectangle 35"/>
          <p:cNvSpPr>
            <a:spLocks noChangeArrowheads="1"/>
          </p:cNvSpPr>
          <p:nvPr/>
        </p:nvSpPr>
        <p:spPr bwMode="auto">
          <a:xfrm>
            <a:off x="1958975" y="120015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>
                <a:solidFill>
                  <a:srgbClr val="990000"/>
                </a:solidFill>
                <a:latin typeface="Comic Sans MS" panose="030F0702030302020204" pitchFamily="66" charset="0"/>
              </a:rPr>
              <a:t>l</a:t>
            </a:r>
            <a:r>
              <a:rPr lang="en-US" altLang="en-US" baseline="-25000">
                <a:solidFill>
                  <a:srgbClr val="990000"/>
                </a:solidFill>
                <a:latin typeface="Comic Sans MS" panose="030F0702030302020204" pitchFamily="66" charset="0"/>
              </a:rPr>
              <a:t>∞</a:t>
            </a:r>
            <a:endParaRPr lang="en-US" altLang="en-US" sz="180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168" name="Group 36"/>
          <p:cNvGrpSpPr>
            <a:grpSpLocks/>
          </p:cNvGrpSpPr>
          <p:nvPr/>
        </p:nvGrpSpPr>
        <p:grpSpPr bwMode="auto">
          <a:xfrm>
            <a:off x="5373688" y="3489325"/>
            <a:ext cx="533400" cy="788988"/>
            <a:chOff x="3120" y="3156"/>
            <a:chExt cx="336" cy="497"/>
          </a:xfrm>
        </p:grpSpPr>
        <p:sp>
          <p:nvSpPr>
            <p:cNvPr id="6177" name="Text Box 37"/>
            <p:cNvSpPr txBox="1">
              <a:spLocks noChangeArrowheads="1"/>
            </p:cNvSpPr>
            <p:nvPr/>
          </p:nvSpPr>
          <p:spPr bwMode="auto">
            <a:xfrm>
              <a:off x="3120" y="3156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6FF00"/>
                  </a:solidFill>
                  <a:latin typeface="Comic Sans MS" panose="030F0702030302020204" pitchFamily="66" charset="0"/>
                </a:rPr>
                <a:t>x</a:t>
              </a:r>
              <a:endParaRPr lang="en-US" altLang="en-US" sz="1800">
                <a:solidFill>
                  <a:srgbClr val="01932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178" name="Text Box 38"/>
            <p:cNvSpPr txBox="1">
              <a:spLocks noChangeArrowheads="1"/>
            </p:cNvSpPr>
            <p:nvPr/>
          </p:nvSpPr>
          <p:spPr bwMode="auto">
            <a:xfrm>
              <a:off x="3120" y="3370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rgbClr val="06FF00"/>
                  </a:solidFill>
                  <a:latin typeface="Comic Sans MS" panose="030F0702030302020204" pitchFamily="66" charset="0"/>
                </a:rPr>
                <a:t>y</a:t>
              </a:r>
              <a:endParaRPr lang="en-US" altLang="en-US" sz="1800">
                <a:solidFill>
                  <a:srgbClr val="01932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179" name="AutoShape 39"/>
            <p:cNvSpPr>
              <a:spLocks noChangeArrowheads="1"/>
            </p:cNvSpPr>
            <p:nvPr/>
          </p:nvSpPr>
          <p:spPr bwMode="auto">
            <a:xfrm>
              <a:off x="3171" y="3195"/>
              <a:ext cx="242" cy="458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rgbClr val="06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169" name="Text Box 40"/>
          <p:cNvSpPr txBox="1">
            <a:spLocks noChangeArrowheads="1"/>
          </p:cNvSpPr>
          <p:nvPr/>
        </p:nvSpPr>
        <p:spPr bwMode="auto">
          <a:xfrm>
            <a:off x="6610350" y="350361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19322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6170" name="Text Box 41"/>
          <p:cNvSpPr txBox="1">
            <a:spLocks noChangeArrowheads="1"/>
          </p:cNvSpPr>
          <p:nvPr/>
        </p:nvSpPr>
        <p:spPr bwMode="auto">
          <a:xfrm>
            <a:off x="6610350" y="385286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19322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6171" name="AutoShape 42"/>
          <p:cNvSpPr>
            <a:spLocks noChangeArrowheads="1"/>
          </p:cNvSpPr>
          <p:nvPr/>
        </p:nvSpPr>
        <p:spPr bwMode="auto">
          <a:xfrm>
            <a:off x="6699250" y="3516313"/>
            <a:ext cx="384175" cy="727075"/>
          </a:xfrm>
          <a:prstGeom prst="bracketPair">
            <a:avLst>
              <a:gd name="adj" fmla="val 10037"/>
            </a:avLst>
          </a:prstGeom>
          <a:noFill/>
          <a:ln w="19050">
            <a:solidFill>
              <a:srgbClr val="06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72" name="Text Box 43"/>
          <p:cNvSpPr txBox="1">
            <a:spLocks noChangeArrowheads="1"/>
          </p:cNvSpPr>
          <p:nvPr/>
        </p:nvSpPr>
        <p:spPr bwMode="auto">
          <a:xfrm>
            <a:off x="6208713" y="3540125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19322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173" name="Text Box 44"/>
          <p:cNvSpPr txBox="1">
            <a:spLocks noChangeArrowheads="1"/>
          </p:cNvSpPr>
          <p:nvPr/>
        </p:nvSpPr>
        <p:spPr bwMode="auto">
          <a:xfrm>
            <a:off x="6200775" y="3821113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193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19322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6174" name="Line 45"/>
          <p:cNvSpPr>
            <a:spLocks noChangeShapeType="1"/>
          </p:cNvSpPr>
          <p:nvPr/>
        </p:nvSpPr>
        <p:spPr bwMode="auto">
          <a:xfrm>
            <a:off x="6343650" y="3852863"/>
            <a:ext cx="2476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6175" name="Rectangle 46"/>
          <p:cNvSpPr>
            <a:spLocks noChangeArrowheads="1"/>
          </p:cNvSpPr>
          <p:nvPr/>
        </p:nvSpPr>
        <p:spPr bwMode="auto">
          <a:xfrm>
            <a:off x="5949950" y="3678238"/>
            <a:ext cx="300038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</a:t>
            </a:r>
            <a:endParaRPr lang="en-US" altLang="en-US" sz="1800">
              <a:solidFill>
                <a:srgbClr val="019322"/>
              </a:solidFill>
              <a:latin typeface="Comic Sans MS" panose="030F0702030302020204" pitchFamily="66" charset="0"/>
            </a:endParaRPr>
          </a:p>
        </p:txBody>
      </p:sp>
      <p:sp>
        <p:nvSpPr>
          <p:cNvPr id="6176" name="Text Box 47"/>
          <p:cNvSpPr txBox="1">
            <a:spLocks noChangeArrowheads="1"/>
          </p:cNvSpPr>
          <p:nvPr/>
        </p:nvSpPr>
        <p:spPr bwMode="auto">
          <a:xfrm>
            <a:off x="7229475" y="3652838"/>
            <a:ext cx="15621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solidFill>
                  <a:srgbClr val="06FF00"/>
                </a:solidFill>
                <a:latin typeface="Comic Sans MS" panose="030F0702030302020204" pitchFamily="66" charset="0"/>
              </a:rPr>
              <a:t>Inhomogeneous equivalent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Spacetime PS - Results</a:t>
            </a:r>
          </a:p>
        </p:txBody>
      </p:sp>
      <p:pic>
        <p:nvPicPr>
          <p:cNvPr id="97283" name="hernandez_iccv07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7938" y="1931988"/>
            <a:ext cx="7051675" cy="402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7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8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728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edula_s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1147763"/>
            <a:ext cx="435451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3. Scene flow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98450" y="1008063"/>
            <a:ext cx="859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6600"/>
                </a:solidFill>
                <a:latin typeface="Arial" panose="020B0604020202020204" pitchFamily="34" charset="0"/>
              </a:rPr>
              <a:t>[Vedula, Baker, Rander, Collins, Kanade: Three dimensional scene flow, ICCV 99]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38125" y="4640263"/>
            <a:ext cx="1693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2D Optic flow</a:t>
            </a:r>
          </a:p>
        </p:txBody>
      </p: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274638" y="5127625"/>
          <a:ext cx="21209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5" name="Equation" r:id="rId4" imgW="1231366" imgH="393529" progId="Equation.3">
                  <p:embed/>
                </p:oleObj>
              </mc:Choice>
              <mc:Fallback>
                <p:oleObj name="Equation" r:id="rId4" imgW="1231366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5127625"/>
                        <a:ext cx="2120900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969000" y="4616450"/>
            <a:ext cx="182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3D Scene flow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2222500" y="3994150"/>
            <a:ext cx="2613025" cy="854075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3781425" y="2806700"/>
            <a:ext cx="2066925" cy="194310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graphicFrame>
        <p:nvGraphicFramePr>
          <p:cNvPr id="43018" name="Object 10"/>
          <p:cNvGraphicFramePr>
            <a:graphicFrameLocks noChangeAspect="1"/>
          </p:cNvGraphicFramePr>
          <p:nvPr/>
        </p:nvGraphicFramePr>
        <p:xfrm>
          <a:off x="6078538" y="4951413"/>
          <a:ext cx="20732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Equation" r:id="rId6" imgW="1282700" imgH="711200" progId="Equation.3">
                  <p:embed/>
                </p:oleObj>
              </mc:Choice>
              <mc:Fallback>
                <p:oleObj name="Equation" r:id="rId6" imgW="1282700" imgH="71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538" y="4951413"/>
                        <a:ext cx="207327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9" name="AutoShape 11"/>
          <p:cNvSpPr>
            <a:spLocks/>
          </p:cNvSpPr>
          <p:nvPr/>
        </p:nvSpPr>
        <p:spPr bwMode="auto">
          <a:xfrm rot="-5453461">
            <a:off x="6958806" y="5679282"/>
            <a:ext cx="201613" cy="857250"/>
          </a:xfrm>
          <a:prstGeom prst="leftBrace">
            <a:avLst>
              <a:gd name="adj1" fmla="val 35433"/>
              <a:gd name="adj2" fmla="val 50000"/>
            </a:avLst>
          </a:prstGeom>
          <a:noFill/>
          <a:ln w="190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3020" name="AutoShape 12"/>
          <p:cNvSpPr>
            <a:spLocks/>
          </p:cNvSpPr>
          <p:nvPr/>
        </p:nvSpPr>
        <p:spPr bwMode="auto">
          <a:xfrm rot="-5453461">
            <a:off x="7808119" y="5860256"/>
            <a:ext cx="165100" cy="503238"/>
          </a:xfrm>
          <a:prstGeom prst="leftBrace">
            <a:avLst>
              <a:gd name="adj1" fmla="val 25401"/>
              <a:gd name="adj2" fmla="val 50000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5745163" y="6216650"/>
            <a:ext cx="1663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Scene flow on tangent plane</a:t>
            </a: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7597775" y="6216650"/>
            <a:ext cx="1663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Motion of x along a 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Scene flow: results</a:t>
            </a:r>
          </a:p>
        </p:txBody>
      </p:sp>
      <p:pic>
        <p:nvPicPr>
          <p:cNvPr id="44035" name="Picture 3" descr="vedula_sf_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928688"/>
            <a:ext cx="583565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vedula_sf_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4094163"/>
            <a:ext cx="4633913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568950" y="6400800"/>
            <a:ext cx="336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6600"/>
                </a:solidFill>
                <a:latin typeface="Arial" panose="020B0604020202020204" pitchFamily="34" charset="0"/>
              </a:rPr>
              <a:t>[Vedula, et al. ICCV 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Scene flow: video</a:t>
            </a:r>
          </a:p>
        </p:txBody>
      </p:sp>
      <p:pic>
        <p:nvPicPr>
          <p:cNvPr id="100355" name="kanade_sceneflowf.mp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325" y="2314575"/>
            <a:ext cx="5426075" cy="348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965450" y="5992813"/>
            <a:ext cx="336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6600"/>
                </a:solidFill>
                <a:latin typeface="Arial" panose="020B0604020202020204" pitchFamily="34" charset="0"/>
              </a:rPr>
              <a:t>[Vedula, et al. ICCV 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0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035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4. Carving in 6D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00038" y="1057275"/>
            <a:ext cx="7392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6600"/>
                </a:solidFill>
                <a:latin typeface="Arial" panose="020B0604020202020204" pitchFamily="34" charset="0"/>
              </a:rPr>
              <a:t>[Vedula, Baker, Seitz, Kanade: Shape and motion carving in 6D]</a:t>
            </a:r>
          </a:p>
        </p:txBody>
      </p:sp>
      <p:pic>
        <p:nvPicPr>
          <p:cNvPr id="46084" name="Picture 4" descr="vedula_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658938"/>
            <a:ext cx="6310312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38125" y="4640263"/>
            <a:ext cx="974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Hexel: </a:t>
            </a:r>
          </a:p>
        </p:txBody>
      </p:sp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3076575" y="4606925"/>
          <a:ext cx="4284663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Equation" r:id="rId4" imgW="2247900" imgH="457200" progId="Equation.3">
                  <p:embed/>
                </p:oleObj>
              </mc:Choice>
              <mc:Fallback>
                <p:oleObj name="Equation" r:id="rId4" imgW="22479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575" y="4606925"/>
                        <a:ext cx="4284663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3263900" y="3171825"/>
            <a:ext cx="771525" cy="1535113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214313" y="5556250"/>
            <a:ext cx="276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6D photo-consistency: </a:t>
            </a:r>
          </a:p>
        </p:txBody>
      </p:sp>
      <p:graphicFrame>
        <p:nvGraphicFramePr>
          <p:cNvPr id="46089" name="Object 9"/>
          <p:cNvGraphicFramePr>
            <a:graphicFrameLocks noChangeAspect="1"/>
          </p:cNvGraphicFramePr>
          <p:nvPr/>
        </p:nvGraphicFramePr>
        <p:xfrm>
          <a:off x="3049588" y="5624513"/>
          <a:ext cx="3930650" cy="123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Equation" r:id="rId6" imgW="2590800" imgH="812800" progId="Equation.3">
                  <p:embed/>
                </p:oleObj>
              </mc:Choice>
              <mc:Fallback>
                <p:oleObj name="Equation" r:id="rId6" imgW="2590800" imgH="812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588" y="5624513"/>
                        <a:ext cx="3930650" cy="1233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6D slab sweeping</a:t>
            </a:r>
          </a:p>
        </p:txBody>
      </p:sp>
      <p:pic>
        <p:nvPicPr>
          <p:cNvPr id="47107" name="Picture 3" descr="vedula_6Dca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011238"/>
            <a:ext cx="7408862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681038" y="4479925"/>
            <a:ext cx="8196262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17475" indent="-117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Slab = thickened plane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(thikness = upper bound on the flow magnitude)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compute visibility for x</a:t>
            </a:r>
            <a:r>
              <a:rPr lang="en-US" altLang="en-US" sz="2000" baseline="30000">
                <a:latin typeface="Arial" panose="020B0604020202020204" pitchFamily="34" charset="0"/>
              </a:rPr>
              <a:t>1</a:t>
            </a: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determine search region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compute all hexel photo-consistency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carving hexels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update visibility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bg2"/>
                </a:solidFill>
                <a:latin typeface="Arial" panose="020B0604020202020204" pitchFamily="34" charset="0"/>
              </a:rPr>
              <a:t>(Problem: visibility below the top layer in the slab before carving)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Carving in 6D: results</a:t>
            </a:r>
          </a:p>
        </p:txBody>
      </p:sp>
      <p:pic>
        <p:nvPicPr>
          <p:cNvPr id="48131" name="Picture 3" descr="vedula_6D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101725"/>
            <a:ext cx="39624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vedula_6D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1708150"/>
            <a:ext cx="43957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7. Surfel sampling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50825" y="1041400"/>
            <a:ext cx="8759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6600"/>
                </a:solidFill>
                <a:latin typeface="Arial" panose="020B0604020202020204" pitchFamily="34" charset="0"/>
              </a:rPr>
              <a:t>[ Carceroni, Kutulakos: Multi-view scene capture by surfel samplig, ICCV01] </a:t>
            </a:r>
          </a:p>
        </p:txBody>
      </p:sp>
      <p:pic>
        <p:nvPicPr>
          <p:cNvPr id="49156" name="Picture 4" descr="carceroni_surf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06538"/>
            <a:ext cx="4365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80975" y="3749675"/>
            <a:ext cx="5872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Surfel: </a:t>
            </a:r>
            <a:r>
              <a:rPr lang="en-US" altLang="en-US" sz="2000">
                <a:latin typeface="Arial" panose="020B0604020202020204" pitchFamily="34" charset="0"/>
              </a:rPr>
              <a:t>dynamic surface element</a:t>
            </a:r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shape component : center, normal, curvature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motion component: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 reflectance component: Phong parameters</a:t>
            </a:r>
            <a:endParaRPr lang="en-US" altLang="en-US" sz="200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9158" name="Object 6"/>
          <p:cNvGraphicFramePr>
            <a:graphicFrameLocks noChangeAspect="1"/>
          </p:cNvGraphicFramePr>
          <p:nvPr/>
        </p:nvGraphicFramePr>
        <p:xfrm>
          <a:off x="6443663" y="4040188"/>
          <a:ext cx="14446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Equation" r:id="rId4" imgW="888614" imgH="253890" progId="Equation.3">
                  <p:embed/>
                </p:oleObj>
              </mc:Choice>
              <mc:Fallback>
                <p:oleObj name="Equation" r:id="rId4" imgW="888614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040188"/>
                        <a:ext cx="14446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9" name="Object 7"/>
          <p:cNvGraphicFramePr>
            <a:graphicFrameLocks noChangeAspect="1"/>
          </p:cNvGraphicFramePr>
          <p:nvPr/>
        </p:nvGraphicFramePr>
        <p:xfrm>
          <a:off x="6407150" y="4418013"/>
          <a:ext cx="155575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5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0" y="4418013"/>
                        <a:ext cx="1555750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0" name="Object 8"/>
          <p:cNvGraphicFramePr>
            <a:graphicFrameLocks noChangeAspect="1"/>
          </p:cNvGraphicFramePr>
          <p:nvPr/>
        </p:nvGraphicFramePr>
        <p:xfrm>
          <a:off x="6354763" y="4811713"/>
          <a:ext cx="243363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Equation" r:id="rId8" imgW="1333500" imgH="254000" progId="Equation.3">
                  <p:embed/>
                </p:oleObj>
              </mc:Choice>
              <mc:Fallback>
                <p:oleObj name="Equation" r:id="rId8" imgW="1333500" imgH="254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4763" y="4811713"/>
                        <a:ext cx="243363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Reconstruction algorithm</a:t>
            </a:r>
          </a:p>
        </p:txBody>
      </p:sp>
      <p:pic>
        <p:nvPicPr>
          <p:cNvPr id="50179" name="Picture 3" descr="carceroni_surfe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942975"/>
            <a:ext cx="699611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208088" y="4883150"/>
          <a:ext cx="4397375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name="Equation" r:id="rId4" imgW="2552400" imgH="1066680" progId="Equation.3">
                  <p:embed/>
                </p:oleObj>
              </mc:Choice>
              <mc:Fallback>
                <p:oleObj name="Equation" r:id="rId4" imgW="2552400" imgH="1066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4883150"/>
                        <a:ext cx="4397375" cy="183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809875" y="5310188"/>
            <a:ext cx="1000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66FF"/>
                </a:solidFill>
                <a:latin typeface="Arial" panose="020B0604020202020204" pitchFamily="34" charset="0"/>
              </a:rPr>
              <a:t>visibility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665663" y="6521450"/>
            <a:ext cx="93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66FF"/>
                </a:solidFill>
                <a:latin typeface="Arial" panose="020B0604020202020204" pitchFamily="34" charset="0"/>
              </a:rPr>
              <a:t>shadow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713038" y="6521450"/>
            <a:ext cx="194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66FF"/>
                </a:solidFill>
                <a:latin typeface="Arial" panose="020B0604020202020204" pitchFamily="34" charset="0"/>
              </a:rPr>
              <a:t>Phong reflectance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654800" y="5041900"/>
            <a:ext cx="2159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/>
              <a:t>c</a:t>
            </a:r>
            <a:r>
              <a:rPr lang="en-US" altLang="en-US" baseline="-25000"/>
              <a:t>i</a:t>
            </a:r>
            <a:r>
              <a:rPr lang="en-US" altLang="en-US"/>
              <a:t> – </a:t>
            </a:r>
            <a:r>
              <a:rPr lang="en-US" altLang="en-US" sz="2000">
                <a:latin typeface="Arial" panose="020B0604020202020204" pitchFamily="34" charset="0"/>
              </a:rPr>
              <a:t>camera</a:t>
            </a:r>
            <a:r>
              <a:rPr lang="en-US" altLang="en-US"/>
              <a:t> 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/>
              <a:t>l</a:t>
            </a:r>
            <a:r>
              <a:rPr lang="en-US" altLang="en-US" baseline="-25000"/>
              <a:t>l</a:t>
            </a:r>
            <a:r>
              <a:rPr lang="en-US" altLang="en-US"/>
              <a:t>- </a:t>
            </a:r>
            <a:r>
              <a:rPr lang="en-US" altLang="en-US" sz="2000">
                <a:latin typeface="Arial" panose="020B0604020202020204" pitchFamily="34" charset="0"/>
              </a:rPr>
              <a:t>light</a:t>
            </a:r>
            <a:r>
              <a:rPr lang="en-US" altLang="en-US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Surfel sampling : results</a:t>
            </a:r>
          </a:p>
        </p:txBody>
      </p:sp>
      <p:pic>
        <p:nvPicPr>
          <p:cNvPr id="106499" name="carceroni_flowim.mpg">
            <a:hlinkClick r:id="" action="ppaction://media"/>
          </p:cNvPr>
          <p:cNvPicPr>
            <a:picLocks noRot="1" noChangeAspect="1" noChangeArrowheads="1"/>
          </p:cNvPicPr>
          <p:nvPr>
            <p:ph sz="half"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00" y="2076450"/>
            <a:ext cx="307657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carceroni_shape.mpg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9813" y="2108200"/>
            <a:ext cx="3027362" cy="398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6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64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9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6499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650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6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0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Lines</a:t>
            </a:r>
          </a:p>
        </p:txBody>
      </p:sp>
      <p:pic>
        <p:nvPicPr>
          <p:cNvPr id="7171" name="Picture 3" descr="E:\VR03tut\images\perspla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885950"/>
            <a:ext cx="31623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57213" y="4346575"/>
            <a:ext cx="444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HZ</a:t>
            </a:r>
            <a:endParaRPr lang="en-US" altLang="en-US" sz="180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860925" y="6070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367088" y="4229100"/>
            <a:ext cx="55737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>
                <a:solidFill>
                  <a:schemeClr val="bg2"/>
                </a:solidFill>
              </a:rPr>
              <a:t> Ideal line ~ the plane parallel to the image </a:t>
            </a:r>
          </a:p>
        </p:txBody>
      </p: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2749550" y="1857375"/>
            <a:ext cx="533400" cy="1176338"/>
            <a:chOff x="2606" y="1939"/>
            <a:chExt cx="336" cy="741"/>
          </a:xfrm>
        </p:grpSpPr>
        <p:sp>
          <p:nvSpPr>
            <p:cNvPr id="7228" name="Text Box 8"/>
            <p:cNvSpPr txBox="1">
              <a:spLocks noChangeArrowheads="1"/>
            </p:cNvSpPr>
            <p:nvPr/>
          </p:nvSpPr>
          <p:spPr bwMode="auto">
            <a:xfrm>
              <a:off x="2606" y="193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7229" name="Text Box 9"/>
            <p:cNvSpPr txBox="1">
              <a:spLocks noChangeArrowheads="1"/>
            </p:cNvSpPr>
            <p:nvPr/>
          </p:nvSpPr>
          <p:spPr bwMode="auto">
            <a:xfrm>
              <a:off x="2606" y="218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7230" name="AutoShape 10"/>
            <p:cNvSpPr>
              <a:spLocks noChangeArrowheads="1"/>
            </p:cNvSpPr>
            <p:nvPr/>
          </p:nvSpPr>
          <p:spPr bwMode="auto">
            <a:xfrm>
              <a:off x="2654" y="1954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1" name="Text Box 11"/>
            <p:cNvSpPr txBox="1">
              <a:spLocks noChangeArrowheads="1"/>
            </p:cNvSpPr>
            <p:nvPr/>
          </p:nvSpPr>
          <p:spPr bwMode="auto">
            <a:xfrm>
              <a:off x="2606" y="242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latin typeface="Comic Sans MS" panose="030F0702030302020204" pitchFamily="66" charset="0"/>
                </a:rPr>
                <a:t>C</a:t>
              </a:r>
            </a:p>
          </p:txBody>
        </p:sp>
      </p:grpSp>
      <p:sp>
        <p:nvSpPr>
          <p:cNvPr id="7176" name="Rectangle 12"/>
          <p:cNvSpPr>
            <a:spLocks noChangeArrowheads="1"/>
          </p:cNvSpPr>
          <p:nvPr/>
        </p:nvSpPr>
        <p:spPr bwMode="auto">
          <a:xfrm>
            <a:off x="2335213" y="2189163"/>
            <a:ext cx="246062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7177" name="Rectangle 13"/>
          <p:cNvSpPr>
            <a:spLocks noChangeArrowheads="1"/>
          </p:cNvSpPr>
          <p:nvPr/>
        </p:nvSpPr>
        <p:spPr bwMode="auto">
          <a:xfrm>
            <a:off x="2484438" y="2214563"/>
            <a:ext cx="300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</a:t>
            </a:r>
            <a:endParaRPr lang="en-US" altLang="en-US" sz="1800">
              <a:solidFill>
                <a:srgbClr val="019322"/>
              </a:solidFill>
              <a:latin typeface="Comic Sans MS" panose="030F0702030302020204" pitchFamily="66" charset="0"/>
            </a:endParaRPr>
          </a:p>
        </p:txBody>
      </p:sp>
      <p:sp>
        <p:nvSpPr>
          <p:cNvPr id="7178" name="Oval 14"/>
          <p:cNvSpPr>
            <a:spLocks noChangeArrowheads="1"/>
          </p:cNvSpPr>
          <p:nvPr/>
        </p:nvSpPr>
        <p:spPr bwMode="auto">
          <a:xfrm>
            <a:off x="2127250" y="3175000"/>
            <a:ext cx="101600" cy="1016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9" name="Rectangle 15"/>
          <p:cNvSpPr>
            <a:spLocks noChangeArrowheads="1"/>
          </p:cNvSpPr>
          <p:nvPr/>
        </p:nvSpPr>
        <p:spPr bwMode="auto">
          <a:xfrm>
            <a:off x="1801813" y="22272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7180" name="Rectangle 16"/>
          <p:cNvSpPr>
            <a:spLocks noChangeArrowheads="1"/>
          </p:cNvSpPr>
          <p:nvPr/>
        </p:nvSpPr>
        <p:spPr bwMode="auto">
          <a:xfrm>
            <a:off x="1582738" y="2201863"/>
            <a:ext cx="3000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</a:t>
            </a:r>
            <a:endParaRPr lang="en-US" altLang="en-US" sz="1800">
              <a:solidFill>
                <a:srgbClr val="019322"/>
              </a:solidFill>
              <a:latin typeface="Comic Sans MS" panose="030F0702030302020204" pitchFamily="66" charset="0"/>
            </a:endParaRPr>
          </a:p>
        </p:txBody>
      </p:sp>
      <p:sp>
        <p:nvSpPr>
          <p:cNvPr id="7181" name="Rectangle 17"/>
          <p:cNvSpPr>
            <a:spLocks noChangeArrowheads="1"/>
          </p:cNvSpPr>
          <p:nvPr/>
        </p:nvSpPr>
        <p:spPr bwMode="auto">
          <a:xfrm>
            <a:off x="3983038" y="2392363"/>
            <a:ext cx="4403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latin typeface="Comic Sans MS" panose="030F0702030302020204" pitchFamily="66" charset="0"/>
              </a:rPr>
              <a:t>l</a:t>
            </a:r>
            <a:r>
              <a:rPr lang="en-US" altLang="en-US" sz="1800" b="1" baseline="58000">
                <a:solidFill>
                  <a:schemeClr val="bg2"/>
                </a:solidFill>
                <a:latin typeface="Comic Sans MS" panose="030F0702030302020204" pitchFamily="66" charset="0"/>
              </a:rPr>
              <a:t>T</a:t>
            </a:r>
            <a:r>
              <a:rPr lang="en-US" altLang="en-US" sz="1800" b="1">
                <a:solidFill>
                  <a:schemeClr val="bg2"/>
                </a:solidFill>
                <a:latin typeface="Comic Sans MS" panose="030F0702030302020204" pitchFamily="66" charset="0"/>
              </a:rPr>
              <a:t>X </a:t>
            </a: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</a:t>
            </a:r>
            <a:r>
              <a:rPr lang="en-US" altLang="en-US" sz="1800" b="1">
                <a:solidFill>
                  <a:schemeClr val="bg2"/>
                </a:solidFill>
                <a:latin typeface="Comic Sans MS" panose="030F0702030302020204" pitchFamily="66" charset="0"/>
              </a:rPr>
              <a:t> X</a:t>
            </a:r>
            <a:r>
              <a:rPr lang="en-US" altLang="en-US" sz="1800" b="1" baseline="58000">
                <a:solidFill>
                  <a:schemeClr val="bg2"/>
                </a:solidFill>
                <a:latin typeface="Comic Sans MS" panose="030F0702030302020204" pitchFamily="66" charset="0"/>
              </a:rPr>
              <a:t>T</a:t>
            </a:r>
            <a:r>
              <a:rPr lang="en-US" altLang="en-US" sz="1800" b="1">
                <a:solidFill>
                  <a:schemeClr val="bg2"/>
                </a:solidFill>
                <a:latin typeface="Comic Sans MS" panose="030F0702030302020204" pitchFamily="66" charset="0"/>
              </a:rPr>
              <a:t>l  </a:t>
            </a: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  </a:t>
            </a:r>
            <a:r>
              <a:rPr lang="en-US" altLang="en-US" sz="1800">
                <a:latin typeface="Comic Sans MS" panose="030F0702030302020204" pitchFamily="66" charset="0"/>
              </a:rPr>
              <a:t>A</a:t>
            </a: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X + </a:t>
            </a:r>
            <a:r>
              <a:rPr lang="en-US" altLang="en-US" sz="1800">
                <a:latin typeface="Comic Sans MS" panose="030F0702030302020204" pitchFamily="66" charset="0"/>
              </a:rPr>
              <a:t>B</a:t>
            </a: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Y + </a:t>
            </a:r>
            <a:r>
              <a:rPr lang="en-US" altLang="en-US" sz="1800">
                <a:latin typeface="Comic Sans MS" panose="030F0702030302020204" pitchFamily="66" charset="0"/>
              </a:rPr>
              <a:t>C</a:t>
            </a: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Z   =  0</a:t>
            </a:r>
          </a:p>
        </p:txBody>
      </p:sp>
      <p:sp>
        <p:nvSpPr>
          <p:cNvPr id="7182" name="Rectangle 18"/>
          <p:cNvSpPr>
            <a:spLocks noChangeArrowheads="1"/>
          </p:cNvSpPr>
          <p:nvPr/>
        </p:nvSpPr>
        <p:spPr bwMode="auto">
          <a:xfrm>
            <a:off x="6462713" y="3382963"/>
            <a:ext cx="438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latin typeface="Comic Sans MS" panose="030F0702030302020204" pitchFamily="66" charset="0"/>
              </a:rPr>
              <a:t>l</a:t>
            </a:r>
            <a:r>
              <a:rPr lang="en-US" altLang="en-US" b="1" baseline="-25000">
                <a:latin typeface="Comic Sans MS" panose="030F0702030302020204" pitchFamily="66" charset="0"/>
              </a:rPr>
              <a:t>∞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7183" name="Rectangle 19"/>
          <p:cNvSpPr>
            <a:spLocks noChangeArrowheads="1"/>
          </p:cNvSpPr>
          <p:nvPr/>
        </p:nvSpPr>
        <p:spPr bwMode="auto">
          <a:xfrm>
            <a:off x="6827838" y="3430588"/>
            <a:ext cx="3000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</a:t>
            </a:r>
            <a:endParaRPr lang="en-US" altLang="en-US" sz="1800">
              <a:solidFill>
                <a:srgbClr val="01932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184" name="Group 20"/>
          <p:cNvGrpSpPr>
            <a:grpSpLocks/>
          </p:cNvGrpSpPr>
          <p:nvPr/>
        </p:nvGrpSpPr>
        <p:grpSpPr bwMode="auto">
          <a:xfrm>
            <a:off x="7110413" y="3079750"/>
            <a:ext cx="533400" cy="1176338"/>
            <a:chOff x="2606" y="1939"/>
            <a:chExt cx="336" cy="741"/>
          </a:xfrm>
        </p:grpSpPr>
        <p:sp>
          <p:nvSpPr>
            <p:cNvPr id="7224" name="Text Box 21"/>
            <p:cNvSpPr txBox="1">
              <a:spLocks noChangeArrowheads="1"/>
            </p:cNvSpPr>
            <p:nvPr/>
          </p:nvSpPr>
          <p:spPr bwMode="auto">
            <a:xfrm>
              <a:off x="2606" y="1939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latin typeface="Comic Sans MS" panose="030F0702030302020204" pitchFamily="66" charset="0"/>
                </a:rPr>
                <a:t>0</a:t>
              </a:r>
            </a:p>
          </p:txBody>
        </p:sp>
        <p:sp>
          <p:nvSpPr>
            <p:cNvPr id="7225" name="Text Box 22"/>
            <p:cNvSpPr txBox="1">
              <a:spLocks noChangeArrowheads="1"/>
            </p:cNvSpPr>
            <p:nvPr/>
          </p:nvSpPr>
          <p:spPr bwMode="auto">
            <a:xfrm>
              <a:off x="2606" y="218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latin typeface="Comic Sans MS" panose="030F0702030302020204" pitchFamily="66" charset="0"/>
                </a:rPr>
                <a:t>0</a:t>
              </a:r>
            </a:p>
          </p:txBody>
        </p:sp>
        <p:sp>
          <p:nvSpPr>
            <p:cNvPr id="7226" name="AutoShape 23"/>
            <p:cNvSpPr>
              <a:spLocks noChangeArrowheads="1"/>
            </p:cNvSpPr>
            <p:nvPr/>
          </p:nvSpPr>
          <p:spPr bwMode="auto">
            <a:xfrm>
              <a:off x="2654" y="1954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7" name="Text Box 24"/>
            <p:cNvSpPr txBox="1">
              <a:spLocks noChangeArrowheads="1"/>
            </p:cNvSpPr>
            <p:nvPr/>
          </p:nvSpPr>
          <p:spPr bwMode="auto">
            <a:xfrm>
              <a:off x="2606" y="2421"/>
              <a:ext cx="33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latin typeface="Comic Sans MS" panose="030F0702030302020204" pitchFamily="66" charset="0"/>
                </a:rPr>
                <a:t>1</a:t>
              </a:r>
            </a:p>
          </p:txBody>
        </p:sp>
      </p:grpSp>
      <p:sp>
        <p:nvSpPr>
          <p:cNvPr id="7185" name="Rectangle 25"/>
          <p:cNvSpPr>
            <a:spLocks noChangeArrowheads="1"/>
          </p:cNvSpPr>
          <p:nvPr/>
        </p:nvSpPr>
        <p:spPr bwMode="auto">
          <a:xfrm>
            <a:off x="3367088" y="1876425"/>
            <a:ext cx="559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Times" panose="02020603050405020304" pitchFamily="18" charset="0"/>
              <a:buChar char="•"/>
            </a:pPr>
            <a:r>
              <a:rPr lang="en-US" altLang="en-US">
                <a:solidFill>
                  <a:schemeClr val="bg2"/>
                </a:solidFill>
              </a:rPr>
              <a:t> Projective line ~ a plane through the origin</a:t>
            </a:r>
          </a:p>
        </p:txBody>
      </p:sp>
      <p:grpSp>
        <p:nvGrpSpPr>
          <p:cNvPr id="7186" name="Group 26"/>
          <p:cNvGrpSpPr>
            <a:grpSpLocks/>
          </p:cNvGrpSpPr>
          <p:nvPr/>
        </p:nvGrpSpPr>
        <p:grpSpPr bwMode="auto">
          <a:xfrm>
            <a:off x="396875" y="4775200"/>
            <a:ext cx="8469313" cy="930275"/>
            <a:chOff x="229" y="3003"/>
            <a:chExt cx="5335" cy="586"/>
          </a:xfrm>
        </p:grpSpPr>
        <p:sp>
          <p:nvSpPr>
            <p:cNvPr id="7221" name="Rectangle 27"/>
            <p:cNvSpPr>
              <a:spLocks noChangeArrowheads="1"/>
            </p:cNvSpPr>
            <p:nvPr/>
          </p:nvSpPr>
          <p:spPr bwMode="auto">
            <a:xfrm>
              <a:off x="229" y="3003"/>
              <a:ext cx="5302" cy="5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2" name="Text Box 28"/>
            <p:cNvSpPr txBox="1">
              <a:spLocks noChangeArrowheads="1"/>
            </p:cNvSpPr>
            <p:nvPr/>
          </p:nvSpPr>
          <p:spPr bwMode="auto">
            <a:xfrm>
              <a:off x="1127" y="3022"/>
              <a:ext cx="443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000066"/>
                  </a:solidFill>
                </a:rPr>
                <a:t>For any 2d projective property, a dual property holds when the role of points and lines are interchanged. </a:t>
              </a:r>
            </a:p>
          </p:txBody>
        </p:sp>
        <p:sp>
          <p:nvSpPr>
            <p:cNvPr id="7223" name="Rectangle 29"/>
            <p:cNvSpPr>
              <a:spLocks noChangeArrowheads="1"/>
            </p:cNvSpPr>
            <p:nvPr/>
          </p:nvSpPr>
          <p:spPr bwMode="auto">
            <a:xfrm>
              <a:off x="318" y="3145"/>
              <a:ext cx="955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altLang="en-US" sz="3200" u="sng">
                  <a:solidFill>
                    <a:srgbClr val="000066"/>
                  </a:solidFill>
                </a:rPr>
                <a:t>Duality</a:t>
              </a:r>
              <a:r>
                <a:rPr lang="en-US" altLang="en-US" sz="3200">
                  <a:solidFill>
                    <a:srgbClr val="000066"/>
                  </a:solidFill>
                </a:rPr>
                <a:t>:</a:t>
              </a:r>
            </a:p>
          </p:txBody>
        </p:sp>
      </p:grpSp>
      <p:grpSp>
        <p:nvGrpSpPr>
          <p:cNvPr id="7187" name="Group 30"/>
          <p:cNvGrpSpPr>
            <a:grpSpLocks/>
          </p:cNvGrpSpPr>
          <p:nvPr/>
        </p:nvGrpSpPr>
        <p:grpSpPr bwMode="auto">
          <a:xfrm>
            <a:off x="4895850" y="3063875"/>
            <a:ext cx="533400" cy="1166813"/>
            <a:chOff x="3084" y="1930"/>
            <a:chExt cx="336" cy="735"/>
          </a:xfrm>
        </p:grpSpPr>
        <p:sp>
          <p:nvSpPr>
            <p:cNvPr id="7217" name="Text Box 31"/>
            <p:cNvSpPr txBox="1">
              <a:spLocks noChangeArrowheads="1"/>
            </p:cNvSpPr>
            <p:nvPr/>
          </p:nvSpPr>
          <p:spPr bwMode="auto">
            <a:xfrm>
              <a:off x="3084" y="193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  <p:sp>
          <p:nvSpPr>
            <p:cNvPr id="7218" name="Text Box 32"/>
            <p:cNvSpPr txBox="1">
              <a:spLocks noChangeArrowheads="1"/>
            </p:cNvSpPr>
            <p:nvPr/>
          </p:nvSpPr>
          <p:spPr bwMode="auto">
            <a:xfrm>
              <a:off x="3084" y="2172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Y</a:t>
              </a:r>
            </a:p>
          </p:txBody>
        </p:sp>
        <p:sp>
          <p:nvSpPr>
            <p:cNvPr id="7219" name="AutoShape 33"/>
            <p:cNvSpPr>
              <a:spLocks noChangeArrowheads="1"/>
            </p:cNvSpPr>
            <p:nvPr/>
          </p:nvSpPr>
          <p:spPr bwMode="auto">
            <a:xfrm>
              <a:off x="3132" y="1951"/>
              <a:ext cx="242" cy="714"/>
            </a:xfrm>
            <a:prstGeom prst="bracketPair">
              <a:avLst>
                <a:gd name="adj" fmla="val 10037"/>
              </a:avLst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0" name="Text Box 34"/>
            <p:cNvSpPr txBox="1">
              <a:spLocks noChangeArrowheads="1"/>
            </p:cNvSpPr>
            <p:nvPr/>
          </p:nvSpPr>
          <p:spPr bwMode="auto">
            <a:xfrm>
              <a:off x="3084" y="241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0</a:t>
              </a:r>
            </a:p>
          </p:txBody>
        </p:sp>
      </p:grpSp>
      <p:sp>
        <p:nvSpPr>
          <p:cNvPr id="7188" name="Rectangle 35"/>
          <p:cNvSpPr>
            <a:spLocks noChangeArrowheads="1"/>
          </p:cNvSpPr>
          <p:nvPr/>
        </p:nvSpPr>
        <p:spPr bwMode="auto">
          <a:xfrm>
            <a:off x="4133850" y="3468688"/>
            <a:ext cx="519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latin typeface="Comic Sans MS" panose="030F0702030302020204" pitchFamily="66" charset="0"/>
              </a:rPr>
              <a:t>X</a:t>
            </a:r>
            <a:r>
              <a:rPr lang="en-US" altLang="en-US" baseline="-25000">
                <a:solidFill>
                  <a:schemeClr val="bg2"/>
                </a:solidFill>
                <a:latin typeface="Comic Sans MS" panose="030F0702030302020204" pitchFamily="66" charset="0"/>
              </a:rPr>
              <a:t>∞</a:t>
            </a:r>
          </a:p>
        </p:txBody>
      </p:sp>
      <p:sp>
        <p:nvSpPr>
          <p:cNvPr id="7189" name="Rectangle 36"/>
          <p:cNvSpPr>
            <a:spLocks noChangeArrowheads="1"/>
          </p:cNvSpPr>
          <p:nvPr/>
        </p:nvSpPr>
        <p:spPr bwMode="auto">
          <a:xfrm>
            <a:off x="4557713" y="3473450"/>
            <a:ext cx="300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bg2"/>
                </a:solidFill>
                <a:latin typeface="Comic Sans MS" panose="030F0702030302020204" pitchFamily="66" charset="0"/>
              </a:rPr>
              <a:t>=</a:t>
            </a:r>
          </a:p>
        </p:txBody>
      </p:sp>
      <p:grpSp>
        <p:nvGrpSpPr>
          <p:cNvPr id="7190" name="Group 37"/>
          <p:cNvGrpSpPr>
            <a:grpSpLocks/>
          </p:cNvGrpSpPr>
          <p:nvPr/>
        </p:nvGrpSpPr>
        <p:grpSpPr bwMode="auto">
          <a:xfrm>
            <a:off x="5945188" y="5892800"/>
            <a:ext cx="1590675" cy="447675"/>
            <a:chOff x="1025" y="3776"/>
            <a:chExt cx="1002" cy="282"/>
          </a:xfrm>
        </p:grpSpPr>
        <p:sp>
          <p:nvSpPr>
            <p:cNvPr id="7210" name="Rectangle 38"/>
            <p:cNvSpPr>
              <a:spLocks noChangeArrowheads="1"/>
            </p:cNvSpPr>
            <p:nvPr/>
          </p:nvSpPr>
          <p:spPr bwMode="auto">
            <a:xfrm>
              <a:off x="1478" y="3776"/>
              <a:ext cx="207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l</a:t>
              </a:r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7211" name="Rectangle 39"/>
            <p:cNvSpPr>
              <a:spLocks noChangeArrowheads="1"/>
            </p:cNvSpPr>
            <p:nvPr/>
          </p:nvSpPr>
          <p:spPr bwMode="auto">
            <a:xfrm>
              <a:off x="1804" y="3776"/>
              <a:ext cx="223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l</a:t>
              </a:r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grpSp>
          <p:nvGrpSpPr>
            <p:cNvPr id="7212" name="Group 40"/>
            <p:cNvGrpSpPr>
              <a:grpSpLocks/>
            </p:cNvGrpSpPr>
            <p:nvPr/>
          </p:nvGrpSpPr>
          <p:grpSpPr bwMode="auto">
            <a:xfrm>
              <a:off x="1686" y="3879"/>
              <a:ext cx="75" cy="75"/>
              <a:chOff x="1029" y="4005"/>
              <a:chExt cx="75" cy="75"/>
            </a:xfrm>
          </p:grpSpPr>
          <p:sp>
            <p:nvSpPr>
              <p:cNvPr id="7215" name="Line 41"/>
              <p:cNvSpPr>
                <a:spLocks noChangeShapeType="1"/>
              </p:cNvSpPr>
              <p:nvPr/>
            </p:nvSpPr>
            <p:spPr bwMode="auto">
              <a:xfrm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7216" name="Line 42"/>
              <p:cNvSpPr>
                <a:spLocks noChangeShapeType="1"/>
              </p:cNvSpPr>
              <p:nvPr/>
            </p:nvSpPr>
            <p:spPr bwMode="auto">
              <a:xfrm flipH="1"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</p:grpSp>
        <p:sp>
          <p:nvSpPr>
            <p:cNvPr id="7213" name="Rectangle 43"/>
            <p:cNvSpPr>
              <a:spLocks noChangeArrowheads="1"/>
            </p:cNvSpPr>
            <p:nvPr/>
          </p:nvSpPr>
          <p:spPr bwMode="auto">
            <a:xfrm>
              <a:off x="1025" y="3777"/>
              <a:ext cx="232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  <p:sp>
          <p:nvSpPr>
            <p:cNvPr id="7214" name="Rectangle 44"/>
            <p:cNvSpPr>
              <a:spLocks noChangeArrowheads="1"/>
            </p:cNvSpPr>
            <p:nvPr/>
          </p:nvSpPr>
          <p:spPr bwMode="auto">
            <a:xfrm>
              <a:off x="1264" y="3777"/>
              <a:ext cx="198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</p:grpSp>
      <p:grpSp>
        <p:nvGrpSpPr>
          <p:cNvPr id="7191" name="Group 45"/>
          <p:cNvGrpSpPr>
            <a:grpSpLocks/>
          </p:cNvGrpSpPr>
          <p:nvPr/>
        </p:nvGrpSpPr>
        <p:grpSpPr bwMode="auto">
          <a:xfrm>
            <a:off x="1558925" y="5894388"/>
            <a:ext cx="1633538" cy="446087"/>
            <a:chOff x="3499" y="3770"/>
            <a:chExt cx="1029" cy="281"/>
          </a:xfrm>
        </p:grpSpPr>
        <p:sp>
          <p:nvSpPr>
            <p:cNvPr id="7203" name="Rectangle 46"/>
            <p:cNvSpPr>
              <a:spLocks noChangeArrowheads="1"/>
            </p:cNvSpPr>
            <p:nvPr/>
          </p:nvSpPr>
          <p:spPr bwMode="auto">
            <a:xfrm>
              <a:off x="3862" y="3770"/>
              <a:ext cx="27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7204" name="Rectangle 47"/>
            <p:cNvSpPr>
              <a:spLocks noChangeArrowheads="1"/>
            </p:cNvSpPr>
            <p:nvPr/>
          </p:nvSpPr>
          <p:spPr bwMode="auto">
            <a:xfrm>
              <a:off x="4233" y="3770"/>
              <a:ext cx="295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X</a:t>
              </a:r>
              <a:r>
                <a:rPr lang="en-US" altLang="en-US" sz="2000" baseline="-25000">
                  <a:solidFill>
                    <a:schemeClr val="bg2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grpSp>
          <p:nvGrpSpPr>
            <p:cNvPr id="7205" name="Group 48"/>
            <p:cNvGrpSpPr>
              <a:grpSpLocks/>
            </p:cNvGrpSpPr>
            <p:nvPr/>
          </p:nvGrpSpPr>
          <p:grpSpPr bwMode="auto">
            <a:xfrm>
              <a:off x="4148" y="3873"/>
              <a:ext cx="75" cy="75"/>
              <a:chOff x="1029" y="4005"/>
              <a:chExt cx="75" cy="75"/>
            </a:xfrm>
          </p:grpSpPr>
          <p:sp>
            <p:nvSpPr>
              <p:cNvPr id="7208" name="Line 49"/>
              <p:cNvSpPr>
                <a:spLocks noChangeShapeType="1"/>
              </p:cNvSpPr>
              <p:nvPr/>
            </p:nvSpPr>
            <p:spPr bwMode="auto">
              <a:xfrm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7209" name="Line 50"/>
              <p:cNvSpPr>
                <a:spLocks noChangeShapeType="1"/>
              </p:cNvSpPr>
              <p:nvPr/>
            </p:nvSpPr>
            <p:spPr bwMode="auto">
              <a:xfrm flipH="1">
                <a:off x="1029" y="4005"/>
                <a:ext cx="75" cy="7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</p:grpSp>
        <p:sp>
          <p:nvSpPr>
            <p:cNvPr id="7206" name="Rectangle 51"/>
            <p:cNvSpPr>
              <a:spLocks noChangeArrowheads="1"/>
            </p:cNvSpPr>
            <p:nvPr/>
          </p:nvSpPr>
          <p:spPr bwMode="auto">
            <a:xfrm>
              <a:off x="3661" y="3770"/>
              <a:ext cx="198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7207" name="Rectangle 52"/>
            <p:cNvSpPr>
              <a:spLocks noChangeArrowheads="1"/>
            </p:cNvSpPr>
            <p:nvPr/>
          </p:nvSpPr>
          <p:spPr bwMode="auto">
            <a:xfrm>
              <a:off x="3499" y="3770"/>
              <a:ext cx="160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l</a:t>
              </a:r>
            </a:p>
          </p:txBody>
        </p:sp>
      </p:grpSp>
      <p:sp>
        <p:nvSpPr>
          <p:cNvPr id="7192" name="Text Box 53"/>
          <p:cNvSpPr txBox="1">
            <a:spLocks noChangeArrowheads="1"/>
          </p:cNvSpPr>
          <p:nvPr/>
        </p:nvSpPr>
        <p:spPr bwMode="auto">
          <a:xfrm>
            <a:off x="1033463" y="6423025"/>
            <a:ext cx="27051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latin typeface="Comic Sans MS" panose="030F0702030302020204" pitchFamily="66" charset="0"/>
              </a:rPr>
              <a:t>The line joining two points</a:t>
            </a:r>
          </a:p>
        </p:txBody>
      </p:sp>
      <p:sp>
        <p:nvSpPr>
          <p:cNvPr id="7193" name="Text Box 54"/>
          <p:cNvSpPr txBox="1">
            <a:spLocks noChangeArrowheads="1"/>
          </p:cNvSpPr>
          <p:nvPr/>
        </p:nvSpPr>
        <p:spPr bwMode="auto">
          <a:xfrm>
            <a:off x="5351463" y="6423025"/>
            <a:ext cx="27051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latin typeface="Comic Sans MS" panose="030F0702030302020204" pitchFamily="66" charset="0"/>
              </a:rPr>
              <a:t>The point joining two lines</a:t>
            </a:r>
          </a:p>
        </p:txBody>
      </p:sp>
      <p:grpSp>
        <p:nvGrpSpPr>
          <p:cNvPr id="7194" name="Group 55"/>
          <p:cNvGrpSpPr>
            <a:grpSpLocks/>
          </p:cNvGrpSpPr>
          <p:nvPr/>
        </p:nvGrpSpPr>
        <p:grpSpPr bwMode="auto">
          <a:xfrm>
            <a:off x="1085850" y="1793875"/>
            <a:ext cx="533400" cy="1166813"/>
            <a:chOff x="700" y="1138"/>
            <a:chExt cx="336" cy="735"/>
          </a:xfrm>
        </p:grpSpPr>
        <p:sp>
          <p:nvSpPr>
            <p:cNvPr id="7199" name="AutoShape 56"/>
            <p:cNvSpPr>
              <a:spLocks noChangeArrowheads="1"/>
            </p:cNvSpPr>
            <p:nvPr/>
          </p:nvSpPr>
          <p:spPr bwMode="auto">
            <a:xfrm>
              <a:off x="748" y="1159"/>
              <a:ext cx="242" cy="714"/>
            </a:xfrm>
            <a:prstGeom prst="bracketPair">
              <a:avLst>
                <a:gd name="adj" fmla="val 10037"/>
              </a:avLst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0" name="Text Box 57"/>
            <p:cNvSpPr txBox="1">
              <a:spLocks noChangeArrowheads="1"/>
            </p:cNvSpPr>
            <p:nvPr/>
          </p:nvSpPr>
          <p:spPr bwMode="auto">
            <a:xfrm>
              <a:off x="700" y="1138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X</a:t>
              </a:r>
            </a:p>
          </p:txBody>
        </p:sp>
        <p:sp>
          <p:nvSpPr>
            <p:cNvPr id="7201" name="Text Box 58"/>
            <p:cNvSpPr txBox="1">
              <a:spLocks noChangeArrowheads="1"/>
            </p:cNvSpPr>
            <p:nvPr/>
          </p:nvSpPr>
          <p:spPr bwMode="auto">
            <a:xfrm>
              <a:off x="700" y="138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Y</a:t>
              </a:r>
            </a:p>
          </p:txBody>
        </p:sp>
        <p:sp>
          <p:nvSpPr>
            <p:cNvPr id="7202" name="Text Box 59"/>
            <p:cNvSpPr txBox="1">
              <a:spLocks noChangeArrowheads="1"/>
            </p:cNvSpPr>
            <p:nvPr/>
          </p:nvSpPr>
          <p:spPr bwMode="auto">
            <a:xfrm>
              <a:off x="700" y="162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1932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bg2"/>
                  </a:solidFill>
                  <a:latin typeface="Comic Sans MS" panose="030F0702030302020204" pitchFamily="66" charset="0"/>
                </a:rPr>
                <a:t>Z</a:t>
              </a:r>
            </a:p>
          </p:txBody>
        </p:sp>
      </p:grpSp>
      <p:sp>
        <p:nvSpPr>
          <p:cNvPr id="7195" name="Line 60"/>
          <p:cNvSpPr>
            <a:spLocks noChangeShapeType="1"/>
          </p:cNvSpPr>
          <p:nvPr/>
        </p:nvSpPr>
        <p:spPr bwMode="auto">
          <a:xfrm flipH="1">
            <a:off x="596900" y="3614738"/>
            <a:ext cx="538163" cy="16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7196" name="Rectangle 61"/>
          <p:cNvSpPr>
            <a:spLocks noChangeArrowheads="1"/>
          </p:cNvSpPr>
          <p:nvPr/>
        </p:nvSpPr>
        <p:spPr bwMode="auto">
          <a:xfrm>
            <a:off x="2174875" y="296703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7197" name="Rectangle 62"/>
          <p:cNvSpPr>
            <a:spLocks noChangeArrowheads="1"/>
          </p:cNvSpPr>
          <p:nvPr/>
        </p:nvSpPr>
        <p:spPr bwMode="auto">
          <a:xfrm>
            <a:off x="519113" y="3405188"/>
            <a:ext cx="246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7198" name="Text Box 63"/>
          <p:cNvSpPr txBox="1">
            <a:spLocks noChangeArrowheads="1"/>
          </p:cNvSpPr>
          <p:nvPr/>
        </p:nvSpPr>
        <p:spPr bwMode="auto">
          <a:xfrm>
            <a:off x="7586663" y="3868738"/>
            <a:ext cx="8763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latin typeface="Comic Sans MS" panose="030F0702030302020204" pitchFamily="66" charset="0"/>
              </a:rPr>
              <a:t>“line at infinity”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6600"/>
                </a:solidFill>
              </a:rPr>
              <a:t>Modeling humans in motion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050925"/>
            <a:ext cx="59023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51000" y="6235700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6600"/>
                </a:solidFill>
                <a:latin typeface="Arial" panose="020B0604020202020204" pitchFamily="34" charset="0"/>
              </a:rPr>
              <a:t>GRIMAGE platform- INRIA Grenoble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1143000"/>
            <a:ext cx="1409700" cy="1016000"/>
          </a:xfrm>
          <a:prstGeom prst="rect">
            <a:avLst/>
          </a:prstGeom>
          <a:solidFill>
            <a:srgbClr val="FFFF99">
              <a:alpha val="47842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Multiple calibrated cameras</a:t>
            </a:r>
            <a:endParaRPr lang="en-US" altLang="en-US" b="1">
              <a:solidFill>
                <a:srgbClr val="0000FF"/>
              </a:solidFill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0" y="2298700"/>
            <a:ext cx="1409700" cy="711200"/>
          </a:xfrm>
          <a:prstGeom prst="rect">
            <a:avLst/>
          </a:prstGeom>
          <a:solidFill>
            <a:srgbClr val="FFFF99">
              <a:alpha val="47842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Human in motion</a:t>
            </a:r>
            <a:endParaRPr lang="en-US" altLang="en-US" b="1">
              <a:solidFill>
                <a:srgbClr val="0000FF"/>
              </a:solidFill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1574800" y="2451100"/>
            <a:ext cx="1892300" cy="48260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1473200" y="1295400"/>
            <a:ext cx="1892300" cy="21590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460500" y="1511300"/>
            <a:ext cx="393700" cy="27940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816600" y="952500"/>
            <a:ext cx="3327400" cy="22526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47842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2"/>
                </a:solidFill>
                <a:latin typeface="Arial" panose="020B0604020202020204" pitchFamily="34" charset="0"/>
              </a:rPr>
              <a:t>Goal: 3D model of the human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Instantaneous model that can be viewed from different poses (‘Matrix’) and inserted in an</a:t>
            </a:r>
            <a:r>
              <a:rPr lang="en-US" altLang="en-US" sz="2000" b="1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artificial scene (tele-conferences)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616700" y="3733800"/>
            <a:ext cx="2527300" cy="307498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47842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6600"/>
                </a:solidFill>
                <a:latin typeface="Arial" panose="020B0604020202020204" pitchFamily="34" charset="0"/>
              </a:rPr>
              <a:t>Our goal:      3D animated human model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>
                <a:solidFill>
                  <a:srgbClr val="FF6600"/>
                </a:solidFill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capture model deformations and appearance change in motion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</a:rPr>
              <a:t> animated in a video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Articulated model </a:t>
            </a:r>
          </a:p>
        </p:txBody>
      </p:sp>
      <p:pic>
        <p:nvPicPr>
          <p:cNvPr id="53251" name="Picture 3" descr="neil_sil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5125"/>
            <a:ext cx="47958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neil_b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416300"/>
            <a:ext cx="255111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eil_bon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4078288"/>
            <a:ext cx="21177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eil_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769938"/>
            <a:ext cx="27432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17500" y="939800"/>
            <a:ext cx="36830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u="sng">
                <a:solidFill>
                  <a:srgbClr val="0066FF"/>
                </a:solidFill>
                <a:latin typeface="Arial" panose="020B0604020202020204" pitchFamily="34" charset="0"/>
              </a:rPr>
              <a:t>Geometric Model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Skeleton + skinned mesh (bone weights 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50+ DOF (CMU mocap data)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 u="sng">
                <a:solidFill>
                  <a:srgbClr val="0066FF"/>
                </a:solidFill>
                <a:latin typeface="Arial" panose="020B0604020202020204" pitchFamily="34" charset="0"/>
              </a:rPr>
              <a:t>Tracking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visual hull – bone weights by diffusion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>
                <a:latin typeface="Arial" panose="020B0604020202020204" pitchFamily="34" charset="0"/>
              </a:rPr>
              <a:t>refine mesh/weights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981700" y="1485900"/>
            <a:ext cx="3162300" cy="17748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47842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6600"/>
                </a:solidFill>
                <a:latin typeface="Arial" panose="020B0604020202020204" pitchFamily="34" charset="0"/>
              </a:rPr>
              <a:t>Components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altLang="en-US" b="1">
                <a:solidFill>
                  <a:srgbClr val="FF6600"/>
                </a:solidFill>
              </a:rPr>
              <a:t> </a:t>
            </a:r>
            <a:r>
              <a:rPr lang="en-US" altLang="en-US" sz="1800">
                <a:latin typeface="Arial" panose="020B0604020202020204" pitchFamily="34" charset="0"/>
              </a:rPr>
              <a:t>silhouette extraction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</a:rPr>
              <a:t> tracking the course model 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</a:rPr>
              <a:t> learn deformations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</a:rPr>
              <a:t> learn appearance change</a:t>
            </a: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165100" y="449263"/>
            <a:ext cx="196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6600"/>
                </a:solidFill>
                <a:latin typeface="Arial" panose="020B0604020202020204" pitchFamily="34" charset="0"/>
              </a:rPr>
              <a:t>[Neil Birkbeck]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985000" y="101600"/>
            <a:ext cx="1905000" cy="711200"/>
          </a:xfrm>
          <a:prstGeom prst="rect">
            <a:avLst/>
          </a:prstGeom>
          <a:solidFill>
            <a:srgbClr val="FFFF99">
              <a:alpha val="43137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Model based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Neil- tracking results</a:t>
            </a:r>
          </a:p>
        </p:txBody>
      </p:sp>
      <p:pic>
        <p:nvPicPr>
          <p:cNvPr id="109571" name="andreas_success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1828800"/>
            <a:ext cx="72390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9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7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9571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</a:t>
            </a:r>
            <a:br>
              <a:rPr lang="en-US" dirty="0" smtClean="0"/>
            </a:br>
            <a:r>
              <a:rPr lang="en-US" dirty="0" smtClean="0"/>
              <a:t> Non-rigid and articulated motion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051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2865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977900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31127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6573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1145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5717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0289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4861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341313" indent="-341313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Humans ubiquitous in graphics applications</a:t>
            </a:r>
          </a:p>
          <a:p>
            <a:pPr marL="341313" indent="-341313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A practical, realistic model requires 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Skeleton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Geometry (manually modeled, laser scanned)</a:t>
            </a:r>
          </a:p>
          <a:p>
            <a:pPr lvl="2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Physical simulation for clothes, muscle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Texture/appearance (from images)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Animation (mocap, simulation, artist)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075238"/>
            <a:ext cx="1792287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5075238"/>
            <a:ext cx="2743200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5067300"/>
            <a:ext cx="2166938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3D:</a:t>
            </a:r>
            <a:br>
              <a:rPr lang="en-US" dirty="0" smtClean="0"/>
            </a:br>
            <a:r>
              <a:rPr lang="en-US" dirty="0" smtClean="0"/>
              <a:t>Non-rigid and articulated motion</a:t>
            </a:r>
            <a:endParaRPr lang="en-US" dirty="0"/>
          </a:p>
        </p:txBody>
      </p:sp>
      <p:pic>
        <p:nvPicPr>
          <p:cNvPr id="4" name="SambaCompress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371599" y="1352548"/>
            <a:ext cx="6741565" cy="5056173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6408722"/>
            <a:ext cx="8836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PhD work of Neil </a:t>
            </a:r>
            <a:r>
              <a:rPr lang="en-US" dirty="0" err="1" smtClean="0"/>
              <a:t>Birkbeck</a:t>
            </a:r>
            <a:r>
              <a:rPr lang="en-US" dirty="0" smtClean="0"/>
              <a:t>, Best thesis prize winner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Computer Vision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895600"/>
            <a:ext cx="3048000" cy="3276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Projective transformations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997075"/>
            <a:ext cx="8686800" cy="13303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 Homographies, collineations, projectivities</a:t>
            </a:r>
          </a:p>
          <a:p>
            <a:pPr eaLnBrk="1" hangingPunct="1">
              <a:defRPr/>
            </a:pPr>
            <a:r>
              <a:rPr lang="en-US" smtClean="0"/>
              <a:t> 3x3 nonsingular H</a:t>
            </a: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5376863" y="2717800"/>
          <a:ext cx="3189287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3" imgW="1727200" imgH="711200" progId="Equation.3">
                  <p:embed/>
                </p:oleObj>
              </mc:Choice>
              <mc:Fallback>
                <p:oleObj name="Equation" r:id="rId3" imgW="1727200" imgH="71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863" y="2717800"/>
                        <a:ext cx="3189287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1" name="Object 5"/>
          <p:cNvGraphicFramePr>
            <a:graphicFrameLocks noChangeAspect="1"/>
          </p:cNvGraphicFramePr>
          <p:nvPr/>
        </p:nvGraphicFramePr>
        <p:xfrm>
          <a:off x="4735513" y="6121400"/>
          <a:ext cx="1758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5" imgW="638175" imgH="152400" progId="EquationMagic">
                  <p:embed/>
                </p:oleObj>
              </mc:Choice>
              <mc:Fallback>
                <p:oleObj name="Equation" r:id="rId5" imgW="638175" imgH="15240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513" y="6121400"/>
                        <a:ext cx="175895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4078288" y="4957763"/>
          <a:ext cx="29146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7" imgW="1123950" imgH="161925" progId="EquationMagic">
                  <p:embed/>
                </p:oleObj>
              </mc:Choice>
              <mc:Fallback>
                <p:oleObj name="Equation" r:id="rId7" imgW="1123950" imgH="1619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288" y="4957763"/>
                        <a:ext cx="291465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198563" y="3227388"/>
            <a:ext cx="3651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altLang="en-US" sz="1800"/>
              <a:t>maps </a:t>
            </a:r>
            <a:r>
              <a:rPr lang="en-US" altLang="en-US" sz="1800" b="1" i="1">
                <a:solidFill>
                  <a:schemeClr val="bg2"/>
                </a:solidFill>
              </a:rPr>
              <a:t>P</a:t>
            </a:r>
            <a:r>
              <a:rPr lang="en-US" altLang="en-US" sz="1800" b="1" baseline="30000">
                <a:solidFill>
                  <a:schemeClr val="bg2"/>
                </a:solidFill>
              </a:rPr>
              <a:t>2</a:t>
            </a:r>
            <a:r>
              <a:rPr lang="en-US" altLang="en-US" sz="1800"/>
              <a:t> to </a:t>
            </a:r>
            <a:r>
              <a:rPr lang="en-US" altLang="en-US" sz="1800" b="1" i="1">
                <a:solidFill>
                  <a:schemeClr val="bg2"/>
                </a:solidFill>
              </a:rPr>
              <a:t>P</a:t>
            </a:r>
            <a:r>
              <a:rPr lang="en-US" altLang="en-US" sz="1800" b="1" baseline="30000">
                <a:solidFill>
                  <a:schemeClr val="bg2"/>
                </a:solidFill>
              </a:rPr>
              <a:t>2</a:t>
            </a:r>
            <a:endParaRPr lang="en-US" altLang="en-US" sz="1800" b="1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altLang="en-US" sz="1800">
                <a:solidFill>
                  <a:schemeClr val="bg2"/>
                </a:solidFill>
              </a:rPr>
              <a:t>8</a:t>
            </a:r>
            <a:r>
              <a:rPr lang="en-US" altLang="en-US" sz="1800"/>
              <a:t> degrees of freedom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altLang="en-US" sz="1800"/>
              <a:t>determined by </a:t>
            </a:r>
            <a:r>
              <a:rPr lang="en-US" altLang="en-US" sz="1800">
                <a:solidFill>
                  <a:schemeClr val="bg2"/>
                </a:solidFill>
              </a:rPr>
              <a:t>4</a:t>
            </a:r>
            <a:r>
              <a:rPr lang="en-US" altLang="en-US" sz="1800"/>
              <a:t> corresponding points</a:t>
            </a:r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6110288" y="4192588"/>
          <a:ext cx="1897062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9" imgW="476250" imgH="133350" progId="EquationMagic">
                  <p:embed/>
                </p:oleObj>
              </mc:Choice>
              <mc:Fallback>
                <p:oleObj name="Equation" r:id="rId9" imgW="476250" imgH="133350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0288" y="4192588"/>
                        <a:ext cx="1897062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42913" y="4254500"/>
            <a:ext cx="3848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3200">
                <a:solidFill>
                  <a:schemeClr val="bg2"/>
                </a:solidFill>
              </a:rPr>
              <a:t> Transforming Lines?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1236663" y="5013325"/>
            <a:ext cx="20447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altLang="en-US" sz="1800"/>
              <a:t>subspaces preserved</a:t>
            </a: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4673600" y="5553075"/>
          <a:ext cx="17049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11" imgW="600075" imgH="142875" progId="EquationMagic">
                  <p:embed/>
                </p:oleObj>
              </mc:Choice>
              <mc:Fallback>
                <p:oleObj name="Equation" r:id="rId11" imgW="600075" imgH="142875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600" y="5553075"/>
                        <a:ext cx="170497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1233488" y="5532438"/>
            <a:ext cx="12509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altLang="en-US" sz="1800"/>
              <a:t>substitution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1230313" y="6107113"/>
            <a:ext cx="19812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en-US" altLang="en-US" sz="1800"/>
              <a:t>dual transformation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8263"/>
            <a:ext cx="9144000" cy="1524001"/>
          </a:xfrm>
        </p:spPr>
        <p:txBody>
          <a:bodyPr/>
          <a:lstStyle/>
          <a:p>
            <a:pPr eaLnBrk="1" hangingPunct="1"/>
            <a:r>
              <a:rPr lang="en-US" altLang="en-US" smtClean="0"/>
              <a:t>Planar Projective Warping</a:t>
            </a:r>
          </a:p>
        </p:txBody>
      </p:sp>
      <p:pic>
        <p:nvPicPr>
          <p:cNvPr id="9219" name="Picture 3" descr="fig1.4b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847850"/>
            <a:ext cx="438467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fig1.4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357438"/>
            <a:ext cx="377666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8699500" y="5187950"/>
            <a:ext cx="444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HZ</a:t>
            </a:r>
            <a:endParaRPr lang="en-US" altLang="en-US" sz="1800">
              <a:solidFill>
                <a:schemeClr val="bg2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327650" y="5543550"/>
            <a:ext cx="2705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>
                <a:latin typeface="Comic Sans MS" panose="030F0702030302020204" pitchFamily="66" charset="0"/>
              </a:rPr>
              <a:t>A novel view rendered via four points with known structure</a:t>
            </a:r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1157288" y="5551488"/>
          <a:ext cx="212725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5" imgW="533400" imgH="152400" progId="EquationMagic">
                  <p:embed/>
                </p:oleObj>
              </mc:Choice>
              <mc:Fallback>
                <p:oleObj name="Equation" r:id="rId5" imgW="533400" imgH="1524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5551488"/>
                        <a:ext cx="2127250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/>
          <p:cNvGraphicFramePr>
            <a:graphicFrameLocks noChangeAspect="1"/>
          </p:cNvGraphicFramePr>
          <p:nvPr/>
        </p:nvGraphicFramePr>
        <p:xfrm>
          <a:off x="1554163" y="6203950"/>
          <a:ext cx="12700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7" imgW="523875" imgH="123825" progId="EquationMagic">
                  <p:embed/>
                </p:oleObj>
              </mc:Choice>
              <mc:Fallback>
                <p:oleObj name="Equation" r:id="rId7" imgW="523875" imgH="12382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6203950"/>
                        <a:ext cx="1270000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3741738" y="4641850"/>
          <a:ext cx="38893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9" imgW="123825" imgH="114300" progId="EquationMagic">
                  <p:embed/>
                </p:oleObj>
              </mc:Choice>
              <mc:Fallback>
                <p:oleObj name="Equation" r:id="rId9" imgW="123825" imgH="114300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738" y="4641850"/>
                        <a:ext cx="388937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/>
          <p:cNvGraphicFramePr>
            <a:graphicFrameLocks noChangeAspect="1"/>
          </p:cNvGraphicFramePr>
          <p:nvPr/>
        </p:nvGraphicFramePr>
        <p:xfrm>
          <a:off x="8039100" y="4659313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11" imgW="152400" imgH="152400" progId="EquationMagic">
                  <p:embed/>
                </p:oleObj>
              </mc:Choice>
              <mc:Fallback>
                <p:oleObj name="Equation" r:id="rId11" imgW="152400" imgH="152400" progId="EquationMagic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9100" y="4659313"/>
                        <a:ext cx="533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Group 2"/>
          <p:cNvGraphicFramePr>
            <a:graphicFrameLocks noGrp="1"/>
          </p:cNvGraphicFramePr>
          <p:nvPr/>
        </p:nvGraphicFramePr>
        <p:xfrm>
          <a:off x="123825" y="1419225"/>
          <a:ext cx="8026400" cy="4624390"/>
        </p:xfrm>
        <a:graphic>
          <a:graphicData uri="http://schemas.openxmlformats.org/drawingml/2006/table">
            <a:tbl>
              <a:tblPr/>
              <a:tblGrid>
                <a:gridCol w="18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266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Group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Transformation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Invariants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Distortion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Projective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8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Cross ratio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Intersection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Tangency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Affine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6 DOF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Parallelism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Relative dist in 1d</a:t>
                      </a:r>
                    </a:p>
                    <a:p>
                      <a:pPr marL="117475" marR="0" lvl="0" indent="-1174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Line at infinity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Metric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4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Relative distances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Angles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Dual conic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281"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Euclidean</a:t>
                      </a:r>
                    </a:p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 DOF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Lengths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Areas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66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77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Geometric strata: 2d overview</a:t>
            </a:r>
          </a:p>
        </p:txBody>
      </p:sp>
      <p:graphicFrame>
        <p:nvGraphicFramePr>
          <p:cNvPr id="10278" name="Object 39"/>
          <p:cNvGraphicFramePr>
            <a:graphicFrameLocks noChangeAspect="1"/>
          </p:cNvGraphicFramePr>
          <p:nvPr/>
        </p:nvGraphicFramePr>
        <p:xfrm>
          <a:off x="2163763" y="4084638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Microsoft Equation 3.0" r:id="rId3" imgW="927100" imgH="457200" progId="Equation.3">
                  <p:embed/>
                </p:oleObj>
              </mc:Choice>
              <mc:Fallback>
                <p:oleObj name="Microsoft Equation 3.0" r:id="rId3" imgW="927100" imgH="4572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3" y="4084638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9" name="Object 40"/>
          <p:cNvGraphicFramePr>
            <a:graphicFrameLocks noChangeAspect="1"/>
          </p:cNvGraphicFramePr>
          <p:nvPr/>
        </p:nvGraphicFramePr>
        <p:xfrm>
          <a:off x="2190750" y="2986088"/>
          <a:ext cx="195103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5" imgW="927100" imgH="457200" progId="Equation.3">
                  <p:embed/>
                </p:oleObj>
              </mc:Choice>
              <mc:Fallback>
                <p:oleObj name="Equation" r:id="rId5" imgW="927100" imgH="4572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2986088"/>
                        <a:ext cx="1951038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0" name="Object 41"/>
          <p:cNvGraphicFramePr>
            <a:graphicFrameLocks noChangeAspect="1"/>
          </p:cNvGraphicFramePr>
          <p:nvPr/>
        </p:nvGraphicFramePr>
        <p:xfrm>
          <a:off x="2192338" y="5094288"/>
          <a:ext cx="19510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Equation" r:id="rId7" imgW="927100" imgH="457200" progId="Equation.3">
                  <p:embed/>
                </p:oleObj>
              </mc:Choice>
              <mc:Fallback>
                <p:oleObj name="Equation" r:id="rId7" imgW="927100" imgH="4572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5094288"/>
                        <a:ext cx="1951037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1" name="Object 42"/>
          <p:cNvGraphicFramePr>
            <a:graphicFrameLocks noChangeAspect="1"/>
          </p:cNvGraphicFramePr>
          <p:nvPr/>
        </p:nvGraphicFramePr>
        <p:xfrm>
          <a:off x="2206625" y="1911350"/>
          <a:ext cx="192405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9" imgW="914400" imgH="457200" progId="Equation.3">
                  <p:embed/>
                </p:oleObj>
              </mc:Choice>
              <mc:Fallback>
                <p:oleObj name="Equation" r:id="rId9" imgW="914400" imgH="4572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1911350"/>
                        <a:ext cx="192405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82" name="Group 43"/>
          <p:cNvGrpSpPr>
            <a:grpSpLocks/>
          </p:cNvGrpSpPr>
          <p:nvPr/>
        </p:nvGrpSpPr>
        <p:grpSpPr bwMode="auto">
          <a:xfrm>
            <a:off x="6057900" y="4614863"/>
            <a:ext cx="477838" cy="458787"/>
            <a:chOff x="3816" y="2907"/>
            <a:chExt cx="301" cy="289"/>
          </a:xfrm>
        </p:grpSpPr>
        <p:sp>
          <p:nvSpPr>
            <p:cNvPr id="10300" name="Rectangle 44"/>
            <p:cNvSpPr>
              <a:spLocks noChangeArrowheads="1"/>
            </p:cNvSpPr>
            <p:nvPr/>
          </p:nvSpPr>
          <p:spPr bwMode="auto">
            <a:xfrm>
              <a:off x="3970" y="3035"/>
              <a:ext cx="14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anose="05050102010706020507" pitchFamily="18" charset="2"/>
                </a:rPr>
                <a:t>¥</a:t>
              </a:r>
              <a:endParaRPr lang="en-US" altLang="en-US"/>
            </a:p>
          </p:txBody>
        </p:sp>
        <p:sp>
          <p:nvSpPr>
            <p:cNvPr id="10301" name="Rectangle 45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</a:t>
              </a:r>
              <a:r>
                <a:rPr lang="en-US" alt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  <p:sp>
        <p:nvSpPr>
          <p:cNvPr id="10283" name="AutoShape 46"/>
          <p:cNvSpPr>
            <a:spLocks noChangeArrowheads="1"/>
          </p:cNvSpPr>
          <p:nvPr/>
        </p:nvSpPr>
        <p:spPr bwMode="auto">
          <a:xfrm>
            <a:off x="8226425" y="2720975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84" name="Text Box 47"/>
          <p:cNvSpPr txBox="1">
            <a:spLocks noChangeArrowheads="1"/>
          </p:cNvSpPr>
          <p:nvPr/>
        </p:nvSpPr>
        <p:spPr bwMode="auto">
          <a:xfrm>
            <a:off x="8413750" y="2852738"/>
            <a:ext cx="954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2 dof</a:t>
            </a:r>
          </a:p>
        </p:txBody>
      </p:sp>
      <p:sp>
        <p:nvSpPr>
          <p:cNvPr id="10285" name="Rectangle 48"/>
          <p:cNvSpPr>
            <a:spLocks noChangeArrowheads="1"/>
          </p:cNvSpPr>
          <p:nvPr/>
        </p:nvSpPr>
        <p:spPr bwMode="auto">
          <a:xfrm>
            <a:off x="8867775" y="3241675"/>
            <a:ext cx="2349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Symbol" panose="05050102010706020507" pitchFamily="18" charset="2"/>
              </a:rPr>
              <a:t>¥</a:t>
            </a:r>
            <a:endParaRPr lang="en-US" altLang="en-US"/>
          </a:p>
        </p:txBody>
      </p:sp>
      <p:sp>
        <p:nvSpPr>
          <p:cNvPr id="10286" name="Rectangle 49"/>
          <p:cNvSpPr>
            <a:spLocks noChangeArrowheads="1"/>
          </p:cNvSpPr>
          <p:nvPr/>
        </p:nvSpPr>
        <p:spPr bwMode="auto">
          <a:xfrm>
            <a:off x="8742363" y="3086100"/>
            <a:ext cx="84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l</a:t>
            </a:r>
            <a:endParaRPr lang="en-US" altLang="en-US"/>
          </a:p>
        </p:txBody>
      </p:sp>
      <p:sp>
        <p:nvSpPr>
          <p:cNvPr id="10287" name="AutoShape 50"/>
          <p:cNvSpPr>
            <a:spLocks noChangeArrowheads="1"/>
          </p:cNvSpPr>
          <p:nvPr/>
        </p:nvSpPr>
        <p:spPr bwMode="auto">
          <a:xfrm>
            <a:off x="8245475" y="3914775"/>
            <a:ext cx="203200" cy="719138"/>
          </a:xfrm>
          <a:prstGeom prst="curvedLeftArrow">
            <a:avLst>
              <a:gd name="adj1" fmla="val 32015"/>
              <a:gd name="adj2" fmla="val 141399"/>
              <a:gd name="adj3" fmla="val 33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88" name="Text Box 51"/>
          <p:cNvSpPr txBox="1">
            <a:spLocks noChangeArrowheads="1"/>
          </p:cNvSpPr>
          <p:nvPr/>
        </p:nvSpPr>
        <p:spPr bwMode="auto">
          <a:xfrm>
            <a:off x="8443913" y="4078288"/>
            <a:ext cx="954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2 dof</a:t>
            </a:r>
          </a:p>
        </p:txBody>
      </p:sp>
      <p:sp>
        <p:nvSpPr>
          <p:cNvPr id="10289" name="Text Box 52"/>
          <p:cNvSpPr txBox="1">
            <a:spLocks noChangeArrowheads="1"/>
          </p:cNvSpPr>
          <p:nvPr/>
        </p:nvSpPr>
        <p:spPr bwMode="auto">
          <a:xfrm>
            <a:off x="1549400" y="35528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90" name="Picture 53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065713"/>
            <a:ext cx="9318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1" name="Picture 54" descr="fig1.6b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976563"/>
            <a:ext cx="13096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5" descr="fig1.6c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1958975"/>
            <a:ext cx="12938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3" name="Picture 56" descr="fig1.6a.gif                                                    00030175Macintosh HD                   B42CED25: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15796" r="12425" b="15796"/>
          <a:stretch>
            <a:fillRect/>
          </a:stretch>
        </p:blipFill>
        <p:spPr bwMode="auto">
          <a:xfrm>
            <a:off x="6843713" y="4057650"/>
            <a:ext cx="1000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4" name="Group 57"/>
          <p:cNvGrpSpPr>
            <a:grpSpLocks/>
          </p:cNvGrpSpPr>
          <p:nvPr/>
        </p:nvGrpSpPr>
        <p:grpSpPr bwMode="auto">
          <a:xfrm>
            <a:off x="6180138" y="3581400"/>
            <a:ext cx="252412" cy="368300"/>
            <a:chOff x="5221" y="496"/>
            <a:chExt cx="159" cy="232"/>
          </a:xfrm>
        </p:grpSpPr>
        <p:sp>
          <p:nvSpPr>
            <p:cNvPr id="10298" name="Rectangle 58"/>
            <p:cNvSpPr>
              <a:spLocks noChangeArrowheads="1"/>
            </p:cNvSpPr>
            <p:nvPr/>
          </p:nvSpPr>
          <p:spPr bwMode="auto">
            <a:xfrm>
              <a:off x="5300" y="594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anose="05050102010706020507" pitchFamily="18" charset="2"/>
                </a:rPr>
                <a:t>¥</a:t>
              </a:r>
              <a:endParaRPr lang="en-US" altLang="en-US"/>
            </a:p>
          </p:txBody>
        </p:sp>
        <p:sp>
          <p:nvSpPr>
            <p:cNvPr id="10299" name="Rectangle 59"/>
            <p:cNvSpPr>
              <a:spLocks noChangeArrowheads="1"/>
            </p:cNvSpPr>
            <p:nvPr/>
          </p:nvSpPr>
          <p:spPr bwMode="auto">
            <a:xfrm>
              <a:off x="5221" y="496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1">
                  <a:solidFill>
                    <a:srgbClr val="000000"/>
                  </a:solidFill>
                </a:rPr>
                <a:t>l</a:t>
              </a:r>
              <a:endParaRPr lang="en-US" altLang="en-US"/>
            </a:p>
          </p:txBody>
        </p:sp>
      </p:grpSp>
      <p:grpSp>
        <p:nvGrpSpPr>
          <p:cNvPr id="10295" name="Group 60"/>
          <p:cNvGrpSpPr>
            <a:grpSpLocks/>
          </p:cNvGrpSpPr>
          <p:nvPr/>
        </p:nvGrpSpPr>
        <p:grpSpPr bwMode="auto">
          <a:xfrm>
            <a:off x="8572500" y="4386263"/>
            <a:ext cx="371475" cy="415925"/>
            <a:chOff x="3816" y="2907"/>
            <a:chExt cx="234" cy="262"/>
          </a:xfrm>
        </p:grpSpPr>
        <p:sp>
          <p:nvSpPr>
            <p:cNvPr id="10296" name="Rectangle 61"/>
            <p:cNvSpPr>
              <a:spLocks noChangeArrowheads="1"/>
            </p:cNvSpPr>
            <p:nvPr/>
          </p:nvSpPr>
          <p:spPr bwMode="auto">
            <a:xfrm>
              <a:off x="3970" y="3035"/>
              <a:ext cx="8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anose="05050102010706020507" pitchFamily="18" charset="2"/>
                </a:rPr>
                <a:t>¥</a:t>
              </a:r>
              <a:endParaRPr lang="en-US" altLang="en-US"/>
            </a:p>
          </p:txBody>
        </p:sp>
        <p:sp>
          <p:nvSpPr>
            <p:cNvPr id="10297" name="Rectangle 62"/>
            <p:cNvSpPr>
              <a:spLocks noChangeArrowheads="1"/>
            </p:cNvSpPr>
            <p:nvPr/>
          </p:nvSpPr>
          <p:spPr bwMode="auto">
            <a:xfrm>
              <a:off x="3816" y="2907"/>
              <a:ext cx="1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</a:t>
              </a:r>
              <a:r>
                <a:rPr lang="en-US" altLang="en-US" baseline="30000">
                  <a:solidFill>
                    <a:srgbClr val="000000"/>
                  </a:solidFill>
                </a:rPr>
                <a:t>*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1063625"/>
          </a:xfrm>
        </p:spPr>
        <p:txBody>
          <a:bodyPr/>
          <a:lstStyle/>
          <a:p>
            <a:pPr eaLnBrk="1" hangingPunct="1"/>
            <a:r>
              <a:rPr lang="en-US" altLang="en-US" smtClean="0"/>
              <a:t>Projective 3D space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2182813" y="1697038"/>
            <a:ext cx="6811962" cy="787400"/>
            <a:chOff x="1375" y="1069"/>
            <a:chExt cx="4291" cy="496"/>
          </a:xfrm>
        </p:grpSpPr>
        <p:graphicFrame>
          <p:nvGraphicFramePr>
            <p:cNvPr id="11281" name="Object 4"/>
            <p:cNvGraphicFramePr>
              <a:graphicFrameLocks noChangeAspect="1"/>
            </p:cNvGraphicFramePr>
            <p:nvPr/>
          </p:nvGraphicFramePr>
          <p:xfrm>
            <a:off x="1375" y="1069"/>
            <a:ext cx="1703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1" name="Equation" r:id="rId3" imgW="1701800" imgH="228600" progId="Equation.3">
                    <p:embed/>
                  </p:oleObj>
                </mc:Choice>
                <mc:Fallback>
                  <p:oleObj name="Equation" r:id="rId3" imgW="1701800" imgH="2286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5" y="1069"/>
                          <a:ext cx="1703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82" name="Object 5"/>
            <p:cNvGraphicFramePr>
              <a:graphicFrameLocks noChangeAspect="1"/>
            </p:cNvGraphicFramePr>
            <p:nvPr/>
          </p:nvGraphicFramePr>
          <p:xfrm>
            <a:off x="3529" y="1149"/>
            <a:ext cx="2137" cy="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2" name="Equation" r:id="rId5" imgW="2349500" imgH="457200" progId="Equation.3">
                    <p:embed/>
                  </p:oleObj>
                </mc:Choice>
                <mc:Fallback>
                  <p:oleObj name="Equation" r:id="rId5" imgW="2349500" imgH="4572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9" y="1149"/>
                          <a:ext cx="2137" cy="4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83" name="Object 6"/>
            <p:cNvGraphicFramePr>
              <a:graphicFrameLocks noChangeAspect="1"/>
            </p:cNvGraphicFramePr>
            <p:nvPr/>
          </p:nvGraphicFramePr>
          <p:xfrm>
            <a:off x="1399" y="1315"/>
            <a:ext cx="753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3" name="Equation" r:id="rId7" imgW="761669" imgH="228501" progId="Equation.3">
                    <p:embed/>
                  </p:oleObj>
                </mc:Choice>
                <mc:Fallback>
                  <p:oleObj name="Equation" r:id="rId7" imgW="761669" imgH="228501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315"/>
                          <a:ext cx="753" cy="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168275" y="3760788"/>
            <a:ext cx="8848725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Projective transformation:</a:t>
            </a:r>
            <a:r>
              <a:rPr lang="en-US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4x4 nonsingular matrix 	</a:t>
            </a:r>
            <a:r>
              <a:rPr lang="en-US" sz="2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Point transformation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Plane transformation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141288" y="5337175"/>
            <a:ext cx="8901112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Quadrics:</a:t>
            </a:r>
            <a:r>
              <a:rPr lang="en-US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3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Dual: </a:t>
            </a:r>
            <a:r>
              <a:rPr lang="en-US" sz="3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Q*</a:t>
            </a:r>
            <a:endParaRPr lang="en-US" sz="32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4x4 symmetric matrix Q</a:t>
            </a:r>
          </a:p>
          <a:p>
            <a:pPr lvl="1" eaLnBrk="1" hangingPunct="1">
              <a:spcBef>
                <a:spcPct val="20000"/>
              </a:spcBef>
              <a:buClr>
                <a:srgbClr val="000066"/>
              </a:buClr>
              <a:buFontTx/>
              <a:buChar char="–"/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9 DOF (defined by 9 points in general pose)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176213" y="1582738"/>
            <a:ext cx="7508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Points</a:t>
            </a:r>
            <a:endParaRPr lang="en-US" sz="2000"/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176213" y="2614613"/>
            <a:ext cx="88471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Planes</a:t>
            </a:r>
            <a:endParaRPr lang="en-US" sz="2000"/>
          </a:p>
        </p:txBody>
      </p:sp>
      <p:graphicFrame>
        <p:nvGraphicFramePr>
          <p:cNvPr id="11272" name="Object 11"/>
          <p:cNvGraphicFramePr>
            <a:graphicFrameLocks noChangeAspect="1"/>
          </p:cNvGraphicFramePr>
          <p:nvPr/>
        </p:nvGraphicFramePr>
        <p:xfrm>
          <a:off x="2089150" y="2541588"/>
          <a:ext cx="217646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Microsoft Equation 3.0" r:id="rId9" imgW="1143000" imgH="431800" progId="Equation.3">
                  <p:embed/>
                </p:oleObj>
              </mc:Choice>
              <mc:Fallback>
                <p:oleObj name="Microsoft Equation 3.0" r:id="rId9" imgW="1143000" imgH="431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9150" y="2541588"/>
                        <a:ext cx="2176463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5451475" y="2597150"/>
            <a:ext cx="2832100" cy="7016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Points and planes are dual in 3d projective space.</a:t>
            </a:r>
          </a:p>
        </p:txBody>
      </p:sp>
      <p:graphicFrame>
        <p:nvGraphicFramePr>
          <p:cNvPr id="11274" name="Object 13"/>
          <p:cNvGraphicFramePr>
            <a:graphicFrameLocks noChangeAspect="1"/>
          </p:cNvGraphicFramePr>
          <p:nvPr/>
        </p:nvGraphicFramePr>
        <p:xfrm>
          <a:off x="3890963" y="4621213"/>
          <a:ext cx="1119187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Microsoft Equation 3.0" r:id="rId11" imgW="647419" imgH="406224" progId="Equation.3">
                  <p:embed/>
                </p:oleObj>
              </mc:Choice>
              <mc:Fallback>
                <p:oleObj name="Microsoft Equation 3.0" r:id="rId11" imgW="647419" imgH="406224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63" y="4621213"/>
                        <a:ext cx="1119187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5" name="Object 14"/>
          <p:cNvGraphicFramePr>
            <a:graphicFrameLocks noChangeAspect="1"/>
          </p:cNvGraphicFramePr>
          <p:nvPr/>
        </p:nvGraphicFramePr>
        <p:xfrm>
          <a:off x="2533650" y="5499100"/>
          <a:ext cx="1033463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Equation" r:id="rId13" imgW="672808" imgH="228501" progId="Equation.3">
                  <p:embed/>
                </p:oleObj>
              </mc:Choice>
              <mc:Fallback>
                <p:oleObj name="Equation" r:id="rId13" imgW="672808" imgH="228501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50" y="5499100"/>
                        <a:ext cx="1033463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6" name="Object 15"/>
          <p:cNvGraphicFramePr>
            <a:graphicFrameLocks noChangeAspect="1"/>
          </p:cNvGraphicFramePr>
          <p:nvPr/>
        </p:nvGraphicFramePr>
        <p:xfrm>
          <a:off x="7742238" y="5503863"/>
          <a:ext cx="103505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Equation" r:id="rId15" imgW="672808" imgH="228501" progId="Equation.3">
                  <p:embed/>
                </p:oleObj>
              </mc:Choice>
              <mc:Fallback>
                <p:oleObj name="Equation" r:id="rId15" imgW="672808" imgH="228501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2238" y="5503863"/>
                        <a:ext cx="1035050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7" name="Picture 16" descr="fig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940425"/>
            <a:ext cx="7826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7" descr="fig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5949950"/>
            <a:ext cx="3778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8" descr="fig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6"/>
          <a:stretch>
            <a:fillRect/>
          </a:stretch>
        </p:blipFill>
        <p:spPr bwMode="auto">
          <a:xfrm>
            <a:off x="7543800" y="6083300"/>
            <a:ext cx="7461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7" name="Text Box 19"/>
          <p:cNvSpPr txBox="1">
            <a:spLocks noChangeArrowheads="1"/>
          </p:cNvSpPr>
          <p:nvPr/>
        </p:nvSpPr>
        <p:spPr bwMode="auto">
          <a:xfrm>
            <a:off x="190500" y="3262313"/>
            <a:ext cx="65484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Lines: 5DOF, various parameterizations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igneLake">
  <a:themeElements>
    <a:clrScheme name="MaligneLak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MaligneLak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ligneLak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igneLak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Settings\User\My Documents\CompVis\498\RadiositySurf11\MaligneLake.pot</Template>
  <TotalTime>426</TotalTime>
  <Words>1787</Words>
  <Application>Microsoft Office PowerPoint</Application>
  <PresentationFormat>On-screen Show (4:3)</PresentationFormat>
  <Paragraphs>455</Paragraphs>
  <Slides>55</Slides>
  <Notes>3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Times New Roman</vt:lpstr>
      <vt:lpstr>Arial</vt:lpstr>
      <vt:lpstr>Wingdings</vt:lpstr>
      <vt:lpstr>Comic Sans MS</vt:lpstr>
      <vt:lpstr>Symbol</vt:lpstr>
      <vt:lpstr>Times</vt:lpstr>
      <vt:lpstr>MaligneLake</vt:lpstr>
      <vt:lpstr>Microsoft Photo Editor 3.0 Photo</vt:lpstr>
      <vt:lpstr>Microsoft Equation 3.0</vt:lpstr>
      <vt:lpstr>Equation Magic</vt:lpstr>
      <vt:lpstr> Geometric Computer Vision Review and Outlook</vt:lpstr>
      <vt:lpstr>What is Computer Vision?</vt:lpstr>
      <vt:lpstr>The equation of projection</vt:lpstr>
      <vt:lpstr>The 2D projective plane</vt:lpstr>
      <vt:lpstr>Lines</vt:lpstr>
      <vt:lpstr>Projective transformations</vt:lpstr>
      <vt:lpstr>Planar Projective Warping</vt:lpstr>
      <vt:lpstr>Geometric strata: 2d overview</vt:lpstr>
      <vt:lpstr>Projective 3D space</vt:lpstr>
      <vt:lpstr>Geometric strata: 3d overview</vt:lpstr>
      <vt:lpstr>Tasks in Geometric Vision</vt:lpstr>
      <vt:lpstr>       Camera model: Relates 2D – 3D</vt:lpstr>
      <vt:lpstr>2D-3D geometry - resection</vt:lpstr>
      <vt:lpstr>2D-3D geometry - intersection</vt:lpstr>
      <vt:lpstr>2D-3D geometry - SFM</vt:lpstr>
      <vt:lpstr>Reconstructing scenes</vt:lpstr>
      <vt:lpstr>PowerPoint Presentation</vt:lpstr>
      <vt:lpstr>Modeling (large scale) scenes</vt:lpstr>
      <vt:lpstr>SFM + stereo </vt:lpstr>
      <vt:lpstr>SFM + stereo</vt:lpstr>
      <vt:lpstr>SFM + stereo</vt:lpstr>
      <vt:lpstr>SFM+stereo</vt:lpstr>
      <vt:lpstr>Façade – first system</vt:lpstr>
      <vt:lpstr>Priors on architectural primitives</vt:lpstr>
      <vt:lpstr>Interactive systems</vt:lpstr>
      <vt:lpstr>PowerPoint Presentation</vt:lpstr>
      <vt:lpstr>City modeling – aerial images</vt:lpstr>
      <vt:lpstr>City modeling – ground plane</vt:lpstr>
      <vt:lpstr>City modeling - example</vt:lpstr>
      <vt:lpstr>On-line scene modeling : Adam’s project</vt:lpstr>
      <vt:lpstr>Model refinement</vt:lpstr>
      <vt:lpstr>PowerPoint Presentation</vt:lpstr>
      <vt:lpstr>Modeling dynamic scenes</vt:lpstr>
      <vt:lpstr>Multi-camera systems</vt:lpstr>
      <vt:lpstr>Techniques</vt:lpstr>
      <vt:lpstr>Spacetime stereo</vt:lpstr>
      <vt:lpstr>Spacetime stereo: Results</vt:lpstr>
      <vt:lpstr>Spacetime stereo:video</vt:lpstr>
      <vt:lpstr>Spacetime photometric stereo</vt:lpstr>
      <vt:lpstr>Spacetime PS - Results</vt:lpstr>
      <vt:lpstr>3. Scene flow</vt:lpstr>
      <vt:lpstr>Scene flow: results</vt:lpstr>
      <vt:lpstr>Scene flow: video</vt:lpstr>
      <vt:lpstr>4. Carving in 6D</vt:lpstr>
      <vt:lpstr>6D slab sweeping</vt:lpstr>
      <vt:lpstr>Carving in 6D: results</vt:lpstr>
      <vt:lpstr>7. Surfel sampling</vt:lpstr>
      <vt:lpstr>Reconstruction algorithm</vt:lpstr>
      <vt:lpstr>Surfel sampling : results</vt:lpstr>
      <vt:lpstr>Modeling humans in motion</vt:lpstr>
      <vt:lpstr>Articulated model </vt:lpstr>
      <vt:lpstr>Neil- tracking results</vt:lpstr>
      <vt:lpstr>Beyond 3D  Non-rigid and articulated motion</vt:lpstr>
      <vt:lpstr>Beyond 3D: Non-rigid and articulated motion</vt:lpstr>
      <vt:lpstr>Computer Vision</vt:lpstr>
    </vt:vector>
  </TitlesOfParts>
  <Company>The University of Alberta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</dc:creator>
  <cp:lastModifiedBy>jag</cp:lastModifiedBy>
  <cp:revision>12</cp:revision>
  <dcterms:created xsi:type="dcterms:W3CDTF">2012-04-03T19:27:17Z</dcterms:created>
  <dcterms:modified xsi:type="dcterms:W3CDTF">2022-03-31T18:31:39Z</dcterms:modified>
</cp:coreProperties>
</file>