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5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92" r:id="rId16"/>
    <p:sldId id="271" r:id="rId17"/>
    <p:sldId id="272" r:id="rId18"/>
    <p:sldId id="273" r:id="rId19"/>
    <p:sldId id="294" r:id="rId20"/>
    <p:sldId id="291" r:id="rId21"/>
    <p:sldId id="274" r:id="rId22"/>
    <p:sldId id="275" r:id="rId23"/>
    <p:sldId id="276" r:id="rId24"/>
    <p:sldId id="277" r:id="rId25"/>
    <p:sldId id="295" r:id="rId26"/>
    <p:sldId id="296" r:id="rId27"/>
    <p:sldId id="297" r:id="rId28"/>
    <p:sldId id="298" r:id="rId29"/>
    <p:sldId id="278" r:id="rId30"/>
    <p:sldId id="279" r:id="rId31"/>
    <p:sldId id="310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290" r:id="rId44"/>
    <p:sldId id="281" r:id="rId45"/>
    <p:sldId id="282" r:id="rId46"/>
    <p:sldId id="283" r:id="rId47"/>
    <p:sldId id="280" r:id="rId48"/>
    <p:sldId id="284" r:id="rId49"/>
    <p:sldId id="285" r:id="rId50"/>
    <p:sldId id="286" r:id="rId51"/>
    <p:sldId id="287" r:id="rId52"/>
    <p:sldId id="288" r:id="rId53"/>
    <p:sldId id="289" r:id="rId54"/>
    <p:sldId id="293" r:id="rId55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66"/>
    <a:srgbClr val="0000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0" autoAdjust="0"/>
    <p:restoredTop sz="90929"/>
  </p:normalViewPr>
  <p:slideViewPr>
    <p:cSldViewPr snapToGrid="0">
      <p:cViewPr varScale="1">
        <p:scale>
          <a:sx n="80" d="100"/>
          <a:sy n="80" d="100"/>
        </p:scale>
        <p:origin x="53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43E44-36D7-43DC-A5A7-42FFCE20E74D}" type="datetimeFigureOut">
              <a:rPr lang="en-CA" smtClean="0"/>
              <a:t>2022-01-25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A9D48-CFD3-4FF2-9C79-3D2AC7300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791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B058618-2921-4BF0-BE91-B1032245B878}" type="slidenum">
              <a:rPr lang="en-US" altLang="zh-TW" sz="1300">
                <a:latin typeface="Arial" panose="020B0604020202020204" pitchFamily="34" charset="0"/>
              </a:rPr>
              <a:pPr/>
              <a:t>2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25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A1EA65-6402-4D53-A55C-2EAAFC22ECA2}" type="slidenum">
              <a:rPr lang="en-US" altLang="zh-TW" sz="1300">
                <a:latin typeface="Arial" panose="020B0604020202020204" pitchFamily="34" charset="0"/>
              </a:rPr>
              <a:pPr/>
              <a:t>11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6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Considering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an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sequence</a:t>
            </a:r>
            <a:r>
              <a:rPr lang="de-DE" dirty="0" smtClean="0"/>
              <a:t>, </a:t>
            </a:r>
          </a:p>
          <a:p>
            <a:endParaRPr lang="de-DE" dirty="0" smtClean="0"/>
          </a:p>
          <a:p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goal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intensity-based</a:t>
            </a:r>
            <a:r>
              <a:rPr lang="de-DE" dirty="0" smtClean="0"/>
              <a:t> </a:t>
            </a:r>
            <a:r>
              <a:rPr lang="de-DE" dirty="0" err="1" smtClean="0"/>
              <a:t>tracking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formulated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finding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parameters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a </a:t>
            </a:r>
            <a:r>
              <a:rPr lang="de-DE" b="1" baseline="0" dirty="0" err="1" smtClean="0"/>
              <a:t>transformation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homography</a:t>
            </a:r>
            <a:r>
              <a:rPr lang="de-DE" baseline="0" dirty="0" smtClean="0"/>
              <a:t>, </a:t>
            </a:r>
          </a:p>
          <a:p>
            <a:endParaRPr lang="de-DE" baseline="0" dirty="0" smtClean="0"/>
          </a:p>
          <a:p>
            <a:r>
              <a:rPr lang="de-DE" baseline="0" dirty="0" smtClean="0"/>
              <a:t>such </a:t>
            </a:r>
            <a:r>
              <a:rPr lang="de-DE" b="1" baseline="0" dirty="0" err="1" smtClean="0"/>
              <a:t>that</a:t>
            </a:r>
            <a:r>
              <a:rPr lang="de-DE" b="1" baseline="0" dirty="0" smtClean="0"/>
              <a:t> all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pixels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template</a:t>
            </a:r>
            <a:r>
              <a:rPr lang="de-DE" b="1" baseline="0" dirty="0" smtClean="0"/>
              <a:t> I_T  </a:t>
            </a:r>
            <a:r>
              <a:rPr lang="de-DE" b="1" baseline="0" dirty="0" err="1" smtClean="0"/>
              <a:t>are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warped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to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their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corresponding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positions</a:t>
            </a:r>
            <a:r>
              <a:rPr lang="de-DE" b="1" baseline="0" dirty="0" smtClean="0"/>
              <a:t> in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current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frame</a:t>
            </a:r>
            <a:r>
              <a:rPr lang="de-DE" b="1" baseline="0" dirty="0" smtClean="0"/>
              <a:t> </a:t>
            </a:r>
            <a:r>
              <a:rPr lang="de-DE" baseline="0" dirty="0" smtClean="0"/>
              <a:t>I (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intensity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</a:t>
            </a:r>
            <a:r>
              <a:rPr lang="de-DE" baseline="0" dirty="0" smtClean="0"/>
              <a:t>). 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934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Since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have</a:t>
            </a:r>
            <a:r>
              <a:rPr lang="de-DE" b="1" baseline="0" dirty="0" smtClean="0"/>
              <a:t> a </a:t>
            </a:r>
            <a:r>
              <a:rPr lang="de-DE" b="1" baseline="0" dirty="0" err="1" smtClean="0"/>
              <a:t>prediction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warp </a:t>
            </a:r>
            <a:r>
              <a:rPr lang="de-DE" b="1" baseline="0" dirty="0" err="1" smtClean="0"/>
              <a:t>parameters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previous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sequence</a:t>
            </a:r>
            <a:r>
              <a:rPr lang="de-DE" baseline="0" dirty="0" smtClean="0"/>
              <a:t>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approximation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reformulate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="1" baseline="0" dirty="0" smtClean="0"/>
              <a:t>find a </a:t>
            </a:r>
            <a:r>
              <a:rPr lang="de-DE" b="1" baseline="0" dirty="0" err="1" smtClean="0"/>
              <a:t>parameter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increment</a:t>
            </a:r>
            <a:r>
              <a:rPr lang="de-DE" b="1" baseline="0" dirty="0" smtClean="0"/>
              <a:t> such </a:t>
            </a:r>
            <a:r>
              <a:rPr lang="de-DE" b="1" baseline="0" dirty="0" err="1" smtClean="0"/>
              <a:t>that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combination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both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gives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desired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result</a:t>
            </a:r>
            <a:r>
              <a:rPr lang="de-DE" b="1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minimizing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length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intensity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error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vector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warped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frame</a:t>
            </a:r>
            <a:r>
              <a:rPr lang="de-DE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="1" baseline="0" dirty="0" smtClean="0"/>
              <a:t>non-linear </a:t>
            </a:r>
            <a:r>
              <a:rPr lang="de-DE" b="1" baseline="0" dirty="0" err="1" smtClean="0"/>
              <a:t>optimization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problem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warp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linear,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pixel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general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unrelated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positions</a:t>
            </a:r>
            <a:r>
              <a:rPr lang="de-DE" baseline="0" dirty="0" smtClean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824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Lucas-</a:t>
            </a:r>
            <a:r>
              <a:rPr lang="de-DE" dirty="0" err="1" smtClean="0"/>
              <a:t>Kanade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</a:t>
            </a:r>
            <a:r>
              <a:rPr lang="de-DE" dirty="0" err="1" smtClean="0"/>
              <a:t>uses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err="1" smtClean="0"/>
              <a:t>Gauss</a:t>
            </a:r>
            <a:r>
              <a:rPr lang="de-DE" b="1" dirty="0" smtClean="0"/>
              <a:t>-Newton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method</a:t>
            </a:r>
            <a:r>
              <a:rPr lang="de-DE" baseline="0" dirty="0" smtClean="0"/>
              <a:t>,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applies</a:t>
            </a:r>
            <a:r>
              <a:rPr lang="de-DE" baseline="0" dirty="0" smtClean="0"/>
              <a:t> </a:t>
            </a:r>
            <a:r>
              <a:rPr lang="de-DE" b="1" baseline="0" dirty="0" smtClean="0"/>
              <a:t>a </a:t>
            </a:r>
            <a:r>
              <a:rPr lang="de-DE" b="1" baseline="0" dirty="0" err="1" smtClean="0"/>
              <a:t>first</a:t>
            </a:r>
            <a:r>
              <a:rPr lang="de-DE" b="1" baseline="0" dirty="0" smtClean="0"/>
              <a:t>-order Taylor </a:t>
            </a:r>
            <a:r>
              <a:rPr lang="de-DE" b="1" baseline="0" dirty="0" err="1" smtClean="0"/>
              <a:t>series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approximation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error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vector</a:t>
            </a:r>
            <a:r>
              <a:rPr lang="de-DE" baseline="0" dirty="0" smtClean="0"/>
              <a:t>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minimizes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this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iteratively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7745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Assuming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err="1" smtClean="0"/>
              <a:t>parameter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increment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small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-order Taylor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a linear </a:t>
            </a:r>
            <a:r>
              <a:rPr lang="de-DE" baseline="0" dirty="0" err="1" smtClean="0"/>
              <a:t>approximation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error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vector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Jacobian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contains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partial derivatives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y in </a:t>
            </a:r>
            <a:r>
              <a:rPr lang="de-DE" baseline="0" dirty="0" err="1" smtClean="0"/>
              <a:t>delta</a:t>
            </a:r>
            <a:r>
              <a:rPr lang="de-DE" baseline="0" dirty="0" smtClean="0"/>
              <a:t>-x.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chain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rule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Jacobian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computed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Jacobian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current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image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evaluated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warped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point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p_i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Jacobian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warp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Jacobian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computed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warping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gradient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images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599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approximation</a:t>
            </a:r>
            <a:r>
              <a:rPr lang="de-DE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minimized</a:t>
            </a:r>
            <a:r>
              <a:rPr lang="de-DE" b="1" dirty="0" smtClean="0"/>
              <a:t> </a:t>
            </a:r>
            <a:r>
              <a:rPr lang="de-DE" b="1" dirty="0" err="1" smtClean="0"/>
              <a:t>as</a:t>
            </a:r>
            <a:r>
              <a:rPr lang="de-DE" b="1" dirty="0" smtClean="0"/>
              <a:t> </a:t>
            </a:r>
            <a:r>
              <a:rPr lang="de-DE" b="1" dirty="0" err="1" smtClean="0"/>
              <a:t>sum-of-squared-differences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cost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solved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inverse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Gauss</a:t>
            </a:r>
            <a:r>
              <a:rPr lang="de-DE" b="1" baseline="0" dirty="0" smtClean="0"/>
              <a:t>-Newton </a:t>
            </a:r>
            <a:r>
              <a:rPr lang="de-DE" b="1" baseline="0" dirty="0" err="1" smtClean="0"/>
              <a:t>approximation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Hessian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obtained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="1" baseline="0" dirty="0" smtClean="0"/>
              <a:t>update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approximation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procedure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repeated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until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convergence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reached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norm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delta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error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vector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below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certain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threshold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699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shortly</a:t>
            </a:r>
            <a:r>
              <a:rPr lang="de-DE" dirty="0" smtClean="0"/>
              <a:t> </a:t>
            </a:r>
            <a:r>
              <a:rPr lang="de-DE" dirty="0" err="1" smtClean="0"/>
              <a:t>illustrate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tracking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procedure</a:t>
            </a:r>
            <a:r>
              <a:rPr lang="de-DE" baseline="0" dirty="0" smtClean="0"/>
              <a:t>,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first</a:t>
            </a:r>
            <a:r>
              <a:rPr lang="de-DE" b="1" baseline="0" dirty="0" smtClean="0"/>
              <a:t> warp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current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frame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approximation</a:t>
            </a:r>
            <a:r>
              <a:rPr lang="de-DE" baseline="0" dirty="0" smtClean="0"/>
              <a:t>,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then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compute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Jacobian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and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error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vector</a:t>
            </a:r>
            <a:r>
              <a:rPr lang="de-DE" baseline="0" dirty="0" smtClean="0"/>
              <a:t> in order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vector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="1" baseline="0" dirty="0" smtClean="0"/>
              <a:t>update </a:t>
            </a:r>
            <a:r>
              <a:rPr lang="de-DE" b="1" baseline="0" dirty="0" err="1" smtClean="0"/>
              <a:t>our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approximation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warp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repeat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this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until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get</a:t>
            </a:r>
            <a:r>
              <a:rPr lang="de-DE" b="1" baseline="0" dirty="0" smtClean="0"/>
              <a:t> a </a:t>
            </a:r>
            <a:r>
              <a:rPr lang="de-DE" b="1" baseline="0" dirty="0" err="1" smtClean="0"/>
              <a:t>satisfying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result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096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0AC97F98-97FA-45A0-AB67-4F8494071552}" type="slidenum">
              <a:rPr lang="en-US" altLang="zh-TW" sz="1300" b="0">
                <a:solidFill>
                  <a:schemeClr val="tx1"/>
                </a:solidFill>
              </a:rPr>
              <a:pPr/>
              <a:t>32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8891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94582332-B0B8-46CD-8EB8-4BE7DEBC9476}" type="slidenum">
              <a:rPr lang="en-US" altLang="zh-TW" sz="1300" b="0">
                <a:solidFill>
                  <a:schemeClr val="tx1"/>
                </a:solidFill>
              </a:rPr>
              <a:pPr/>
              <a:t>33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5640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EA030FB0-F267-4AA2-9DBD-BF45409BC032}" type="slidenum">
              <a:rPr lang="en-US" altLang="zh-TW" sz="1300" b="0">
                <a:solidFill>
                  <a:schemeClr val="tx1"/>
                </a:solidFill>
              </a:rPr>
              <a:pPr/>
              <a:t>34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443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828E46-38EE-49E1-8EC0-FD8AD5FB0B7A}" type="slidenum">
              <a:rPr lang="en-US" altLang="zh-TW" sz="1300">
                <a:latin typeface="Arial" panose="020B0604020202020204" pitchFamily="34" charset="0"/>
              </a:rPr>
              <a:pPr/>
              <a:t>3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31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4F3C82D4-F287-49BA-A63A-1CA49BFDB1F3}" type="slidenum">
              <a:rPr lang="en-US" altLang="zh-TW" sz="1300" b="0">
                <a:solidFill>
                  <a:schemeClr val="tx1"/>
                </a:solidFill>
              </a:rPr>
              <a:pPr/>
              <a:t>35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643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8E21B79D-0A6C-494B-A49C-1E6314760629}" type="slidenum">
              <a:rPr lang="en-US" altLang="zh-TW" sz="1300" b="0">
                <a:solidFill>
                  <a:schemeClr val="tx1"/>
                </a:solidFill>
              </a:rPr>
              <a:pPr/>
              <a:t>36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5161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D7DEBA3C-1A3A-452F-905D-2879B31D2BB5}" type="slidenum">
              <a:rPr lang="en-US" altLang="zh-TW" sz="1300" b="0">
                <a:solidFill>
                  <a:schemeClr val="tx1"/>
                </a:solidFill>
              </a:rPr>
              <a:pPr/>
              <a:t>37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2054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3945ECF4-179A-430D-90BD-674F18F2AD7D}" type="slidenum">
              <a:rPr lang="en-US" altLang="zh-TW" sz="1300" b="0">
                <a:solidFill>
                  <a:schemeClr val="tx1"/>
                </a:solidFill>
              </a:rPr>
              <a:pPr/>
              <a:t>38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5892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BC1CCF46-76A0-4F70-9B77-93C2355B5198}" type="slidenum">
              <a:rPr lang="en-US" altLang="zh-TW" sz="1300" b="0">
                <a:solidFill>
                  <a:schemeClr val="tx1"/>
                </a:solidFill>
              </a:rPr>
              <a:pPr/>
              <a:t>39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0595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D497AC7A-FE20-49D5-BA68-030B26B8FF50}" type="slidenum">
              <a:rPr lang="en-US" altLang="zh-TW" sz="1300" b="0">
                <a:solidFill>
                  <a:schemeClr val="tx1"/>
                </a:solidFill>
              </a:rPr>
              <a:pPr/>
              <a:t>40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55945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3E453FB1-BDED-4CE5-9723-0278C341C253}" type="slidenum">
              <a:rPr lang="en-US" altLang="zh-TW" sz="1300" b="0">
                <a:solidFill>
                  <a:schemeClr val="tx1"/>
                </a:solidFill>
              </a:rPr>
              <a:pPr/>
              <a:t>41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1722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 defTabSz="990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fld id="{574F50AF-7F46-4AE7-8758-7981A0614357}" type="slidenum">
              <a:rPr lang="en-US" altLang="zh-TW" sz="1300" b="0">
                <a:solidFill>
                  <a:schemeClr val="tx1"/>
                </a:solidFill>
              </a:rPr>
              <a:pPr/>
              <a:t>42</a:t>
            </a:fld>
            <a:endParaRPr lang="en-US" altLang="zh-TW" sz="1300" b="0">
              <a:solidFill>
                <a:schemeClr val="tx1"/>
              </a:solidFill>
            </a:endParaRPr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9724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62480" indent="-362480">
                  <a:lnSpc>
                    <a:spcPct val="107000"/>
                  </a:lnSpc>
                  <a:spcAft>
                    <a:spcPts val="846"/>
                  </a:spcAft>
                  <a:buFont typeface="+mj-lt"/>
                  <a:buAutoNum type="arabicPeriod"/>
                  <a:tabLst>
                    <a:tab pos="483306" algn="l"/>
                  </a:tabLst>
                </a:pPr>
                <a:r>
                  <a:rPr lang="en-US" sz="1300" dirty="0">
                    <a:latin typeface="Times New Roman"/>
                    <a:ea typeface="Calibri"/>
                    <a:cs typeface="Times New Roman"/>
                  </a:rPr>
                  <a:t>Here we see registration based tracking in action using an 8 DOF warping function;</a:t>
                </a:r>
                <a:endParaRPr lang="en-US" sz="1300" dirty="0">
                  <a:ea typeface="Calibri"/>
                  <a:cs typeface="Times New Roman"/>
                </a:endParaRPr>
              </a:p>
              <a:p>
                <a:pPr marL="362480" indent="-362480">
                  <a:lnSpc>
                    <a:spcPct val="107000"/>
                  </a:lnSpc>
                  <a:spcAft>
                    <a:spcPts val="846"/>
                  </a:spcAft>
                  <a:buFont typeface="+mj-lt"/>
                  <a:buAutoNum type="arabicPeriod"/>
                  <a:tabLst>
                    <a:tab pos="483306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300" i="1"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</m:e>
                      <m:sub>
                        <m:r>
                          <a:rPr lang="en-US" sz="1300" i="1">
                            <a:latin typeface="Cambria Math"/>
                            <a:ea typeface="Calibri"/>
                            <a:cs typeface="Times New Roman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300" dirty="0">
                    <a:latin typeface="Times New Roman"/>
                    <a:ea typeface="Calibri"/>
                    <a:cs typeface="Times New Roman"/>
                  </a:rPr>
                  <a:t> is the first image where the tracker is initialized by specifying its bounding box corners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sSubPr>
                      <m:e>
                        <m:r>
                          <a:rPr lang="en-US" sz="1300" i="1"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</m:e>
                      <m:sub>
                        <m:r>
                          <a:rPr lang="en-US" sz="1300" i="1">
                            <a:latin typeface="Cambria Math"/>
                            <a:ea typeface="Calibri"/>
                            <a:cs typeface="Times New Roman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300" dirty="0"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1300" dirty="0">
                    <a:latin typeface="Times New Roman"/>
                    <a:ea typeface="Calibri"/>
                    <a:cs typeface="Times New Roman"/>
                  </a:rPr>
                  <a:t>is the current image where the tracker has to find the object’s location </a:t>
                </a:r>
                <a:endParaRPr lang="en-US" sz="1300" dirty="0">
                  <a:ea typeface="Calibri"/>
                  <a:cs typeface="Times New Roman"/>
                </a:endParaRPr>
              </a:p>
              <a:p>
                <a:pPr marL="362480" indent="-362480">
                  <a:lnSpc>
                    <a:spcPct val="107000"/>
                  </a:lnSpc>
                  <a:spcAft>
                    <a:spcPts val="846"/>
                  </a:spcAft>
                  <a:buFont typeface="+mj-lt"/>
                  <a:buAutoNum type="arabicPeriod"/>
                  <a:tabLst>
                    <a:tab pos="483306" algn="l"/>
                  </a:tabLst>
                </a:pPr>
                <a:r>
                  <a:rPr lang="en-US" sz="1300" dirty="0">
                    <a:latin typeface="Times New Roman"/>
                    <a:ea typeface="Calibri"/>
                    <a:cs typeface="Times New Roman"/>
                  </a:rPr>
                  <a:t>The region enclosed by the bounding box is sampled by a grid of points as shown here and denoted by </a:t>
                </a:r>
                <a:r>
                  <a:rPr lang="en-US" sz="1300" b="1" dirty="0">
                    <a:latin typeface="Times New Roman"/>
                    <a:ea typeface="Calibri"/>
                    <a:cs typeface="Times New Roman"/>
                  </a:rPr>
                  <a:t>x</a:t>
                </a:r>
                <a:r>
                  <a:rPr lang="en-US" sz="1300" dirty="0">
                    <a:latin typeface="Times New Roman"/>
                    <a:ea typeface="Calibri"/>
                    <a:cs typeface="Times New Roman"/>
                  </a:rPr>
                  <a:t> in this equation.</a:t>
                </a:r>
                <a:endParaRPr lang="en-US" sz="1300" dirty="0">
                  <a:ea typeface="Calibri"/>
                  <a:cs typeface="Times New Roman"/>
                </a:endParaRPr>
              </a:p>
              <a:p>
                <a:pPr marL="785372" lvl="1" indent="-302066">
                  <a:lnSpc>
                    <a:spcPct val="107000"/>
                  </a:lnSpc>
                  <a:spcAft>
                    <a:spcPts val="846"/>
                  </a:spcAft>
                  <a:buFont typeface="+mj-lt"/>
                  <a:buAutoNum type="arabicPeriod"/>
                  <a:tabLst>
                    <a:tab pos="966612" algn="l"/>
                  </a:tabLst>
                </a:pPr>
                <a:r>
                  <a:rPr lang="en-US" sz="1300" dirty="0">
                    <a:latin typeface="Times New Roman"/>
                    <a:ea typeface="Calibri"/>
                    <a:cs typeface="Times New Roman"/>
                  </a:rPr>
                  <a:t>As the tracking progresses, the grid gets warped to this and this is the rectified patch</a:t>
                </a:r>
                <a:endParaRPr lang="en-US" sz="1300" dirty="0">
                  <a:ea typeface="Calibri"/>
                  <a:cs typeface="Times New Roman"/>
                </a:endParaRPr>
              </a:p>
              <a:p>
                <a:pPr marL="362480" indent="-362480">
                  <a:lnSpc>
                    <a:spcPct val="107000"/>
                  </a:lnSpc>
                  <a:spcAft>
                    <a:spcPts val="846"/>
                  </a:spcAft>
                  <a:buFont typeface="+mj-lt"/>
                  <a:buAutoNum type="arabicPeriod"/>
                  <a:tabLst>
                    <a:tab pos="483306" algn="l"/>
                  </a:tabLst>
                </a:pPr>
                <a:r>
                  <a:rPr lang="en-US" sz="1300" dirty="0">
                    <a:latin typeface="Times New Roman"/>
                    <a:ea typeface="Calibri"/>
                    <a:cs typeface="Times New Roman"/>
                  </a:rPr>
                  <a:t>The grid shown here has been sub sampled to 10x10 for better visibility </a:t>
                </a:r>
                <a:endParaRPr lang="en-US" sz="1300" dirty="0">
                  <a:ea typeface="Calibri"/>
                  <a:cs typeface="Times New Roman"/>
                </a:endParaRPr>
              </a:p>
              <a:p>
                <a:pPr marL="785372" lvl="1" indent="-302066">
                  <a:lnSpc>
                    <a:spcPct val="107000"/>
                  </a:lnSpc>
                  <a:spcAft>
                    <a:spcPts val="846"/>
                  </a:spcAft>
                  <a:buFont typeface="+mj-lt"/>
                  <a:buAutoNum type="arabicPeriod"/>
                  <a:tabLst>
                    <a:tab pos="966612" algn="l"/>
                  </a:tabLst>
                </a:pPr>
                <a:r>
                  <a:rPr lang="en-US" sz="1300" dirty="0">
                    <a:latin typeface="Times New Roman"/>
                    <a:ea typeface="Calibri"/>
                    <a:cs typeface="Times New Roman"/>
                  </a:rPr>
                  <a:t>in practice we need a resolution of at least 25x25 to get good tracking performance </a:t>
                </a:r>
                <a:endParaRPr lang="en-US" sz="1300" dirty="0">
                  <a:ea typeface="Calibri"/>
                  <a:cs typeface="Times New Roman"/>
                </a:endParaRPr>
              </a:p>
              <a:p>
                <a:pPr marL="785372" lvl="1" indent="-302066">
                  <a:lnSpc>
                    <a:spcPct val="107000"/>
                  </a:lnSpc>
                  <a:spcAft>
                    <a:spcPts val="846"/>
                  </a:spcAft>
                  <a:buFont typeface="+mj-lt"/>
                  <a:buAutoNum type="arabicPeriod"/>
                  <a:tabLst>
                    <a:tab pos="966612" algn="l"/>
                  </a:tabLst>
                </a:pPr>
                <a:r>
                  <a:rPr lang="en-US" sz="1300" dirty="0">
                    <a:solidFill>
                      <a:srgbClr val="A6A6A6"/>
                    </a:solidFill>
                    <a:latin typeface="Times New Roman"/>
                    <a:ea typeface="Calibri"/>
                    <a:cs typeface="Times New Roman"/>
                  </a:rPr>
                  <a:t>in fact these patches were actually sampled at 100x100 otherwise they would be a lot blurrier</a:t>
                </a:r>
                <a:endParaRPr lang="en-US" sz="1300" dirty="0">
                  <a:solidFill>
                    <a:srgbClr val="FFFFFF"/>
                  </a:solidFill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marR="0" lvl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+mj-lt"/>
                  <a:buAutoNum type="arabicPeriod"/>
                  <a:tabLst>
                    <a:tab pos="457200" algn="l"/>
                  </a:tabLst>
                </a:pPr>
                <a:r>
                  <a:rPr lang="en-US" sz="1200" dirty="0" smtClean="0">
                    <a:effectLst/>
                    <a:latin typeface="Times New Roman"/>
                    <a:ea typeface="Calibri"/>
                    <a:cs typeface="Times New Roman"/>
                  </a:rPr>
                  <a:t>Here we see registration based tracking in action using homography which is an 8 DOF warping function;</a:t>
                </a:r>
                <a:endParaRPr lang="en-US" sz="1200" dirty="0">
                  <a:effectLst/>
                  <a:latin typeface="+mn-lt"/>
                  <a:ea typeface="Calibri"/>
                  <a:cs typeface="Times New Roman"/>
                </a:endParaRPr>
              </a:p>
              <a:p>
                <a:pPr marL="342900" marR="0" lvl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+mj-lt"/>
                  <a:buAutoNum type="arabicPeriod"/>
                  <a:tabLst>
                    <a:tab pos="457200" algn="l"/>
                  </a:tabLst>
                </a:pPr>
                <a:r>
                  <a:rPr lang="en-US" sz="1200" i="0">
                    <a:effectLst/>
                    <a:latin typeface="Cambria Math"/>
                    <a:ea typeface="Calibri"/>
                    <a:cs typeface="Times New Roman"/>
                  </a:rPr>
                  <a:t>𝐼_0</a:t>
                </a:r>
                <a:r>
                  <a:rPr lang="en-US" sz="1200" dirty="0">
                    <a:effectLst/>
                    <a:latin typeface="Times New Roman"/>
                    <a:ea typeface="Calibri"/>
                    <a:cs typeface="Times New Roman"/>
                  </a:rPr>
                  <a:t> is the first image where the tracker is initialized by specifying its bounding box corners and </a:t>
                </a:r>
                <a:r>
                  <a:rPr lang="en-US" sz="1200" i="0">
                    <a:effectLst/>
                    <a:latin typeface="Cambria Math"/>
                    <a:ea typeface="Calibri"/>
                    <a:cs typeface="Times New Roman"/>
                  </a:rPr>
                  <a:t>𝐼_𝑡</a:t>
                </a:r>
                <a:r>
                  <a:rPr lang="en-US" sz="1200" dirty="0">
                    <a:effectLst/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en-US" sz="1200" dirty="0">
                    <a:effectLst/>
                    <a:latin typeface="Times New Roman"/>
                    <a:ea typeface="Calibri"/>
                    <a:cs typeface="Times New Roman"/>
                  </a:rPr>
                  <a:t>is the current image where the tracker has to find the object’s location </a:t>
                </a:r>
                <a:endParaRPr lang="en-US" sz="1200" dirty="0">
                  <a:effectLst/>
                  <a:latin typeface="+mn-lt"/>
                  <a:ea typeface="Calibri"/>
                  <a:cs typeface="Times New Roman"/>
                </a:endParaRPr>
              </a:p>
              <a:p>
                <a:pPr marL="342900" marR="0" lvl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+mj-lt"/>
                  <a:buAutoNum type="arabicPeriod"/>
                  <a:tabLst>
                    <a:tab pos="457200" algn="l"/>
                  </a:tabLst>
                </a:pPr>
                <a:r>
                  <a:rPr lang="en-US" sz="1200" dirty="0">
                    <a:effectLst/>
                    <a:latin typeface="Times New Roman"/>
                    <a:ea typeface="Calibri"/>
                    <a:cs typeface="Times New Roman"/>
                  </a:rPr>
                  <a:t>The region enclosed by the bounding box is sampled by an equally spaced grid of points as shown here and denoted by </a:t>
                </a:r>
                <a:r>
                  <a:rPr lang="en-US" sz="1200" b="1" dirty="0">
                    <a:effectLst/>
                    <a:latin typeface="Times New Roman"/>
                    <a:ea typeface="Calibri"/>
                    <a:cs typeface="Times New Roman"/>
                  </a:rPr>
                  <a:t>x</a:t>
                </a:r>
                <a:r>
                  <a:rPr lang="en-US" sz="1200" dirty="0">
                    <a:effectLst/>
                    <a:latin typeface="Times New Roman"/>
                    <a:ea typeface="Calibri"/>
                    <a:cs typeface="Times New Roman"/>
                  </a:rPr>
                  <a:t> in this equation.</a:t>
                </a:r>
                <a:endParaRPr lang="en-US" sz="1200" dirty="0">
                  <a:effectLst/>
                  <a:latin typeface="+mn-lt"/>
                  <a:ea typeface="Calibri"/>
                  <a:cs typeface="Times New Roman"/>
                </a:endParaRPr>
              </a:p>
              <a:p>
                <a:pPr marL="742950" marR="0" lvl="1" indent="-28575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+mj-lt"/>
                  <a:buAutoNum type="arabicPeriod"/>
                  <a:tabLst>
                    <a:tab pos="914400" algn="l"/>
                  </a:tabLst>
                </a:pPr>
                <a:r>
                  <a:rPr lang="en-US" sz="1200" dirty="0">
                    <a:effectLst/>
                    <a:latin typeface="Times New Roman"/>
                    <a:ea typeface="Calibri"/>
                    <a:cs typeface="Times New Roman"/>
                  </a:rPr>
                  <a:t>As the tracking progresses, the grid </a:t>
                </a:r>
                <a:r>
                  <a:rPr lang="en-US" sz="1200" b="1" dirty="0">
                    <a:effectLst/>
                    <a:latin typeface="Times New Roman"/>
                    <a:ea typeface="Calibri"/>
                    <a:cs typeface="Times New Roman"/>
                  </a:rPr>
                  <a:t>x</a:t>
                </a:r>
                <a:r>
                  <a:rPr lang="en-US" sz="1200" dirty="0">
                    <a:effectLst/>
                    <a:latin typeface="Times New Roman"/>
                    <a:ea typeface="Calibri"/>
                    <a:cs typeface="Times New Roman"/>
                  </a:rPr>
                  <a:t> gets transformed to this </a:t>
                </a:r>
                <a:endParaRPr lang="en-US" sz="1200" dirty="0">
                  <a:effectLst/>
                  <a:latin typeface="+mn-lt"/>
                  <a:ea typeface="Calibri"/>
                  <a:cs typeface="Times New Roman"/>
                </a:endParaRPr>
              </a:p>
              <a:p>
                <a:pPr marL="342900" marR="0" lvl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+mj-lt"/>
                  <a:buAutoNum type="arabicPeriod"/>
                  <a:tabLst>
                    <a:tab pos="457200" algn="l"/>
                  </a:tabLst>
                </a:pPr>
                <a:r>
                  <a:rPr lang="en-US" sz="1200" dirty="0">
                    <a:effectLst/>
                    <a:latin typeface="Times New Roman"/>
                    <a:ea typeface="Calibri"/>
                    <a:cs typeface="Times New Roman"/>
                  </a:rPr>
                  <a:t>These patches  were sampled using a 100x100 resolution but the grid shown here has been sub sampled to 10x10 for better visibility </a:t>
                </a:r>
                <a:endParaRPr lang="en-US" sz="1200" dirty="0">
                  <a:effectLst/>
                  <a:latin typeface="+mn-lt"/>
                  <a:ea typeface="Calibri"/>
                  <a:cs typeface="Times New Roman"/>
                </a:endParaRPr>
              </a:p>
              <a:p>
                <a:pPr marL="742950" marR="0" lvl="1" indent="-28575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Font typeface="+mj-lt"/>
                  <a:buAutoNum type="arabicPeriod"/>
                  <a:tabLst>
                    <a:tab pos="914400" algn="l"/>
                  </a:tabLst>
                </a:pPr>
                <a:r>
                  <a:rPr lang="en-US" sz="1200" dirty="0">
                    <a:effectLst/>
                    <a:latin typeface="Times New Roman"/>
                    <a:ea typeface="Calibri"/>
                    <a:cs typeface="Times New Roman"/>
                  </a:rPr>
                  <a:t>in practice we use resolutions between 25x25 and 100x100 to get acceptable tracking performance with 50x50 being the most common</a:t>
                </a:r>
                <a:endParaRPr lang="en-US" sz="1200" dirty="0">
                  <a:effectLst/>
                  <a:latin typeface="+mn-lt"/>
                  <a:ea typeface="Calibri"/>
                  <a:cs typeface="Times New Roman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FDA92-8DAF-4746-9057-BC0D99E4CD0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98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As just </a:t>
            </a:r>
            <a:r>
              <a:rPr lang="de-DE" dirty="0" err="1" smtClean="0"/>
              <a:t>mentioned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inverse </a:t>
            </a:r>
            <a:r>
              <a:rPr lang="de-DE" dirty="0" err="1" smtClean="0"/>
              <a:t>compositional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</a:t>
            </a:r>
            <a:r>
              <a:rPr lang="de-DE" dirty="0" err="1" smtClean="0"/>
              <a:t>reformulates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alignment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</a:t>
            </a:r>
            <a:r>
              <a:rPr lang="de-DE" baseline="0" dirty="0" smtClean="0"/>
              <a:t> such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search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for</a:t>
            </a:r>
            <a:r>
              <a:rPr lang="de-DE" b="1" baseline="0" dirty="0" smtClean="0"/>
              <a:t> a </a:t>
            </a:r>
            <a:r>
              <a:rPr lang="de-DE" b="1" baseline="0" dirty="0" err="1" smtClean="0"/>
              <a:t>delta</a:t>
            </a:r>
            <a:r>
              <a:rPr lang="de-DE" b="1" baseline="0" dirty="0" smtClean="0"/>
              <a:t>-x </a:t>
            </a:r>
            <a:r>
              <a:rPr lang="de-DE" b="1" baseline="0" dirty="0" err="1" smtClean="0"/>
              <a:t>which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warps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template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and</a:t>
            </a:r>
            <a:r>
              <a:rPr lang="de-DE" b="1" baseline="0" dirty="0" smtClean="0"/>
              <a:t> not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current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frame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template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switched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therefore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i-</a:t>
            </a:r>
            <a:r>
              <a:rPr lang="de-DE" baseline="0" dirty="0" err="1" smtClean="0"/>
              <a:t>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Jacobian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computed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Jacobian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template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image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Jacobian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warp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212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995C223-A488-4351-BE6A-CCB1B08BF36F}" type="slidenum">
              <a:rPr lang="en-US" altLang="zh-TW" sz="1300">
                <a:latin typeface="Arial" panose="020B0604020202020204" pitchFamily="34" charset="0"/>
              </a:rPr>
              <a:pPr/>
              <a:t>4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82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Since</a:t>
            </a:r>
            <a:r>
              <a:rPr lang="de-DE" dirty="0" smtClean="0"/>
              <a:t> </a:t>
            </a:r>
            <a:r>
              <a:rPr lang="de-DE" b="1" dirty="0" err="1" smtClean="0"/>
              <a:t>none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Jacobians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depends</a:t>
            </a:r>
            <a:r>
              <a:rPr lang="de-DE" b="1" baseline="0" dirty="0" smtClean="0"/>
              <a:t> on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parameter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approximation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set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constant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all </a:t>
            </a:r>
            <a:r>
              <a:rPr lang="de-DE" baseline="0" dirty="0" err="1" smtClean="0"/>
              <a:t>iterations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error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vector</a:t>
            </a:r>
            <a:r>
              <a:rPr lang="de-DE" baseline="0" dirty="0" smtClean="0"/>
              <a:t> hast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re-computed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iteration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reformulation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parameter</a:t>
            </a:r>
            <a:r>
              <a:rPr lang="de-DE" b="1" baseline="0" dirty="0" smtClean="0"/>
              <a:t> update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summation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valud</a:t>
            </a:r>
            <a:r>
              <a:rPr lang="de-DE" baseline="0" dirty="0" smtClean="0"/>
              <a:t> but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a </a:t>
            </a:r>
            <a:r>
              <a:rPr lang="de-DE" b="1" baseline="0" dirty="0" err="1" smtClean="0"/>
              <a:t>composition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update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inverted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„Inverse </a:t>
            </a:r>
            <a:r>
              <a:rPr lang="de-DE" baseline="0" dirty="0" err="1" smtClean="0"/>
              <a:t>Compositional</a:t>
            </a:r>
            <a:r>
              <a:rPr lang="de-DE" baseline="0" dirty="0" smtClean="0"/>
              <a:t>“.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630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a very short overview for  the ESM algorithm.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contrast to the previous two methods the ESM algorithm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uses a second-order approximation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which leads to a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lower number of necessary iterations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larger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 of convergence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better avoidance of local minima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close to the global minimum.</a:t>
            </a:r>
          </a:p>
          <a:p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Besides these advantages the necessary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Jacobians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need to be computed at each iteration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which makes each iteration computationally more expensive.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0998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following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</a:t>
            </a:r>
            <a:r>
              <a:rPr lang="de-DE" baseline="0" dirty="0" smtClean="0"/>
              <a:t> </a:t>
            </a:r>
            <a:r>
              <a:rPr lang="de-DE" b="1" baseline="0" dirty="0" smtClean="0"/>
              <a:t>a </a:t>
            </a:r>
            <a:r>
              <a:rPr lang="de-DE" b="1" baseline="0" dirty="0" err="1" smtClean="0"/>
              <a:t>look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some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improvements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,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,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inverse </a:t>
            </a:r>
            <a:r>
              <a:rPr lang="de-DE" b="1" baseline="0" dirty="0" err="1" smtClean="0"/>
              <a:t>compositional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algorithm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addresses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computation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Jacobian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fixed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by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reformulating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image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alignment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process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Then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take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brief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Efficient</a:t>
            </a:r>
            <a:r>
              <a:rPr lang="de-DE" b="1" baseline="0" dirty="0" smtClean="0"/>
              <a:t> Second-Order </a:t>
            </a:r>
            <a:r>
              <a:rPr lang="de-DE" b="1" baseline="0" dirty="0" err="1" smtClean="0"/>
              <a:t>Minimization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second</a:t>
            </a:r>
            <a:r>
              <a:rPr lang="de-DE" baseline="0" dirty="0" smtClean="0"/>
              <a:t>-order </a:t>
            </a:r>
            <a:r>
              <a:rPr lang="de-DE" baseline="0" dirty="0" err="1" smtClean="0"/>
              <a:t>approximation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convergence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After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focus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learning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approaches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focus</a:t>
            </a:r>
            <a:r>
              <a:rPr lang="de-DE" baseline="0" dirty="0" smtClean="0"/>
              <a:t> on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approach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Jurie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and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Dhome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then</a:t>
            </a:r>
            <a:r>
              <a:rPr lang="de-DE" baseline="0" dirty="0" smtClean="0"/>
              <a:t> talk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an </a:t>
            </a:r>
            <a:r>
              <a:rPr lang="de-DE" b="1" baseline="0" dirty="0" err="1" smtClean="0"/>
              <a:t>extension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which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allows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to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efficiently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adapt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templates</a:t>
            </a:r>
            <a:r>
              <a:rPr lang="de-DE" b="1" baseline="0" dirty="0" smtClean="0"/>
              <a:t> </a:t>
            </a:r>
            <a:r>
              <a:rPr lang="de-DE" baseline="0" dirty="0" smtClean="0"/>
              <a:t>online.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347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Now, to get a tracking which is as fast as possible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computing a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Jacobian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every iteration is too expensive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since we also want to have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convergence properties which are as good as possible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Jurie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came up with a learning based approach.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 idea is to pre-learn the relation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between the error vector and the parameter update, which is here specified by the matrix 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relation can be seen as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predictor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is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fixed for all iterations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learning phase makes it also possible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jump over local minima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get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large convergence basin.</a:t>
            </a:r>
            <a:endParaRPr lang="de-DE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87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represent the template we want to track by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n_p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sample points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are equally distributed over the template region and used to sample the image data.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deformation model we use a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homography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which is parameterized by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corner points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template.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make the tracking more robust against illumination changes the image values are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normalized to zero mean and unit standard deviation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done for the template as well as during tracking and therefore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error vector specifies the differences between the normalized image values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0665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So, for the learning we first apply a set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random transformations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 he initial template and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compute the corresponding error vectors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These error vectors and the corresponding transformation parameters are then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stacked into two matrices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 and Y, where X is a 8 times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matrix and Y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n_t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matrix.</a:t>
            </a: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650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linear predictor we want to learn should now relate these two matrices as X is equal to A times Y. So, A can be learned by multiplying the X with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pseudo-inverse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Y.</a:t>
            </a: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8325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the tracking we simply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warp the sample points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 to the current parameters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use them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compute the corresponding error vector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the error vector we compute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parameter update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update the current parameters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it.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 the tracking accuracy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apply this procedure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 times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also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 multiple predictors for different amounts of motions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where we start with a predictor learned for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large motions and then switch to predictors for smaller motions.</a:t>
            </a: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062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also the approach of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Jurie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 some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limitations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irst,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learning large templates is quite expensive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it includes the inversion of a large matrix which size corresponds to the number of sample points. So, this is not possible to be done online.</a:t>
            </a: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of that we also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cannot adapt the shape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 template since for this the template has to be relearned after each modification.</a:t>
            </a:r>
          </a:p>
          <a:p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Additionally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accuracy of the tracking is in general worse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 of the mentioned analytic approaches, so if you want to get a similar accuracy you should apply one of these algorithms after refinement using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Jurie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approach.</a:t>
            </a:r>
            <a:endParaRPr lang="de-D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AC51D-39B8-4AB1-91A8-B4683DE85EF2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60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98AC549-6301-4C46-AF74-F1739DBE3B95}" type="slidenum">
              <a:rPr lang="en-US" altLang="zh-TW" sz="1300">
                <a:latin typeface="Arial" panose="020B0604020202020204" pitchFamily="34" charset="0"/>
              </a:rPr>
              <a:pPr/>
              <a:t>5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28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D9E61B-350A-49AA-A29A-FB4EF1993842}" type="slidenum">
              <a:rPr lang="en-US" altLang="zh-TW" sz="1300">
                <a:latin typeface="Arial" panose="020B0604020202020204" pitchFamily="34" charset="0"/>
              </a:rPr>
              <a:pPr/>
              <a:t>6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C0D53E-6960-4496-91AC-9695061BB071}" type="slidenum">
              <a:rPr lang="en-US" altLang="zh-TW" sz="1300">
                <a:latin typeface="Arial" panose="020B0604020202020204" pitchFamily="34" charset="0"/>
              </a:rPr>
              <a:pPr/>
              <a:t>7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85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FF82C5-37A9-46F4-998D-5D805D5A3771}" type="slidenum">
              <a:rPr lang="en-US" altLang="zh-TW" sz="1300">
                <a:latin typeface="Arial" panose="020B0604020202020204" pitchFamily="34" charset="0"/>
              </a:rPr>
              <a:pPr/>
              <a:t>8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71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0F572C-E6F3-41D6-A6DB-6ECF59671DE4}" type="slidenum">
              <a:rPr lang="en-US" altLang="zh-TW" sz="1300">
                <a:latin typeface="Arial" panose="020B0604020202020204" pitchFamily="34" charset="0"/>
              </a:rPr>
              <a:pPr/>
              <a:t>9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11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6CF766-62AE-4477-9CAB-A21D3D213A6E}" type="slidenum">
              <a:rPr lang="en-US" altLang="zh-TW" sz="1300">
                <a:latin typeface="Arial" panose="020B0604020202020204" pitchFamily="34" charset="0"/>
              </a:rPr>
              <a:pPr/>
              <a:t>10</a:t>
            </a:fld>
            <a:endParaRPr lang="en-US" altLang="zh-TW" sz="1300"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9" name="Picture 39" descr="C:\My Documents\IBRtut\titleFirt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457200"/>
            <a:ext cx="8686800" cy="1905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CA" altLang="en-US" noProof="0" smtClean="0"/>
          </a:p>
        </p:txBody>
      </p:sp>
      <p:sp>
        <p:nvSpPr>
          <p:cNvPr id="1027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3048000" cy="3276600"/>
          </a:xfrm>
        </p:spPr>
        <p:txBody>
          <a:bodyPr lIns="92075" tIns="46038" rIns="92075" bIns="46038"/>
          <a:lstStyle>
            <a:lvl1pPr marL="0" indent="117475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CA" altLang="en-US" noProof="0" smtClean="0"/>
          </a:p>
        </p:txBody>
      </p:sp>
      <p:sp>
        <p:nvSpPr>
          <p:cNvPr id="10276" name="Rectangle 3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</a:defRPr>
            </a:lvl1pPr>
          </a:lstStyle>
          <a:p>
            <a:endParaRPr lang="en-CA" altLang="en-US"/>
          </a:p>
        </p:txBody>
      </p:sp>
      <p:sp>
        <p:nvSpPr>
          <p:cNvPr id="10277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</a:defRPr>
            </a:lvl1pPr>
          </a:lstStyle>
          <a:p>
            <a:endParaRPr lang="en-CA" altLang="en-US"/>
          </a:p>
        </p:txBody>
      </p:sp>
      <p:sp>
        <p:nvSpPr>
          <p:cNvPr id="10278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fld id="{035E5DEB-9498-4718-8F71-0D012C0D0099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62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3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2541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6482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133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89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948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53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07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24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68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39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7" name="Picture 41" descr="C:\My Documents\IBRtut\title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50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92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 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anose="02020603050405020304" pitchFamily="18" charset="0"/>
        </a:defRPr>
      </a:lvl2pPr>
      <a:lvl3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anose="02020603050405020304" pitchFamily="18" charset="0"/>
        </a:defRPr>
      </a:lvl3pPr>
      <a:lvl4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anose="02020603050405020304" pitchFamily="18" charset="0"/>
        </a:defRPr>
      </a:lvl4pPr>
      <a:lvl5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anose="02020603050405020304" pitchFamily="18" charset="0"/>
        </a:defRPr>
      </a:lvl9pPr>
    </p:titleStyle>
    <p:bodyStyle>
      <a:lvl1pPr marL="290513" indent="-173038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•"/>
        <a:defRPr sz="3200" kern="1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28650" indent="-223838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–"/>
        <a:defRPr sz="2400" kern="1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977900" indent="-174625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–"/>
        <a:defRPr sz="2400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311275" indent="-173038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–"/>
        <a:defRPr sz="2400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1657350" indent="-173038" algn="l" rtl="0" eaLnBrk="1" fontAlgn="base" hangingPunct="1">
        <a:spcBef>
          <a:spcPct val="20000"/>
        </a:spcBef>
        <a:spcAft>
          <a:spcPct val="0"/>
        </a:spcAft>
        <a:buClr>
          <a:srgbClr val="000066"/>
        </a:buClr>
        <a:buChar char="–"/>
        <a:defRPr sz="2400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file:///C:\jag\videos\motion\stoefflerMotion.mpg" TargetMode="External"/><Relationship Id="rId7" Type="http://schemas.openxmlformats.org/officeDocument/2006/relationships/image" Target="../media/image16.png"/><Relationship Id="rId2" Type="http://schemas.microsoft.com/office/2007/relationships/media" Target="file:///C:\jag\videos\motion\stoefflerMotion.mpg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jag\VIDEOS\ChrisMC.mpg" TargetMode="External"/><Relationship Id="rId1" Type="http://schemas.microsoft.com/office/2007/relationships/media" Target="file:///C:\jag\VIDEOS\ChrisMC.mpg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usage_example_multi_obj_tracking.mp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usage_example_multi_obj_tracking.mp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png"/><Relationship Id="rId11" Type="http://schemas.openxmlformats.org/officeDocument/2006/relationships/image" Target="../media/image45.emf"/><Relationship Id="rId5" Type="http://schemas.openxmlformats.org/officeDocument/2006/relationships/image" Target="../media/image48.png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47.png"/><Relationship Id="rId9" Type="http://schemas.openxmlformats.org/officeDocument/2006/relationships/image" Target="../media/image19.png"/><Relationship Id="rId1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6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30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4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650.png"/><Relationship Id="rId3" Type="http://schemas.openxmlformats.org/officeDocument/2006/relationships/slideLayout" Target="../slideLayouts/slideLayout2.xml"/><Relationship Id="rId34" Type="http://schemas.openxmlformats.org/officeDocument/2006/relationships/image" Target="../media/image60.png"/><Relationship Id="rId42" Type="http://schemas.openxmlformats.org/officeDocument/2006/relationships/image" Target="../media/image680.png"/><Relationship Id="rId47" Type="http://schemas.openxmlformats.org/officeDocument/2006/relationships/image" Target="../media/image730.png"/><Relationship Id="rId7" Type="http://schemas.openxmlformats.org/officeDocument/2006/relationships/image" Target="../media/image91.emf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image" Target="../media/image720.png"/><Relationship Id="rId2" Type="http://schemas.openxmlformats.org/officeDocument/2006/relationships/video" Target="../media/media1.wmv"/><Relationship Id="rId29" Type="http://schemas.openxmlformats.org/officeDocument/2006/relationships/image" Target="../media/image290.png"/><Relationship Id="rId41" Type="http://schemas.openxmlformats.org/officeDocument/2006/relationships/image" Target="../media/image670.png"/><Relationship Id="rId1" Type="http://schemas.microsoft.com/office/2007/relationships/media" Target="../media/media1.wmv"/><Relationship Id="rId6" Type="http://schemas.openxmlformats.org/officeDocument/2006/relationships/image" Target="../media/image90.jpe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0.png"/><Relationship Id="rId45" Type="http://schemas.openxmlformats.org/officeDocument/2006/relationships/image" Target="../media/image710.png"/><Relationship Id="rId5" Type="http://schemas.openxmlformats.org/officeDocument/2006/relationships/image" Target="../media/image89.png"/><Relationship Id="rId36" Type="http://schemas.openxmlformats.org/officeDocument/2006/relationships/image" Target="../media/image62.png"/><Relationship Id="rId31" Type="http://schemas.openxmlformats.org/officeDocument/2006/relationships/image" Target="../media/image92.jpeg"/><Relationship Id="rId44" Type="http://schemas.openxmlformats.org/officeDocument/2006/relationships/image" Target="../media/image700.png"/><Relationship Id="rId4" Type="http://schemas.openxmlformats.org/officeDocument/2006/relationships/notesSlide" Target="../notesSlides/notesSlide28.xml"/><Relationship Id="rId30" Type="http://schemas.openxmlformats.org/officeDocument/2006/relationships/image" Target="../media/image300.png"/><Relationship Id="rId35" Type="http://schemas.openxmlformats.org/officeDocument/2006/relationships/image" Target="../media/image61.png"/><Relationship Id="rId43" Type="http://schemas.openxmlformats.org/officeDocument/2006/relationships/image" Target="../media/image6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101.png"/><Relationship Id="rId21" Type="http://schemas.openxmlformats.org/officeDocument/2006/relationships/image" Target="../media/image123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4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usage_example_uav.mp4" TargetMode="External"/><Relationship Id="rId2" Type="http://schemas.openxmlformats.org/officeDocument/2006/relationships/hyperlink" Target="usage_example_multi_obj_tracking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usage_example_mosaic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Registration tracking</a:t>
            </a:r>
            <a:br>
              <a:rPr lang="en-US" altLang="en-US" dirty="0" smtClean="0"/>
            </a:br>
            <a:r>
              <a:rPr lang="en-US" altLang="en-US" dirty="0" smtClean="0"/>
              <a:t>(Lucas </a:t>
            </a:r>
            <a:r>
              <a:rPr lang="en-US" altLang="en-US" dirty="0" err="1" smtClean="0"/>
              <a:t>Kanade</a:t>
            </a:r>
            <a:r>
              <a:rPr lang="en-US" altLang="en-US" dirty="0" smtClean="0"/>
              <a:t>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157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Simple SSD algorithm</a:t>
            </a: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TW" smtClean="0"/>
              <a:t>For each offset </a:t>
            </a:r>
            <a:r>
              <a:rPr lang="en-US" altLang="zh-TW" i="1" smtClean="0"/>
              <a:t>(u, v)</a:t>
            </a:r>
          </a:p>
          <a:p>
            <a:pPr>
              <a:buFontTx/>
              <a:buNone/>
              <a:defRPr/>
            </a:pPr>
            <a:r>
              <a:rPr lang="en-US" altLang="zh-TW" smtClean="0"/>
              <a:t>    compute </a:t>
            </a:r>
            <a:r>
              <a:rPr lang="en-US" altLang="zh-TW" i="1" smtClean="0"/>
              <a:t>E(u,v);</a:t>
            </a:r>
          </a:p>
          <a:p>
            <a:pPr>
              <a:buFontTx/>
              <a:buNone/>
              <a:defRPr/>
            </a:pPr>
            <a:r>
              <a:rPr lang="en-US" altLang="zh-TW" smtClean="0"/>
              <a:t>Choose </a:t>
            </a:r>
            <a:r>
              <a:rPr lang="en-US" altLang="zh-TW" i="1" smtClean="0"/>
              <a:t>(u, v)</a:t>
            </a:r>
            <a:r>
              <a:rPr lang="en-US" altLang="zh-TW" smtClean="0"/>
              <a:t> which minimizes </a:t>
            </a:r>
            <a:r>
              <a:rPr lang="en-US" altLang="zh-TW" i="1" smtClean="0"/>
              <a:t>E(u,v);</a:t>
            </a:r>
          </a:p>
          <a:p>
            <a:pPr>
              <a:buFontTx/>
              <a:buNone/>
              <a:defRPr/>
            </a:pPr>
            <a:endParaRPr lang="en-US" altLang="zh-TW" i="1" smtClean="0"/>
          </a:p>
          <a:p>
            <a:pPr>
              <a:buFontTx/>
              <a:buNone/>
              <a:defRPr/>
            </a:pPr>
            <a:r>
              <a:rPr lang="en-US" altLang="zh-TW" smtClean="0"/>
              <a:t>Problems:</a:t>
            </a:r>
          </a:p>
          <a:p>
            <a:pPr>
              <a:defRPr/>
            </a:pPr>
            <a:r>
              <a:rPr lang="en-US" altLang="zh-TW" smtClean="0"/>
              <a:t>Not efficient</a:t>
            </a:r>
          </a:p>
          <a:p>
            <a:pPr>
              <a:defRPr/>
            </a:pPr>
            <a:r>
              <a:rPr lang="en-US" altLang="zh-TW" smtClean="0"/>
              <a:t>No sub-pixel accuracy</a:t>
            </a:r>
          </a:p>
          <a:p>
            <a:pPr>
              <a:buFontTx/>
              <a:buNone/>
              <a:defRPr/>
            </a:pPr>
            <a:endParaRPr lang="en-US" altLang="zh-TW" smtClean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397564"/>
              </p:ext>
            </p:extLst>
          </p:nvPr>
        </p:nvGraphicFramePr>
        <p:xfrm>
          <a:off x="3820906" y="1787801"/>
          <a:ext cx="496887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方程式" r:id="rId4" imgW="2336800" imgH="368300" progId="Equation.3">
                  <p:embed/>
                </p:oleObj>
              </mc:Choice>
              <mc:Fallback>
                <p:oleObj name="方程式" r:id="rId4" imgW="2336800" imgH="368300" progId="Equation.3">
                  <p:embed/>
                  <p:pic>
                    <p:nvPicPr>
                      <p:cNvPr id="19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0906" y="1787801"/>
                        <a:ext cx="4968875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302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Lucas-Kanade algorithm</a:t>
            </a:r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/>
        </p:nvGraphicFramePr>
        <p:xfrm>
          <a:off x="827088" y="1268413"/>
          <a:ext cx="49688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4" imgW="2336800" imgH="368300" progId="Equation.3">
                  <p:embed/>
                </p:oleObj>
              </mc:Choice>
              <mc:Fallback>
                <p:oleObj name="Equation" r:id="rId4" imgW="2336800" imgH="368300" progId="Equation.3">
                  <p:embed/>
                  <p:pic>
                    <p:nvPicPr>
                      <p:cNvPr id="2355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268413"/>
                        <a:ext cx="496887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5285" name="Object 5"/>
          <p:cNvGraphicFramePr>
            <a:graphicFrameLocks noChangeAspect="1"/>
          </p:cNvGraphicFramePr>
          <p:nvPr/>
        </p:nvGraphicFramePr>
        <p:xfrm>
          <a:off x="2484438" y="2205038"/>
          <a:ext cx="4402137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6" imgW="2070100" imgH="241300" progId="Equation.3">
                  <p:embed/>
                </p:oleObj>
              </mc:Choice>
              <mc:Fallback>
                <p:oleObj name="Equation" r:id="rId6" imgW="2070100" imgH="241300" progId="Equation.3">
                  <p:embed/>
                  <p:pic>
                    <p:nvPicPr>
                      <p:cNvPr id="8652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205038"/>
                        <a:ext cx="4402137" cy="51276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5286" name="Object 6"/>
          <p:cNvGraphicFramePr>
            <a:graphicFrameLocks noChangeAspect="1"/>
          </p:cNvGraphicFramePr>
          <p:nvPr/>
        </p:nvGraphicFramePr>
        <p:xfrm>
          <a:off x="1763713" y="2997200"/>
          <a:ext cx="4510087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8" imgW="2120900" imgH="368300" progId="Equation.3">
                  <p:embed/>
                </p:oleObj>
              </mc:Choice>
              <mc:Fallback>
                <p:oleObj name="Equation" r:id="rId8" imgW="2120900" imgH="368300" progId="Equation.3">
                  <p:embed/>
                  <p:pic>
                    <p:nvPicPr>
                      <p:cNvPr id="8652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997200"/>
                        <a:ext cx="4510087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051050" y="4005263"/>
          <a:ext cx="4078288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10" imgW="1917700" imgH="368300" progId="Equation.3">
                  <p:embed/>
                </p:oleObj>
              </mc:Choice>
              <mc:Fallback>
                <p:oleObj name="Equation" r:id="rId10" imgW="1917700" imgH="3683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005263"/>
                        <a:ext cx="4078288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48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Optic Flow Lucas-Kanade algorithm</a:t>
            </a:r>
            <a:endParaRPr lang="en-US" altLang="en-US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/>
              <a:t>Solving for the translational motion of a patch</a:t>
            </a:r>
          </a:p>
          <a:p>
            <a:pPr>
              <a:buFontTx/>
              <a:buNone/>
              <a:defRPr/>
            </a:pPr>
            <a:r>
              <a:rPr lang="en-US" dirty="0" smtClean="0"/>
              <a:t>Over determined equation system: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r>
              <a:rPr lang="en-US" dirty="0" smtClean="0"/>
              <a:t>      </a:t>
            </a:r>
          </a:p>
          <a:p>
            <a:pPr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        -</a:t>
            </a:r>
            <a:r>
              <a:rPr lang="en-US" dirty="0" err="1" smtClean="0">
                <a:solidFill>
                  <a:srgbClr val="000000"/>
                </a:solidFill>
              </a:rPr>
              <a:t>Im_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 = M u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Can be solved in least squares using </a:t>
            </a:r>
            <a:r>
              <a:rPr lang="en-US" dirty="0" err="1" smtClean="0"/>
              <a:t>matlab</a:t>
            </a:r>
            <a:r>
              <a:rPr lang="en-US" dirty="0" smtClean="0"/>
              <a:t> </a:t>
            </a:r>
          </a:p>
          <a:p>
            <a:pPr marL="0" indent="0"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      u = M\</a:t>
            </a:r>
            <a:r>
              <a:rPr lang="en-US" dirty="0" err="1" smtClean="0">
                <a:solidFill>
                  <a:srgbClr val="000000"/>
                </a:solidFill>
              </a:rPr>
              <a:t>Im_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Draw optic flow vector </a:t>
            </a:r>
            <a:r>
              <a:rPr lang="en-US" dirty="0">
                <a:solidFill>
                  <a:srgbClr val="000000"/>
                </a:solidFill>
              </a:rPr>
              <a:t>u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1763713" y="2451100"/>
          <a:ext cx="3970337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3" imgW="1819275" imgH="476250" progId="EquationMagic">
                  <p:embed/>
                </p:oleObj>
              </mc:Choice>
              <mc:Fallback>
                <p:oleObj name="Equation" r:id="rId3" imgW="1819275" imgH="476250" progId="EquationMagic">
                  <p:embed/>
                  <p:pic>
                    <p:nvPicPr>
                      <p:cNvPr id="256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451100"/>
                        <a:ext cx="3970337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629400" y="2286000"/>
            <a:ext cx="685800" cy="685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7013575" y="2644775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765925" y="19431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162800" y="20574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t+1</a:t>
            </a:r>
          </a:p>
        </p:txBody>
      </p:sp>
      <p:cxnSp>
        <p:nvCxnSpPr>
          <p:cNvPr id="25609" name="Straight Arrow Connector 6"/>
          <p:cNvCxnSpPr>
            <a:cxnSpLocks noChangeShapeType="1"/>
          </p:cNvCxnSpPr>
          <p:nvPr/>
        </p:nvCxnSpPr>
        <p:spPr bwMode="auto">
          <a:xfrm>
            <a:off x="6227763" y="3025775"/>
            <a:ext cx="538162" cy="8350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</p:spTree>
    <p:extLst>
      <p:ext uri="{BB962C8B-B14F-4D97-AF65-F5344CB8AC3E}">
        <p14:creationId xmlns:p14="http://schemas.microsoft.com/office/powerpoint/2010/main" val="7580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914400" y="6477000"/>
            <a:ext cx="1981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EA7045D-C0E5-4BBC-87F1-C580F65556B5}" type="datetime1">
              <a:rPr lang="en-US" altLang="en-US" sz="1000" b="1">
                <a:latin typeface="Arial" panose="020B0604020202020204" pitchFamily="34" charset="0"/>
                <a:ea typeface="新細明體" pitchFamily="18" charset="-120"/>
              </a:rPr>
              <a:pPr eaLnBrk="1" hangingPunct="1"/>
              <a:t>1/25/2022</a:t>
            </a:fld>
            <a:endParaRPr lang="en-US" altLang="en-US" sz="1000" b="1"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77000" y="6400800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EBED158-758C-44CB-A3BB-2A95A077BA12}" type="slidenum">
              <a:rPr lang="en-US" altLang="en-US" sz="800" b="1">
                <a:latin typeface="Arial" panose="020B0604020202020204" pitchFamily="34" charset="0"/>
                <a:ea typeface="新細明體" pitchFamily="18" charset="-120"/>
              </a:rPr>
              <a:pPr eaLnBrk="1" hangingPunct="1"/>
              <a:t>13</a:t>
            </a:fld>
            <a:endParaRPr lang="en-US" altLang="en-US" sz="800" b="1"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662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Optic flow /Visual motion detecton</a:t>
            </a:r>
          </a:p>
        </p:txBody>
      </p:sp>
      <p:sp>
        <p:nvSpPr>
          <p:cNvPr id="14341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Relating two adjacent frames: (small differences):</a:t>
            </a:r>
          </a:p>
        </p:txBody>
      </p:sp>
      <p:graphicFrame>
        <p:nvGraphicFramePr>
          <p:cNvPr id="26630" name="Object 2054"/>
          <p:cNvGraphicFramePr>
            <a:graphicFrameLocks noChangeAspect="1"/>
          </p:cNvGraphicFramePr>
          <p:nvPr/>
        </p:nvGraphicFramePr>
        <p:xfrm>
          <a:off x="2806700" y="2133600"/>
          <a:ext cx="587692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5" imgW="2400300" imgH="142875" progId="EquationMagic">
                  <p:embed/>
                </p:oleObj>
              </mc:Choice>
              <mc:Fallback>
                <p:oleObj name="Equation" r:id="rId5" imgW="2400300" imgH="142875" progId="EquationMagic">
                  <p:embed/>
                  <p:pic>
                    <p:nvPicPr>
                      <p:cNvPr id="26630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700" y="2133600"/>
                        <a:ext cx="5876925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631" name="Group 2060"/>
          <p:cNvGrpSpPr>
            <a:grpSpLocks/>
          </p:cNvGrpSpPr>
          <p:nvPr/>
        </p:nvGrpSpPr>
        <p:grpSpPr bwMode="auto">
          <a:xfrm>
            <a:off x="5105400" y="3048000"/>
            <a:ext cx="3276600" cy="2209800"/>
            <a:chOff x="1536" y="1920"/>
            <a:chExt cx="2064" cy="1392"/>
          </a:xfrm>
        </p:grpSpPr>
        <p:sp>
          <p:nvSpPr>
            <p:cNvPr id="26635" name="Rectangle 2052"/>
            <p:cNvSpPr>
              <a:spLocks noChangeArrowheads="1"/>
            </p:cNvSpPr>
            <p:nvPr/>
          </p:nvSpPr>
          <p:spPr bwMode="auto">
            <a:xfrm>
              <a:off x="1536" y="1920"/>
              <a:ext cx="2064" cy="1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6636" name="Rectangle 2053"/>
            <p:cNvSpPr>
              <a:spLocks noChangeArrowheads="1"/>
            </p:cNvSpPr>
            <p:nvPr/>
          </p:nvSpPr>
          <p:spPr bwMode="auto">
            <a:xfrm>
              <a:off x="2352" y="2208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6637" name="Rectangle 2055"/>
            <p:cNvSpPr>
              <a:spLocks noChangeArrowheads="1"/>
            </p:cNvSpPr>
            <p:nvPr/>
          </p:nvSpPr>
          <p:spPr bwMode="auto">
            <a:xfrm>
              <a:off x="2496" y="2304"/>
              <a:ext cx="816" cy="8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  <p:sp>
        <p:nvSpPr>
          <p:cNvPr id="26632" name="Line 2056"/>
          <p:cNvSpPr>
            <a:spLocks noChangeShapeType="1"/>
          </p:cNvSpPr>
          <p:nvPr/>
        </p:nvSpPr>
        <p:spPr bwMode="auto">
          <a:xfrm>
            <a:off x="5105400" y="2514600"/>
            <a:ext cx="1524000" cy="9144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sp>
        <p:nvSpPr>
          <p:cNvPr id="26633" name="Line 2057"/>
          <p:cNvSpPr>
            <a:spLocks noChangeShapeType="1"/>
          </p:cNvSpPr>
          <p:nvPr/>
        </p:nvSpPr>
        <p:spPr bwMode="auto">
          <a:xfrm flipH="1">
            <a:off x="7391400" y="2514600"/>
            <a:ext cx="762000" cy="137160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CA"/>
          </a:p>
        </p:txBody>
      </p:sp>
      <p:pic>
        <p:nvPicPr>
          <p:cNvPr id="437259" name="stoefflerMotion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00600"/>
            <a:ext cx="502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5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7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7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25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725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914400" y="6477000"/>
            <a:ext cx="1981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2B16713-426F-41AE-8D53-747D95732657}" type="datetime1">
              <a:rPr lang="en-US" altLang="en-US" sz="1000" b="1">
                <a:latin typeface="Arial" panose="020B0604020202020204" pitchFamily="34" charset="0"/>
                <a:ea typeface="新細明體" pitchFamily="18" charset="-120"/>
              </a:rPr>
              <a:pPr eaLnBrk="1" hangingPunct="1"/>
              <a:t>1/25/2022</a:t>
            </a:fld>
            <a:endParaRPr lang="en-US" altLang="en-US" sz="1000" b="1"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7651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77000" y="6400800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C4FD83D-F4A3-43B6-8F6E-9F399772CA32}" type="slidenum">
              <a:rPr lang="en-US" altLang="en-US" sz="800" b="1">
                <a:latin typeface="Arial" panose="020B0604020202020204" pitchFamily="34" charset="0"/>
                <a:ea typeface="新細明體" pitchFamily="18" charset="-120"/>
              </a:rPr>
              <a:pPr eaLnBrk="1" hangingPunct="1"/>
              <a:t>14</a:t>
            </a:fld>
            <a:endParaRPr lang="en-US" altLang="en-US" sz="800" b="1"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“Visual Tracking” / Stabilization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Globally relating all frames: (large differences):</a:t>
            </a:r>
          </a:p>
        </p:txBody>
      </p:sp>
      <p:grpSp>
        <p:nvGrpSpPr>
          <p:cNvPr id="27654" name="Group 18"/>
          <p:cNvGrpSpPr>
            <a:grpSpLocks/>
          </p:cNvGrpSpPr>
          <p:nvPr/>
        </p:nvGrpSpPr>
        <p:grpSpPr bwMode="auto">
          <a:xfrm>
            <a:off x="533400" y="1905000"/>
            <a:ext cx="3581400" cy="2209800"/>
            <a:chOff x="1536" y="1920"/>
            <a:chExt cx="2256" cy="1392"/>
          </a:xfrm>
        </p:grpSpPr>
        <p:sp>
          <p:nvSpPr>
            <p:cNvPr id="27656" name="Rectangle 4"/>
            <p:cNvSpPr>
              <a:spLocks noChangeArrowheads="1"/>
            </p:cNvSpPr>
            <p:nvPr/>
          </p:nvSpPr>
          <p:spPr bwMode="auto">
            <a:xfrm>
              <a:off x="1536" y="1920"/>
              <a:ext cx="2256" cy="13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57" name="Rectangle 5"/>
            <p:cNvSpPr>
              <a:spLocks noChangeArrowheads="1"/>
            </p:cNvSpPr>
            <p:nvPr/>
          </p:nvSpPr>
          <p:spPr bwMode="auto">
            <a:xfrm>
              <a:off x="1584" y="2016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1680" y="2064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1776" y="2112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60" name="Rectangle 12"/>
            <p:cNvSpPr>
              <a:spLocks noChangeArrowheads="1"/>
            </p:cNvSpPr>
            <p:nvPr/>
          </p:nvSpPr>
          <p:spPr bwMode="auto">
            <a:xfrm>
              <a:off x="1872" y="2160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1968" y="2208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62" name="Rectangle 14"/>
            <p:cNvSpPr>
              <a:spLocks noChangeArrowheads="1"/>
            </p:cNvSpPr>
            <p:nvPr/>
          </p:nvSpPr>
          <p:spPr bwMode="auto">
            <a:xfrm>
              <a:off x="2064" y="2256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2592" y="2352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64" name="Rectangle 16"/>
            <p:cNvSpPr>
              <a:spLocks noChangeArrowheads="1"/>
            </p:cNvSpPr>
            <p:nvPr/>
          </p:nvSpPr>
          <p:spPr bwMode="auto">
            <a:xfrm>
              <a:off x="2688" y="2400"/>
              <a:ext cx="816" cy="816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65" name="Rectangle 7"/>
            <p:cNvSpPr>
              <a:spLocks noChangeArrowheads="1"/>
            </p:cNvSpPr>
            <p:nvPr/>
          </p:nvSpPr>
          <p:spPr bwMode="auto">
            <a:xfrm>
              <a:off x="2784" y="2448"/>
              <a:ext cx="816" cy="8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7666" name="Text Box 17"/>
            <p:cNvSpPr txBox="1">
              <a:spLocks noChangeArrowheads="1"/>
            </p:cNvSpPr>
            <p:nvPr/>
          </p:nvSpPr>
          <p:spPr bwMode="auto">
            <a:xfrm>
              <a:off x="2256" y="2544"/>
              <a:ext cx="2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chemeClr val="bg2"/>
                  </a:solidFill>
                  <a:latin typeface="Arial" panose="020B0604020202020204" pitchFamily="34" charset="0"/>
                  <a:ea typeface="新細明體" pitchFamily="18" charset="-120"/>
                </a:rPr>
                <a:t>…</a:t>
              </a:r>
            </a:p>
          </p:txBody>
        </p:sp>
      </p:grpSp>
      <p:pic>
        <p:nvPicPr>
          <p:cNvPr id="438291" name="ChrisMC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90900"/>
            <a:ext cx="49133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49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8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8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29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829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Manually select template T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 first video frame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Manually selected template </a:t>
            </a:r>
            <a:r>
              <a:rPr lang="en-US" dirty="0" smtClean="0">
                <a:solidFill>
                  <a:schemeClr val="bg2"/>
                </a:solidFill>
              </a:rPr>
              <a:t>T = I(t=0)</a:t>
            </a:r>
          </a:p>
          <a:p>
            <a:r>
              <a:rPr lang="en-US" dirty="0" err="1" smtClean="0"/>
              <a:t>Matlab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bg2"/>
                </a:solidFill>
              </a:rPr>
              <a:t>ginput</a:t>
            </a:r>
            <a:r>
              <a:rPr lang="en-US" dirty="0" smtClean="0">
                <a:solidFill>
                  <a:schemeClr val="bg2"/>
                </a:solidFill>
              </a:rPr>
              <a:t>()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pPr marL="117475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117475" indent="0">
              <a:buNone/>
            </a:pPr>
            <a:endParaRPr lang="en-US" dirty="0" smtClean="0">
              <a:solidFill>
                <a:schemeClr val="bg2"/>
              </a:solidFill>
            </a:endParaRPr>
          </a:p>
          <a:p>
            <a:pPr marL="117475" indent="0">
              <a:buNone/>
            </a:pPr>
            <a:r>
              <a:rPr lang="en-US" dirty="0" smtClean="0"/>
              <a:t>Optic flow</a:t>
            </a:r>
          </a:p>
          <a:p>
            <a:pPr marL="117475" indent="0">
              <a:buNone/>
            </a:pPr>
            <a:r>
              <a:rPr lang="en-US" dirty="0" smtClean="0"/>
              <a:t>- Compute </a:t>
            </a:r>
            <a:r>
              <a:rPr lang="en-US" dirty="0" smtClean="0">
                <a:solidFill>
                  <a:schemeClr val="bg2"/>
                </a:solidFill>
              </a:rPr>
              <a:t>u</a:t>
            </a:r>
            <a:r>
              <a:rPr lang="en-US" dirty="0" smtClean="0"/>
              <a:t> between frames</a:t>
            </a:r>
          </a:p>
          <a:p>
            <a:pPr marL="117475" indent="0">
              <a:buNone/>
            </a:pPr>
            <a:r>
              <a:rPr lang="en-US" dirty="0" smtClean="0"/>
              <a:t>Tracking:</a:t>
            </a:r>
          </a:p>
          <a:p>
            <a:pPr marL="117475" indent="0">
              <a:buNone/>
            </a:pPr>
            <a:r>
              <a:rPr lang="en-US" dirty="0" smtClean="0"/>
              <a:t>- Keep track of global motion  </a:t>
            </a:r>
            <a:r>
              <a:rPr lang="en-US" b="1" dirty="0" smtClean="0">
                <a:solidFill>
                  <a:schemeClr val="bg2"/>
                </a:solidFill>
              </a:rPr>
              <a:t>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80126" y="48805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 action="ppaction://hlinkfile"/>
              </a:rPr>
              <a:t>MTF Usage Example – Multi Target Tracking</a:t>
            </a:r>
            <a:endParaRPr lang="en-CA" dirty="0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661038" y="4266728"/>
            <a:ext cx="941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t=1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7266126" y="4317528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716476" y="4303241"/>
            <a:ext cx="6588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T=0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183451" y="4274666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t-1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5586551" y="3560291"/>
            <a:ext cx="68103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…</a:t>
            </a:r>
            <a:endParaRPr lang="en-CA" altLang="en-US">
              <a:solidFill>
                <a:schemeClr val="bg2"/>
              </a:solidFill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506926" y="3258666"/>
            <a:ext cx="993775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4654688" y="3258666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7342326" y="3285653"/>
            <a:ext cx="1052512" cy="1081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191388" y="3277716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3570426" y="3382491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4918213" y="3428528"/>
            <a:ext cx="347663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6794638" y="3852391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7993201" y="3868266"/>
            <a:ext cx="347662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cxnSp>
        <p:nvCxnSpPr>
          <p:cNvPr id="36" name="Straight Arrow Connector 4"/>
          <p:cNvCxnSpPr>
            <a:cxnSpLocks noChangeShapeType="1"/>
          </p:cNvCxnSpPr>
          <p:nvPr/>
        </p:nvCxnSpPr>
        <p:spPr bwMode="auto">
          <a:xfrm>
            <a:off x="4735651" y="3382491"/>
            <a:ext cx="182562" cy="460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7"/>
          <p:cNvCxnSpPr>
            <a:cxnSpLocks noChangeShapeType="1"/>
          </p:cNvCxnSpPr>
          <p:nvPr/>
        </p:nvCxnSpPr>
        <p:spPr bwMode="auto">
          <a:xfrm>
            <a:off x="6267588" y="3428528"/>
            <a:ext cx="527050" cy="4397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9"/>
          <p:cNvCxnSpPr>
            <a:cxnSpLocks noChangeShapeType="1"/>
          </p:cNvCxnSpPr>
          <p:nvPr/>
        </p:nvCxnSpPr>
        <p:spPr bwMode="auto">
          <a:xfrm>
            <a:off x="7869376" y="3868266"/>
            <a:ext cx="123825" cy="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4700518" y="28579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u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19652" y="324561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</a:t>
            </a:r>
            <a:endParaRPr lang="en-CA" dirty="0">
              <a:solidFill>
                <a:schemeClr val="bg2"/>
              </a:solidFill>
            </a:endParaRPr>
          </a:p>
        </p:txBody>
      </p:sp>
      <p:cxnSp>
        <p:nvCxnSpPr>
          <p:cNvPr id="41" name="Straight Arrow Connector 7"/>
          <p:cNvCxnSpPr>
            <a:cxnSpLocks noChangeShapeType="1"/>
          </p:cNvCxnSpPr>
          <p:nvPr/>
        </p:nvCxnSpPr>
        <p:spPr bwMode="auto">
          <a:xfrm>
            <a:off x="7341257" y="3431945"/>
            <a:ext cx="527050" cy="4397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Rectangle 41"/>
          <p:cNvSpPr/>
          <p:nvPr/>
        </p:nvSpPr>
        <p:spPr>
          <a:xfrm>
            <a:off x="7462249" y="3245618"/>
            <a:ext cx="938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7475">
              <a:defRPr/>
            </a:pPr>
            <a:r>
              <a:rPr lang="en-US" dirty="0">
                <a:solidFill>
                  <a:srgbClr val="000000"/>
                </a:solidFill>
              </a:rPr>
              <a:t>p + u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3313043" y="1716157"/>
            <a:ext cx="384314" cy="1627737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99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914400" y="6477000"/>
            <a:ext cx="1981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BDCF048-C1AB-4EC9-871A-13AEB00A5523}" type="datetime1">
              <a:rPr lang="en-US" altLang="en-US" sz="1000" b="1">
                <a:latin typeface="Arial" panose="020B0604020202020204" pitchFamily="34" charset="0"/>
                <a:ea typeface="新細明體" pitchFamily="18" charset="-120"/>
              </a:rPr>
              <a:pPr eaLnBrk="1" hangingPunct="1"/>
              <a:t>1/25/2022</a:t>
            </a:fld>
            <a:endParaRPr lang="en-US" altLang="en-US" sz="1000" b="1"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8675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77000" y="6400800"/>
            <a:ext cx="2133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1582D1F-CEBE-4947-B002-A36C3D80E1FE}" type="slidenum">
              <a:rPr lang="en-US" altLang="en-US" sz="800" b="1">
                <a:latin typeface="Arial" panose="020B0604020202020204" pitchFamily="34" charset="0"/>
                <a:ea typeface="新細明體" pitchFamily="18" charset="-120"/>
              </a:rPr>
              <a:pPr eaLnBrk="1" hangingPunct="1"/>
              <a:t>16</a:t>
            </a:fld>
            <a:endParaRPr lang="en-US" altLang="en-US" sz="800" b="1"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1344613" y="74613"/>
            <a:ext cx="6934200" cy="990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/>
          <a:p>
            <a:r>
              <a:rPr lang="en-US" altLang="en-US" smtClean="0"/>
              <a:t>Tracking Cycle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676400"/>
            <a:ext cx="4191000" cy="51816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defRPr/>
            </a:pPr>
            <a:r>
              <a:rPr lang="en-US" altLang="en-US" sz="2400" dirty="0" smtClean="0"/>
              <a:t>Prediction</a:t>
            </a:r>
          </a:p>
          <a:p>
            <a:pPr lvl="1">
              <a:defRPr/>
            </a:pPr>
            <a:r>
              <a:rPr lang="en-US" altLang="en-US" sz="2000" dirty="0" smtClean="0"/>
              <a:t>Prior states predict new appearance</a:t>
            </a:r>
            <a:br>
              <a:rPr lang="en-US" altLang="en-US" sz="2000" dirty="0" smtClean="0"/>
            </a:br>
            <a:endParaRPr lang="en-US" altLang="en-US" sz="2000" dirty="0" smtClean="0"/>
          </a:p>
          <a:p>
            <a:pPr>
              <a:defRPr/>
            </a:pPr>
            <a:r>
              <a:rPr lang="en-US" altLang="en-US" sz="2400" dirty="0" smtClean="0"/>
              <a:t>Image warping</a:t>
            </a:r>
          </a:p>
          <a:p>
            <a:pPr lvl="1">
              <a:defRPr/>
            </a:pPr>
            <a:r>
              <a:rPr lang="en-US" altLang="en-US" sz="2000" dirty="0" smtClean="0"/>
              <a:t>Generate a “normalized view”</a:t>
            </a:r>
            <a:br>
              <a:rPr lang="en-US" altLang="en-US" sz="2000" dirty="0" smtClean="0"/>
            </a:br>
            <a:endParaRPr lang="en-US" altLang="en-US" sz="2000" dirty="0" smtClean="0"/>
          </a:p>
          <a:p>
            <a:pPr>
              <a:defRPr/>
            </a:pPr>
            <a:r>
              <a:rPr lang="en-US" altLang="en-US" sz="2400" dirty="0" smtClean="0"/>
              <a:t>Model inverse</a:t>
            </a:r>
          </a:p>
          <a:p>
            <a:pPr lvl="1">
              <a:defRPr/>
            </a:pPr>
            <a:r>
              <a:rPr lang="en-US" altLang="en-US" sz="2000" dirty="0" smtClean="0"/>
              <a:t>Compute error from nominal</a:t>
            </a:r>
            <a:br>
              <a:rPr lang="en-US" altLang="en-US" sz="2000" dirty="0" smtClean="0"/>
            </a:br>
            <a:endParaRPr lang="en-US" altLang="en-US" sz="2000" dirty="0" smtClean="0"/>
          </a:p>
          <a:p>
            <a:pPr>
              <a:defRPr/>
            </a:pPr>
            <a:r>
              <a:rPr lang="en-US" altLang="en-US" sz="2400" dirty="0" smtClean="0"/>
              <a:t>State integration</a:t>
            </a:r>
          </a:p>
          <a:p>
            <a:pPr lvl="1">
              <a:defRPr/>
            </a:pPr>
            <a:r>
              <a:rPr lang="en-US" altLang="en-US" sz="2000" dirty="0" smtClean="0"/>
              <a:t>Apply correction to state</a:t>
            </a:r>
          </a:p>
        </p:txBody>
      </p:sp>
      <p:sp>
        <p:nvSpPr>
          <p:cNvPr id="28678" name="Rectangle 4"/>
          <p:cNvSpPr>
            <a:spLocks noChangeArrowheads="1"/>
          </p:cNvSpPr>
          <p:nvPr/>
        </p:nvSpPr>
        <p:spPr bwMode="auto">
          <a:xfrm>
            <a:off x="7327900" y="5405438"/>
            <a:ext cx="127793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>
                <a:solidFill>
                  <a:schemeClr val="hlink"/>
                </a:solidFill>
                <a:latin typeface="Arial" panose="020B0604020202020204" pitchFamily="34" charset="0"/>
                <a:ea typeface="新細明體" pitchFamily="18" charset="-120"/>
              </a:rPr>
              <a:t>Model</a:t>
            </a:r>
          </a:p>
          <a:p>
            <a:r>
              <a:rPr lang="en-US" altLang="en-US" sz="1600" b="1">
                <a:solidFill>
                  <a:schemeClr val="hlink"/>
                </a:solidFill>
                <a:latin typeface="Arial" panose="020B0604020202020204" pitchFamily="34" charset="0"/>
                <a:ea typeface="新細明體" pitchFamily="18" charset="-120"/>
              </a:rPr>
              <a:t>Inverse</a:t>
            </a:r>
          </a:p>
        </p:txBody>
      </p:sp>
      <p:grpSp>
        <p:nvGrpSpPr>
          <p:cNvPr id="28679" name="Group 5"/>
          <p:cNvGrpSpPr>
            <a:grpSpLocks/>
          </p:cNvGrpSpPr>
          <p:nvPr/>
        </p:nvGrpSpPr>
        <p:grpSpPr bwMode="auto">
          <a:xfrm>
            <a:off x="4943475" y="2047875"/>
            <a:ext cx="3543300" cy="4013200"/>
            <a:chOff x="3114" y="1290"/>
            <a:chExt cx="2232" cy="2528"/>
          </a:xfrm>
        </p:grpSpPr>
        <p:sp>
          <p:nvSpPr>
            <p:cNvPr id="28680" name="Rectangle 6"/>
            <p:cNvSpPr>
              <a:spLocks noChangeArrowheads="1"/>
            </p:cNvSpPr>
            <p:nvPr/>
          </p:nvSpPr>
          <p:spPr bwMode="auto">
            <a:xfrm>
              <a:off x="3225" y="2414"/>
              <a:ext cx="586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8681" name="Rectangle 7"/>
            <p:cNvSpPr>
              <a:spLocks noChangeArrowheads="1"/>
            </p:cNvSpPr>
            <p:nvPr/>
          </p:nvSpPr>
          <p:spPr bwMode="auto">
            <a:xfrm>
              <a:off x="4685" y="3378"/>
              <a:ext cx="634" cy="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28682" name="Line 8"/>
            <p:cNvSpPr>
              <a:spLocks noChangeShapeType="1"/>
            </p:cNvSpPr>
            <p:nvPr/>
          </p:nvSpPr>
          <p:spPr bwMode="auto">
            <a:xfrm>
              <a:off x="3818" y="2645"/>
              <a:ext cx="1096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8683" name="Line 9"/>
            <p:cNvSpPr>
              <a:spLocks noChangeShapeType="1"/>
            </p:cNvSpPr>
            <p:nvPr/>
          </p:nvSpPr>
          <p:spPr bwMode="auto">
            <a:xfrm flipH="1">
              <a:off x="3814" y="3578"/>
              <a:ext cx="8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8684" name="Line 10"/>
            <p:cNvSpPr>
              <a:spLocks noChangeShapeType="1"/>
            </p:cNvSpPr>
            <p:nvPr/>
          </p:nvSpPr>
          <p:spPr bwMode="auto">
            <a:xfrm flipV="1">
              <a:off x="3520" y="2891"/>
              <a:ext cx="0" cy="4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8685" name="Rectangle 11"/>
            <p:cNvSpPr>
              <a:spLocks noChangeArrowheads="1"/>
            </p:cNvSpPr>
            <p:nvPr/>
          </p:nvSpPr>
          <p:spPr bwMode="auto">
            <a:xfrm>
              <a:off x="3213" y="2495"/>
              <a:ext cx="626" cy="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600" b="1">
                  <a:solidFill>
                    <a:schemeClr val="hlink"/>
                  </a:solidFill>
                  <a:latin typeface="Arial" panose="020B0604020202020204" pitchFamily="34" charset="0"/>
                  <a:ea typeface="新細明體" pitchFamily="18" charset="-120"/>
                </a:rPr>
                <a:t>Image</a:t>
              </a:r>
            </a:p>
            <a:p>
              <a:r>
                <a:rPr lang="en-US" altLang="en-US" sz="1600" b="1">
                  <a:solidFill>
                    <a:schemeClr val="hlink"/>
                  </a:solidFill>
                  <a:latin typeface="Arial" panose="020B0604020202020204" pitchFamily="34" charset="0"/>
                  <a:ea typeface="新細明體" pitchFamily="18" charset="-120"/>
                </a:rPr>
                <a:t>Warping</a:t>
              </a:r>
            </a:p>
          </p:txBody>
        </p:sp>
        <p:sp>
          <p:nvSpPr>
            <p:cNvPr id="28686" name="Rectangle 12"/>
            <p:cNvSpPr>
              <a:spLocks noChangeArrowheads="1"/>
            </p:cNvSpPr>
            <p:nvPr/>
          </p:nvSpPr>
          <p:spPr bwMode="auto">
            <a:xfrm>
              <a:off x="4168" y="3366"/>
              <a:ext cx="27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600" b="1">
                  <a:solidFill>
                    <a:schemeClr val="hlink"/>
                  </a:solidFill>
                  <a:latin typeface="Symbol" panose="05050102010706020507" pitchFamily="18" charset="2"/>
                  <a:ea typeface="新細明體" pitchFamily="18" charset="-120"/>
                </a:rPr>
                <a:t>D</a:t>
              </a:r>
              <a:r>
                <a:rPr lang="en-US" altLang="en-US" sz="1600" b="1">
                  <a:solidFill>
                    <a:schemeClr val="hlink"/>
                  </a:solidFill>
                  <a:latin typeface="Arial" panose="020B0604020202020204" pitchFamily="34" charset="0"/>
                  <a:ea typeface="新細明體" pitchFamily="18" charset="-120"/>
                </a:rPr>
                <a:t>p</a:t>
              </a:r>
            </a:p>
          </p:txBody>
        </p:sp>
        <p:sp>
          <p:nvSpPr>
            <p:cNvPr id="28687" name="Rectangle 13"/>
            <p:cNvSpPr>
              <a:spLocks noChangeArrowheads="1"/>
            </p:cNvSpPr>
            <p:nvPr/>
          </p:nvSpPr>
          <p:spPr bwMode="auto">
            <a:xfrm>
              <a:off x="3543" y="3083"/>
              <a:ext cx="19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600" b="1">
                  <a:solidFill>
                    <a:schemeClr val="hlink"/>
                  </a:solidFill>
                  <a:latin typeface="Arial" panose="020B0604020202020204" pitchFamily="34" charset="0"/>
                  <a:ea typeface="新細明體" pitchFamily="18" charset="-120"/>
                </a:rPr>
                <a:t>p</a:t>
              </a:r>
            </a:p>
          </p:txBody>
        </p:sp>
        <p:sp>
          <p:nvSpPr>
            <p:cNvPr id="28688" name="Line 14"/>
            <p:cNvSpPr>
              <a:spLocks noChangeShapeType="1"/>
            </p:cNvSpPr>
            <p:nvPr/>
          </p:nvSpPr>
          <p:spPr bwMode="auto">
            <a:xfrm>
              <a:off x="3499" y="1966"/>
              <a:ext cx="0" cy="4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pic>
          <p:nvPicPr>
            <p:cNvPr id="28689" name="Picture 15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" y="1290"/>
              <a:ext cx="770" cy="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90" name="Picture 1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" y="2211"/>
              <a:ext cx="332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91" name="Picture 1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" y="1695"/>
              <a:ext cx="395" cy="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92" name="Rectangle 18"/>
            <p:cNvSpPr>
              <a:spLocks noChangeArrowheads="1"/>
            </p:cNvSpPr>
            <p:nvPr/>
          </p:nvSpPr>
          <p:spPr bwMode="auto">
            <a:xfrm>
              <a:off x="3336" y="1611"/>
              <a:ext cx="251" cy="29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grpSp>
          <p:nvGrpSpPr>
            <p:cNvPr id="28693" name="Group 19"/>
            <p:cNvGrpSpPr>
              <a:grpSpLocks/>
            </p:cNvGrpSpPr>
            <p:nvPr/>
          </p:nvGrpSpPr>
          <p:grpSpPr bwMode="auto">
            <a:xfrm>
              <a:off x="4920" y="2544"/>
              <a:ext cx="167" cy="248"/>
              <a:chOff x="4920" y="2544"/>
              <a:chExt cx="167" cy="248"/>
            </a:xfrm>
          </p:grpSpPr>
          <p:sp>
            <p:nvSpPr>
              <p:cNvPr id="28701" name="Oval 20"/>
              <p:cNvSpPr>
                <a:spLocks noChangeArrowheads="1"/>
              </p:cNvSpPr>
              <p:nvPr/>
            </p:nvSpPr>
            <p:spPr bwMode="auto">
              <a:xfrm>
                <a:off x="4934" y="2581"/>
                <a:ext cx="141" cy="1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28702" name="Rectangle 21"/>
              <p:cNvSpPr>
                <a:spLocks noChangeArrowheads="1"/>
              </p:cNvSpPr>
              <p:nvPr/>
            </p:nvSpPr>
            <p:spPr bwMode="auto">
              <a:xfrm>
                <a:off x="4920" y="2544"/>
                <a:ext cx="167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2000" b="1">
                    <a:solidFill>
                      <a:schemeClr val="bg1"/>
                    </a:solidFill>
                    <a:latin typeface="Arial" panose="020B0604020202020204" pitchFamily="34" charset="0"/>
                    <a:ea typeface="新細明體" pitchFamily="18" charset="-120"/>
                  </a:rPr>
                  <a:t>-</a:t>
                </a:r>
              </a:p>
            </p:txBody>
          </p:sp>
        </p:grpSp>
        <p:sp>
          <p:nvSpPr>
            <p:cNvPr id="28694" name="Line 22"/>
            <p:cNvSpPr>
              <a:spLocks noChangeShapeType="1"/>
            </p:cNvSpPr>
            <p:nvPr/>
          </p:nvSpPr>
          <p:spPr bwMode="auto">
            <a:xfrm>
              <a:off x="5003" y="2740"/>
              <a:ext cx="0" cy="6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8695" name="Line 23"/>
            <p:cNvSpPr>
              <a:spLocks noChangeShapeType="1"/>
            </p:cNvSpPr>
            <p:nvPr/>
          </p:nvSpPr>
          <p:spPr bwMode="auto">
            <a:xfrm>
              <a:off x="5003" y="2163"/>
              <a:ext cx="0" cy="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8696" name="Rectangle 24"/>
            <p:cNvSpPr>
              <a:spLocks noChangeArrowheads="1"/>
            </p:cNvSpPr>
            <p:nvPr/>
          </p:nvSpPr>
          <p:spPr bwMode="auto">
            <a:xfrm>
              <a:off x="4541" y="1388"/>
              <a:ext cx="80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600" b="1">
                  <a:solidFill>
                    <a:schemeClr val="hlink"/>
                  </a:solidFill>
                  <a:latin typeface="Arial" panose="020B0604020202020204" pitchFamily="34" charset="0"/>
                  <a:ea typeface="新細明體" pitchFamily="18" charset="-120"/>
                </a:rPr>
                <a:t>Reference</a:t>
              </a:r>
            </a:p>
          </p:txBody>
        </p:sp>
        <p:grpSp>
          <p:nvGrpSpPr>
            <p:cNvPr id="28697" name="Group 25"/>
            <p:cNvGrpSpPr>
              <a:grpSpLocks/>
            </p:cNvGrpSpPr>
            <p:nvPr/>
          </p:nvGrpSpPr>
          <p:grpSpPr bwMode="auto">
            <a:xfrm>
              <a:off x="3223" y="3342"/>
              <a:ext cx="586" cy="476"/>
              <a:chOff x="3223" y="3342"/>
              <a:chExt cx="586" cy="476"/>
            </a:xfrm>
          </p:grpSpPr>
          <p:sp>
            <p:nvSpPr>
              <p:cNvPr id="28698" name="Rectangle 26"/>
              <p:cNvSpPr>
                <a:spLocks noChangeArrowheads="1"/>
              </p:cNvSpPr>
              <p:nvPr/>
            </p:nvSpPr>
            <p:spPr bwMode="auto">
              <a:xfrm>
                <a:off x="3223" y="3342"/>
                <a:ext cx="586" cy="47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28699" name="Arc 27"/>
              <p:cNvSpPr>
                <a:spLocks/>
              </p:cNvSpPr>
              <p:nvPr/>
            </p:nvSpPr>
            <p:spPr bwMode="auto">
              <a:xfrm>
                <a:off x="3532" y="3401"/>
                <a:ext cx="97" cy="155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0" y="21598"/>
                    </a:moveTo>
                    <a:cubicBezTo>
                      <a:pt x="0" y="9757"/>
                      <a:pt x="9534" y="122"/>
                      <a:pt x="21376" y="0"/>
                    </a:cubicBezTo>
                  </a:path>
                  <a:path w="21600" h="21599" stroke="0" extrusionOk="0">
                    <a:moveTo>
                      <a:pt x="0" y="21598"/>
                    </a:moveTo>
                    <a:cubicBezTo>
                      <a:pt x="0" y="9757"/>
                      <a:pt x="9534" y="122"/>
                      <a:pt x="21376" y="0"/>
                    </a:cubicBezTo>
                    <a:lnTo>
                      <a:pt x="21600" y="21599"/>
                    </a:lnTo>
                    <a:lnTo>
                      <a:pt x="0" y="21598"/>
                    </a:lnTo>
                    <a:close/>
                  </a:path>
                </a:pathLst>
              </a:custGeom>
              <a:noFill/>
              <a:ln w="508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8700" name="Arc 28"/>
              <p:cNvSpPr>
                <a:spLocks/>
              </p:cNvSpPr>
              <p:nvPr/>
            </p:nvSpPr>
            <p:spPr bwMode="auto">
              <a:xfrm rot="10800000">
                <a:off x="3451" y="3562"/>
                <a:ext cx="97" cy="155"/>
              </a:xfrm>
              <a:custGeom>
                <a:avLst/>
                <a:gdLst>
                  <a:gd name="T0" fmla="*/ 0 w 21600"/>
                  <a:gd name="T1" fmla="*/ 0 h 21599"/>
                  <a:gd name="T2" fmla="*/ 0 w 21600"/>
                  <a:gd name="T3" fmla="*/ 0 h 21599"/>
                  <a:gd name="T4" fmla="*/ 0 w 21600"/>
                  <a:gd name="T5" fmla="*/ 0 h 215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0" y="21598"/>
                    </a:moveTo>
                    <a:cubicBezTo>
                      <a:pt x="0" y="9757"/>
                      <a:pt x="9534" y="122"/>
                      <a:pt x="21376" y="0"/>
                    </a:cubicBezTo>
                  </a:path>
                  <a:path w="21600" h="21599" stroke="0" extrusionOk="0">
                    <a:moveTo>
                      <a:pt x="0" y="21598"/>
                    </a:moveTo>
                    <a:cubicBezTo>
                      <a:pt x="0" y="9757"/>
                      <a:pt x="9534" y="122"/>
                      <a:pt x="21376" y="0"/>
                    </a:cubicBezTo>
                    <a:lnTo>
                      <a:pt x="21600" y="21599"/>
                    </a:lnTo>
                    <a:lnTo>
                      <a:pt x="0" y="21598"/>
                    </a:lnTo>
                    <a:close/>
                  </a:path>
                </a:pathLst>
              </a:custGeom>
              <a:noFill/>
              <a:ln w="508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8382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itchFamily="18" charset="-120"/>
              </a:rPr>
              <a:t>From Optic Flow to Tracking  </a:t>
            </a:r>
            <a:endParaRPr lang="en-US" altLang="en-US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/>
              <a:t>Solving for the translational motion of a patch</a:t>
            </a:r>
          </a:p>
          <a:p>
            <a:pPr>
              <a:buFontTx/>
              <a:buNone/>
              <a:defRPr/>
            </a:pPr>
            <a:r>
              <a:rPr lang="en-US" dirty="0" smtClean="0"/>
              <a:t>Over determined equation system: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r>
              <a:rPr lang="en-US" dirty="0" smtClean="0"/>
              <a:t>      </a:t>
            </a:r>
          </a:p>
          <a:p>
            <a:pPr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        -</a:t>
            </a:r>
            <a:r>
              <a:rPr lang="en-US" dirty="0" err="1" smtClean="0">
                <a:solidFill>
                  <a:srgbClr val="000000"/>
                </a:solidFill>
              </a:rPr>
              <a:t>Im_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 = M u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Can be solved in least squares using </a:t>
            </a:r>
            <a:r>
              <a:rPr lang="en-US" dirty="0" err="1" smtClean="0"/>
              <a:t>matlab</a:t>
            </a:r>
            <a:r>
              <a:rPr lang="en-US" dirty="0" smtClean="0"/>
              <a:t> </a:t>
            </a:r>
          </a:p>
          <a:p>
            <a:pPr marL="0" indent="0"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      u = M\</a:t>
            </a:r>
            <a:r>
              <a:rPr lang="en-US" dirty="0" err="1" smtClean="0">
                <a:solidFill>
                  <a:srgbClr val="000000"/>
                </a:solidFill>
              </a:rPr>
              <a:t>Im_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Update tracking state:                    ……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          p = p + u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For t=2,2,…  </a:t>
            </a:r>
            <a:r>
              <a:rPr lang="en-US" sz="2400" dirty="0" err="1" smtClean="0">
                <a:solidFill>
                  <a:srgbClr val="000000"/>
                </a:solidFill>
              </a:rPr>
              <a:t>Im_t</a:t>
            </a:r>
            <a:r>
              <a:rPr lang="en-US" sz="2400" dirty="0" smtClean="0">
                <a:solidFill>
                  <a:srgbClr val="000000"/>
                </a:solidFill>
              </a:rPr>
              <a:t> = </a:t>
            </a:r>
            <a:r>
              <a:rPr lang="en-US" sz="2400" dirty="0" err="1" smtClean="0">
                <a:solidFill>
                  <a:srgbClr val="000000"/>
                </a:solidFill>
              </a:rPr>
              <a:t>Im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</a:rPr>
              <a:t>t,x+p</a:t>
            </a:r>
            <a:r>
              <a:rPr lang="en-US" sz="2400" dirty="0" smtClean="0">
                <a:solidFill>
                  <a:srgbClr val="000000"/>
                </a:solidFill>
              </a:rPr>
              <a:t>) – </a:t>
            </a:r>
            <a:r>
              <a:rPr lang="en-US" sz="2400" dirty="0" err="1" smtClean="0">
                <a:solidFill>
                  <a:srgbClr val="000000"/>
                </a:solidFill>
              </a:rPr>
              <a:t>Im</a:t>
            </a:r>
            <a:r>
              <a:rPr lang="en-US" sz="2400" dirty="0" smtClean="0">
                <a:solidFill>
                  <a:srgbClr val="000000"/>
                </a:solidFill>
              </a:rPr>
              <a:t>(0, x)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1763713" y="2451100"/>
          <a:ext cx="3970337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3" imgW="1819275" imgH="476250" progId="EquationMagic">
                  <p:embed/>
                </p:oleObj>
              </mc:Choice>
              <mc:Fallback>
                <p:oleObj name="Equation" r:id="rId3" imgW="1819275" imgH="476250" progId="EquationMagic">
                  <p:embed/>
                  <p:pic>
                    <p:nvPicPr>
                      <p:cNvPr id="297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451100"/>
                        <a:ext cx="3970337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11850" y="2333625"/>
            <a:ext cx="685800" cy="685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6216650" y="2492375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22963" y="1965325"/>
            <a:ext cx="24669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t=0 : Template image T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986338" y="5678488"/>
            <a:ext cx="83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t=1</a:t>
            </a:r>
          </a:p>
        </p:txBody>
      </p:sp>
      <p:sp>
        <p:nvSpPr>
          <p:cNvPr id="29705" name="Rectangle 6"/>
          <p:cNvSpPr>
            <a:spLocks noChangeArrowheads="1"/>
          </p:cNvSpPr>
          <p:nvPr/>
        </p:nvSpPr>
        <p:spPr bwMode="auto">
          <a:xfrm>
            <a:off x="6597650" y="2781300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9706" name="Text Box 8"/>
          <p:cNvSpPr txBox="1">
            <a:spLocks noChangeArrowheads="1"/>
          </p:cNvSpPr>
          <p:nvPr/>
        </p:nvSpPr>
        <p:spPr bwMode="auto">
          <a:xfrm>
            <a:off x="6940550" y="24384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t=2</a:t>
            </a:r>
          </a:p>
        </p:txBody>
      </p:sp>
      <p:sp>
        <p:nvSpPr>
          <p:cNvPr id="29707" name="Rectangle 5"/>
          <p:cNvSpPr>
            <a:spLocks noChangeArrowheads="1"/>
          </p:cNvSpPr>
          <p:nvPr/>
        </p:nvSpPr>
        <p:spPr bwMode="auto">
          <a:xfrm>
            <a:off x="4222750" y="4910138"/>
            <a:ext cx="685800" cy="685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9708" name="Rectangle 6"/>
          <p:cNvSpPr>
            <a:spLocks noChangeArrowheads="1"/>
          </p:cNvSpPr>
          <p:nvPr/>
        </p:nvSpPr>
        <p:spPr bwMode="auto">
          <a:xfrm>
            <a:off x="4979988" y="4940300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9709" name="Rectangle 6"/>
          <p:cNvSpPr>
            <a:spLocks noChangeArrowheads="1"/>
          </p:cNvSpPr>
          <p:nvPr/>
        </p:nvSpPr>
        <p:spPr bwMode="auto">
          <a:xfrm>
            <a:off x="7667625" y="4910138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9710" name="Text Box 8"/>
          <p:cNvSpPr txBox="1">
            <a:spLocks noChangeArrowheads="1"/>
          </p:cNvSpPr>
          <p:nvPr/>
        </p:nvSpPr>
        <p:spPr bwMode="auto">
          <a:xfrm>
            <a:off x="7591425" y="5729288"/>
            <a:ext cx="83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</a:t>
            </a:r>
          </a:p>
        </p:txBody>
      </p:sp>
      <p:sp>
        <p:nvSpPr>
          <p:cNvPr id="29711" name="Rectangle 6"/>
          <p:cNvSpPr>
            <a:spLocks noChangeArrowheads="1"/>
          </p:cNvSpPr>
          <p:nvPr/>
        </p:nvSpPr>
        <p:spPr bwMode="auto">
          <a:xfrm>
            <a:off x="6516688" y="4910138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29712" name="Text Box 7"/>
          <p:cNvSpPr txBox="1">
            <a:spLocks noChangeArrowheads="1"/>
          </p:cNvSpPr>
          <p:nvPr/>
        </p:nvSpPr>
        <p:spPr bwMode="auto">
          <a:xfrm>
            <a:off x="4244975" y="5624513"/>
            <a:ext cx="5857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T=0</a:t>
            </a:r>
          </a:p>
        </p:txBody>
      </p:sp>
      <p:sp>
        <p:nvSpPr>
          <p:cNvPr id="29713" name="Text Box 8"/>
          <p:cNvSpPr txBox="1">
            <a:spLocks noChangeArrowheads="1"/>
          </p:cNvSpPr>
          <p:nvPr/>
        </p:nvSpPr>
        <p:spPr bwMode="auto">
          <a:xfrm>
            <a:off x="6508750" y="5686425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t-1</a:t>
            </a:r>
          </a:p>
        </p:txBody>
      </p:sp>
      <p:sp>
        <p:nvSpPr>
          <p:cNvPr id="29714" name="Text Box 8"/>
          <p:cNvSpPr txBox="1">
            <a:spLocks noChangeArrowheads="1"/>
          </p:cNvSpPr>
          <p:nvPr/>
        </p:nvSpPr>
        <p:spPr bwMode="auto">
          <a:xfrm>
            <a:off x="6597650" y="2144713"/>
            <a:ext cx="83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t=1</a:t>
            </a:r>
          </a:p>
        </p:txBody>
      </p:sp>
      <p:sp>
        <p:nvSpPr>
          <p:cNvPr id="29715" name="TextBox 1"/>
          <p:cNvSpPr txBox="1">
            <a:spLocks noChangeArrowheads="1"/>
          </p:cNvSpPr>
          <p:nvPr/>
        </p:nvSpPr>
        <p:spPr bwMode="auto">
          <a:xfrm>
            <a:off x="5911850" y="5022850"/>
            <a:ext cx="492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…</a:t>
            </a:r>
            <a:endParaRPr lang="en-CA" alt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8"/>
          <p:cNvSpPr txBox="1">
            <a:spLocks noChangeArrowheads="1"/>
          </p:cNvSpPr>
          <p:nvPr/>
        </p:nvSpPr>
        <p:spPr bwMode="auto">
          <a:xfrm>
            <a:off x="4581525" y="6283325"/>
            <a:ext cx="941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t=1</a:t>
            </a:r>
          </a:p>
        </p:txBody>
      </p: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7186613" y="6334125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</a:t>
            </a: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3636963" y="6319838"/>
            <a:ext cx="6588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T=0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6103938" y="6291263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t-1</a:t>
            </a:r>
          </a:p>
        </p:txBody>
      </p:sp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5507038" y="5576888"/>
            <a:ext cx="68103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…</a:t>
            </a:r>
            <a:endParaRPr lang="en-CA" altLang="en-US">
              <a:solidFill>
                <a:schemeClr val="bg2"/>
              </a:solidFill>
            </a:endParaRPr>
          </a:p>
        </p:txBody>
      </p:sp>
      <p:sp>
        <p:nvSpPr>
          <p:cNvPr id="307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Tracking Lucas-Kanade algorithm</a:t>
            </a:r>
            <a:endParaRPr lang="en-US" altLang="en-US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/>
              <a:t>Create tracking loop, iterate for each new image</a:t>
            </a:r>
          </a:p>
          <a:p>
            <a:pPr marL="117475" indent="0">
              <a:buNone/>
              <a:defRPr/>
            </a:pPr>
            <a:r>
              <a:rPr lang="en-US" dirty="0" err="1" smtClean="0"/>
              <a:t>Init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/>
                </a:solidFill>
              </a:rPr>
              <a:t>p=0, </a:t>
            </a:r>
            <a:r>
              <a:rPr lang="en-US" dirty="0">
                <a:solidFill>
                  <a:schemeClr val="tx1"/>
                </a:solidFill>
              </a:rPr>
              <a:t>Template </a:t>
            </a:r>
            <a:r>
              <a:rPr lang="en-US" dirty="0" smtClean="0">
                <a:solidFill>
                  <a:schemeClr val="bg2"/>
                </a:solidFill>
              </a:rPr>
              <a:t>T</a:t>
            </a:r>
          </a:p>
          <a:p>
            <a:pPr marL="117475" indent="0"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For</a:t>
            </a:r>
            <a:r>
              <a:rPr lang="en-US" dirty="0" smtClean="0">
                <a:solidFill>
                  <a:schemeClr val="bg2"/>
                </a:solidFill>
              </a:rPr>
              <a:t> t = 1… </a:t>
            </a:r>
            <a:endParaRPr lang="en-US" dirty="0" smtClean="0">
              <a:solidFill>
                <a:schemeClr val="bg2"/>
              </a:solidFill>
            </a:endParaRPr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Receive    </a:t>
            </a:r>
            <a:r>
              <a:rPr lang="en-US" dirty="0" smtClean="0">
                <a:solidFill>
                  <a:schemeClr val="bg2"/>
                </a:solidFill>
              </a:rPr>
              <a:t>I(t+1</a:t>
            </a:r>
            <a:r>
              <a:rPr lang="en-US" dirty="0">
                <a:solidFill>
                  <a:schemeClr val="bg2"/>
                </a:solidFill>
              </a:rPr>
              <a:t>)</a:t>
            </a:r>
            <a:endParaRPr lang="en-US" dirty="0" smtClean="0"/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Compute  </a:t>
            </a:r>
            <a:r>
              <a:rPr lang="en-US" dirty="0" err="1" smtClean="0">
                <a:solidFill>
                  <a:schemeClr val="bg2"/>
                </a:solidFill>
              </a:rPr>
              <a:t>dIm</a:t>
            </a:r>
            <a:r>
              <a:rPr lang="en-US" dirty="0" smtClean="0">
                <a:solidFill>
                  <a:schemeClr val="bg2"/>
                </a:solidFill>
              </a:rPr>
              <a:t> = </a:t>
            </a:r>
            <a:r>
              <a:rPr lang="en-US" dirty="0" smtClean="0">
                <a:solidFill>
                  <a:schemeClr val="bg2"/>
                </a:solidFill>
              </a:rPr>
              <a:t>I(t+1, </a:t>
            </a:r>
            <a:r>
              <a:rPr lang="en-US" dirty="0" err="1" smtClean="0">
                <a:solidFill>
                  <a:schemeClr val="bg2"/>
                </a:solidFill>
              </a:rPr>
              <a:t>x+p</a:t>
            </a:r>
            <a:r>
              <a:rPr lang="en-US" dirty="0" smtClean="0">
                <a:solidFill>
                  <a:schemeClr val="bg2"/>
                </a:solidFill>
              </a:rPr>
              <a:t>) </a:t>
            </a:r>
            <a:r>
              <a:rPr lang="en-US" dirty="0" smtClean="0">
                <a:solidFill>
                  <a:schemeClr val="bg2"/>
                </a:solidFill>
              </a:rPr>
              <a:t>– </a:t>
            </a:r>
            <a:r>
              <a:rPr lang="en-US" dirty="0">
                <a:solidFill>
                  <a:schemeClr val="bg2"/>
                </a:solidFill>
              </a:rPr>
              <a:t>T</a:t>
            </a:r>
            <a:endParaRPr lang="en-US" dirty="0" smtClean="0"/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Solve        -</a:t>
            </a:r>
            <a:r>
              <a:rPr lang="en-US" dirty="0" err="1" smtClean="0">
                <a:solidFill>
                  <a:srgbClr val="000000"/>
                </a:solidFill>
              </a:rPr>
              <a:t>Im_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 = M u</a:t>
            </a:r>
          </a:p>
          <a:p>
            <a:pPr marL="455612" lvl="1" indent="0">
              <a:buFontTx/>
              <a:buNone/>
              <a:defRPr/>
            </a:pPr>
            <a:r>
              <a:rPr lang="en-US" dirty="0" smtClean="0"/>
              <a:t>- Use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u = M\</a:t>
            </a:r>
            <a:r>
              <a:rPr lang="en-US" dirty="0" err="1">
                <a:solidFill>
                  <a:srgbClr val="000000"/>
                </a:solidFill>
              </a:rPr>
              <a:t>Im_</a:t>
            </a:r>
            <a:r>
              <a:rPr lang="en-US" sz="2000" dirty="0" err="1">
                <a:solidFill>
                  <a:srgbClr val="000000"/>
                </a:solidFill>
              </a:rPr>
              <a:t>t</a:t>
            </a:r>
            <a:endParaRPr lang="en-US" dirty="0" smtClean="0">
              <a:solidFill>
                <a:srgbClr val="000000"/>
              </a:solidFill>
            </a:endParaRPr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Update  </a:t>
            </a:r>
            <a:r>
              <a:rPr lang="en-US" dirty="0" smtClean="0">
                <a:solidFill>
                  <a:srgbClr val="000000"/>
                </a:solidFill>
              </a:rPr>
              <a:t>p = p + u</a:t>
            </a:r>
          </a:p>
          <a:p>
            <a:pPr marL="117475" indent="0">
              <a:buFontTx/>
              <a:buNone/>
              <a:defRPr/>
            </a:pPr>
            <a:endParaRPr lang="en-US" dirty="0" smtClean="0"/>
          </a:p>
          <a:p>
            <a:pPr marL="117475" indent="0"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Notice: Template is</a:t>
            </a:r>
          </a:p>
          <a:p>
            <a:pPr marL="117475" indent="0"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Manually selected</a:t>
            </a:r>
          </a:p>
          <a:p>
            <a:pPr marL="117475" indent="0"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In first frame</a:t>
            </a:r>
          </a:p>
          <a:p>
            <a:pPr marL="117475" indent="0">
              <a:buFontTx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419" name="Rectangle 5"/>
          <p:cNvSpPr>
            <a:spLocks noChangeArrowheads="1"/>
          </p:cNvSpPr>
          <p:nvPr/>
        </p:nvSpPr>
        <p:spPr bwMode="auto">
          <a:xfrm>
            <a:off x="3427413" y="5275263"/>
            <a:ext cx="993775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420" name="Rectangle 6"/>
          <p:cNvSpPr>
            <a:spLocks noChangeArrowheads="1"/>
          </p:cNvSpPr>
          <p:nvPr/>
        </p:nvSpPr>
        <p:spPr bwMode="auto">
          <a:xfrm>
            <a:off x="4575175" y="5275263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421" name="Rectangle 6"/>
          <p:cNvSpPr>
            <a:spLocks noChangeArrowheads="1"/>
          </p:cNvSpPr>
          <p:nvPr/>
        </p:nvSpPr>
        <p:spPr bwMode="auto">
          <a:xfrm>
            <a:off x="7262813" y="5302250"/>
            <a:ext cx="1052512" cy="1081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423" name="Rectangle 6"/>
          <p:cNvSpPr>
            <a:spLocks noChangeArrowheads="1"/>
          </p:cNvSpPr>
          <p:nvPr/>
        </p:nvSpPr>
        <p:spPr bwMode="auto">
          <a:xfrm>
            <a:off x="6111875" y="5294313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30739" name="Rectangle 6"/>
          <p:cNvSpPr>
            <a:spLocks noChangeArrowheads="1"/>
          </p:cNvSpPr>
          <p:nvPr/>
        </p:nvSpPr>
        <p:spPr bwMode="auto">
          <a:xfrm>
            <a:off x="3490913" y="5399088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0740" name="Rectangle 6"/>
          <p:cNvSpPr>
            <a:spLocks noChangeArrowheads="1"/>
          </p:cNvSpPr>
          <p:nvPr/>
        </p:nvSpPr>
        <p:spPr bwMode="auto">
          <a:xfrm>
            <a:off x="4838700" y="5445125"/>
            <a:ext cx="347663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0741" name="Rectangle 6"/>
          <p:cNvSpPr>
            <a:spLocks noChangeArrowheads="1"/>
          </p:cNvSpPr>
          <p:nvPr/>
        </p:nvSpPr>
        <p:spPr bwMode="auto">
          <a:xfrm>
            <a:off x="6715125" y="5868988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0742" name="Rectangle 6"/>
          <p:cNvSpPr>
            <a:spLocks noChangeArrowheads="1"/>
          </p:cNvSpPr>
          <p:nvPr/>
        </p:nvSpPr>
        <p:spPr bwMode="auto">
          <a:xfrm>
            <a:off x="7913688" y="5884863"/>
            <a:ext cx="347662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cxnSp>
        <p:nvCxnSpPr>
          <p:cNvPr id="30743" name="Straight Arrow Connector 4"/>
          <p:cNvCxnSpPr>
            <a:cxnSpLocks noChangeShapeType="1"/>
          </p:cNvCxnSpPr>
          <p:nvPr/>
        </p:nvCxnSpPr>
        <p:spPr bwMode="auto">
          <a:xfrm>
            <a:off x="4656138" y="5399088"/>
            <a:ext cx="182562" cy="460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4" name="Straight Arrow Connector 7"/>
          <p:cNvCxnSpPr>
            <a:cxnSpLocks noChangeShapeType="1"/>
          </p:cNvCxnSpPr>
          <p:nvPr/>
        </p:nvCxnSpPr>
        <p:spPr bwMode="auto">
          <a:xfrm>
            <a:off x="6188075" y="5445125"/>
            <a:ext cx="527050" cy="4397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5" name="Straight Arrow Connector 9"/>
          <p:cNvCxnSpPr>
            <a:cxnSpLocks noChangeShapeType="1"/>
          </p:cNvCxnSpPr>
          <p:nvPr/>
        </p:nvCxnSpPr>
        <p:spPr bwMode="auto">
          <a:xfrm>
            <a:off x="7789863" y="5884863"/>
            <a:ext cx="123825" cy="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4621005" y="48745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u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0139" y="526221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</a:t>
            </a:r>
            <a:endParaRPr lang="en-CA" dirty="0">
              <a:solidFill>
                <a:schemeClr val="bg2"/>
              </a:solidFill>
            </a:endParaRPr>
          </a:p>
        </p:txBody>
      </p:sp>
      <p:cxnSp>
        <p:nvCxnSpPr>
          <p:cNvPr id="29" name="Straight Arrow Connector 7"/>
          <p:cNvCxnSpPr>
            <a:cxnSpLocks noChangeShapeType="1"/>
          </p:cNvCxnSpPr>
          <p:nvPr/>
        </p:nvCxnSpPr>
        <p:spPr bwMode="auto">
          <a:xfrm>
            <a:off x="7261744" y="5448542"/>
            <a:ext cx="527050" cy="4397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7382736" y="5262215"/>
            <a:ext cx="938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7475">
              <a:defRPr/>
            </a:pPr>
            <a:r>
              <a:rPr lang="en-US" dirty="0">
                <a:solidFill>
                  <a:srgbClr val="000000"/>
                </a:solidFill>
              </a:rPr>
              <a:t>p + u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628" y="5354935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46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 bwMode="auto">
          <a:xfrm>
            <a:off x="1913660" y="4911032"/>
            <a:ext cx="1818794" cy="702365"/>
          </a:xfrm>
          <a:prstGeom prst="ellipse">
            <a:avLst/>
          </a:prstGeom>
          <a:solidFill>
            <a:schemeClr val="tx2"/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40766" y="3432313"/>
            <a:ext cx="1818794" cy="702365"/>
          </a:xfrm>
          <a:prstGeom prst="ellipse">
            <a:avLst/>
          </a:prstGeom>
          <a:solidFill>
            <a:schemeClr val="tx2"/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0722" name="Text Box 8"/>
          <p:cNvSpPr txBox="1">
            <a:spLocks noChangeArrowheads="1"/>
          </p:cNvSpPr>
          <p:nvPr/>
        </p:nvSpPr>
        <p:spPr bwMode="auto">
          <a:xfrm>
            <a:off x="4581525" y="6283325"/>
            <a:ext cx="941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t=1</a:t>
            </a:r>
          </a:p>
        </p:txBody>
      </p: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7186613" y="6334125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</a:t>
            </a: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3636963" y="6319838"/>
            <a:ext cx="6588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T=0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6103938" y="6291263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t-1</a:t>
            </a:r>
          </a:p>
        </p:txBody>
      </p:sp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5507038" y="5576888"/>
            <a:ext cx="68103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…</a:t>
            </a:r>
            <a:endParaRPr lang="en-CA" altLang="en-US">
              <a:solidFill>
                <a:schemeClr val="bg2"/>
              </a:solidFill>
            </a:endParaRPr>
          </a:p>
        </p:txBody>
      </p:sp>
      <p:sp>
        <p:nvSpPr>
          <p:cNvPr id="307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ea typeface="新細明體" pitchFamily="18" charset="-120"/>
              </a:rPr>
              <a:t>Tracking Lucas-Kanade algorithm</a:t>
            </a:r>
            <a:endParaRPr lang="en-US" altLang="en-US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/>
              <a:t>Create tracking loop, iterate for each new image</a:t>
            </a:r>
          </a:p>
          <a:p>
            <a:pPr marL="117475" indent="0">
              <a:buNone/>
              <a:defRPr/>
            </a:pPr>
            <a:r>
              <a:rPr lang="en-US" dirty="0" err="1" smtClean="0"/>
              <a:t>Init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/>
                </a:solidFill>
              </a:rPr>
              <a:t>p=0, </a:t>
            </a:r>
            <a:r>
              <a:rPr lang="en-US" dirty="0">
                <a:solidFill>
                  <a:schemeClr val="tx1"/>
                </a:solidFill>
              </a:rPr>
              <a:t>Template </a:t>
            </a:r>
            <a:r>
              <a:rPr lang="en-US" dirty="0" smtClean="0">
                <a:solidFill>
                  <a:schemeClr val="bg2"/>
                </a:solidFill>
              </a:rPr>
              <a:t>T</a:t>
            </a:r>
          </a:p>
          <a:p>
            <a:pPr marL="117475" indent="0"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For</a:t>
            </a:r>
            <a:r>
              <a:rPr lang="en-US" dirty="0" smtClean="0">
                <a:solidFill>
                  <a:schemeClr val="bg2"/>
                </a:solidFill>
              </a:rPr>
              <a:t> t = 1… </a:t>
            </a:r>
            <a:endParaRPr lang="en-US" dirty="0" smtClean="0">
              <a:solidFill>
                <a:schemeClr val="bg2"/>
              </a:solidFill>
            </a:endParaRPr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Receive    </a:t>
            </a:r>
            <a:r>
              <a:rPr lang="en-US" dirty="0" smtClean="0">
                <a:solidFill>
                  <a:schemeClr val="bg2"/>
                </a:solidFill>
              </a:rPr>
              <a:t>I(t+1</a:t>
            </a:r>
            <a:r>
              <a:rPr lang="en-US" dirty="0">
                <a:solidFill>
                  <a:schemeClr val="bg2"/>
                </a:solidFill>
              </a:rPr>
              <a:t>)</a:t>
            </a:r>
            <a:endParaRPr lang="en-US" dirty="0" smtClean="0"/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Compute  </a:t>
            </a:r>
            <a:r>
              <a:rPr lang="en-US" dirty="0" err="1" smtClean="0">
                <a:solidFill>
                  <a:schemeClr val="bg2"/>
                </a:solidFill>
              </a:rPr>
              <a:t>dIm</a:t>
            </a:r>
            <a:r>
              <a:rPr lang="en-US" dirty="0" smtClean="0">
                <a:solidFill>
                  <a:schemeClr val="bg2"/>
                </a:solidFill>
              </a:rPr>
              <a:t> = </a:t>
            </a:r>
            <a:r>
              <a:rPr lang="en-US" dirty="0" smtClean="0">
                <a:solidFill>
                  <a:schemeClr val="bg2"/>
                </a:solidFill>
              </a:rPr>
              <a:t>I(t+1, </a:t>
            </a:r>
            <a:r>
              <a:rPr lang="en-US" dirty="0" err="1" smtClean="0">
                <a:solidFill>
                  <a:schemeClr val="bg2"/>
                </a:solidFill>
              </a:rPr>
              <a:t>x+p</a:t>
            </a:r>
            <a:r>
              <a:rPr lang="en-US" dirty="0" smtClean="0">
                <a:solidFill>
                  <a:schemeClr val="bg2"/>
                </a:solidFill>
              </a:rPr>
              <a:t>) </a:t>
            </a:r>
            <a:r>
              <a:rPr lang="en-US" dirty="0" smtClean="0">
                <a:solidFill>
                  <a:schemeClr val="bg2"/>
                </a:solidFill>
              </a:rPr>
              <a:t>– </a:t>
            </a:r>
            <a:r>
              <a:rPr lang="en-US" dirty="0">
                <a:solidFill>
                  <a:schemeClr val="bg2"/>
                </a:solidFill>
              </a:rPr>
              <a:t>T</a:t>
            </a:r>
            <a:endParaRPr lang="en-US" dirty="0" smtClean="0"/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Solve    </a:t>
            </a:r>
            <a:r>
              <a:rPr lang="en-US" dirty="0" smtClean="0"/>
              <a:t>-</a:t>
            </a:r>
            <a:r>
              <a:rPr lang="en-US" dirty="0" err="1" smtClean="0">
                <a:solidFill>
                  <a:srgbClr val="000000"/>
                </a:solidFill>
              </a:rPr>
              <a:t>Im_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 = M u</a:t>
            </a:r>
          </a:p>
          <a:p>
            <a:pPr marL="455612" lvl="1" indent="0">
              <a:buFontTx/>
              <a:buNone/>
              <a:defRPr/>
            </a:pPr>
            <a:r>
              <a:rPr lang="en-US" dirty="0" smtClean="0"/>
              <a:t>- Use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u = M\</a:t>
            </a:r>
            <a:r>
              <a:rPr lang="en-US" dirty="0" err="1">
                <a:solidFill>
                  <a:srgbClr val="000000"/>
                </a:solidFill>
              </a:rPr>
              <a:t>Im_</a:t>
            </a:r>
            <a:r>
              <a:rPr lang="en-US" sz="2000" dirty="0" err="1">
                <a:solidFill>
                  <a:srgbClr val="000000"/>
                </a:solidFill>
              </a:rPr>
              <a:t>t</a:t>
            </a:r>
            <a:endParaRPr lang="en-US" dirty="0" smtClean="0">
              <a:solidFill>
                <a:srgbClr val="000000"/>
              </a:solidFill>
            </a:endParaRPr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Update  </a:t>
            </a:r>
            <a:r>
              <a:rPr lang="en-US" dirty="0" smtClean="0">
                <a:solidFill>
                  <a:srgbClr val="000000"/>
                </a:solidFill>
              </a:rPr>
              <a:t>p = p + u</a:t>
            </a:r>
          </a:p>
          <a:p>
            <a:pPr marL="117475" indent="0"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Notice</a:t>
            </a:r>
            <a:r>
              <a:rPr lang="en-US" sz="2400" dirty="0" smtClean="0">
                <a:solidFill>
                  <a:schemeClr val="tx1"/>
                </a:solidFill>
              </a:rPr>
              <a:t>: Template is</a:t>
            </a:r>
          </a:p>
          <a:p>
            <a:pPr marL="117475" indent="0"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Manually selected</a:t>
            </a:r>
          </a:p>
          <a:p>
            <a:pPr marL="117475" indent="0"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In first frame</a:t>
            </a:r>
          </a:p>
          <a:p>
            <a:pPr marL="117475" indent="0">
              <a:buFontTx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419" name="Rectangle 5"/>
          <p:cNvSpPr>
            <a:spLocks noChangeArrowheads="1"/>
          </p:cNvSpPr>
          <p:nvPr/>
        </p:nvSpPr>
        <p:spPr bwMode="auto">
          <a:xfrm>
            <a:off x="3427413" y="5275263"/>
            <a:ext cx="993775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420" name="Rectangle 6"/>
          <p:cNvSpPr>
            <a:spLocks noChangeArrowheads="1"/>
          </p:cNvSpPr>
          <p:nvPr/>
        </p:nvSpPr>
        <p:spPr bwMode="auto">
          <a:xfrm>
            <a:off x="4575175" y="5275263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421" name="Rectangle 6"/>
          <p:cNvSpPr>
            <a:spLocks noChangeArrowheads="1"/>
          </p:cNvSpPr>
          <p:nvPr/>
        </p:nvSpPr>
        <p:spPr bwMode="auto">
          <a:xfrm>
            <a:off x="7262813" y="5302250"/>
            <a:ext cx="1052512" cy="1081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423" name="Rectangle 6"/>
          <p:cNvSpPr>
            <a:spLocks noChangeArrowheads="1"/>
          </p:cNvSpPr>
          <p:nvPr/>
        </p:nvSpPr>
        <p:spPr bwMode="auto">
          <a:xfrm>
            <a:off x="6111875" y="5294313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30739" name="Rectangle 6"/>
          <p:cNvSpPr>
            <a:spLocks noChangeArrowheads="1"/>
          </p:cNvSpPr>
          <p:nvPr/>
        </p:nvSpPr>
        <p:spPr bwMode="auto">
          <a:xfrm>
            <a:off x="3490913" y="5399088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0740" name="Rectangle 6"/>
          <p:cNvSpPr>
            <a:spLocks noChangeArrowheads="1"/>
          </p:cNvSpPr>
          <p:nvPr/>
        </p:nvSpPr>
        <p:spPr bwMode="auto">
          <a:xfrm>
            <a:off x="4838700" y="5445125"/>
            <a:ext cx="347663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0741" name="Rectangle 6"/>
          <p:cNvSpPr>
            <a:spLocks noChangeArrowheads="1"/>
          </p:cNvSpPr>
          <p:nvPr/>
        </p:nvSpPr>
        <p:spPr bwMode="auto">
          <a:xfrm>
            <a:off x="6715125" y="5868988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0742" name="Rectangle 6"/>
          <p:cNvSpPr>
            <a:spLocks noChangeArrowheads="1"/>
          </p:cNvSpPr>
          <p:nvPr/>
        </p:nvSpPr>
        <p:spPr bwMode="auto">
          <a:xfrm>
            <a:off x="7913688" y="5884863"/>
            <a:ext cx="347662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cxnSp>
        <p:nvCxnSpPr>
          <p:cNvPr id="30743" name="Straight Arrow Connector 4"/>
          <p:cNvCxnSpPr>
            <a:cxnSpLocks noChangeShapeType="1"/>
          </p:cNvCxnSpPr>
          <p:nvPr/>
        </p:nvCxnSpPr>
        <p:spPr bwMode="auto">
          <a:xfrm>
            <a:off x="4656138" y="5399088"/>
            <a:ext cx="182562" cy="460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4" name="Straight Arrow Connector 7"/>
          <p:cNvCxnSpPr>
            <a:cxnSpLocks noChangeShapeType="1"/>
          </p:cNvCxnSpPr>
          <p:nvPr/>
        </p:nvCxnSpPr>
        <p:spPr bwMode="auto">
          <a:xfrm>
            <a:off x="6188075" y="5445125"/>
            <a:ext cx="527050" cy="4397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5" name="Straight Arrow Connector 9"/>
          <p:cNvCxnSpPr>
            <a:cxnSpLocks noChangeShapeType="1"/>
          </p:cNvCxnSpPr>
          <p:nvPr/>
        </p:nvCxnSpPr>
        <p:spPr bwMode="auto">
          <a:xfrm>
            <a:off x="7789863" y="5884863"/>
            <a:ext cx="123825" cy="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4621005" y="48745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u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0139" y="526221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</a:t>
            </a:r>
            <a:endParaRPr lang="en-CA" dirty="0">
              <a:solidFill>
                <a:schemeClr val="bg2"/>
              </a:solidFill>
            </a:endParaRPr>
          </a:p>
        </p:txBody>
      </p:sp>
      <p:cxnSp>
        <p:nvCxnSpPr>
          <p:cNvPr id="29" name="Straight Arrow Connector 7"/>
          <p:cNvCxnSpPr>
            <a:cxnSpLocks noChangeShapeType="1"/>
          </p:cNvCxnSpPr>
          <p:nvPr/>
        </p:nvCxnSpPr>
        <p:spPr bwMode="auto">
          <a:xfrm>
            <a:off x="7261744" y="5448542"/>
            <a:ext cx="527050" cy="4397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7382736" y="5262215"/>
            <a:ext cx="938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7475">
              <a:defRPr/>
            </a:pPr>
            <a:r>
              <a:rPr lang="en-US" dirty="0">
                <a:solidFill>
                  <a:srgbClr val="000000"/>
                </a:solidFill>
              </a:rPr>
              <a:t>p + u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628" y="5354935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</a:t>
            </a:r>
            <a:endParaRPr lang="en-CA" dirty="0"/>
          </a:p>
        </p:txBody>
      </p:sp>
      <p:sp>
        <p:nvSpPr>
          <p:cNvPr id="12" name="Freeform 11"/>
          <p:cNvSpPr/>
          <p:nvPr/>
        </p:nvSpPr>
        <p:spPr bwMode="auto">
          <a:xfrm>
            <a:off x="4731026" y="4041913"/>
            <a:ext cx="2133600" cy="1895061"/>
          </a:xfrm>
          <a:custGeom>
            <a:avLst/>
            <a:gdLst>
              <a:gd name="connsiteX0" fmla="*/ 0 w 2133600"/>
              <a:gd name="connsiteY0" fmla="*/ 0 h 1895061"/>
              <a:gd name="connsiteX1" fmla="*/ 1603513 w 2133600"/>
              <a:gd name="connsiteY1" fmla="*/ 649357 h 1895061"/>
              <a:gd name="connsiteX2" fmla="*/ 2133600 w 2133600"/>
              <a:gd name="connsiteY2" fmla="*/ 1895061 h 189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0" h="1895061">
                <a:moveTo>
                  <a:pt x="0" y="0"/>
                </a:moveTo>
                <a:cubicBezTo>
                  <a:pt x="623956" y="166757"/>
                  <a:pt x="1247913" y="333514"/>
                  <a:pt x="1603513" y="649357"/>
                </a:cubicBezTo>
                <a:cubicBezTo>
                  <a:pt x="1959113" y="965200"/>
                  <a:pt x="2046356" y="1430130"/>
                  <a:pt x="2133600" y="1895061"/>
                </a:cubicBezTo>
              </a:path>
            </a:pathLst>
          </a:cu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Video Motion estimation</a:t>
            </a:r>
            <a:br>
              <a:rPr lang="en-US" altLang="zh-TW" sz="3200" smtClean="0">
                <a:ea typeface="新細明體" pitchFamily="18" charset="-120"/>
              </a:rPr>
            </a:br>
            <a:r>
              <a:rPr lang="en-US" altLang="zh-TW" sz="3200" smtClean="0">
                <a:ea typeface="新細明體" pitchFamily="18" charset="-120"/>
              </a:rPr>
              <a:t>related areas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08200"/>
            <a:ext cx="8229600" cy="4416425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Parametric motion (image alignment)</a:t>
            </a:r>
          </a:p>
          <a:p>
            <a:pPr>
              <a:defRPr/>
            </a:pPr>
            <a:r>
              <a:rPr lang="en-US" altLang="zh-TW" dirty="0" smtClean="0"/>
              <a:t>Tracking</a:t>
            </a:r>
          </a:p>
          <a:p>
            <a:pPr>
              <a:defRPr/>
            </a:pPr>
            <a:r>
              <a:rPr lang="en-US" altLang="zh-TW" dirty="0" smtClean="0"/>
              <a:t>Optical flow</a:t>
            </a:r>
          </a:p>
        </p:txBody>
      </p:sp>
    </p:spTree>
    <p:extLst>
      <p:ext uri="{BB962C8B-B14F-4D97-AF65-F5344CB8AC3E}">
        <p14:creationId xmlns:p14="http://schemas.microsoft.com/office/powerpoint/2010/main" val="26309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Manually select template T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 first video frame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Manually selected:</a:t>
            </a:r>
          </a:p>
          <a:p>
            <a:r>
              <a:rPr lang="en-US" dirty="0" err="1" smtClean="0"/>
              <a:t>Matlab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chemeClr val="bg2"/>
                </a:solidFill>
              </a:rPr>
              <a:t>ginput</a:t>
            </a:r>
            <a:r>
              <a:rPr lang="en-US" dirty="0" smtClean="0">
                <a:solidFill>
                  <a:schemeClr val="bg2"/>
                </a:solidFill>
              </a:rPr>
              <a:t>()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581525" y="4056957"/>
            <a:ext cx="941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t=1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186613" y="4107757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36963" y="4093470"/>
            <a:ext cx="6588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T=0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103938" y="4064895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t-1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507038" y="3350520"/>
            <a:ext cx="68103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…</a:t>
            </a:r>
            <a:endParaRPr lang="en-CA" altLang="en-US">
              <a:solidFill>
                <a:schemeClr val="bg2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427413" y="3048895"/>
            <a:ext cx="993775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575175" y="3048895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262813" y="3075882"/>
            <a:ext cx="1052512" cy="1081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111875" y="3067945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490913" y="3172720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838700" y="3218757"/>
            <a:ext cx="347663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715125" y="3642620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913688" y="3658495"/>
            <a:ext cx="347662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cxnSp>
        <p:nvCxnSpPr>
          <p:cNvPr id="17" name="Straight Arrow Connector 4"/>
          <p:cNvCxnSpPr>
            <a:cxnSpLocks noChangeShapeType="1"/>
          </p:cNvCxnSpPr>
          <p:nvPr/>
        </p:nvCxnSpPr>
        <p:spPr bwMode="auto">
          <a:xfrm>
            <a:off x="4656138" y="3172720"/>
            <a:ext cx="182562" cy="460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7"/>
          <p:cNvCxnSpPr>
            <a:cxnSpLocks noChangeShapeType="1"/>
          </p:cNvCxnSpPr>
          <p:nvPr/>
        </p:nvCxnSpPr>
        <p:spPr bwMode="auto">
          <a:xfrm>
            <a:off x="6188075" y="3218757"/>
            <a:ext cx="527050" cy="4397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9"/>
          <p:cNvCxnSpPr>
            <a:cxnSpLocks noChangeShapeType="1"/>
          </p:cNvCxnSpPr>
          <p:nvPr/>
        </p:nvCxnSpPr>
        <p:spPr bwMode="auto">
          <a:xfrm>
            <a:off x="7789863" y="3658495"/>
            <a:ext cx="123825" cy="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313043" y="1716157"/>
            <a:ext cx="384314" cy="1627737"/>
          </a:xfrm>
          <a:prstGeom prst="straightConnector1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735496" y="482457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 action="ppaction://hlinkfile"/>
              </a:rPr>
              <a:t>MTF Usage Example – Multi Target Tracking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2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Registration: from trans </a:t>
            </a:r>
            <a:r>
              <a:rPr lang="de-DE" b="1" dirty="0" smtClean="0">
                <a:solidFill>
                  <a:schemeClr val="bg2"/>
                </a:solidFill>
              </a:rPr>
              <a:t>u</a:t>
            </a:r>
            <a:r>
              <a:rPr lang="de-DE" b="1" dirty="0" smtClean="0"/>
              <a:t> </a:t>
            </a:r>
            <a:br>
              <a:rPr lang="de-DE" b="1" dirty="0" smtClean="0"/>
            </a:br>
            <a:r>
              <a:rPr lang="de-DE" b="1" dirty="0" smtClean="0"/>
              <a:t>to warp </a:t>
            </a:r>
            <a:r>
              <a:rPr lang="de-DE" b="1" dirty="0" smtClean="0">
                <a:solidFill>
                  <a:schemeClr val="bg2"/>
                </a:solidFill>
              </a:rPr>
              <a:t>w(x,p)</a:t>
            </a:r>
            <a:endParaRPr lang="de-DE" sz="3600" dirty="0">
              <a:solidFill>
                <a:schemeClr val="bg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sz="2800" dirty="0" smtClean="0"/>
              <a:t>Find </a:t>
            </a:r>
            <a:r>
              <a:rPr lang="de-DE" sz="2800" dirty="0" err="1" smtClean="0"/>
              <a:t>parameters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a </a:t>
            </a:r>
            <a:r>
              <a:rPr lang="de-DE" sz="2800" dirty="0" err="1" smtClean="0"/>
              <a:t>warping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</a:t>
            </a:r>
            <a:r>
              <a:rPr lang="de-DE" sz="2800" dirty="0" smtClean="0"/>
              <a:t> such </a:t>
            </a:r>
            <a:r>
              <a:rPr lang="de-DE" sz="2800" dirty="0" err="1" smtClean="0"/>
              <a:t>that</a:t>
            </a:r>
            <a:r>
              <a:rPr lang="de-DE" sz="2800" dirty="0" smtClean="0"/>
              <a:t>:</a:t>
            </a:r>
          </a:p>
          <a:p>
            <a:pPr>
              <a:buNone/>
            </a:pPr>
            <a:endParaRPr lang="de-DE" sz="2800" dirty="0"/>
          </a:p>
          <a:p>
            <a:pPr>
              <a:buNone/>
            </a:pPr>
            <a:endParaRPr lang="de-DE" sz="1600" dirty="0" smtClean="0"/>
          </a:p>
          <a:p>
            <a:pPr>
              <a:buNone/>
            </a:pPr>
            <a:r>
              <a:rPr lang="de-DE" sz="2800" dirty="0" err="1" smtClean="0"/>
              <a:t>for</a:t>
            </a:r>
            <a:r>
              <a:rPr lang="de-DE" sz="2800" dirty="0" smtClean="0"/>
              <a:t> all </a:t>
            </a:r>
            <a:r>
              <a:rPr lang="de-DE" sz="2800" dirty="0" err="1" smtClean="0"/>
              <a:t>template</a:t>
            </a:r>
            <a:r>
              <a:rPr lang="de-DE" sz="2800" dirty="0" smtClean="0"/>
              <a:t> </a:t>
            </a:r>
            <a:r>
              <a:rPr lang="de-DE" sz="2800" dirty="0" err="1" smtClean="0"/>
              <a:t>points</a:t>
            </a:r>
            <a:r>
              <a:rPr lang="de-DE" sz="2800" dirty="0" smtClean="0"/>
              <a:t> </a:t>
            </a:r>
          </a:p>
          <a:p>
            <a:pPr>
              <a:buNone/>
            </a:pPr>
            <a:r>
              <a:rPr lang="de-DE" sz="700" dirty="0" smtClean="0"/>
              <a:t> </a:t>
            </a:r>
            <a:endParaRPr lang="de-DE" sz="240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 bwMode="auto">
          <a:xfrm>
            <a:off x="2664673" y="2308867"/>
            <a:ext cx="3779535" cy="544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hteck 11"/>
          <p:cNvSpPr/>
          <p:nvPr/>
        </p:nvSpPr>
        <p:spPr>
          <a:xfrm>
            <a:off x="2555776" y="2204864"/>
            <a:ext cx="4032448" cy="64807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95536" y="1628800"/>
            <a:ext cx="8352928" cy="18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078000"/>
            <a:ext cx="3286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 descr="trackImage4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5225752"/>
            <a:ext cx="1828800" cy="1371600"/>
          </a:xfrm>
          <a:prstGeom prst="rect">
            <a:avLst/>
          </a:prstGeom>
        </p:spPr>
      </p:pic>
      <p:pic>
        <p:nvPicPr>
          <p:cNvPr id="19" name="Grafik 18" descr="trackImage4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5225752"/>
            <a:ext cx="1828800" cy="1371600"/>
          </a:xfrm>
          <a:prstGeom prst="rect">
            <a:avLst/>
          </a:prstGeom>
        </p:spPr>
      </p:pic>
      <p:pic>
        <p:nvPicPr>
          <p:cNvPr id="20" name="Grafik 19" descr="trackImage4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5225752"/>
            <a:ext cx="1828800" cy="1371600"/>
          </a:xfrm>
          <a:prstGeom prst="rect">
            <a:avLst/>
          </a:prstGeom>
        </p:spPr>
      </p:pic>
      <p:pic>
        <p:nvPicPr>
          <p:cNvPr id="21" name="Grafik 20" descr="trackImage4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6256" y="5225752"/>
            <a:ext cx="1828800" cy="1371600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65849" y="3654024"/>
            <a:ext cx="958079" cy="93610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3" name="Gerade Verbindung mit Pfeil 22"/>
          <p:cNvCxnSpPr/>
          <p:nvPr/>
        </p:nvCxnSpPr>
        <p:spPr>
          <a:xfrm rot="5400000">
            <a:off x="2952217" y="5129791"/>
            <a:ext cx="936104" cy="794"/>
          </a:xfrm>
          <a:prstGeom prst="straightConnector1">
            <a:avLst/>
          </a:prstGeom>
          <a:ln w="53975">
            <a:solidFill>
              <a:srgbClr val="FFFF00"/>
            </a:solidFill>
            <a:tailEnd type="arrow"/>
          </a:ln>
          <a:effectLst>
            <a:outerShdw blurRad="50800" dist="50800" dir="2700000" algn="tl" rotWithShape="0">
              <a:prstClr val="black">
                <a:alpha val="8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4675084"/>
            <a:ext cx="124968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09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5373216"/>
            <a:ext cx="4873943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err="1" smtClean="0"/>
              <a:t>Intensity-based</a:t>
            </a:r>
            <a:r>
              <a:rPr lang="de-DE" b="1" dirty="0" smtClean="0"/>
              <a:t> Template Tracking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Goal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sz="2800" dirty="0" smtClean="0"/>
              <a:t>Find </a:t>
            </a:r>
            <a:r>
              <a:rPr lang="de-DE" sz="2800" dirty="0" err="1" smtClean="0"/>
              <a:t>parameters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a </a:t>
            </a:r>
            <a:r>
              <a:rPr lang="de-DE" sz="2800" dirty="0" err="1" smtClean="0"/>
              <a:t>warping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</a:t>
            </a:r>
            <a:r>
              <a:rPr lang="de-DE" sz="2800" dirty="0" smtClean="0"/>
              <a:t> such </a:t>
            </a:r>
            <a:r>
              <a:rPr lang="de-DE" sz="2800" dirty="0" err="1" smtClean="0"/>
              <a:t>that</a:t>
            </a:r>
            <a:r>
              <a:rPr lang="de-DE" sz="2800" dirty="0" smtClean="0"/>
              <a:t>:</a:t>
            </a:r>
          </a:p>
          <a:p>
            <a:pPr>
              <a:buNone/>
            </a:pPr>
            <a:endParaRPr lang="de-DE" sz="2800" dirty="0"/>
          </a:p>
          <a:p>
            <a:pPr>
              <a:buNone/>
            </a:pPr>
            <a:endParaRPr lang="de-DE" sz="1600" dirty="0" smtClean="0"/>
          </a:p>
          <a:p>
            <a:pPr>
              <a:buNone/>
            </a:pPr>
            <a:r>
              <a:rPr lang="de-DE" sz="2800" dirty="0" err="1" smtClean="0"/>
              <a:t>for</a:t>
            </a:r>
            <a:r>
              <a:rPr lang="de-DE" sz="2800" dirty="0" smtClean="0"/>
              <a:t> all </a:t>
            </a:r>
            <a:r>
              <a:rPr lang="de-DE" sz="2800" dirty="0" err="1" smtClean="0"/>
              <a:t>template</a:t>
            </a:r>
            <a:r>
              <a:rPr lang="de-DE" sz="2800" dirty="0" smtClean="0"/>
              <a:t> </a:t>
            </a:r>
            <a:r>
              <a:rPr lang="de-DE" sz="2800" dirty="0" err="1" smtClean="0"/>
              <a:t>points</a:t>
            </a:r>
            <a:r>
              <a:rPr lang="de-DE" sz="2800" dirty="0" smtClean="0"/>
              <a:t> </a:t>
            </a:r>
          </a:p>
          <a:p>
            <a:pPr>
              <a:buNone/>
            </a:pPr>
            <a:r>
              <a:rPr lang="de-DE" sz="700" dirty="0" smtClean="0"/>
              <a:t> </a:t>
            </a:r>
            <a:endParaRPr lang="de-DE" sz="2400" dirty="0" smtClean="0"/>
          </a:p>
          <a:p>
            <a:pPr>
              <a:buNone/>
            </a:pPr>
            <a:r>
              <a:rPr lang="de-DE" sz="2300" b="1" dirty="0" err="1" smtClean="0"/>
              <a:t>Reformulate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the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goal</a:t>
            </a:r>
            <a:r>
              <a:rPr lang="de-DE" sz="2300" b="1" dirty="0" smtClean="0"/>
              <a:t> </a:t>
            </a:r>
            <a:r>
              <a:rPr lang="de-DE" sz="2300" dirty="0" err="1" smtClean="0"/>
              <a:t>using</a:t>
            </a:r>
            <a:r>
              <a:rPr lang="de-DE" sz="2300" dirty="0" smtClean="0"/>
              <a:t> a </a:t>
            </a:r>
            <a:r>
              <a:rPr lang="de-DE" sz="2300" dirty="0" err="1" smtClean="0"/>
              <a:t>prediction</a:t>
            </a:r>
            <a:r>
              <a:rPr lang="de-DE" sz="2300" dirty="0" smtClean="0"/>
              <a:t>     </a:t>
            </a:r>
            <a:r>
              <a:rPr lang="de-DE" sz="2300" dirty="0" err="1" smtClean="0"/>
              <a:t>as</a:t>
            </a:r>
            <a:r>
              <a:rPr lang="de-DE" sz="2300" dirty="0" smtClean="0"/>
              <a:t> </a:t>
            </a:r>
            <a:r>
              <a:rPr lang="de-DE" sz="2300" dirty="0" err="1" smtClean="0"/>
              <a:t>approximation</a:t>
            </a:r>
            <a:r>
              <a:rPr lang="de-DE" sz="2300" dirty="0" smtClean="0"/>
              <a:t> </a:t>
            </a:r>
            <a:r>
              <a:rPr lang="de-DE" sz="2300" dirty="0" err="1" smtClean="0"/>
              <a:t>of</a:t>
            </a:r>
            <a:r>
              <a:rPr lang="de-DE" sz="2300" dirty="0" smtClean="0"/>
              <a:t>    : </a:t>
            </a:r>
          </a:p>
          <a:p>
            <a:r>
              <a:rPr lang="de-DE" sz="2300" dirty="0" smtClean="0"/>
              <a:t>Find </a:t>
            </a:r>
            <a:r>
              <a:rPr lang="de-DE" sz="2300" dirty="0" err="1" smtClean="0"/>
              <a:t>the</a:t>
            </a:r>
            <a:r>
              <a:rPr lang="de-DE" sz="2300" dirty="0" smtClean="0"/>
              <a:t> </a:t>
            </a:r>
            <a:r>
              <a:rPr lang="de-DE" sz="2300" b="1" dirty="0" err="1" smtClean="0"/>
              <a:t>parameters</a:t>
            </a:r>
            <a:r>
              <a:rPr lang="de-DE" sz="2300" b="1" dirty="0" smtClean="0"/>
              <a:t>‘ </a:t>
            </a:r>
            <a:r>
              <a:rPr lang="de-DE" sz="2300" b="1" dirty="0" err="1" smtClean="0"/>
              <a:t>increment</a:t>
            </a:r>
            <a:r>
              <a:rPr lang="de-DE" sz="2300" dirty="0" smtClean="0"/>
              <a:t>          such </a:t>
            </a:r>
            <a:r>
              <a:rPr lang="de-DE" sz="2300" dirty="0" err="1" smtClean="0"/>
              <a:t>that</a:t>
            </a:r>
            <a:r>
              <a:rPr lang="de-DE" sz="2300" dirty="0" smtClean="0"/>
              <a:t>  </a:t>
            </a:r>
            <a:br>
              <a:rPr lang="de-DE" sz="2300" dirty="0" smtClean="0"/>
            </a:br>
            <a:r>
              <a:rPr lang="de-DE" sz="1400" dirty="0"/>
              <a:t> </a:t>
            </a:r>
            <a:endParaRPr lang="de-DE" sz="2300" dirty="0" smtClean="0"/>
          </a:p>
          <a:p>
            <a:r>
              <a:rPr lang="de-DE" sz="2300" dirty="0" err="1" smtClean="0"/>
              <a:t>by</a:t>
            </a:r>
            <a:r>
              <a:rPr lang="de-DE" sz="2300" dirty="0" smtClean="0"/>
              <a:t> </a:t>
            </a:r>
            <a:r>
              <a:rPr lang="de-DE" sz="2300" b="1" dirty="0" err="1" smtClean="0"/>
              <a:t>minimizing</a:t>
            </a:r>
            <a:endParaRPr lang="de-DE" sz="2300" b="1" dirty="0" smtClean="0"/>
          </a:p>
          <a:p>
            <a:pPr>
              <a:buNone/>
            </a:pPr>
            <a:endParaRPr lang="de-DE" sz="2300" dirty="0" smtClean="0"/>
          </a:p>
          <a:p>
            <a:pPr>
              <a:buNone/>
            </a:pPr>
            <a:endParaRPr lang="de-DE" sz="2300" dirty="0"/>
          </a:p>
          <a:p>
            <a:pPr>
              <a:buNone/>
            </a:pPr>
            <a:endParaRPr lang="de-DE" sz="1000" dirty="0" smtClean="0"/>
          </a:p>
          <a:p>
            <a:pPr>
              <a:buNone/>
            </a:pPr>
            <a:r>
              <a:rPr lang="de-DE" sz="2300" dirty="0" err="1" smtClean="0"/>
              <a:t>This</a:t>
            </a:r>
            <a:r>
              <a:rPr lang="de-DE" sz="2300" dirty="0" smtClean="0"/>
              <a:t> </a:t>
            </a:r>
            <a:r>
              <a:rPr lang="de-DE" sz="2300" dirty="0" err="1" smtClean="0"/>
              <a:t>is</a:t>
            </a:r>
            <a:r>
              <a:rPr lang="de-DE" sz="2300" dirty="0" smtClean="0"/>
              <a:t> a </a:t>
            </a:r>
            <a:r>
              <a:rPr lang="de-DE" sz="2300" b="1" dirty="0" smtClean="0"/>
              <a:t>non-linear </a:t>
            </a:r>
            <a:r>
              <a:rPr lang="de-DE" sz="2300" b="1" dirty="0" err="1" smtClean="0"/>
              <a:t>minimization</a:t>
            </a:r>
            <a:r>
              <a:rPr lang="de-DE" sz="2300" b="1" dirty="0" smtClean="0"/>
              <a:t> </a:t>
            </a:r>
            <a:r>
              <a:rPr lang="de-DE" sz="2300" b="1" dirty="0" err="1" smtClean="0"/>
              <a:t>problem</a:t>
            </a:r>
            <a:r>
              <a:rPr lang="de-DE" sz="2300" dirty="0" smtClean="0"/>
              <a:t>.</a:t>
            </a:r>
            <a:endParaRPr lang="de-DE" sz="23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 bwMode="auto">
          <a:xfrm>
            <a:off x="2664673" y="2308867"/>
            <a:ext cx="3779535" cy="54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77024"/>
            <a:ext cx="461418" cy="246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8000" y="3614113"/>
            <a:ext cx="227586" cy="246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000" y="3627188"/>
            <a:ext cx="201600" cy="2338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4635" y="4068048"/>
            <a:ext cx="1761151" cy="25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Rechteck 11"/>
          <p:cNvSpPr/>
          <p:nvPr/>
        </p:nvSpPr>
        <p:spPr>
          <a:xfrm>
            <a:off x="2555776" y="2204864"/>
            <a:ext cx="4032448" cy="648072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/>
        </p:nvCxnSpPr>
        <p:spPr>
          <a:xfrm>
            <a:off x="6588224" y="4365104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395536" y="1628800"/>
            <a:ext cx="8352928" cy="18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/>
          <p:cNvCxnSpPr/>
          <p:nvPr/>
        </p:nvCxnSpPr>
        <p:spPr>
          <a:xfrm>
            <a:off x="4932040" y="5742232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3078000"/>
            <a:ext cx="3286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4537114"/>
            <a:ext cx="5754053" cy="62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2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err="1" smtClean="0"/>
              <a:t>Intensity-based</a:t>
            </a:r>
            <a:r>
              <a:rPr lang="de-DE" b="1" dirty="0" smtClean="0"/>
              <a:t> Template Tracking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Lukas-</a:t>
            </a:r>
            <a:r>
              <a:rPr lang="de-DE" sz="3600" dirty="0" err="1" smtClean="0"/>
              <a:t>Kanade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de-DE" sz="2800" dirty="0" smtClean="0"/>
          </a:p>
          <a:p>
            <a:pPr>
              <a:buNone/>
            </a:pPr>
            <a:endParaRPr lang="de-DE" sz="2800" dirty="0"/>
          </a:p>
          <a:p>
            <a:pPr>
              <a:buNone/>
            </a:pPr>
            <a:r>
              <a:rPr lang="de-DE" sz="2800" dirty="0" err="1" smtClean="0"/>
              <a:t>Uses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b="1" dirty="0" err="1" smtClean="0"/>
              <a:t>Gauss</a:t>
            </a:r>
            <a:r>
              <a:rPr lang="de-DE" sz="2800" b="1" dirty="0" smtClean="0"/>
              <a:t>-Newton </a:t>
            </a:r>
            <a:r>
              <a:rPr lang="de-DE" sz="2800" b="1" dirty="0" err="1" smtClean="0"/>
              <a:t>method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minimization</a:t>
            </a:r>
            <a:r>
              <a:rPr lang="de-DE" sz="2800" dirty="0" smtClean="0"/>
              <a:t>:</a:t>
            </a:r>
          </a:p>
          <a:p>
            <a:r>
              <a:rPr lang="de-DE" sz="2400" dirty="0" err="1" smtClean="0"/>
              <a:t>Applies</a:t>
            </a:r>
            <a:r>
              <a:rPr lang="de-DE" sz="2400" dirty="0" smtClean="0"/>
              <a:t> a </a:t>
            </a:r>
            <a:r>
              <a:rPr lang="de-DE" sz="2400" dirty="0" err="1" smtClean="0"/>
              <a:t>first</a:t>
            </a:r>
            <a:r>
              <a:rPr lang="de-DE" sz="2400" dirty="0" smtClean="0"/>
              <a:t>-order Taylor </a:t>
            </a:r>
            <a:r>
              <a:rPr lang="de-DE" sz="2400" dirty="0" err="1" smtClean="0"/>
              <a:t>series</a:t>
            </a:r>
            <a:r>
              <a:rPr lang="de-DE" sz="2400" dirty="0" smtClean="0"/>
              <a:t> </a:t>
            </a:r>
            <a:r>
              <a:rPr lang="de-DE" sz="2400" dirty="0" err="1" smtClean="0"/>
              <a:t>approximation</a:t>
            </a:r>
            <a:endParaRPr lang="de-DE" sz="2400" dirty="0" smtClean="0"/>
          </a:p>
          <a:p>
            <a:r>
              <a:rPr lang="de-DE" sz="2400" dirty="0" err="1" smtClean="0"/>
              <a:t>Minimizes</a:t>
            </a:r>
            <a:r>
              <a:rPr lang="de-DE" sz="2400" dirty="0" smtClean="0"/>
              <a:t> </a:t>
            </a:r>
            <a:r>
              <a:rPr lang="de-DE" sz="2400" dirty="0" err="1" smtClean="0"/>
              <a:t>iteratively</a:t>
            </a:r>
            <a:endParaRPr lang="de-DE" sz="2400" dirty="0" smtClean="0"/>
          </a:p>
          <a:p>
            <a:endParaRPr lang="de-DE" sz="2800" dirty="0"/>
          </a:p>
        </p:txBody>
      </p:sp>
      <p:sp>
        <p:nvSpPr>
          <p:cNvPr id="5" name="Rechteck 4"/>
          <p:cNvSpPr/>
          <p:nvPr/>
        </p:nvSpPr>
        <p:spPr>
          <a:xfrm>
            <a:off x="323528" y="2564904"/>
            <a:ext cx="8496944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67544" y="6464369"/>
            <a:ext cx="6981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B. D. Lucas and T. </a:t>
            </a:r>
            <a:r>
              <a:rPr lang="en-US" sz="1200" dirty="0" err="1" smtClean="0"/>
              <a:t>Kanade</a:t>
            </a:r>
            <a:r>
              <a:rPr lang="en-US" sz="1200" dirty="0" smtClean="0"/>
              <a:t>. An iterative image registration technique with an application to stereo vision, 1981.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338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smtClean="0"/>
              <a:t>Lukas-</a:t>
            </a:r>
            <a:r>
              <a:rPr lang="de-DE" b="1" dirty="0" err="1" smtClean="0"/>
              <a:t>Kanade</a:t>
            </a:r>
            <a:r>
              <a:rPr lang="de-DE" b="1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Approximation </a:t>
            </a:r>
            <a:r>
              <a:rPr lang="de-DE" sz="3600" dirty="0" err="1" smtClean="0"/>
              <a:t>by</a:t>
            </a:r>
            <a:r>
              <a:rPr lang="de-DE" sz="3600" dirty="0" smtClean="0"/>
              <a:t> </a:t>
            </a:r>
            <a:r>
              <a:rPr lang="de-DE" sz="3600" dirty="0" err="1" smtClean="0"/>
              <a:t>linearization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 sz="2400" b="1" dirty="0" smtClean="0"/>
              <a:t>First-order Taylor </a:t>
            </a:r>
            <a:r>
              <a:rPr lang="de-DE" sz="2400" b="1" dirty="0" err="1" smtClean="0"/>
              <a:t>series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approximation</a:t>
            </a:r>
            <a:r>
              <a:rPr lang="de-DE" sz="2400" dirty="0" smtClean="0"/>
              <a:t>:</a:t>
            </a:r>
            <a:endParaRPr lang="de-DE" sz="2800" dirty="0" smtClean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endParaRPr lang="de-DE" sz="2400" dirty="0" smtClean="0"/>
          </a:p>
          <a:p>
            <a:pPr>
              <a:buNone/>
            </a:pPr>
            <a:r>
              <a:rPr lang="de-DE" sz="2400" dirty="0" err="1"/>
              <a:t>w</a:t>
            </a:r>
            <a:r>
              <a:rPr lang="de-DE" sz="2400" dirty="0" err="1" smtClean="0"/>
              <a:t>here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b="1" dirty="0" err="1" smtClean="0"/>
              <a:t>Jacobian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matrix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: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645024"/>
            <a:ext cx="2865438" cy="752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6763" y="4610224"/>
            <a:ext cx="4722812" cy="86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6463" y="5772274"/>
            <a:ext cx="3614737" cy="411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865812"/>
            <a:ext cx="814387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5306" y="4647059"/>
            <a:ext cx="1714500" cy="118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95306" y="3284984"/>
            <a:ext cx="1714500" cy="118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Freeform 13"/>
          <p:cNvSpPr>
            <a:spLocks noChangeArrowheads="1"/>
          </p:cNvSpPr>
          <p:nvPr/>
        </p:nvSpPr>
        <p:spPr bwMode="auto">
          <a:xfrm>
            <a:off x="2247950" y="6161212"/>
            <a:ext cx="1620838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500" y="0"/>
              </a:cxn>
            </a:cxnLst>
            <a:rect l="0" t="0" r="r" b="b"/>
            <a:pathLst>
              <a:path w="4501" h="1">
                <a:moveTo>
                  <a:pt x="0" y="0"/>
                </a:moveTo>
                <a:lnTo>
                  <a:pt x="4500" y="0"/>
                </a:lnTo>
              </a:path>
            </a:pathLst>
          </a:custGeom>
          <a:noFill/>
          <a:ln w="360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Freeform 15"/>
          <p:cNvSpPr>
            <a:spLocks noChangeArrowheads="1"/>
          </p:cNvSpPr>
          <p:nvPr/>
        </p:nvSpPr>
        <p:spPr bwMode="auto">
          <a:xfrm>
            <a:off x="4048175" y="6161212"/>
            <a:ext cx="12604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00" y="0"/>
              </a:cxn>
            </a:cxnLst>
            <a:rect l="0" t="0" r="r" b="b"/>
            <a:pathLst>
              <a:path w="3501" h="1">
                <a:moveTo>
                  <a:pt x="0" y="0"/>
                </a:moveTo>
                <a:lnTo>
                  <a:pt x="3500" y="0"/>
                </a:lnTo>
              </a:path>
            </a:pathLst>
          </a:custGeom>
          <a:noFill/>
          <a:ln w="360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2276872"/>
            <a:ext cx="5840475" cy="4522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Textfeld 15"/>
          <p:cNvSpPr txBox="1"/>
          <p:nvPr/>
        </p:nvSpPr>
        <p:spPr>
          <a:xfrm>
            <a:off x="107504" y="630932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Jacobian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err="1" smtClean="0"/>
              <a:t>current</a:t>
            </a:r>
            <a:r>
              <a:rPr lang="de-DE" b="1" dirty="0" smtClean="0"/>
              <a:t> </a:t>
            </a:r>
            <a:r>
              <a:rPr lang="de-DE" b="1" dirty="0" err="1" smtClean="0"/>
              <a:t>image</a:t>
            </a:r>
            <a:endParaRPr lang="de-DE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4716016" y="63093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Jacobian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smtClean="0"/>
              <a:t>warp</a:t>
            </a:r>
            <a:endParaRPr lang="de-DE" b="1" dirty="0"/>
          </a:p>
        </p:txBody>
      </p:sp>
      <p:cxnSp>
        <p:nvCxnSpPr>
          <p:cNvPr id="21" name="Gerade Verbindung mit Pfeil 20"/>
          <p:cNvCxnSpPr/>
          <p:nvPr/>
        </p:nvCxnSpPr>
        <p:spPr>
          <a:xfrm rot="5400000" flipH="1" flipV="1">
            <a:off x="4139952" y="6381328"/>
            <a:ext cx="28803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4283968" y="6525344"/>
            <a:ext cx="3600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rot="5400000" flipH="1" flipV="1">
            <a:off x="3347070" y="6380534"/>
            <a:ext cx="28803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3131840" y="6525344"/>
            <a:ext cx="3600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6956648" y="5949280"/>
            <a:ext cx="17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gradient</a:t>
            </a:r>
            <a:r>
              <a:rPr lang="de-DE" b="1" dirty="0" smtClean="0"/>
              <a:t> </a:t>
            </a:r>
            <a:r>
              <a:rPr lang="de-DE" b="1" dirty="0" err="1" smtClean="0"/>
              <a:t>images</a:t>
            </a:r>
            <a:endParaRPr lang="de-DE" b="1" dirty="0"/>
          </a:p>
        </p:txBody>
      </p:sp>
      <p:sp>
        <p:nvSpPr>
          <p:cNvPr id="20" name="Rechteck 19"/>
          <p:cNvSpPr/>
          <p:nvPr/>
        </p:nvSpPr>
        <p:spPr>
          <a:xfrm>
            <a:off x="6444208" y="2204864"/>
            <a:ext cx="237626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72000" y="2412000"/>
            <a:ext cx="3000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3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Image Derivatives </a:t>
            </a:r>
            <a:br>
              <a:rPr lang="en-US" altLang="en-US" dirty="0" smtClean="0"/>
            </a:br>
            <a:r>
              <a:rPr lang="en-US" altLang="en-US" dirty="0" smtClean="0"/>
              <a:t>4DoF</a:t>
            </a:r>
            <a:endParaRPr lang="en-US" altLang="en-US" dirty="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Generalize to many </a:t>
            </a:r>
            <a:r>
              <a:rPr lang="en-US" dirty="0" smtClean="0"/>
              <a:t>Degrees of </a:t>
            </a:r>
            <a:r>
              <a:rPr lang="en-US" dirty="0" err="1" smtClean="0"/>
              <a:t>freedooms</a:t>
            </a:r>
            <a:r>
              <a:rPr lang="en-US" dirty="0" smtClean="0"/>
              <a:t> </a:t>
            </a:r>
            <a:r>
              <a:rPr lang="en-US" dirty="0" smtClean="0"/>
              <a:t>(DOFs)</a:t>
            </a:r>
          </a:p>
        </p:txBody>
      </p:sp>
      <p:pic>
        <p:nvPicPr>
          <p:cNvPr id="79876" name="Picture 4" descr="hagerImVarBa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76600"/>
            <a:ext cx="492601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hongzImV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30130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4876800" y="5715000"/>
            <a:ext cx="1577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Im  = Mu</a:t>
            </a:r>
          </a:p>
        </p:txBody>
      </p:sp>
    </p:spTree>
    <p:extLst>
      <p:ext uri="{BB962C8B-B14F-4D97-AF65-F5344CB8AC3E}">
        <p14:creationId xmlns:p14="http://schemas.microsoft.com/office/powerpoint/2010/main" val="35259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8" y="-76200"/>
            <a:ext cx="7924800" cy="13208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/>
          <a:p>
            <a:pPr eaLnBrk="1" hangingPunct="1"/>
            <a:r>
              <a:rPr lang="en-US" altLang="en-US" dirty="0" smtClean="0"/>
              <a:t>Image Derivatives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6 </a:t>
            </a:r>
            <a:r>
              <a:rPr lang="en-US" altLang="en-US" dirty="0" err="1" smtClean="0"/>
              <a:t>DoF</a:t>
            </a:r>
            <a:endParaRPr lang="en-US" altLang="en-US" dirty="0" smtClean="0"/>
          </a:p>
        </p:txBody>
      </p:sp>
      <p:grpSp>
        <p:nvGrpSpPr>
          <p:cNvPr id="80899" name="Group 3"/>
          <p:cNvGrpSpPr>
            <a:grpSpLocks/>
          </p:cNvGrpSpPr>
          <p:nvPr/>
        </p:nvGrpSpPr>
        <p:grpSpPr bwMode="auto">
          <a:xfrm>
            <a:off x="855663" y="4700588"/>
            <a:ext cx="7475537" cy="1287462"/>
            <a:chOff x="525" y="2554"/>
            <a:chExt cx="4709" cy="811"/>
          </a:xfrm>
        </p:grpSpPr>
        <p:pic>
          <p:nvPicPr>
            <p:cNvPr id="8091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" y="2554"/>
              <a:ext cx="616" cy="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11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" y="2554"/>
              <a:ext cx="637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12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" y="2554"/>
              <a:ext cx="638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13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" y="2554"/>
              <a:ext cx="628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14" name="Picture 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" y="2554"/>
              <a:ext cx="638" cy="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15" name="Picture 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" y="2554"/>
              <a:ext cx="627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0900" name="Picture 10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14600"/>
            <a:ext cx="1235075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Rectangle 11"/>
          <p:cNvSpPr>
            <a:spLocks noChangeArrowheads="1"/>
          </p:cNvSpPr>
          <p:nvPr/>
        </p:nvSpPr>
        <p:spPr bwMode="auto">
          <a:xfrm>
            <a:off x="1008063" y="6224588"/>
            <a:ext cx="71913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X                 Y          Rotation      Scale         Aspect       Shear</a:t>
            </a:r>
          </a:p>
        </p:txBody>
      </p:sp>
      <p:graphicFrame>
        <p:nvGraphicFramePr>
          <p:cNvPr id="80902" name="Object 12"/>
          <p:cNvGraphicFramePr>
            <a:graphicFrameLocks noChangeAspect="1"/>
          </p:cNvGraphicFramePr>
          <p:nvPr/>
        </p:nvGraphicFramePr>
        <p:xfrm>
          <a:off x="2987675" y="4225925"/>
          <a:ext cx="21336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0" imgW="2753770" imgH="369972" progId="EquationMagic">
                  <p:embed/>
                </p:oleObj>
              </mc:Choice>
              <mc:Fallback>
                <p:oleObj name="Equation" r:id="rId10" imgW="2753770" imgH="369972" progId="EquationMagic">
                  <p:embed/>
                  <p:pic>
                    <p:nvPicPr>
                      <p:cNvPr id="8090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225925"/>
                        <a:ext cx="21336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0903" name="Group 13"/>
          <p:cNvGrpSpPr>
            <a:grpSpLocks/>
          </p:cNvGrpSpPr>
          <p:nvPr/>
        </p:nvGrpSpPr>
        <p:grpSpPr bwMode="auto">
          <a:xfrm>
            <a:off x="838200" y="2438400"/>
            <a:ext cx="4659313" cy="1454150"/>
            <a:chOff x="1386" y="1344"/>
            <a:chExt cx="2935" cy="916"/>
          </a:xfrm>
        </p:grpSpPr>
        <p:pic>
          <p:nvPicPr>
            <p:cNvPr id="80907" name="Picture 14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6" y="1351"/>
              <a:ext cx="779" cy="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08" name="Picture 15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" y="1351"/>
              <a:ext cx="775" cy="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909" name="Picture 16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" y="1344"/>
              <a:ext cx="770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0904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225925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5" name="Text Box 18"/>
          <p:cNvSpPr txBox="1">
            <a:spLocks noChangeArrowheads="1"/>
          </p:cNvSpPr>
          <p:nvPr/>
        </p:nvSpPr>
        <p:spPr bwMode="auto">
          <a:xfrm>
            <a:off x="381000" y="4114800"/>
            <a:ext cx="2424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Difference images</a:t>
            </a:r>
          </a:p>
        </p:txBody>
      </p:sp>
      <p:sp>
        <p:nvSpPr>
          <p:cNvPr id="80906" name="Text Box 19"/>
          <p:cNvSpPr txBox="1">
            <a:spLocks noChangeArrowheads="1"/>
          </p:cNvSpPr>
          <p:nvPr/>
        </p:nvSpPr>
        <p:spPr bwMode="auto">
          <a:xfrm>
            <a:off x="6400800" y="1981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592036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389063"/>
          </a:xfrm>
        </p:spPr>
        <p:txBody>
          <a:bodyPr/>
          <a:lstStyle/>
          <a:p>
            <a:pPr eaLnBrk="1" hangingPunct="1"/>
            <a:r>
              <a:rPr lang="en-US" altLang="en-US" smtClean="0"/>
              <a:t>Planar Texture Variability 1</a:t>
            </a:r>
            <a:br>
              <a:rPr lang="en-US" altLang="en-US" smtClean="0"/>
            </a:br>
            <a:r>
              <a:rPr lang="en-US" altLang="en-US" smtClean="0"/>
              <a:t>Affine Variability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Affine warp function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Corresponding image variability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Discretized for images</a:t>
            </a:r>
          </a:p>
        </p:txBody>
      </p:sp>
      <p:graphicFrame>
        <p:nvGraphicFramePr>
          <p:cNvPr id="84996" name="Object 4"/>
          <p:cNvGraphicFramePr>
            <a:graphicFrameLocks noChangeAspect="1"/>
          </p:cNvGraphicFramePr>
          <p:nvPr/>
        </p:nvGraphicFramePr>
        <p:xfrm>
          <a:off x="1295400" y="5943600"/>
          <a:ext cx="41338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3" imgW="4133850" imgH="371475" progId="EquationMagic">
                  <p:embed/>
                </p:oleObj>
              </mc:Choice>
              <mc:Fallback>
                <p:oleObj name="Equation" r:id="rId3" imgW="4133850" imgH="371475" progId="EquationMagic">
                  <p:embed/>
                  <p:pic>
                    <p:nvPicPr>
                      <p:cNvPr id="849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943600"/>
                        <a:ext cx="413385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252518"/>
              </p:ext>
            </p:extLst>
          </p:nvPr>
        </p:nvGraphicFramePr>
        <p:xfrm>
          <a:off x="1451112" y="2700131"/>
          <a:ext cx="71913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Equation" r:id="rId5" imgW="7191360" imgH="1123920" progId="EquationMagic">
                  <p:embed/>
                </p:oleObj>
              </mc:Choice>
              <mc:Fallback>
                <p:oleObj name="Equation" r:id="rId5" imgW="7191360" imgH="1123920" progId="EquationMagic">
                  <p:embed/>
                  <p:pic>
                    <p:nvPicPr>
                      <p:cNvPr id="849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1112" y="2700131"/>
                        <a:ext cx="71913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747490"/>
              </p:ext>
            </p:extLst>
          </p:nvPr>
        </p:nvGraphicFramePr>
        <p:xfrm>
          <a:off x="1385888" y="4548812"/>
          <a:ext cx="67341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7" imgW="6734160" imgH="1123920" progId="EquationMagic">
                  <p:embed/>
                </p:oleObj>
              </mc:Choice>
              <mc:Fallback>
                <p:oleObj name="Equation" r:id="rId7" imgW="6734160" imgH="1123920" progId="EquationMagic">
                  <p:embed/>
                  <p:pic>
                    <p:nvPicPr>
                      <p:cNvPr id="849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88" y="4548812"/>
                        <a:ext cx="67341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908331"/>
              </p:ext>
            </p:extLst>
          </p:nvPr>
        </p:nvGraphicFramePr>
        <p:xfrm>
          <a:off x="3200400" y="1775787"/>
          <a:ext cx="55816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9" imgW="5581650" imgH="933450" progId="EquationMagic">
                  <p:embed/>
                </p:oleObj>
              </mc:Choice>
              <mc:Fallback>
                <p:oleObj name="Equation" r:id="rId9" imgW="5581650" imgH="933450" progId="EquationMagic">
                  <p:embed/>
                  <p:pic>
                    <p:nvPicPr>
                      <p:cNvPr id="849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775787"/>
                        <a:ext cx="558165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06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Planar Texture Variability 2</a:t>
            </a:r>
            <a:br>
              <a:rPr lang="en-US" altLang="en-US" smtClean="0"/>
            </a:br>
            <a:r>
              <a:rPr lang="en-US" altLang="en-US" smtClean="0"/>
              <a:t>Projective Variability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85119"/>
            <a:ext cx="8686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/>
              <a:t>Homography</a:t>
            </a:r>
            <a:r>
              <a:rPr lang="en-US" sz="2800" dirty="0" smtClean="0"/>
              <a:t> warp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Projective variability: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Where				,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/>
              <a:t>   and </a:t>
            </a:r>
          </a:p>
        </p:txBody>
      </p:sp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1714500" y="2505075"/>
          <a:ext cx="62103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3" imgW="6210300" imgH="933450" progId="EquationMagic">
                  <p:embed/>
                </p:oleObj>
              </mc:Choice>
              <mc:Fallback>
                <p:oleObj name="Equation" r:id="rId3" imgW="6210300" imgH="933450" progId="EquationMagic">
                  <p:embed/>
                  <p:pic>
                    <p:nvPicPr>
                      <p:cNvPr id="880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505075"/>
                        <a:ext cx="62103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/>
        </p:nvGraphicFramePr>
        <p:xfrm>
          <a:off x="642938" y="3886200"/>
          <a:ext cx="79533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5" imgW="7953375" imgH="1123950" progId="EquationMagic">
                  <p:embed/>
                </p:oleObj>
              </mc:Choice>
              <mc:Fallback>
                <p:oleObj name="Equation" r:id="rId5" imgW="7953375" imgH="1123950" progId="EquationMagic">
                  <p:embed/>
                  <p:pic>
                    <p:nvPicPr>
                      <p:cNvPr id="880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3886200"/>
                        <a:ext cx="79533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0" name="Object 6"/>
          <p:cNvGraphicFramePr>
            <a:graphicFrameLocks noChangeAspect="1"/>
          </p:cNvGraphicFramePr>
          <p:nvPr/>
        </p:nvGraphicFramePr>
        <p:xfrm>
          <a:off x="1905000" y="5638800"/>
          <a:ext cx="27432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7" imgW="2476500" imgH="314325" progId="EquationMagic">
                  <p:embed/>
                </p:oleObj>
              </mc:Choice>
              <mc:Fallback>
                <p:oleObj name="Equation" r:id="rId7" imgW="2476500" imgH="314325" progId="EquationMagic">
                  <p:embed/>
                  <p:pic>
                    <p:nvPicPr>
                      <p:cNvPr id="880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638800"/>
                        <a:ext cx="274320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1" name="Object 7"/>
          <p:cNvGraphicFramePr>
            <a:graphicFrameLocks noChangeAspect="1"/>
          </p:cNvGraphicFramePr>
          <p:nvPr/>
        </p:nvGraphicFramePr>
        <p:xfrm>
          <a:off x="1905000" y="6096000"/>
          <a:ext cx="26098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9" imgW="2609850" imgH="314325" progId="EquationMagic">
                  <p:embed/>
                </p:oleObj>
              </mc:Choice>
              <mc:Fallback>
                <p:oleObj name="Equation" r:id="rId9" imgW="2609850" imgH="314325" progId="EquationMagic">
                  <p:embed/>
                  <p:pic>
                    <p:nvPicPr>
                      <p:cNvPr id="880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6096000"/>
                        <a:ext cx="260985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2" name="Object 8"/>
          <p:cNvGraphicFramePr>
            <a:graphicFrameLocks noChangeAspect="1"/>
          </p:cNvGraphicFramePr>
          <p:nvPr/>
        </p:nvGraphicFramePr>
        <p:xfrm>
          <a:off x="5105400" y="5638800"/>
          <a:ext cx="31242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11" imgW="2609850" imgH="314325" progId="EquationMagic">
                  <p:embed/>
                </p:oleObj>
              </mc:Choice>
              <mc:Fallback>
                <p:oleObj name="Equation" r:id="rId11" imgW="2609850" imgH="314325" progId="EquationMagic">
                  <p:embed/>
                  <p:pic>
                    <p:nvPicPr>
                      <p:cNvPr id="880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638800"/>
                        <a:ext cx="31242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3" name="Object 9"/>
          <p:cNvGraphicFramePr>
            <a:graphicFrameLocks noChangeAspect="1"/>
          </p:cNvGraphicFramePr>
          <p:nvPr/>
        </p:nvGraphicFramePr>
        <p:xfrm>
          <a:off x="1295400" y="5029200"/>
          <a:ext cx="4152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13" imgW="4152900" imgH="381000" progId="EquationMagic">
                  <p:embed/>
                </p:oleObj>
              </mc:Choice>
              <mc:Fallback>
                <p:oleObj name="Equation" r:id="rId13" imgW="4152900" imgH="381000" progId="EquationMagic">
                  <p:embed/>
                  <p:pic>
                    <p:nvPicPr>
                      <p:cNvPr id="8807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029200"/>
                        <a:ext cx="41529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19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smtClean="0"/>
              <a:t>Lukas-</a:t>
            </a:r>
            <a:r>
              <a:rPr lang="de-DE" b="1" dirty="0" err="1" smtClean="0"/>
              <a:t>Kanade</a:t>
            </a:r>
            <a:r>
              <a:rPr lang="de-DE" b="1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Iterative </a:t>
            </a:r>
            <a:r>
              <a:rPr lang="de-DE" sz="3600" dirty="0" err="1" smtClean="0"/>
              <a:t>minimization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sz="2400" dirty="0" smtClean="0"/>
              <a:t>The </a:t>
            </a:r>
            <a:r>
              <a:rPr lang="de-DE" sz="2400" dirty="0" err="1" smtClean="0"/>
              <a:t>following</a:t>
            </a:r>
            <a:r>
              <a:rPr lang="de-DE" sz="2400" dirty="0" smtClean="0"/>
              <a:t> </a:t>
            </a:r>
            <a:r>
              <a:rPr lang="de-DE" sz="2400" dirty="0" err="1" smtClean="0"/>
              <a:t>steps</a:t>
            </a:r>
            <a:r>
              <a:rPr lang="de-DE" sz="2400" dirty="0" smtClean="0"/>
              <a:t> will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b="1" dirty="0" err="1" smtClean="0"/>
              <a:t>iteratively</a:t>
            </a:r>
            <a:r>
              <a:rPr lang="de-DE" sz="2400" dirty="0" smtClean="0"/>
              <a:t> </a:t>
            </a:r>
            <a:r>
              <a:rPr lang="de-DE" sz="2400" dirty="0" err="1" smtClean="0"/>
              <a:t>applied</a:t>
            </a:r>
            <a:r>
              <a:rPr lang="de-DE" sz="2400" dirty="0" smtClean="0"/>
              <a:t>:</a:t>
            </a:r>
          </a:p>
          <a:p>
            <a:r>
              <a:rPr lang="de-DE" sz="2000" b="1" dirty="0" err="1" smtClean="0"/>
              <a:t>Minimize</a:t>
            </a:r>
            <a:r>
              <a:rPr lang="de-DE" sz="2000" dirty="0" smtClean="0"/>
              <a:t> a </a:t>
            </a:r>
            <a:r>
              <a:rPr lang="de-DE" sz="2000" dirty="0" err="1" smtClean="0"/>
              <a:t>sum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squared</a:t>
            </a:r>
            <a:r>
              <a:rPr lang="de-DE" sz="2000" dirty="0" smtClean="0"/>
              <a:t> </a:t>
            </a:r>
            <a:r>
              <a:rPr lang="de-DE" sz="2000" dirty="0" err="1" smtClean="0"/>
              <a:t>differences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1000" dirty="0" smtClean="0"/>
              <a:t> </a:t>
            </a:r>
            <a:endParaRPr lang="de-DE" sz="2000" dirty="0" smtClean="0"/>
          </a:p>
          <a:p>
            <a:pPr>
              <a:buNone/>
            </a:pPr>
            <a:r>
              <a:rPr lang="de-DE" sz="2000" dirty="0" smtClean="0"/>
              <a:t>	</a:t>
            </a:r>
            <a:r>
              <a:rPr lang="de-DE" sz="2000" dirty="0" err="1" smtClean="0"/>
              <a:t>where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parameter</a:t>
            </a:r>
            <a:r>
              <a:rPr lang="de-DE" sz="2000" dirty="0" smtClean="0"/>
              <a:t> </a:t>
            </a:r>
            <a:r>
              <a:rPr lang="de-DE" sz="2000" dirty="0" err="1" smtClean="0"/>
              <a:t>increment</a:t>
            </a:r>
            <a:r>
              <a:rPr lang="de-DE" sz="2000" dirty="0" smtClean="0"/>
              <a:t> </a:t>
            </a:r>
            <a:r>
              <a:rPr lang="de-DE" sz="2000" dirty="0" err="1" smtClean="0"/>
              <a:t>has</a:t>
            </a:r>
            <a:r>
              <a:rPr lang="de-DE" sz="2000" dirty="0" smtClean="0"/>
              <a:t> a </a:t>
            </a:r>
            <a:r>
              <a:rPr lang="de-DE" sz="2000" b="1" dirty="0" err="1" smtClean="0"/>
              <a:t>closed</a:t>
            </a:r>
            <a:r>
              <a:rPr lang="de-DE" sz="2000" b="1" dirty="0" smtClean="0"/>
              <a:t> form </a:t>
            </a:r>
            <a:r>
              <a:rPr lang="de-DE" sz="2000" b="1" dirty="0" err="1" smtClean="0"/>
              <a:t>solution</a:t>
            </a:r>
            <a:r>
              <a:rPr lang="de-DE" sz="2000" b="1" dirty="0" smtClean="0"/>
              <a:t> </a:t>
            </a:r>
            <a:r>
              <a:rPr lang="de-DE" sz="2000" dirty="0" smtClean="0"/>
              <a:t>(</a:t>
            </a:r>
            <a:r>
              <a:rPr lang="de-DE" sz="2000" dirty="0" err="1" smtClean="0"/>
              <a:t>Gauss</a:t>
            </a:r>
            <a:r>
              <a:rPr lang="de-DE" sz="2000" dirty="0" smtClean="0"/>
              <a:t>-Newton)</a:t>
            </a:r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1000" dirty="0" smtClean="0"/>
              <a:t> </a:t>
            </a:r>
            <a:endParaRPr lang="de-DE" sz="2000" dirty="0" smtClean="0"/>
          </a:p>
          <a:p>
            <a:pPr lvl="4"/>
            <a:r>
              <a:rPr lang="de-DE" sz="2000" b="1" dirty="0" smtClean="0"/>
              <a:t>Better (Matlab):  dx = J\y0</a:t>
            </a:r>
            <a:endParaRPr lang="de-DE" sz="1800" b="1" dirty="0" smtClean="0"/>
          </a:p>
          <a:p>
            <a:r>
              <a:rPr lang="de-DE" sz="2000" b="1" dirty="0" smtClean="0"/>
              <a:t>Update</a:t>
            </a:r>
            <a:r>
              <a:rPr lang="de-DE" sz="2000" dirty="0" smtClean="0"/>
              <a:t> the parameter approximation</a:t>
            </a:r>
          </a:p>
          <a:p>
            <a:pPr>
              <a:buNone/>
            </a:pPr>
            <a:endParaRPr lang="de-DE" sz="900" dirty="0" smtClean="0"/>
          </a:p>
          <a:p>
            <a:pPr>
              <a:buNone/>
            </a:pPr>
            <a:endParaRPr lang="de-DE" sz="2400" dirty="0"/>
          </a:p>
          <a:p>
            <a:pPr>
              <a:buNone/>
            </a:pPr>
            <a:r>
              <a:rPr lang="de-DE" sz="2400" dirty="0" err="1" smtClean="0"/>
              <a:t>This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repeated</a:t>
            </a:r>
            <a:r>
              <a:rPr lang="de-DE" sz="2400" dirty="0" smtClean="0"/>
              <a:t> </a:t>
            </a:r>
            <a:r>
              <a:rPr lang="de-DE" sz="2400" b="1" dirty="0" err="1" smtClean="0"/>
              <a:t>until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convergence</a:t>
            </a:r>
            <a:r>
              <a:rPr lang="de-DE" sz="2400" b="1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reached</a:t>
            </a:r>
            <a:r>
              <a:rPr lang="de-DE" sz="2400" dirty="0" smtClean="0"/>
              <a:t>.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25" y="2410148"/>
            <a:ext cx="4122738" cy="65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1738" y="5703199"/>
            <a:ext cx="1658937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5463" y="3730997"/>
            <a:ext cx="3013075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8213" y="4223940"/>
            <a:ext cx="2189162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532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Motion, optic flow, Tracking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6071" name="Oval 7"/>
          <p:cNvSpPr>
            <a:spLocks noChangeArrowheads="1"/>
          </p:cNvSpPr>
          <p:nvPr/>
        </p:nvSpPr>
        <p:spPr bwMode="auto">
          <a:xfrm>
            <a:off x="1763713" y="3500438"/>
            <a:ext cx="144462" cy="144462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814513" y="3013075"/>
            <a:ext cx="4040187" cy="941388"/>
            <a:chOff x="1143" y="1898"/>
            <a:chExt cx="2545" cy="593"/>
          </a:xfrm>
        </p:grpSpPr>
        <p:sp>
          <p:nvSpPr>
            <p:cNvPr id="7175" name="Line 8"/>
            <p:cNvSpPr>
              <a:spLocks noChangeShapeType="1"/>
            </p:cNvSpPr>
            <p:nvPr/>
          </p:nvSpPr>
          <p:spPr bwMode="auto">
            <a:xfrm flipV="1">
              <a:off x="1202" y="1898"/>
              <a:ext cx="2126" cy="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7176" name="Line 9"/>
            <p:cNvSpPr>
              <a:spLocks noChangeShapeType="1"/>
            </p:cNvSpPr>
            <p:nvPr/>
          </p:nvSpPr>
          <p:spPr bwMode="auto">
            <a:xfrm>
              <a:off x="1152" y="2261"/>
              <a:ext cx="2426" cy="23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7177" name="Line 10"/>
            <p:cNvSpPr>
              <a:spLocks noChangeShapeType="1"/>
            </p:cNvSpPr>
            <p:nvPr/>
          </p:nvSpPr>
          <p:spPr bwMode="auto">
            <a:xfrm flipV="1">
              <a:off x="1143" y="2264"/>
              <a:ext cx="2545" cy="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87007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smtClean="0"/>
              <a:t>Lukas-</a:t>
            </a:r>
            <a:r>
              <a:rPr lang="de-DE" b="1" dirty="0" err="1" smtClean="0"/>
              <a:t>Kanade</a:t>
            </a:r>
            <a:r>
              <a:rPr lang="de-DE" b="1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Illustration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de-DE" sz="240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3025" y="2555875"/>
            <a:ext cx="6223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2555875"/>
            <a:ext cx="720725" cy="331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323850" y="1916113"/>
            <a:ext cx="8496300" cy="4321175"/>
          </a:xfrm>
          <a:prstGeom prst="rect">
            <a:avLst/>
          </a:prstGeom>
          <a:ln/>
        </p:spPr>
        <p:txBody>
          <a:bodyPr vert="horz" lIns="90000" tIns="46800" rIns="90000" bIns="4680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725" y="4679950"/>
            <a:ext cx="1439863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3600450"/>
            <a:ext cx="30480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Freeform 8"/>
          <p:cNvSpPr>
            <a:spLocks noChangeArrowheads="1"/>
          </p:cNvSpPr>
          <p:nvPr/>
        </p:nvSpPr>
        <p:spPr bwMode="auto">
          <a:xfrm>
            <a:off x="6240463" y="4217988"/>
            <a:ext cx="131762" cy="86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7" y="2399"/>
              </a:cxn>
            </a:cxnLst>
            <a:rect l="0" t="0" r="r" b="b"/>
            <a:pathLst>
              <a:path w="368" h="2400">
                <a:moveTo>
                  <a:pt x="0" y="0"/>
                </a:moveTo>
                <a:lnTo>
                  <a:pt x="367" y="2399"/>
                </a:lnTo>
              </a:path>
            </a:pathLst>
          </a:custGeom>
          <a:noFill/>
          <a:ln w="540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7" name="Freeform 9"/>
          <p:cNvSpPr>
            <a:spLocks noChangeArrowheads="1"/>
          </p:cNvSpPr>
          <p:nvPr/>
        </p:nvSpPr>
        <p:spPr bwMode="auto">
          <a:xfrm>
            <a:off x="6240463" y="3798888"/>
            <a:ext cx="1092200" cy="419100"/>
          </a:xfrm>
          <a:custGeom>
            <a:avLst/>
            <a:gdLst/>
            <a:ahLst/>
            <a:cxnLst>
              <a:cxn ang="0">
                <a:pos x="0" y="1165"/>
              </a:cxn>
              <a:cxn ang="0">
                <a:pos x="3033" y="0"/>
              </a:cxn>
            </a:cxnLst>
            <a:rect l="0" t="0" r="r" b="b"/>
            <a:pathLst>
              <a:path w="3034" h="1166">
                <a:moveTo>
                  <a:pt x="0" y="1165"/>
                </a:moveTo>
                <a:lnTo>
                  <a:pt x="3033" y="0"/>
                </a:lnTo>
              </a:path>
            </a:pathLst>
          </a:custGeom>
          <a:noFill/>
          <a:ln w="540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7332663" y="3800475"/>
            <a:ext cx="38100" cy="774700"/>
          </a:xfrm>
          <a:custGeom>
            <a:avLst/>
            <a:gdLst/>
            <a:ahLst/>
            <a:cxnLst>
              <a:cxn ang="0">
                <a:pos x="105" y="2151"/>
              </a:cxn>
              <a:cxn ang="0">
                <a:pos x="0" y="0"/>
              </a:cxn>
            </a:cxnLst>
            <a:rect l="0" t="0" r="r" b="b"/>
            <a:pathLst>
              <a:path w="106" h="2152">
                <a:moveTo>
                  <a:pt x="105" y="2151"/>
                </a:moveTo>
                <a:lnTo>
                  <a:pt x="0" y="0"/>
                </a:lnTo>
              </a:path>
            </a:pathLst>
          </a:custGeom>
          <a:noFill/>
          <a:ln w="540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" name="Freeform 11"/>
          <p:cNvSpPr>
            <a:spLocks noChangeArrowheads="1"/>
          </p:cNvSpPr>
          <p:nvPr/>
        </p:nvSpPr>
        <p:spPr bwMode="auto">
          <a:xfrm>
            <a:off x="6372225" y="4575175"/>
            <a:ext cx="998538" cy="508000"/>
          </a:xfrm>
          <a:custGeom>
            <a:avLst/>
            <a:gdLst/>
            <a:ahLst/>
            <a:cxnLst>
              <a:cxn ang="0">
                <a:pos x="2774" y="0"/>
              </a:cxn>
              <a:cxn ang="0">
                <a:pos x="0" y="1410"/>
              </a:cxn>
            </a:cxnLst>
            <a:rect l="0" t="0" r="r" b="b"/>
            <a:pathLst>
              <a:path w="2775" h="1411">
                <a:moveTo>
                  <a:pt x="2774" y="0"/>
                </a:moveTo>
                <a:lnTo>
                  <a:pt x="0" y="1410"/>
                </a:lnTo>
              </a:path>
            </a:pathLst>
          </a:custGeom>
          <a:noFill/>
          <a:ln w="540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3" name="Freeform 13"/>
          <p:cNvSpPr>
            <a:spLocks/>
          </p:cNvSpPr>
          <p:nvPr/>
        </p:nvSpPr>
        <p:spPr bwMode="auto">
          <a:xfrm>
            <a:off x="2339975" y="5148263"/>
            <a:ext cx="30607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00" y="0"/>
              </a:cxn>
            </a:cxnLst>
            <a:rect l="0" t="0" r="r" b="b"/>
            <a:pathLst>
              <a:path w="8501" h="1">
                <a:moveTo>
                  <a:pt x="0" y="0"/>
                </a:moveTo>
                <a:lnTo>
                  <a:pt x="850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838" y="3240088"/>
            <a:ext cx="1008062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" name="Freeform 15"/>
          <p:cNvSpPr>
            <a:spLocks/>
          </p:cNvSpPr>
          <p:nvPr/>
        </p:nvSpPr>
        <p:spPr bwMode="auto">
          <a:xfrm>
            <a:off x="3060700" y="3419475"/>
            <a:ext cx="2339975" cy="720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00" y="2000"/>
              </a:cxn>
            </a:cxnLst>
            <a:rect l="0" t="0" r="r" b="b"/>
            <a:pathLst>
              <a:path w="6501" h="2001">
                <a:moveTo>
                  <a:pt x="0" y="0"/>
                </a:moveTo>
                <a:lnTo>
                  <a:pt x="6500" y="200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6" name="Freeform 16"/>
          <p:cNvSpPr>
            <a:spLocks/>
          </p:cNvSpPr>
          <p:nvPr/>
        </p:nvSpPr>
        <p:spPr bwMode="auto">
          <a:xfrm>
            <a:off x="1439863" y="3779838"/>
            <a:ext cx="360362" cy="720725"/>
          </a:xfrm>
          <a:custGeom>
            <a:avLst/>
            <a:gdLst/>
            <a:ahLst/>
            <a:cxnLst>
              <a:cxn ang="0">
                <a:pos x="0" y="2000"/>
              </a:cxn>
              <a:cxn ang="0">
                <a:pos x="1000" y="0"/>
              </a:cxn>
            </a:cxnLst>
            <a:rect l="0" t="0" r="r" b="b"/>
            <a:pathLst>
              <a:path w="1001" h="2001">
                <a:moveTo>
                  <a:pt x="0" y="2000"/>
                </a:moveTo>
                <a:lnTo>
                  <a:pt x="100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9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62088" y="2357438"/>
            <a:ext cx="1417637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9863" y="2700338"/>
            <a:ext cx="1439862" cy="100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9500" y="3959225"/>
            <a:ext cx="428625" cy="230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6238" y="5187950"/>
            <a:ext cx="1731962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" name="Picture 2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8125" y="2865438"/>
            <a:ext cx="1658938" cy="37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91525" y="2578100"/>
            <a:ext cx="428625" cy="230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6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8738" y="2178050"/>
            <a:ext cx="1417637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" name="Textfeld 36"/>
          <p:cNvSpPr txBox="1"/>
          <p:nvPr/>
        </p:nvSpPr>
        <p:spPr>
          <a:xfrm>
            <a:off x="6372200" y="5949280"/>
            <a:ext cx="150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current</a:t>
            </a:r>
            <a:r>
              <a:rPr lang="de-DE" b="1" dirty="0" smtClean="0"/>
              <a:t> </a:t>
            </a:r>
            <a:r>
              <a:rPr lang="de-DE" b="1" dirty="0" err="1" smtClean="0"/>
              <a:t>frame</a:t>
            </a:r>
            <a:endParaRPr lang="de-DE" b="1" dirty="0"/>
          </a:p>
        </p:txBody>
      </p:sp>
      <p:sp>
        <p:nvSpPr>
          <p:cNvPr id="38" name="Textfeld 37"/>
          <p:cNvSpPr txBox="1"/>
          <p:nvPr/>
        </p:nvSpPr>
        <p:spPr>
          <a:xfrm>
            <a:off x="611560" y="5733256"/>
            <a:ext cx="168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template</a:t>
            </a:r>
            <a:r>
              <a:rPr lang="de-DE" b="1" dirty="0" smtClean="0"/>
              <a:t> </a:t>
            </a:r>
            <a:r>
              <a:rPr lang="de-DE" b="1" dirty="0" err="1" smtClean="0"/>
              <a:t>image</a:t>
            </a:r>
            <a:endParaRPr lang="de-DE" b="1" dirty="0"/>
          </a:p>
        </p:txBody>
      </p:sp>
      <p:sp>
        <p:nvSpPr>
          <p:cNvPr id="39" name="Textfeld 38"/>
          <p:cNvSpPr txBox="1"/>
          <p:nvPr/>
        </p:nvSpPr>
        <p:spPr>
          <a:xfrm>
            <a:off x="5580112" y="1844824"/>
            <a:ext cx="259228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each</a:t>
            </a:r>
            <a:r>
              <a:rPr lang="de-DE" sz="2000" dirty="0" smtClean="0"/>
              <a:t> </a:t>
            </a:r>
            <a:r>
              <a:rPr lang="de-DE" sz="2000" dirty="0" err="1" smtClean="0"/>
              <a:t>iteration</a:t>
            </a:r>
            <a:r>
              <a:rPr lang="de-DE" sz="2000" dirty="0" smtClean="0"/>
              <a:t>:</a:t>
            </a:r>
            <a:br>
              <a:rPr lang="de-DE" sz="2000" dirty="0" smtClean="0"/>
            </a:br>
            <a:r>
              <a:rPr lang="de-DE" sz="100" dirty="0" smtClean="0"/>
              <a:t> </a:t>
            </a: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Warp</a:t>
            </a:r>
          </a:p>
          <a:p>
            <a:endParaRPr lang="de-DE" sz="3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</a:t>
            </a:r>
            <a:r>
              <a:rPr lang="de-DE" sz="2000" dirty="0" err="1" smtClean="0"/>
              <a:t>Compute</a:t>
            </a:r>
            <a:endParaRPr lang="de-DE" sz="2000" dirty="0" smtClean="0"/>
          </a:p>
          <a:p>
            <a:endParaRPr lang="de-DE" sz="3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Update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675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 bwMode="auto">
          <a:xfrm>
            <a:off x="1913660" y="4911032"/>
            <a:ext cx="1818794" cy="702365"/>
          </a:xfrm>
          <a:prstGeom prst="ellipse">
            <a:avLst/>
          </a:prstGeom>
          <a:solidFill>
            <a:schemeClr val="tx2"/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40766" y="3432313"/>
            <a:ext cx="1818794" cy="702365"/>
          </a:xfrm>
          <a:prstGeom prst="ellipse">
            <a:avLst/>
          </a:prstGeom>
          <a:solidFill>
            <a:schemeClr val="tx2"/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0722" name="Text Box 8"/>
          <p:cNvSpPr txBox="1">
            <a:spLocks noChangeArrowheads="1"/>
          </p:cNvSpPr>
          <p:nvPr/>
        </p:nvSpPr>
        <p:spPr bwMode="auto">
          <a:xfrm>
            <a:off x="4581525" y="6283325"/>
            <a:ext cx="941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t=1</a:t>
            </a:r>
          </a:p>
        </p:txBody>
      </p: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7186613" y="6334125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</a:t>
            </a: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3636963" y="6319838"/>
            <a:ext cx="6588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T=0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6103938" y="6291263"/>
            <a:ext cx="9413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chemeClr val="bg2"/>
                </a:solidFill>
                <a:ea typeface="新細明體" pitchFamily="18" charset="-120"/>
              </a:rPr>
              <a:t>t-1</a:t>
            </a:r>
          </a:p>
        </p:txBody>
      </p:sp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5507038" y="5576888"/>
            <a:ext cx="68103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2"/>
                </a:solidFill>
              </a:rPr>
              <a:t>…</a:t>
            </a:r>
            <a:endParaRPr lang="en-CA" altLang="en-US">
              <a:solidFill>
                <a:schemeClr val="bg2"/>
              </a:solidFill>
            </a:endParaRPr>
          </a:p>
        </p:txBody>
      </p:sp>
      <p:sp>
        <p:nvSpPr>
          <p:cNvPr id="307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a typeface="新細明體" pitchFamily="18" charset="-120"/>
              </a:rPr>
              <a:t>Compare simple case</a:t>
            </a:r>
            <a:br>
              <a:rPr lang="en-US" altLang="zh-TW" dirty="0" smtClean="0">
                <a:ea typeface="新細明體" pitchFamily="18" charset="-120"/>
              </a:rPr>
            </a:br>
            <a:r>
              <a:rPr lang="en-US" altLang="zh-TW" dirty="0">
                <a:ea typeface="新細明體" pitchFamily="18" charset="-120"/>
              </a:rPr>
              <a:t>t</a:t>
            </a:r>
            <a:r>
              <a:rPr lang="en-US" altLang="zh-TW" dirty="0" smtClean="0">
                <a:ea typeface="新細明體" pitchFamily="18" charset="-120"/>
              </a:rPr>
              <a:t>ranslation</a:t>
            </a:r>
            <a:endParaRPr lang="en-US" altLang="en-US" dirty="0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/>
              <a:t>Create tracking loop, iterate for each new image</a:t>
            </a:r>
          </a:p>
          <a:p>
            <a:pPr marL="117475" indent="0">
              <a:buNone/>
              <a:defRPr/>
            </a:pPr>
            <a:r>
              <a:rPr lang="en-US" dirty="0" err="1" smtClean="0"/>
              <a:t>Init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/>
                </a:solidFill>
              </a:rPr>
              <a:t>p=0, </a:t>
            </a:r>
            <a:r>
              <a:rPr lang="en-US" dirty="0">
                <a:solidFill>
                  <a:schemeClr val="tx1"/>
                </a:solidFill>
              </a:rPr>
              <a:t>Template </a:t>
            </a:r>
            <a:r>
              <a:rPr lang="en-US" dirty="0" smtClean="0">
                <a:solidFill>
                  <a:schemeClr val="bg2"/>
                </a:solidFill>
              </a:rPr>
              <a:t>T</a:t>
            </a:r>
          </a:p>
          <a:p>
            <a:pPr marL="117475" indent="0"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For</a:t>
            </a:r>
            <a:r>
              <a:rPr lang="en-US" dirty="0" smtClean="0">
                <a:solidFill>
                  <a:schemeClr val="bg2"/>
                </a:solidFill>
              </a:rPr>
              <a:t> t = 1… </a:t>
            </a:r>
            <a:endParaRPr lang="en-US" dirty="0" smtClean="0">
              <a:solidFill>
                <a:schemeClr val="bg2"/>
              </a:solidFill>
            </a:endParaRPr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Receive    </a:t>
            </a:r>
            <a:r>
              <a:rPr lang="en-US" dirty="0" smtClean="0">
                <a:solidFill>
                  <a:schemeClr val="bg2"/>
                </a:solidFill>
              </a:rPr>
              <a:t>I(t+1</a:t>
            </a:r>
            <a:r>
              <a:rPr lang="en-US" dirty="0">
                <a:solidFill>
                  <a:schemeClr val="bg2"/>
                </a:solidFill>
              </a:rPr>
              <a:t>)</a:t>
            </a:r>
            <a:endParaRPr lang="en-US" dirty="0" smtClean="0"/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Compute  </a:t>
            </a:r>
            <a:r>
              <a:rPr lang="en-US" dirty="0" err="1" smtClean="0">
                <a:solidFill>
                  <a:schemeClr val="bg2"/>
                </a:solidFill>
              </a:rPr>
              <a:t>dIm</a:t>
            </a:r>
            <a:r>
              <a:rPr lang="en-US" dirty="0" smtClean="0">
                <a:solidFill>
                  <a:schemeClr val="bg2"/>
                </a:solidFill>
              </a:rPr>
              <a:t> = </a:t>
            </a:r>
            <a:r>
              <a:rPr lang="en-US" dirty="0" smtClean="0">
                <a:solidFill>
                  <a:schemeClr val="bg2"/>
                </a:solidFill>
              </a:rPr>
              <a:t>I(t+1, </a:t>
            </a:r>
            <a:r>
              <a:rPr lang="en-US" dirty="0" err="1" smtClean="0">
                <a:solidFill>
                  <a:schemeClr val="bg2"/>
                </a:solidFill>
              </a:rPr>
              <a:t>x+p</a:t>
            </a:r>
            <a:r>
              <a:rPr lang="en-US" dirty="0" smtClean="0">
                <a:solidFill>
                  <a:schemeClr val="bg2"/>
                </a:solidFill>
              </a:rPr>
              <a:t>) </a:t>
            </a:r>
            <a:r>
              <a:rPr lang="en-US" dirty="0" smtClean="0">
                <a:solidFill>
                  <a:schemeClr val="bg2"/>
                </a:solidFill>
              </a:rPr>
              <a:t>– </a:t>
            </a:r>
            <a:r>
              <a:rPr lang="en-US" dirty="0">
                <a:solidFill>
                  <a:schemeClr val="bg2"/>
                </a:solidFill>
              </a:rPr>
              <a:t>T</a:t>
            </a:r>
            <a:endParaRPr lang="en-US" dirty="0" smtClean="0"/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Solve    </a:t>
            </a:r>
            <a:r>
              <a:rPr lang="en-US" dirty="0" smtClean="0"/>
              <a:t>-</a:t>
            </a:r>
            <a:r>
              <a:rPr lang="en-US" dirty="0" err="1" smtClean="0">
                <a:solidFill>
                  <a:srgbClr val="000000"/>
                </a:solidFill>
              </a:rPr>
              <a:t>Im_</a:t>
            </a:r>
            <a:r>
              <a:rPr lang="en-US" sz="24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 = M u</a:t>
            </a:r>
          </a:p>
          <a:p>
            <a:pPr marL="455612" lvl="1" indent="0">
              <a:buFontTx/>
              <a:buNone/>
              <a:defRPr/>
            </a:pPr>
            <a:r>
              <a:rPr lang="en-US" dirty="0" smtClean="0"/>
              <a:t>- Use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u = M\</a:t>
            </a:r>
            <a:r>
              <a:rPr lang="en-US" dirty="0" err="1">
                <a:solidFill>
                  <a:srgbClr val="000000"/>
                </a:solidFill>
              </a:rPr>
              <a:t>Im_</a:t>
            </a:r>
            <a:r>
              <a:rPr lang="en-US" sz="2000" dirty="0" err="1">
                <a:solidFill>
                  <a:srgbClr val="000000"/>
                </a:solidFill>
              </a:rPr>
              <a:t>t</a:t>
            </a:r>
            <a:endParaRPr lang="en-US" dirty="0" smtClean="0">
              <a:solidFill>
                <a:srgbClr val="000000"/>
              </a:solidFill>
            </a:endParaRPr>
          </a:p>
          <a:p>
            <a:pPr marL="631825" indent="-514350">
              <a:buFont typeface="+mj-lt"/>
              <a:buAutoNum type="arabicPeriod"/>
              <a:defRPr/>
            </a:pPr>
            <a:r>
              <a:rPr lang="en-US" dirty="0" smtClean="0"/>
              <a:t>Update  </a:t>
            </a:r>
            <a:r>
              <a:rPr lang="en-US" dirty="0" smtClean="0">
                <a:solidFill>
                  <a:srgbClr val="000000"/>
                </a:solidFill>
              </a:rPr>
              <a:t>p = p + u</a:t>
            </a:r>
          </a:p>
          <a:p>
            <a:pPr marL="117475" indent="0"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Notice</a:t>
            </a:r>
            <a:r>
              <a:rPr lang="en-US" sz="2400" dirty="0" smtClean="0">
                <a:solidFill>
                  <a:schemeClr val="tx1"/>
                </a:solidFill>
              </a:rPr>
              <a:t>: Template is</a:t>
            </a:r>
          </a:p>
          <a:p>
            <a:pPr marL="117475" indent="0"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Manually selected</a:t>
            </a:r>
          </a:p>
          <a:p>
            <a:pPr marL="117475" indent="0">
              <a:buFontTx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In first frame</a:t>
            </a:r>
          </a:p>
          <a:p>
            <a:pPr marL="117475" indent="0">
              <a:buFontTx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419" name="Rectangle 5"/>
          <p:cNvSpPr>
            <a:spLocks noChangeArrowheads="1"/>
          </p:cNvSpPr>
          <p:nvPr/>
        </p:nvSpPr>
        <p:spPr bwMode="auto">
          <a:xfrm>
            <a:off x="3427413" y="5275263"/>
            <a:ext cx="993775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420" name="Rectangle 6"/>
          <p:cNvSpPr>
            <a:spLocks noChangeArrowheads="1"/>
          </p:cNvSpPr>
          <p:nvPr/>
        </p:nvSpPr>
        <p:spPr bwMode="auto">
          <a:xfrm>
            <a:off x="4575175" y="5275263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421" name="Rectangle 6"/>
          <p:cNvSpPr>
            <a:spLocks noChangeArrowheads="1"/>
          </p:cNvSpPr>
          <p:nvPr/>
        </p:nvSpPr>
        <p:spPr bwMode="auto">
          <a:xfrm>
            <a:off x="7262813" y="5302250"/>
            <a:ext cx="1052512" cy="1081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7423" name="Rectangle 6"/>
          <p:cNvSpPr>
            <a:spLocks noChangeArrowheads="1"/>
          </p:cNvSpPr>
          <p:nvPr/>
        </p:nvSpPr>
        <p:spPr bwMode="auto">
          <a:xfrm>
            <a:off x="6111875" y="5294313"/>
            <a:ext cx="1052513" cy="1082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30739" name="Rectangle 6"/>
          <p:cNvSpPr>
            <a:spLocks noChangeArrowheads="1"/>
          </p:cNvSpPr>
          <p:nvPr/>
        </p:nvSpPr>
        <p:spPr bwMode="auto">
          <a:xfrm>
            <a:off x="3490913" y="5399088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0740" name="Rectangle 6"/>
          <p:cNvSpPr>
            <a:spLocks noChangeArrowheads="1"/>
          </p:cNvSpPr>
          <p:nvPr/>
        </p:nvSpPr>
        <p:spPr bwMode="auto">
          <a:xfrm>
            <a:off x="4838700" y="5445125"/>
            <a:ext cx="347663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0741" name="Rectangle 6"/>
          <p:cNvSpPr>
            <a:spLocks noChangeArrowheads="1"/>
          </p:cNvSpPr>
          <p:nvPr/>
        </p:nvSpPr>
        <p:spPr bwMode="auto">
          <a:xfrm>
            <a:off x="6715125" y="5868988"/>
            <a:ext cx="346075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30742" name="Rectangle 6"/>
          <p:cNvSpPr>
            <a:spLocks noChangeArrowheads="1"/>
          </p:cNvSpPr>
          <p:nvPr/>
        </p:nvSpPr>
        <p:spPr bwMode="auto">
          <a:xfrm>
            <a:off x="7913688" y="5884863"/>
            <a:ext cx="347662" cy="355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cxnSp>
        <p:nvCxnSpPr>
          <p:cNvPr id="30743" name="Straight Arrow Connector 4"/>
          <p:cNvCxnSpPr>
            <a:cxnSpLocks noChangeShapeType="1"/>
          </p:cNvCxnSpPr>
          <p:nvPr/>
        </p:nvCxnSpPr>
        <p:spPr bwMode="auto">
          <a:xfrm>
            <a:off x="4656138" y="5399088"/>
            <a:ext cx="182562" cy="46037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4" name="Straight Arrow Connector 7"/>
          <p:cNvCxnSpPr>
            <a:cxnSpLocks noChangeShapeType="1"/>
          </p:cNvCxnSpPr>
          <p:nvPr/>
        </p:nvCxnSpPr>
        <p:spPr bwMode="auto">
          <a:xfrm>
            <a:off x="6188075" y="5445125"/>
            <a:ext cx="527050" cy="4397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5" name="Straight Arrow Connector 9"/>
          <p:cNvCxnSpPr>
            <a:cxnSpLocks noChangeShapeType="1"/>
          </p:cNvCxnSpPr>
          <p:nvPr/>
        </p:nvCxnSpPr>
        <p:spPr bwMode="auto">
          <a:xfrm>
            <a:off x="7789863" y="5884863"/>
            <a:ext cx="123825" cy="0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4621005" y="48745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u</a:t>
            </a:r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40139" y="526221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</a:t>
            </a:r>
            <a:endParaRPr lang="en-CA" dirty="0">
              <a:solidFill>
                <a:schemeClr val="bg2"/>
              </a:solidFill>
            </a:endParaRPr>
          </a:p>
        </p:txBody>
      </p:sp>
      <p:cxnSp>
        <p:nvCxnSpPr>
          <p:cNvPr id="29" name="Straight Arrow Connector 7"/>
          <p:cNvCxnSpPr>
            <a:cxnSpLocks noChangeShapeType="1"/>
          </p:cNvCxnSpPr>
          <p:nvPr/>
        </p:nvCxnSpPr>
        <p:spPr bwMode="auto">
          <a:xfrm>
            <a:off x="7261744" y="5448542"/>
            <a:ext cx="527050" cy="439738"/>
          </a:xfrm>
          <a:prstGeom prst="straightConnector1">
            <a:avLst/>
          </a:prstGeom>
          <a:noFill/>
          <a:ln w="12700" algn="ctr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7382736" y="5262215"/>
            <a:ext cx="938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7475">
              <a:defRPr/>
            </a:pPr>
            <a:r>
              <a:rPr lang="en-US" dirty="0">
                <a:solidFill>
                  <a:srgbClr val="000000"/>
                </a:solidFill>
              </a:rPr>
              <a:t>p + u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628" y="5354935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</a:t>
            </a:r>
            <a:endParaRPr lang="en-CA" dirty="0"/>
          </a:p>
        </p:txBody>
      </p:sp>
      <p:sp>
        <p:nvSpPr>
          <p:cNvPr id="12" name="Freeform 11"/>
          <p:cNvSpPr/>
          <p:nvPr/>
        </p:nvSpPr>
        <p:spPr bwMode="auto">
          <a:xfrm>
            <a:off x="4731026" y="4041913"/>
            <a:ext cx="2133600" cy="1895061"/>
          </a:xfrm>
          <a:custGeom>
            <a:avLst/>
            <a:gdLst>
              <a:gd name="connsiteX0" fmla="*/ 0 w 2133600"/>
              <a:gd name="connsiteY0" fmla="*/ 0 h 1895061"/>
              <a:gd name="connsiteX1" fmla="*/ 1603513 w 2133600"/>
              <a:gd name="connsiteY1" fmla="*/ 649357 h 1895061"/>
              <a:gd name="connsiteX2" fmla="*/ 2133600 w 2133600"/>
              <a:gd name="connsiteY2" fmla="*/ 1895061 h 1895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600" h="1895061">
                <a:moveTo>
                  <a:pt x="0" y="0"/>
                </a:moveTo>
                <a:cubicBezTo>
                  <a:pt x="623956" y="166757"/>
                  <a:pt x="1247913" y="333514"/>
                  <a:pt x="1603513" y="649357"/>
                </a:cubicBezTo>
                <a:cubicBezTo>
                  <a:pt x="1959113" y="965200"/>
                  <a:pt x="2046356" y="1430130"/>
                  <a:pt x="2133600" y="1895061"/>
                </a:cubicBezTo>
              </a:path>
            </a:pathLst>
          </a:cu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284663" y="115888"/>
            <a:ext cx="3240087" cy="158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79388" y="404813"/>
            <a:ext cx="720725" cy="6264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3276600" y="1700213"/>
            <a:ext cx="3887788" cy="792162"/>
            <a:chOff x="2064" y="1071"/>
            <a:chExt cx="2449" cy="499"/>
          </a:xfrm>
        </p:grpSpPr>
        <p:sp>
          <p:nvSpPr>
            <p:cNvPr id="20505" name="Rectangle 6"/>
            <p:cNvSpPr>
              <a:spLocks noChangeArrowheads="1"/>
            </p:cNvSpPr>
            <p:nvPr/>
          </p:nvSpPr>
          <p:spPr bwMode="auto">
            <a:xfrm>
              <a:off x="2154" y="1071"/>
              <a:ext cx="2359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0506" name="Rectangle 7"/>
            <p:cNvSpPr>
              <a:spLocks noChangeArrowheads="1"/>
            </p:cNvSpPr>
            <p:nvPr/>
          </p:nvSpPr>
          <p:spPr bwMode="auto">
            <a:xfrm>
              <a:off x="2064" y="1207"/>
              <a:ext cx="907" cy="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755650" y="1557338"/>
            <a:ext cx="936625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1692275" y="1773238"/>
            <a:ext cx="1655763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2555875" y="2420938"/>
            <a:ext cx="1439863" cy="115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89" name="Rectangle 11"/>
          <p:cNvSpPr>
            <a:spLocks noChangeArrowheads="1"/>
          </p:cNvSpPr>
          <p:nvPr/>
        </p:nvSpPr>
        <p:spPr bwMode="auto">
          <a:xfrm>
            <a:off x="4211638" y="2492375"/>
            <a:ext cx="2089150" cy="865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4572000" y="3429000"/>
            <a:ext cx="316865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91" name="Rectangle 13"/>
          <p:cNvSpPr>
            <a:spLocks noChangeArrowheads="1"/>
          </p:cNvSpPr>
          <p:nvPr/>
        </p:nvSpPr>
        <p:spPr bwMode="auto">
          <a:xfrm>
            <a:off x="4427538" y="4508500"/>
            <a:ext cx="3960812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pSp>
        <p:nvGrpSpPr>
          <p:cNvPr id="20492" name="Group 14"/>
          <p:cNvGrpSpPr>
            <a:grpSpLocks/>
          </p:cNvGrpSpPr>
          <p:nvPr/>
        </p:nvGrpSpPr>
        <p:grpSpPr bwMode="auto">
          <a:xfrm>
            <a:off x="6372225" y="1989138"/>
            <a:ext cx="2087563" cy="1439862"/>
            <a:chOff x="4014" y="1253"/>
            <a:chExt cx="1315" cy="862"/>
          </a:xfrm>
        </p:grpSpPr>
        <p:sp>
          <p:nvSpPr>
            <p:cNvPr id="20503" name="Rectangle 15"/>
            <p:cNvSpPr>
              <a:spLocks noChangeArrowheads="1"/>
            </p:cNvSpPr>
            <p:nvPr/>
          </p:nvSpPr>
          <p:spPr bwMode="auto">
            <a:xfrm>
              <a:off x="4014" y="1570"/>
              <a:ext cx="1270" cy="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0504" name="Rectangle 16"/>
            <p:cNvSpPr>
              <a:spLocks noChangeArrowheads="1"/>
            </p:cNvSpPr>
            <p:nvPr/>
          </p:nvSpPr>
          <p:spPr bwMode="auto">
            <a:xfrm>
              <a:off x="4694" y="1253"/>
              <a:ext cx="635" cy="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493" name="Rectangle 17"/>
          <p:cNvSpPr>
            <a:spLocks noChangeArrowheads="1"/>
          </p:cNvSpPr>
          <p:nvPr/>
        </p:nvSpPr>
        <p:spPr bwMode="auto">
          <a:xfrm>
            <a:off x="755650" y="5516563"/>
            <a:ext cx="1008063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94" name="Rectangle 18"/>
          <p:cNvSpPr>
            <a:spLocks noChangeArrowheads="1"/>
          </p:cNvSpPr>
          <p:nvPr/>
        </p:nvSpPr>
        <p:spPr bwMode="auto">
          <a:xfrm>
            <a:off x="1476375" y="5949950"/>
            <a:ext cx="11509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95" name="Rectangle 19"/>
          <p:cNvSpPr>
            <a:spLocks noChangeArrowheads="1"/>
          </p:cNvSpPr>
          <p:nvPr/>
        </p:nvSpPr>
        <p:spPr bwMode="auto">
          <a:xfrm>
            <a:off x="3779838" y="5445125"/>
            <a:ext cx="316706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96" name="Rectangle 20"/>
          <p:cNvSpPr>
            <a:spLocks noChangeArrowheads="1"/>
          </p:cNvSpPr>
          <p:nvPr/>
        </p:nvSpPr>
        <p:spPr bwMode="auto">
          <a:xfrm>
            <a:off x="3635375" y="4797425"/>
            <a:ext cx="93662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97" name="Rectangle 21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98" name="Rectangle 22"/>
          <p:cNvSpPr>
            <a:spLocks noChangeArrowheads="1"/>
          </p:cNvSpPr>
          <p:nvPr/>
        </p:nvSpPr>
        <p:spPr bwMode="auto">
          <a:xfrm>
            <a:off x="827088" y="3500438"/>
            <a:ext cx="1223962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499" name="Rectangle 23"/>
          <p:cNvSpPr>
            <a:spLocks noChangeArrowheads="1"/>
          </p:cNvSpPr>
          <p:nvPr/>
        </p:nvSpPr>
        <p:spPr bwMode="auto">
          <a:xfrm>
            <a:off x="2771775" y="3573463"/>
            <a:ext cx="863600" cy="18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500" name="Rectangle 24"/>
          <p:cNvSpPr>
            <a:spLocks noChangeArrowheads="1"/>
          </p:cNvSpPr>
          <p:nvPr/>
        </p:nvSpPr>
        <p:spPr bwMode="auto">
          <a:xfrm>
            <a:off x="2051050" y="3860800"/>
            <a:ext cx="720725" cy="208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0501" name="Rectangle 25"/>
          <p:cNvSpPr>
            <a:spLocks noChangeArrowheads="1"/>
          </p:cNvSpPr>
          <p:nvPr/>
        </p:nvSpPr>
        <p:spPr bwMode="auto">
          <a:xfrm>
            <a:off x="2339975" y="5445125"/>
            <a:ext cx="1727200" cy="1223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aphicFrame>
        <p:nvGraphicFramePr>
          <p:cNvPr id="20502" name="Object 26"/>
          <p:cNvGraphicFramePr>
            <a:graphicFrameLocks noChangeAspect="1"/>
          </p:cNvGraphicFramePr>
          <p:nvPr/>
        </p:nvGraphicFramePr>
        <p:xfrm>
          <a:off x="5386388" y="6134100"/>
          <a:ext cx="322897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5" imgW="2571870" imgH="476163" progId="Equation.3">
                  <p:embed/>
                </p:oleObj>
              </mc:Choice>
              <mc:Fallback>
                <p:oleObj name="Equation" r:id="rId5" imgW="2571870" imgH="476163" progId="Equation.3">
                  <p:embed/>
                  <p:pic>
                    <p:nvPicPr>
                      <p:cNvPr id="20502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388" y="6134100"/>
                        <a:ext cx="3228975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960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284663" y="115888"/>
            <a:ext cx="3240087" cy="158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79388" y="404813"/>
            <a:ext cx="720725" cy="6264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3282950" y="1700213"/>
            <a:ext cx="3881438" cy="827087"/>
            <a:chOff x="2064" y="1071"/>
            <a:chExt cx="2449" cy="499"/>
          </a:xfrm>
        </p:grpSpPr>
        <p:sp>
          <p:nvSpPr>
            <p:cNvPr id="21528" name="Rectangle 6"/>
            <p:cNvSpPr>
              <a:spLocks noChangeArrowheads="1"/>
            </p:cNvSpPr>
            <p:nvPr/>
          </p:nvSpPr>
          <p:spPr bwMode="auto">
            <a:xfrm>
              <a:off x="2154" y="1071"/>
              <a:ext cx="2359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1529" name="Rectangle 7"/>
            <p:cNvSpPr>
              <a:spLocks noChangeArrowheads="1"/>
            </p:cNvSpPr>
            <p:nvPr/>
          </p:nvSpPr>
          <p:spPr bwMode="auto">
            <a:xfrm>
              <a:off x="2064" y="1207"/>
              <a:ext cx="907" cy="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755650" y="1557338"/>
            <a:ext cx="936625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4211638" y="2492375"/>
            <a:ext cx="2089150" cy="865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12" name="Rectangle 11"/>
          <p:cNvSpPr>
            <a:spLocks noChangeArrowheads="1"/>
          </p:cNvSpPr>
          <p:nvPr/>
        </p:nvSpPr>
        <p:spPr bwMode="auto">
          <a:xfrm>
            <a:off x="4572000" y="3429000"/>
            <a:ext cx="316865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13" name="Rectangle 12"/>
          <p:cNvSpPr>
            <a:spLocks noChangeArrowheads="1"/>
          </p:cNvSpPr>
          <p:nvPr/>
        </p:nvSpPr>
        <p:spPr bwMode="auto">
          <a:xfrm>
            <a:off x="4427538" y="4508500"/>
            <a:ext cx="3960812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pSp>
        <p:nvGrpSpPr>
          <p:cNvPr id="21514" name="Group 13"/>
          <p:cNvGrpSpPr>
            <a:grpSpLocks/>
          </p:cNvGrpSpPr>
          <p:nvPr/>
        </p:nvGrpSpPr>
        <p:grpSpPr bwMode="auto">
          <a:xfrm>
            <a:off x="6372225" y="1989138"/>
            <a:ext cx="2087563" cy="1439862"/>
            <a:chOff x="4014" y="1253"/>
            <a:chExt cx="1315" cy="862"/>
          </a:xfrm>
        </p:grpSpPr>
        <p:sp>
          <p:nvSpPr>
            <p:cNvPr id="21526" name="Rectangle 14"/>
            <p:cNvSpPr>
              <a:spLocks noChangeArrowheads="1"/>
            </p:cNvSpPr>
            <p:nvPr/>
          </p:nvSpPr>
          <p:spPr bwMode="auto">
            <a:xfrm>
              <a:off x="4014" y="1570"/>
              <a:ext cx="1270" cy="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1527" name="Rectangle 15"/>
            <p:cNvSpPr>
              <a:spLocks noChangeArrowheads="1"/>
            </p:cNvSpPr>
            <p:nvPr/>
          </p:nvSpPr>
          <p:spPr bwMode="auto">
            <a:xfrm>
              <a:off x="4694" y="1253"/>
              <a:ext cx="635" cy="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1515" name="Rectangle 16"/>
          <p:cNvSpPr>
            <a:spLocks noChangeArrowheads="1"/>
          </p:cNvSpPr>
          <p:nvPr/>
        </p:nvSpPr>
        <p:spPr bwMode="auto">
          <a:xfrm>
            <a:off x="755650" y="5516563"/>
            <a:ext cx="1008063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16" name="Rectangle 17"/>
          <p:cNvSpPr>
            <a:spLocks noChangeArrowheads="1"/>
          </p:cNvSpPr>
          <p:nvPr/>
        </p:nvSpPr>
        <p:spPr bwMode="auto">
          <a:xfrm>
            <a:off x="1476375" y="5949950"/>
            <a:ext cx="11509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17" name="Rectangle 18"/>
          <p:cNvSpPr>
            <a:spLocks noChangeArrowheads="1"/>
          </p:cNvSpPr>
          <p:nvPr/>
        </p:nvSpPr>
        <p:spPr bwMode="auto">
          <a:xfrm>
            <a:off x="3779838" y="5445125"/>
            <a:ext cx="316706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18" name="Rectangle 19"/>
          <p:cNvSpPr>
            <a:spLocks noChangeArrowheads="1"/>
          </p:cNvSpPr>
          <p:nvPr/>
        </p:nvSpPr>
        <p:spPr bwMode="auto">
          <a:xfrm>
            <a:off x="3635375" y="4797425"/>
            <a:ext cx="93662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19" name="Rectangle 20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20" name="Rectangle 21"/>
          <p:cNvSpPr>
            <a:spLocks noChangeArrowheads="1"/>
          </p:cNvSpPr>
          <p:nvPr/>
        </p:nvSpPr>
        <p:spPr bwMode="auto">
          <a:xfrm>
            <a:off x="827088" y="3500438"/>
            <a:ext cx="1223962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21" name="Rectangle 22"/>
          <p:cNvSpPr>
            <a:spLocks noChangeArrowheads="1"/>
          </p:cNvSpPr>
          <p:nvPr/>
        </p:nvSpPr>
        <p:spPr bwMode="auto">
          <a:xfrm>
            <a:off x="2771775" y="3573463"/>
            <a:ext cx="863600" cy="18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22" name="Rectangle 23"/>
          <p:cNvSpPr>
            <a:spLocks noChangeArrowheads="1"/>
          </p:cNvSpPr>
          <p:nvPr/>
        </p:nvSpPr>
        <p:spPr bwMode="auto">
          <a:xfrm>
            <a:off x="2051050" y="3860800"/>
            <a:ext cx="720725" cy="208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23" name="Rectangle 24"/>
          <p:cNvSpPr>
            <a:spLocks noChangeArrowheads="1"/>
          </p:cNvSpPr>
          <p:nvPr/>
        </p:nvSpPr>
        <p:spPr bwMode="auto">
          <a:xfrm>
            <a:off x="2339975" y="5445125"/>
            <a:ext cx="1727200" cy="1223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1524" name="Rectangle 27"/>
          <p:cNvSpPr>
            <a:spLocks noChangeArrowheads="1"/>
          </p:cNvSpPr>
          <p:nvPr/>
        </p:nvSpPr>
        <p:spPr bwMode="auto">
          <a:xfrm>
            <a:off x="1692275" y="1773238"/>
            <a:ext cx="1655763" cy="719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aphicFrame>
        <p:nvGraphicFramePr>
          <p:cNvPr id="21525" name="Object 28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21525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2635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284663" y="115888"/>
            <a:ext cx="3240087" cy="158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79388" y="404813"/>
            <a:ext cx="720725" cy="6264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4211638" y="2492375"/>
            <a:ext cx="2089150" cy="865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34" name="Rectangle 12"/>
          <p:cNvSpPr>
            <a:spLocks noChangeArrowheads="1"/>
          </p:cNvSpPr>
          <p:nvPr/>
        </p:nvSpPr>
        <p:spPr bwMode="auto">
          <a:xfrm>
            <a:off x="4572000" y="3429000"/>
            <a:ext cx="316865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35" name="Rectangle 13"/>
          <p:cNvSpPr>
            <a:spLocks noChangeArrowheads="1"/>
          </p:cNvSpPr>
          <p:nvPr/>
        </p:nvSpPr>
        <p:spPr bwMode="auto">
          <a:xfrm>
            <a:off x="4427538" y="4508500"/>
            <a:ext cx="3960812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36" name="Rectangle 17"/>
          <p:cNvSpPr>
            <a:spLocks noChangeArrowheads="1"/>
          </p:cNvSpPr>
          <p:nvPr/>
        </p:nvSpPr>
        <p:spPr bwMode="auto">
          <a:xfrm>
            <a:off x="755650" y="5516563"/>
            <a:ext cx="1008063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37" name="Rectangle 18"/>
          <p:cNvSpPr>
            <a:spLocks noChangeArrowheads="1"/>
          </p:cNvSpPr>
          <p:nvPr/>
        </p:nvSpPr>
        <p:spPr bwMode="auto">
          <a:xfrm>
            <a:off x="1476375" y="5949950"/>
            <a:ext cx="11509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38" name="Rectangle 19"/>
          <p:cNvSpPr>
            <a:spLocks noChangeArrowheads="1"/>
          </p:cNvSpPr>
          <p:nvPr/>
        </p:nvSpPr>
        <p:spPr bwMode="auto">
          <a:xfrm>
            <a:off x="3779838" y="5445125"/>
            <a:ext cx="316706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39" name="Rectangle 20"/>
          <p:cNvSpPr>
            <a:spLocks noChangeArrowheads="1"/>
          </p:cNvSpPr>
          <p:nvPr/>
        </p:nvSpPr>
        <p:spPr bwMode="auto">
          <a:xfrm>
            <a:off x="3635375" y="4797425"/>
            <a:ext cx="93662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40" name="Rectangle 21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41" name="Rectangle 22"/>
          <p:cNvSpPr>
            <a:spLocks noChangeArrowheads="1"/>
          </p:cNvSpPr>
          <p:nvPr/>
        </p:nvSpPr>
        <p:spPr bwMode="auto">
          <a:xfrm>
            <a:off x="827088" y="3500438"/>
            <a:ext cx="1223962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42" name="Rectangle 23"/>
          <p:cNvSpPr>
            <a:spLocks noChangeArrowheads="1"/>
          </p:cNvSpPr>
          <p:nvPr/>
        </p:nvSpPr>
        <p:spPr bwMode="auto">
          <a:xfrm>
            <a:off x="2771775" y="3573463"/>
            <a:ext cx="863600" cy="18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43" name="Rectangle 24"/>
          <p:cNvSpPr>
            <a:spLocks noChangeArrowheads="1"/>
          </p:cNvSpPr>
          <p:nvPr/>
        </p:nvSpPr>
        <p:spPr bwMode="auto">
          <a:xfrm>
            <a:off x="2051050" y="3860800"/>
            <a:ext cx="720725" cy="208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2544" name="Rectangle 25"/>
          <p:cNvSpPr>
            <a:spLocks noChangeArrowheads="1"/>
          </p:cNvSpPr>
          <p:nvPr/>
        </p:nvSpPr>
        <p:spPr bwMode="auto">
          <a:xfrm>
            <a:off x="2339975" y="5445125"/>
            <a:ext cx="1727200" cy="1223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pSp>
        <p:nvGrpSpPr>
          <p:cNvPr id="22545" name="Group 27"/>
          <p:cNvGrpSpPr>
            <a:grpSpLocks/>
          </p:cNvGrpSpPr>
          <p:nvPr/>
        </p:nvGrpSpPr>
        <p:grpSpPr bwMode="auto">
          <a:xfrm>
            <a:off x="6372225" y="1989138"/>
            <a:ext cx="2087563" cy="1439862"/>
            <a:chOff x="4014" y="1253"/>
            <a:chExt cx="1315" cy="862"/>
          </a:xfrm>
        </p:grpSpPr>
        <p:sp>
          <p:nvSpPr>
            <p:cNvPr id="22550" name="Rectangle 28"/>
            <p:cNvSpPr>
              <a:spLocks noChangeArrowheads="1"/>
            </p:cNvSpPr>
            <p:nvPr/>
          </p:nvSpPr>
          <p:spPr bwMode="auto">
            <a:xfrm>
              <a:off x="4014" y="1570"/>
              <a:ext cx="1270" cy="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2551" name="Rectangle 29"/>
            <p:cNvSpPr>
              <a:spLocks noChangeArrowheads="1"/>
            </p:cNvSpPr>
            <p:nvPr/>
          </p:nvSpPr>
          <p:spPr bwMode="auto">
            <a:xfrm>
              <a:off x="4694" y="1253"/>
              <a:ext cx="635" cy="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2546" name="Group 30"/>
          <p:cNvGrpSpPr>
            <a:grpSpLocks/>
          </p:cNvGrpSpPr>
          <p:nvPr/>
        </p:nvGrpSpPr>
        <p:grpSpPr bwMode="auto">
          <a:xfrm>
            <a:off x="3282950" y="1700213"/>
            <a:ext cx="3881438" cy="827087"/>
            <a:chOff x="2064" y="1071"/>
            <a:chExt cx="2449" cy="499"/>
          </a:xfrm>
        </p:grpSpPr>
        <p:sp>
          <p:nvSpPr>
            <p:cNvPr id="22548" name="Rectangle 31"/>
            <p:cNvSpPr>
              <a:spLocks noChangeArrowheads="1"/>
            </p:cNvSpPr>
            <p:nvPr/>
          </p:nvSpPr>
          <p:spPr bwMode="auto">
            <a:xfrm>
              <a:off x="2154" y="1071"/>
              <a:ext cx="2359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2549" name="Rectangle 32"/>
            <p:cNvSpPr>
              <a:spLocks noChangeArrowheads="1"/>
            </p:cNvSpPr>
            <p:nvPr/>
          </p:nvSpPr>
          <p:spPr bwMode="auto">
            <a:xfrm>
              <a:off x="2064" y="1207"/>
              <a:ext cx="907" cy="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</p:grpSp>
      <p:graphicFrame>
        <p:nvGraphicFramePr>
          <p:cNvPr id="22547" name="Object 33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22547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2790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284663" y="115888"/>
            <a:ext cx="3240087" cy="158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4211638" y="2492375"/>
            <a:ext cx="2089150" cy="865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4572000" y="3429000"/>
            <a:ext cx="316865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58" name="Rectangle 10"/>
          <p:cNvSpPr>
            <a:spLocks noChangeArrowheads="1"/>
          </p:cNvSpPr>
          <p:nvPr/>
        </p:nvSpPr>
        <p:spPr bwMode="auto">
          <a:xfrm>
            <a:off x="4427538" y="4508500"/>
            <a:ext cx="3960812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59" name="Rectangle 15"/>
          <p:cNvSpPr>
            <a:spLocks noChangeArrowheads="1"/>
          </p:cNvSpPr>
          <p:nvPr/>
        </p:nvSpPr>
        <p:spPr bwMode="auto">
          <a:xfrm>
            <a:off x="1692275" y="5876925"/>
            <a:ext cx="11509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60" name="Rectangle 16"/>
          <p:cNvSpPr>
            <a:spLocks noChangeArrowheads="1"/>
          </p:cNvSpPr>
          <p:nvPr/>
        </p:nvSpPr>
        <p:spPr bwMode="auto">
          <a:xfrm>
            <a:off x="3779838" y="5445125"/>
            <a:ext cx="316706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61" name="Rectangle 17"/>
          <p:cNvSpPr>
            <a:spLocks noChangeArrowheads="1"/>
          </p:cNvSpPr>
          <p:nvPr/>
        </p:nvSpPr>
        <p:spPr bwMode="auto">
          <a:xfrm>
            <a:off x="3635375" y="4797425"/>
            <a:ext cx="93662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62" name="Rectangle 18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63" name="Rectangle 19"/>
          <p:cNvSpPr>
            <a:spLocks noChangeArrowheads="1"/>
          </p:cNvSpPr>
          <p:nvPr/>
        </p:nvSpPr>
        <p:spPr bwMode="auto">
          <a:xfrm>
            <a:off x="827088" y="3500438"/>
            <a:ext cx="1223962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64" name="Rectangle 20"/>
          <p:cNvSpPr>
            <a:spLocks noChangeArrowheads="1"/>
          </p:cNvSpPr>
          <p:nvPr/>
        </p:nvSpPr>
        <p:spPr bwMode="auto">
          <a:xfrm>
            <a:off x="2771775" y="3573463"/>
            <a:ext cx="863600" cy="18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65" name="Rectangle 21"/>
          <p:cNvSpPr>
            <a:spLocks noChangeArrowheads="1"/>
          </p:cNvSpPr>
          <p:nvPr/>
        </p:nvSpPr>
        <p:spPr bwMode="auto">
          <a:xfrm>
            <a:off x="2051050" y="3860800"/>
            <a:ext cx="720725" cy="208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3566" name="Rectangle 22"/>
          <p:cNvSpPr>
            <a:spLocks noChangeArrowheads="1"/>
          </p:cNvSpPr>
          <p:nvPr/>
        </p:nvSpPr>
        <p:spPr bwMode="auto">
          <a:xfrm>
            <a:off x="2339975" y="5445125"/>
            <a:ext cx="1727200" cy="1223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pSp>
        <p:nvGrpSpPr>
          <p:cNvPr id="23567" name="Group 24"/>
          <p:cNvGrpSpPr>
            <a:grpSpLocks/>
          </p:cNvGrpSpPr>
          <p:nvPr/>
        </p:nvGrpSpPr>
        <p:grpSpPr bwMode="auto">
          <a:xfrm>
            <a:off x="6372225" y="1989138"/>
            <a:ext cx="2087563" cy="1439862"/>
            <a:chOff x="4014" y="1253"/>
            <a:chExt cx="1315" cy="862"/>
          </a:xfrm>
        </p:grpSpPr>
        <p:sp>
          <p:nvSpPr>
            <p:cNvPr id="23572" name="Rectangle 25"/>
            <p:cNvSpPr>
              <a:spLocks noChangeArrowheads="1"/>
            </p:cNvSpPr>
            <p:nvPr/>
          </p:nvSpPr>
          <p:spPr bwMode="auto">
            <a:xfrm>
              <a:off x="4014" y="1570"/>
              <a:ext cx="1270" cy="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3573" name="Rectangle 26"/>
            <p:cNvSpPr>
              <a:spLocks noChangeArrowheads="1"/>
            </p:cNvSpPr>
            <p:nvPr/>
          </p:nvSpPr>
          <p:spPr bwMode="auto">
            <a:xfrm>
              <a:off x="4694" y="1253"/>
              <a:ext cx="635" cy="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3568" name="Group 27"/>
          <p:cNvGrpSpPr>
            <a:grpSpLocks/>
          </p:cNvGrpSpPr>
          <p:nvPr/>
        </p:nvGrpSpPr>
        <p:grpSpPr bwMode="auto">
          <a:xfrm>
            <a:off x="3282950" y="1700213"/>
            <a:ext cx="3881438" cy="827087"/>
            <a:chOff x="2064" y="1071"/>
            <a:chExt cx="2449" cy="499"/>
          </a:xfrm>
        </p:grpSpPr>
        <p:sp>
          <p:nvSpPr>
            <p:cNvPr id="23570" name="Rectangle 28"/>
            <p:cNvSpPr>
              <a:spLocks noChangeArrowheads="1"/>
            </p:cNvSpPr>
            <p:nvPr/>
          </p:nvSpPr>
          <p:spPr bwMode="auto">
            <a:xfrm>
              <a:off x="2154" y="1071"/>
              <a:ext cx="2359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3571" name="Rectangle 29"/>
            <p:cNvSpPr>
              <a:spLocks noChangeArrowheads="1"/>
            </p:cNvSpPr>
            <p:nvPr/>
          </p:nvSpPr>
          <p:spPr bwMode="auto">
            <a:xfrm>
              <a:off x="2064" y="1207"/>
              <a:ext cx="907" cy="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</p:grpSp>
      <p:graphicFrame>
        <p:nvGraphicFramePr>
          <p:cNvPr id="23569" name="Object 30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23569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9081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8"/>
          <p:cNvSpPr>
            <a:spLocks noChangeArrowheads="1"/>
          </p:cNvSpPr>
          <p:nvPr/>
        </p:nvSpPr>
        <p:spPr bwMode="auto">
          <a:xfrm>
            <a:off x="4572000" y="3429000"/>
            <a:ext cx="316865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4427538" y="4508500"/>
            <a:ext cx="3960812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4581" name="Rectangle 13"/>
          <p:cNvSpPr>
            <a:spLocks noChangeArrowheads="1"/>
          </p:cNvSpPr>
          <p:nvPr/>
        </p:nvSpPr>
        <p:spPr bwMode="auto">
          <a:xfrm>
            <a:off x="1692275" y="5876925"/>
            <a:ext cx="11509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4582" name="Rectangle 14"/>
          <p:cNvSpPr>
            <a:spLocks noChangeArrowheads="1"/>
          </p:cNvSpPr>
          <p:nvPr/>
        </p:nvSpPr>
        <p:spPr bwMode="auto">
          <a:xfrm>
            <a:off x="3779838" y="5445125"/>
            <a:ext cx="316706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4583" name="Rectangle 15"/>
          <p:cNvSpPr>
            <a:spLocks noChangeArrowheads="1"/>
          </p:cNvSpPr>
          <p:nvPr/>
        </p:nvSpPr>
        <p:spPr bwMode="auto">
          <a:xfrm>
            <a:off x="3635375" y="4797425"/>
            <a:ext cx="93662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4584" name="Rectangle 16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4585" name="Rectangle 17"/>
          <p:cNvSpPr>
            <a:spLocks noChangeArrowheads="1"/>
          </p:cNvSpPr>
          <p:nvPr/>
        </p:nvSpPr>
        <p:spPr bwMode="auto">
          <a:xfrm>
            <a:off x="827088" y="3500438"/>
            <a:ext cx="1223962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4586" name="Rectangle 18"/>
          <p:cNvSpPr>
            <a:spLocks noChangeArrowheads="1"/>
          </p:cNvSpPr>
          <p:nvPr/>
        </p:nvSpPr>
        <p:spPr bwMode="auto">
          <a:xfrm>
            <a:off x="2771775" y="3573463"/>
            <a:ext cx="863600" cy="18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4587" name="Rectangle 19"/>
          <p:cNvSpPr>
            <a:spLocks noChangeArrowheads="1"/>
          </p:cNvSpPr>
          <p:nvPr/>
        </p:nvSpPr>
        <p:spPr bwMode="auto">
          <a:xfrm>
            <a:off x="2051050" y="3860800"/>
            <a:ext cx="720725" cy="208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4588" name="Rectangle 20"/>
          <p:cNvSpPr>
            <a:spLocks noChangeArrowheads="1"/>
          </p:cNvSpPr>
          <p:nvPr/>
        </p:nvSpPr>
        <p:spPr bwMode="auto">
          <a:xfrm>
            <a:off x="2339975" y="5445125"/>
            <a:ext cx="1727200" cy="1223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pSp>
        <p:nvGrpSpPr>
          <p:cNvPr id="24589" name="Group 22"/>
          <p:cNvGrpSpPr>
            <a:grpSpLocks/>
          </p:cNvGrpSpPr>
          <p:nvPr/>
        </p:nvGrpSpPr>
        <p:grpSpPr bwMode="auto">
          <a:xfrm>
            <a:off x="6372225" y="1989138"/>
            <a:ext cx="2087563" cy="1439862"/>
            <a:chOff x="4014" y="1253"/>
            <a:chExt cx="1315" cy="862"/>
          </a:xfrm>
        </p:grpSpPr>
        <p:sp>
          <p:nvSpPr>
            <p:cNvPr id="24591" name="Rectangle 23"/>
            <p:cNvSpPr>
              <a:spLocks noChangeArrowheads="1"/>
            </p:cNvSpPr>
            <p:nvPr/>
          </p:nvSpPr>
          <p:spPr bwMode="auto">
            <a:xfrm>
              <a:off x="4014" y="1570"/>
              <a:ext cx="1270" cy="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4592" name="Rectangle 24"/>
            <p:cNvSpPr>
              <a:spLocks noChangeArrowheads="1"/>
            </p:cNvSpPr>
            <p:nvPr/>
          </p:nvSpPr>
          <p:spPr bwMode="auto">
            <a:xfrm>
              <a:off x="4694" y="1253"/>
              <a:ext cx="635" cy="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  <a:ea typeface="新細明體" charset="-120"/>
                </a:defRPr>
              </a:lvl9pPr>
            </a:lstStyle>
            <a:p>
              <a:endParaRPr lang="zh-TW" altLang="en-US"/>
            </a:p>
          </p:txBody>
        </p:sp>
      </p:grpSp>
      <p:graphicFrame>
        <p:nvGraphicFramePr>
          <p:cNvPr id="24590" name="Object 25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2459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2508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572000" y="3429000"/>
            <a:ext cx="316865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427538" y="4508500"/>
            <a:ext cx="3960812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1692275" y="5876925"/>
            <a:ext cx="11509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3779838" y="5445125"/>
            <a:ext cx="316706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3635375" y="4797425"/>
            <a:ext cx="93662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5609" name="Rectangle 12"/>
          <p:cNvSpPr>
            <a:spLocks noChangeArrowheads="1"/>
          </p:cNvSpPr>
          <p:nvPr/>
        </p:nvSpPr>
        <p:spPr bwMode="auto">
          <a:xfrm>
            <a:off x="827088" y="3500438"/>
            <a:ext cx="1223962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2771775" y="3573463"/>
            <a:ext cx="863600" cy="18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5611" name="Rectangle 14"/>
          <p:cNvSpPr>
            <a:spLocks noChangeArrowheads="1"/>
          </p:cNvSpPr>
          <p:nvPr/>
        </p:nvSpPr>
        <p:spPr bwMode="auto">
          <a:xfrm>
            <a:off x="2051050" y="3860800"/>
            <a:ext cx="720725" cy="208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5612" name="Rectangle 15"/>
          <p:cNvSpPr>
            <a:spLocks noChangeArrowheads="1"/>
          </p:cNvSpPr>
          <p:nvPr/>
        </p:nvSpPr>
        <p:spPr bwMode="auto">
          <a:xfrm>
            <a:off x="2339975" y="5445125"/>
            <a:ext cx="1727200" cy="1223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aphicFrame>
        <p:nvGraphicFramePr>
          <p:cNvPr id="25613" name="Object 17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2561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9346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692275" y="5876925"/>
            <a:ext cx="11509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3779838" y="5445125"/>
            <a:ext cx="316706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3563938" y="4797425"/>
            <a:ext cx="936625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827088" y="3500438"/>
            <a:ext cx="1223962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2771775" y="3573463"/>
            <a:ext cx="863600" cy="18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2051050" y="3860800"/>
            <a:ext cx="720725" cy="208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6634" name="Rectangle 12"/>
          <p:cNvSpPr>
            <a:spLocks noChangeArrowheads="1"/>
          </p:cNvSpPr>
          <p:nvPr/>
        </p:nvSpPr>
        <p:spPr bwMode="auto">
          <a:xfrm>
            <a:off x="2339975" y="5445125"/>
            <a:ext cx="1727200" cy="1223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aphicFrame>
        <p:nvGraphicFramePr>
          <p:cNvPr id="26635" name="Object 14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2663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426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692275" y="5876925"/>
            <a:ext cx="11509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779838" y="5445125"/>
            <a:ext cx="3167062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827088" y="3500438"/>
            <a:ext cx="1223962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2051050" y="3860800"/>
            <a:ext cx="720725" cy="2089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7656" name="Rectangle 10"/>
          <p:cNvSpPr>
            <a:spLocks noChangeArrowheads="1"/>
          </p:cNvSpPr>
          <p:nvPr/>
        </p:nvSpPr>
        <p:spPr bwMode="auto">
          <a:xfrm>
            <a:off x="2339975" y="5445125"/>
            <a:ext cx="1727200" cy="1223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aphicFrame>
        <p:nvGraphicFramePr>
          <p:cNvPr id="27657" name="Object 12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2765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6456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Three assumptions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Brightness consistency</a:t>
            </a:r>
          </a:p>
          <a:p>
            <a:pPr>
              <a:defRPr/>
            </a:pPr>
            <a:r>
              <a:rPr lang="en-US" altLang="zh-TW" dirty="0" smtClean="0"/>
              <a:t>Spatial coherence</a:t>
            </a:r>
          </a:p>
          <a:p>
            <a:pPr>
              <a:defRPr/>
            </a:pPr>
            <a:r>
              <a:rPr lang="en-US" altLang="zh-TW" dirty="0" smtClean="0"/>
              <a:t>Temporal persistence</a:t>
            </a:r>
          </a:p>
          <a:p>
            <a:pPr>
              <a:defRPr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2950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827088" y="3500438"/>
            <a:ext cx="1223962" cy="1081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2051050" y="3860800"/>
            <a:ext cx="720725" cy="1655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sp>
        <p:nvSpPr>
          <p:cNvPr id="28678" name="Rectangle 10"/>
          <p:cNvSpPr>
            <a:spLocks noChangeArrowheads="1"/>
          </p:cNvSpPr>
          <p:nvPr/>
        </p:nvSpPr>
        <p:spPr bwMode="auto">
          <a:xfrm>
            <a:off x="2051050" y="4292600"/>
            <a:ext cx="576263" cy="1655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aphicFrame>
        <p:nvGraphicFramePr>
          <p:cNvPr id="28679" name="Object 11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2867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3516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187450" y="2781300"/>
            <a:ext cx="1368425" cy="719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endParaRPr lang="zh-TW" altLang="en-US"/>
          </a:p>
        </p:txBody>
      </p:sp>
      <p:graphicFrame>
        <p:nvGraphicFramePr>
          <p:cNvPr id="29700" name="Object 8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297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2786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34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graphicFrame>
        <p:nvGraphicFramePr>
          <p:cNvPr id="30725" name="Object 6"/>
          <p:cNvGraphicFramePr>
            <a:graphicFrameLocks noChangeAspect="1"/>
          </p:cNvGraphicFramePr>
          <p:nvPr/>
        </p:nvGraphicFramePr>
        <p:xfrm>
          <a:off x="4859338" y="6038850"/>
          <a:ext cx="4284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方程式" r:id="rId5" imgW="3409977" imgH="619228" progId="Equation.3">
                  <p:embed/>
                </p:oleObj>
              </mc:Choice>
              <mc:Fallback>
                <p:oleObj name="方程式" r:id="rId5" imgW="3409977" imgH="619228" progId="Equation.3">
                  <p:embed/>
                  <p:pic>
                    <p:nvPicPr>
                      <p:cNvPr id="3072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6038850"/>
                        <a:ext cx="4284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7920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l_cereal_s3_30_10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1752602"/>
            <a:ext cx="4572000" cy="3428999"/>
          </a:xfrm>
          <a:prstGeom prst="rect">
            <a:avLst/>
          </a:prstGeom>
        </p:spPr>
      </p:pic>
      <p:pic>
        <p:nvPicPr>
          <p:cNvPr id="1026" name="Picture 2" descr="E:\UofA\Thesis\Reports\CRV16\Presentation\nl_cereal_s3\nl_cereal_s3_frame0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" y="1754168"/>
            <a:ext cx="4569911" cy="342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5219700" y="762000"/>
            <a:ext cx="18669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88023" y="1"/>
            <a:ext cx="8229600" cy="779585"/>
          </a:xfrm>
        </p:spPr>
        <p:txBody>
          <a:bodyPr/>
          <a:lstStyle/>
          <a:p>
            <a:r>
              <a:rPr lang="en-US" dirty="0" smtClean="0"/>
              <a:t>Registration based Tracking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33400" y="1371600"/>
            <a:ext cx="4191000" cy="38100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219700" y="1371600"/>
            <a:ext cx="723900" cy="451339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52400" y="3505200"/>
            <a:ext cx="1066800" cy="3048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:\UofA\Thesis\Reports\CRV16\Presentation\reg_eq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771" y="798514"/>
            <a:ext cx="5478463" cy="8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4296938" y="798514"/>
            <a:ext cx="922762" cy="5730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219202" y="3505202"/>
            <a:ext cx="451787" cy="177878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219200" y="3886200"/>
            <a:ext cx="398506" cy="293233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076800" y="1826602"/>
                <a:ext cx="4952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800" y="1826601"/>
                <a:ext cx="495200" cy="461665"/>
              </a:xfrm>
              <a:prstGeom prst="rect">
                <a:avLst/>
              </a:prstGeom>
              <a:blipFill rotWithShape="1">
                <a:blip r:embed="rId29"/>
                <a:stretch>
                  <a:fillRect t="-10667" r="-2469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673230" y="1863305"/>
                <a:ext cx="4707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3230" y="1863304"/>
                <a:ext cx="470770" cy="461665"/>
              </a:xfrm>
              <a:prstGeom prst="rect">
                <a:avLst/>
              </a:prstGeom>
              <a:blipFill rotWithShape="1">
                <a:blip r:embed="rId30"/>
                <a:stretch>
                  <a:fillRect t="-10667" r="-25974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6" name="Picture 4" descr="E:\UofA\Thesis\Reports\CRV16\Presentation\grid3.jpg"/>
          <p:cNvPicPr>
            <a:picLocks noChangeAspect="1" noChangeArrowheads="1"/>
          </p:cNvPicPr>
          <p:nvPr/>
        </p:nvPicPr>
        <p:blipFill>
          <a:blip r:embed="rId31">
            <a:duotone>
              <a:prstClr val="black"/>
              <a:srgbClr val="1F497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89" y="5257801"/>
            <a:ext cx="5802027" cy="156562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798264" y="5638802"/>
                <a:ext cx="5425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264" y="5638802"/>
                <a:ext cx="542521" cy="646331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2362201" y="5602070"/>
                <a:ext cx="5385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1" y="5602070"/>
                <a:ext cx="538545" cy="6463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2895601" y="5562602"/>
                <a:ext cx="5385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1" y="5562602"/>
                <a:ext cx="538545" cy="6463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3505200" y="5486402"/>
                <a:ext cx="5441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486402"/>
                <a:ext cx="544123" cy="6463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610674" y="5373470"/>
                <a:ext cx="5441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𝟔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674" y="5373470"/>
                <a:ext cx="544123" cy="6463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038600" y="5410202"/>
                <a:ext cx="5441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5410202"/>
                <a:ext cx="544123" cy="6463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5181600" y="5334002"/>
                <a:ext cx="5441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𝟕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5334002"/>
                <a:ext cx="544123" cy="6463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5715000" y="5282615"/>
                <a:ext cx="5441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𝟖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5282615"/>
                <a:ext cx="544123" cy="6463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6253769" y="5245785"/>
                <a:ext cx="5441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𝟗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769" y="5245785"/>
                <a:ext cx="544123" cy="6463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6770335" y="5181601"/>
                <a:ext cx="6331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𝟏𝟎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335" y="5181601"/>
                <a:ext cx="633122" cy="6463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4103335" y="6172202"/>
                <a:ext cx="6331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𝟏𝟓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335" y="6172202"/>
                <a:ext cx="633122" cy="6463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4648201" y="6135470"/>
                <a:ext cx="6331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𝟏𝟔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1" y="6135470"/>
                <a:ext cx="633122" cy="6463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5181602" y="6059270"/>
                <a:ext cx="6331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𝟏𝟕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2" y="6059270"/>
                <a:ext cx="633122" cy="6463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5715002" y="6019802"/>
                <a:ext cx="6331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𝟏𝟖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2" y="6019802"/>
                <a:ext cx="633122" cy="6463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6324602" y="5964705"/>
                <a:ext cx="6331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𝟏𝟗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2" y="5964705"/>
                <a:ext cx="633122" cy="6463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6781802" y="5906870"/>
                <a:ext cx="6331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𝐱</m:t>
                          </m:r>
                        </m:e>
                        <m:sub>
                          <m:r>
                            <a:rPr lang="en-US" sz="1800" b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𝟐𝟎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FFFF00"/>
                  </a:solidFill>
                  <a:latin typeface="Calibri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2" y="5906870"/>
                <a:ext cx="633122" cy="6463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smtClean="0"/>
              <a:t>Inverse </a:t>
            </a:r>
            <a:r>
              <a:rPr lang="de-DE" b="1" dirty="0" err="1" smtClean="0"/>
              <a:t>Compositional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err="1" smtClean="0"/>
              <a:t>Overview</a:t>
            </a:r>
            <a:endParaRPr lang="de-DE" sz="3600" dirty="0"/>
          </a:p>
        </p:txBody>
      </p:sp>
      <p:sp>
        <p:nvSpPr>
          <p:cNvPr id="27" name="Inhaltsplatzhalter 2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 sz="2800" dirty="0" err="1" smtClean="0"/>
              <a:t>Differences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Lukas-</a:t>
            </a:r>
            <a:r>
              <a:rPr lang="de-DE" sz="2800" dirty="0" err="1" smtClean="0"/>
              <a:t>Kanade</a:t>
            </a:r>
            <a:r>
              <a:rPr lang="de-DE" sz="2800" dirty="0" smtClean="0"/>
              <a:t> </a:t>
            </a:r>
            <a:r>
              <a:rPr lang="de-DE" sz="2800" dirty="0" err="1" smtClean="0"/>
              <a:t>algorithm</a:t>
            </a:r>
            <a:endParaRPr lang="de-DE" sz="2800" dirty="0" smtClean="0"/>
          </a:p>
          <a:p>
            <a:pPr lvl="1"/>
            <a:r>
              <a:rPr lang="de-DE" sz="2400" dirty="0" err="1" smtClean="0"/>
              <a:t>Reformulation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goal</a:t>
            </a:r>
            <a:r>
              <a:rPr lang="de-DE" sz="2400" dirty="0" smtClean="0"/>
              <a:t>:</a:t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2231" y="2636912"/>
            <a:ext cx="4943475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6752" y="3212976"/>
            <a:ext cx="5943600" cy="290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Freeform 11"/>
          <p:cNvSpPr>
            <a:spLocks noChangeArrowheads="1"/>
          </p:cNvSpPr>
          <p:nvPr/>
        </p:nvSpPr>
        <p:spPr bwMode="auto">
          <a:xfrm>
            <a:off x="3239393" y="6093296"/>
            <a:ext cx="8286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00" y="0"/>
              </a:cxn>
            </a:cxnLst>
            <a:rect l="0" t="0" r="r" b="b"/>
            <a:pathLst>
              <a:path w="2301" h="1">
                <a:moveTo>
                  <a:pt x="0" y="0"/>
                </a:moveTo>
                <a:lnTo>
                  <a:pt x="2300" y="0"/>
                </a:lnTo>
              </a:path>
            </a:pathLst>
          </a:custGeom>
          <a:noFill/>
          <a:ln w="360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>
            <a:spLocks noChangeArrowheads="1"/>
          </p:cNvSpPr>
          <p:nvPr/>
        </p:nvSpPr>
        <p:spPr bwMode="auto">
          <a:xfrm>
            <a:off x="4283968" y="6093296"/>
            <a:ext cx="1044575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900" y="0"/>
              </a:cxn>
            </a:cxnLst>
            <a:rect l="0" t="0" r="r" b="b"/>
            <a:pathLst>
              <a:path w="2901" h="1">
                <a:moveTo>
                  <a:pt x="0" y="0"/>
                </a:moveTo>
                <a:lnTo>
                  <a:pt x="2900" y="0"/>
                </a:lnTo>
              </a:path>
            </a:pathLst>
          </a:custGeom>
          <a:noFill/>
          <a:ln w="360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935340" y="6093296"/>
            <a:ext cx="255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Jacobian of the </a:t>
            </a:r>
            <a:r>
              <a:rPr lang="de-DE" b="1" dirty="0" smtClean="0"/>
              <a:t>template image</a:t>
            </a:r>
            <a:endParaRPr lang="de-DE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5004048" y="6237312"/>
            <a:ext cx="2953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Jacobian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smtClean="0"/>
              <a:t>warp</a:t>
            </a:r>
            <a:endParaRPr lang="de-DE" b="1" dirty="0"/>
          </a:p>
        </p:txBody>
      </p:sp>
      <p:cxnSp>
        <p:nvCxnSpPr>
          <p:cNvPr id="16" name="Gerade Verbindung mit Pfeil 15"/>
          <p:cNvCxnSpPr/>
          <p:nvPr/>
        </p:nvCxnSpPr>
        <p:spPr>
          <a:xfrm rot="5400000" flipH="1" flipV="1">
            <a:off x="4427984" y="6309320"/>
            <a:ext cx="28803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4572000" y="6453336"/>
            <a:ext cx="3600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rot="5400000" flipH="1" flipV="1">
            <a:off x="3635102" y="6308526"/>
            <a:ext cx="28803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3419872" y="6453336"/>
            <a:ext cx="3600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70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smtClean="0"/>
              <a:t>Inverse </a:t>
            </a:r>
            <a:r>
              <a:rPr lang="de-DE" b="1" dirty="0" err="1" smtClean="0"/>
              <a:t>Compositional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err="1" smtClean="0"/>
              <a:t>Overview</a:t>
            </a:r>
            <a:endParaRPr lang="de-DE" sz="3600" dirty="0"/>
          </a:p>
        </p:txBody>
      </p:sp>
      <p:sp>
        <p:nvSpPr>
          <p:cNvPr id="27" name="Inhaltsplatzhalt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sz="2800" dirty="0" err="1" smtClean="0"/>
              <a:t>Differences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Lukas-</a:t>
            </a:r>
            <a:r>
              <a:rPr lang="de-DE" sz="2800" dirty="0" err="1" smtClean="0"/>
              <a:t>Kanade</a:t>
            </a:r>
            <a:r>
              <a:rPr lang="de-DE" sz="2800" dirty="0" smtClean="0"/>
              <a:t> </a:t>
            </a:r>
            <a:r>
              <a:rPr lang="de-DE" sz="2800" dirty="0" err="1" smtClean="0"/>
              <a:t>algorithm</a:t>
            </a:r>
            <a:endParaRPr lang="de-DE" sz="2800" dirty="0" smtClean="0"/>
          </a:p>
          <a:p>
            <a:pPr lvl="1"/>
            <a:r>
              <a:rPr lang="de-DE" sz="2400" dirty="0" smtClean="0"/>
              <a:t>Reformulation of the goal</a:t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                   and                                  can be </a:t>
            </a:r>
            <a:r>
              <a:rPr lang="de-DE" sz="2400" b="1" dirty="0" smtClean="0"/>
              <a:t>precomputed</a:t>
            </a:r>
          </a:p>
          <a:p>
            <a:pPr lvl="1"/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       </a:t>
            </a:r>
            <a:r>
              <a:rPr lang="de-DE" sz="2400" dirty="0" err="1" smtClean="0"/>
              <a:t>only</a:t>
            </a:r>
            <a:r>
              <a:rPr lang="de-DE" sz="2400" dirty="0" smtClean="0"/>
              <a:t>            </a:t>
            </a:r>
            <a:r>
              <a:rPr lang="de-DE" sz="2400" dirty="0" err="1" smtClean="0"/>
              <a:t>needs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computed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each</a:t>
            </a:r>
            <a:r>
              <a:rPr lang="de-DE" sz="2400" dirty="0" smtClean="0"/>
              <a:t> </a:t>
            </a:r>
            <a:r>
              <a:rPr lang="de-DE" sz="2400" dirty="0" err="1" smtClean="0"/>
              <a:t>iteration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pPr lvl="1"/>
            <a:r>
              <a:rPr lang="de-DE" sz="2400" dirty="0" smtClean="0"/>
              <a:t>Parameter update </a:t>
            </a:r>
            <a:r>
              <a:rPr lang="de-DE" sz="2400" dirty="0" err="1" smtClean="0"/>
              <a:t>changes</a:t>
            </a:r>
            <a:endParaRPr lang="de-DE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0800" y="2636912"/>
            <a:ext cx="4943475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136608"/>
            <a:ext cx="4456113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573" y="3112134"/>
            <a:ext cx="720725" cy="33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2918" y="3146320"/>
            <a:ext cx="2189162" cy="357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0276" y="3967036"/>
            <a:ext cx="622300" cy="338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1" name="Gerade Verbindung mit Pfeil 10"/>
          <p:cNvCxnSpPr/>
          <p:nvPr/>
        </p:nvCxnSpPr>
        <p:spPr>
          <a:xfrm>
            <a:off x="1267953" y="3256412"/>
            <a:ext cx="36004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968672" y="4133333"/>
            <a:ext cx="36004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67544" y="6464369"/>
            <a:ext cx="5818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Baker and I. Matthews. Equivalence and efficiency of image alignment algorithms, 2001.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9441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err="1" smtClean="0"/>
              <a:t>Efficient</a:t>
            </a:r>
            <a:r>
              <a:rPr lang="de-DE" b="1" dirty="0" smtClean="0"/>
              <a:t> Second-Order </a:t>
            </a:r>
            <a:r>
              <a:rPr lang="de-DE" b="1" dirty="0" err="1" smtClean="0"/>
              <a:t>Minimization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Short </a:t>
            </a:r>
            <a:r>
              <a:rPr lang="de-DE" sz="3600" dirty="0" err="1" smtClean="0"/>
              <a:t>Overview</a:t>
            </a:r>
            <a:endParaRPr lang="de-DE" sz="3600" dirty="0"/>
          </a:p>
        </p:txBody>
      </p:sp>
      <p:sp>
        <p:nvSpPr>
          <p:cNvPr id="27" name="Inhaltsplatzhalt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000" dirty="0" smtClean="0"/>
          </a:p>
          <a:p>
            <a:r>
              <a:rPr lang="de-DE" sz="2400" dirty="0" smtClean="0"/>
              <a:t>Uses </a:t>
            </a:r>
            <a:r>
              <a:rPr lang="de-DE" sz="2400" b="1" dirty="0" smtClean="0"/>
              <a:t>second-order Taylor approximation</a:t>
            </a:r>
            <a:r>
              <a:rPr lang="de-DE" sz="2400" dirty="0" smtClean="0"/>
              <a:t> of the cost function</a:t>
            </a:r>
            <a:br>
              <a:rPr lang="de-DE" sz="2400" dirty="0" smtClean="0"/>
            </a:br>
            <a:r>
              <a:rPr lang="de-DE" sz="500" dirty="0" smtClean="0"/>
              <a:t>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</a:t>
            </a:r>
            <a:r>
              <a:rPr lang="de-DE" sz="2400" b="1" dirty="0" smtClean="0"/>
              <a:t>Fewer iterations </a:t>
            </a:r>
            <a:r>
              <a:rPr lang="de-DE" sz="2400" dirty="0" smtClean="0"/>
              <a:t>needed to converge</a:t>
            </a:r>
            <a:br>
              <a:rPr lang="de-DE" sz="2400" dirty="0" smtClean="0"/>
            </a:br>
            <a:r>
              <a:rPr lang="de-DE" sz="500" dirty="0" smtClean="0"/>
              <a:t>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</a:t>
            </a:r>
            <a:r>
              <a:rPr lang="de-DE" sz="2400" b="1" dirty="0" smtClean="0"/>
              <a:t>Larger area of convergence</a:t>
            </a:r>
            <a:br>
              <a:rPr lang="de-DE" sz="2400" b="1" dirty="0" smtClean="0"/>
            </a:br>
            <a:r>
              <a:rPr lang="de-DE" sz="500" b="1" dirty="0" smtClean="0"/>
              <a:t> 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r>
              <a:rPr lang="de-DE" sz="2400" b="1" dirty="0" smtClean="0"/>
              <a:t>	Avoiding local minima </a:t>
            </a:r>
            <a:r>
              <a:rPr lang="de-DE" sz="2400" dirty="0" smtClean="0"/>
              <a:t>close to the global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r>
              <a:rPr lang="de-DE" sz="1000" b="1" dirty="0" smtClean="0"/>
              <a:t> </a:t>
            </a:r>
            <a:endParaRPr lang="de-DE" sz="2400" dirty="0" smtClean="0"/>
          </a:p>
          <a:p>
            <a:r>
              <a:rPr lang="de-DE" sz="2400" dirty="0" err="1" smtClean="0"/>
              <a:t>Jacobian</a:t>
            </a:r>
            <a:r>
              <a:rPr lang="de-DE" sz="2400" dirty="0" smtClean="0"/>
              <a:t> </a:t>
            </a:r>
            <a:r>
              <a:rPr lang="de-DE" sz="2400" dirty="0" err="1" smtClean="0"/>
              <a:t>needs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computed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each</a:t>
            </a:r>
            <a:r>
              <a:rPr lang="de-DE" sz="2400" dirty="0" smtClean="0"/>
              <a:t> </a:t>
            </a:r>
            <a:r>
              <a:rPr lang="de-DE" sz="2400" dirty="0" err="1" smtClean="0"/>
              <a:t>iteration</a:t>
            </a:r>
            <a:endParaRPr lang="de-DE" sz="2400" dirty="0" smtClean="0"/>
          </a:p>
          <a:p>
            <a:pPr>
              <a:buNone/>
            </a:pP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800" i="1" dirty="0"/>
          </a:p>
        </p:txBody>
      </p:sp>
      <p:sp>
        <p:nvSpPr>
          <p:cNvPr id="9" name="Rechteck 8"/>
          <p:cNvSpPr/>
          <p:nvPr/>
        </p:nvSpPr>
        <p:spPr>
          <a:xfrm>
            <a:off x="7020272" y="3356992"/>
            <a:ext cx="201622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720315" y="2393199"/>
            <a:ext cx="36004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720315" y="2793212"/>
            <a:ext cx="36004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804077" y="3202871"/>
            <a:ext cx="36004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67544" y="6464369"/>
            <a:ext cx="7528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</a:t>
            </a:r>
            <a:r>
              <a:rPr lang="en-US" sz="1200" dirty="0" err="1" smtClean="0"/>
              <a:t>Benhimane</a:t>
            </a:r>
            <a:r>
              <a:rPr lang="en-US" sz="1200" dirty="0" smtClean="0"/>
              <a:t> and E. </a:t>
            </a:r>
            <a:r>
              <a:rPr lang="en-US" sz="1200" dirty="0" err="1" smtClean="0"/>
              <a:t>Malis</a:t>
            </a:r>
            <a:r>
              <a:rPr lang="en-US" sz="1200" dirty="0" smtClean="0"/>
              <a:t>. Real-time image-based tracking of planes using efficient second-order minimization, 2004.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801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Lukas-Kanade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Variations</a:t>
            </a:r>
            <a:endParaRPr lang="de-DE" sz="3600" dirty="0"/>
          </a:p>
        </p:txBody>
      </p:sp>
      <p:sp>
        <p:nvSpPr>
          <p:cNvPr id="27" name="Inhaltsplatzhalter 2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de-DE" sz="1000" b="1" dirty="0" smtClean="0"/>
          </a:p>
          <a:p>
            <a:r>
              <a:rPr lang="de-DE" sz="2800" b="1" dirty="0" smtClean="0"/>
              <a:t>Inverse </a:t>
            </a:r>
            <a:r>
              <a:rPr lang="de-DE" sz="2800" b="1" dirty="0" err="1" smtClean="0"/>
              <a:t>Compositional</a:t>
            </a:r>
            <a:r>
              <a:rPr lang="de-DE" sz="2800" b="1" dirty="0" smtClean="0"/>
              <a:t> (IC):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	</a:t>
            </a:r>
            <a:r>
              <a:rPr lang="de-DE" sz="2800" dirty="0" err="1" smtClean="0"/>
              <a:t>reduce</a:t>
            </a:r>
            <a:r>
              <a:rPr lang="de-DE" sz="2800" dirty="0" smtClean="0"/>
              <a:t> time per </a:t>
            </a:r>
            <a:r>
              <a:rPr lang="de-DE" sz="2800" dirty="0" err="1" smtClean="0"/>
              <a:t>iteration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1000" dirty="0" smtClean="0"/>
              <a:t> </a:t>
            </a:r>
            <a:endParaRPr lang="de-DE" sz="2800" dirty="0" smtClean="0"/>
          </a:p>
          <a:p>
            <a:r>
              <a:rPr lang="de-DE" sz="2800" b="1" dirty="0" err="1" smtClean="0"/>
              <a:t>Efficient</a:t>
            </a:r>
            <a:r>
              <a:rPr lang="de-DE" sz="2800" b="1" dirty="0" smtClean="0"/>
              <a:t> Second-Order </a:t>
            </a:r>
            <a:r>
              <a:rPr lang="de-DE" sz="2800" b="1" dirty="0" err="1" smtClean="0"/>
              <a:t>Minimization</a:t>
            </a:r>
            <a:r>
              <a:rPr lang="de-DE" sz="2800" b="1" dirty="0" smtClean="0"/>
              <a:t> (ESM):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	</a:t>
            </a:r>
            <a:r>
              <a:rPr lang="de-DE" sz="2800" dirty="0" err="1" smtClean="0"/>
              <a:t>improve</a:t>
            </a:r>
            <a:r>
              <a:rPr lang="de-DE" sz="2800" dirty="0" smtClean="0"/>
              <a:t> </a:t>
            </a:r>
            <a:r>
              <a:rPr lang="de-DE" sz="2800" dirty="0" err="1" smtClean="0"/>
              <a:t>convergence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1000" dirty="0" smtClean="0"/>
              <a:t> </a:t>
            </a:r>
            <a:endParaRPr lang="de-DE" sz="2800" dirty="0" smtClean="0"/>
          </a:p>
          <a:p>
            <a:r>
              <a:rPr lang="de-DE" sz="2800" b="1" dirty="0" smtClean="0"/>
              <a:t>Approach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Jurie</a:t>
            </a:r>
            <a:r>
              <a:rPr lang="de-DE" sz="2800" b="1" dirty="0" smtClean="0"/>
              <a:t> &amp; </a:t>
            </a:r>
            <a:r>
              <a:rPr lang="de-DE" sz="2800" b="1" dirty="0" err="1" smtClean="0"/>
              <a:t>Dhome</a:t>
            </a:r>
            <a:r>
              <a:rPr lang="de-DE" sz="2800" b="1" dirty="0" smtClean="0"/>
              <a:t> (JD):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	</a:t>
            </a:r>
            <a:r>
              <a:rPr lang="de-DE" sz="2800" dirty="0" err="1" smtClean="0"/>
              <a:t>reduce</a:t>
            </a:r>
            <a:r>
              <a:rPr lang="de-DE" sz="2800" dirty="0" smtClean="0"/>
              <a:t> time per </a:t>
            </a:r>
            <a:r>
              <a:rPr lang="de-DE" sz="2800" dirty="0" err="1" smtClean="0"/>
              <a:t>iteration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smtClean="0"/>
              <a:t>	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improve</a:t>
            </a:r>
            <a:r>
              <a:rPr lang="de-DE" sz="2800" dirty="0" smtClean="0"/>
              <a:t> </a:t>
            </a:r>
            <a:r>
              <a:rPr lang="de-DE" sz="2800" dirty="0" err="1" smtClean="0"/>
              <a:t>convergence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1000" dirty="0" smtClean="0"/>
              <a:t> </a:t>
            </a:r>
            <a:endParaRPr lang="de-DE" sz="2800" dirty="0" smtClean="0"/>
          </a:p>
          <a:p>
            <a:r>
              <a:rPr lang="de-DE" sz="2800" b="1" dirty="0" smtClean="0"/>
              <a:t>Adaptive Linear </a:t>
            </a:r>
            <a:r>
              <a:rPr lang="de-DE" sz="2800" b="1" dirty="0" err="1" smtClean="0"/>
              <a:t>Predictors</a:t>
            </a:r>
            <a:r>
              <a:rPr lang="de-DE" sz="2800" b="1" dirty="0" smtClean="0"/>
              <a:t> (ALPs):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	</a:t>
            </a:r>
            <a:r>
              <a:rPr lang="de-DE" sz="2800" dirty="0" err="1" smtClean="0"/>
              <a:t>learn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adapt</a:t>
            </a:r>
            <a:r>
              <a:rPr lang="de-DE" sz="2800" dirty="0" smtClean="0"/>
              <a:t> </a:t>
            </a:r>
            <a:r>
              <a:rPr lang="de-DE" sz="2800" dirty="0" err="1" smtClean="0"/>
              <a:t>template</a:t>
            </a:r>
            <a:r>
              <a:rPr lang="de-DE" sz="2800" dirty="0" smtClean="0"/>
              <a:t> online</a:t>
            </a:r>
            <a:endParaRPr lang="de-DE" sz="2800" dirty="0"/>
          </a:p>
        </p:txBody>
      </p:sp>
      <p:sp>
        <p:nvSpPr>
          <p:cNvPr id="4" name="Rechteck 3"/>
          <p:cNvSpPr/>
          <p:nvPr/>
        </p:nvSpPr>
        <p:spPr>
          <a:xfrm>
            <a:off x="323528" y="3789040"/>
            <a:ext cx="8496944" cy="2376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1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err="1" smtClean="0"/>
              <a:t>Jurie</a:t>
            </a:r>
            <a:r>
              <a:rPr lang="de-DE" b="1" dirty="0" smtClean="0"/>
              <a:t> &amp; </a:t>
            </a:r>
            <a:r>
              <a:rPr lang="de-DE" b="1" dirty="0" err="1" smtClean="0"/>
              <a:t>Dhome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err="1" smtClean="0"/>
              <a:t>Overview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de-DE" sz="2800" b="1" dirty="0" smtClean="0"/>
              <a:t>Motivation:</a:t>
            </a:r>
          </a:p>
          <a:p>
            <a:pPr lvl="1"/>
            <a:r>
              <a:rPr lang="de-DE" sz="2400" dirty="0" smtClean="0"/>
              <a:t>Computing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Jacobian</a:t>
            </a:r>
            <a:r>
              <a:rPr lang="de-DE" sz="2400" dirty="0" smtClean="0"/>
              <a:t> in </a:t>
            </a:r>
            <a:r>
              <a:rPr lang="de-DE" sz="2400" dirty="0" err="1" smtClean="0"/>
              <a:t>every</a:t>
            </a:r>
            <a:r>
              <a:rPr lang="de-DE" sz="2400" dirty="0" smtClean="0"/>
              <a:t> </a:t>
            </a:r>
            <a:r>
              <a:rPr lang="de-DE" sz="2400" dirty="0" err="1" smtClean="0"/>
              <a:t>iteration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expensive</a:t>
            </a:r>
          </a:p>
          <a:p>
            <a:pPr lvl="1"/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convergence</a:t>
            </a:r>
            <a:r>
              <a:rPr lang="de-DE" sz="2400" dirty="0" smtClean="0"/>
              <a:t> </a:t>
            </a:r>
            <a:r>
              <a:rPr lang="de-DE" sz="2400" dirty="0" err="1" smtClean="0"/>
              <a:t>properties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desired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1000" dirty="0" smtClean="0"/>
              <a:t> </a:t>
            </a:r>
            <a:endParaRPr lang="de-DE" sz="2400" dirty="0" smtClean="0"/>
          </a:p>
          <a:p>
            <a:r>
              <a:rPr lang="de-DE" sz="2800" b="1" dirty="0" smtClean="0"/>
              <a:t>Approach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JD: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400" dirty="0" err="1" smtClean="0"/>
              <a:t>pre-learn</a:t>
            </a:r>
            <a:r>
              <a:rPr lang="de-DE" sz="2400" dirty="0" smtClean="0"/>
              <a:t> </a:t>
            </a:r>
            <a:r>
              <a:rPr lang="de-DE" sz="2400" dirty="0" err="1" smtClean="0"/>
              <a:t>relation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 err="1" smtClean="0"/>
              <a:t>image</a:t>
            </a:r>
            <a:r>
              <a:rPr lang="de-DE" sz="2400" dirty="0" smtClean="0"/>
              <a:t> </a:t>
            </a:r>
            <a:r>
              <a:rPr lang="de-DE" sz="2400" dirty="0" err="1" smtClean="0"/>
              <a:t>differences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parameter</a:t>
            </a:r>
            <a:r>
              <a:rPr lang="de-DE" sz="2400" dirty="0" smtClean="0"/>
              <a:t> update: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1000" dirty="0" smtClean="0"/>
              <a:t> </a:t>
            </a:r>
            <a:endParaRPr lang="de-DE" sz="2400" dirty="0" smtClean="0"/>
          </a:p>
          <a:p>
            <a:pPr lvl="1"/>
            <a:r>
              <a:rPr lang="de-DE" sz="2400" dirty="0" err="1" smtClean="0"/>
              <a:t>relation</a:t>
            </a:r>
            <a:r>
              <a:rPr lang="de-DE" sz="2400" dirty="0" smtClean="0"/>
              <a:t>     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seen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linear </a:t>
            </a:r>
            <a:r>
              <a:rPr lang="de-DE" sz="2400" dirty="0" err="1" smtClean="0"/>
              <a:t>predictor</a:t>
            </a:r>
            <a:endParaRPr lang="de-DE" sz="2400" dirty="0" smtClean="0"/>
          </a:p>
          <a:p>
            <a:pPr lvl="1"/>
            <a:r>
              <a:rPr lang="de-DE" sz="2400" dirty="0" smtClean="0"/>
              <a:t>    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fixed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all </a:t>
            </a:r>
            <a:r>
              <a:rPr lang="de-DE" sz="2400" dirty="0" err="1" smtClean="0"/>
              <a:t>iterations</a:t>
            </a:r>
            <a:endParaRPr lang="de-DE" sz="2400" dirty="0" smtClean="0"/>
          </a:p>
          <a:p>
            <a:pPr lvl="1"/>
            <a:r>
              <a:rPr lang="de-DE" sz="2400" dirty="0" err="1" smtClean="0"/>
              <a:t>learning</a:t>
            </a:r>
            <a:r>
              <a:rPr lang="de-DE" sz="2400" dirty="0" smtClean="0"/>
              <a:t> </a:t>
            </a:r>
            <a:r>
              <a:rPr lang="de-DE" sz="2400" dirty="0" err="1" smtClean="0"/>
              <a:t>enables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jump </a:t>
            </a:r>
            <a:r>
              <a:rPr lang="de-DE" sz="2400" dirty="0" err="1" smtClean="0"/>
              <a:t>over</a:t>
            </a:r>
            <a:r>
              <a:rPr lang="de-DE" sz="2400" dirty="0" smtClean="0"/>
              <a:t> </a:t>
            </a:r>
            <a:r>
              <a:rPr lang="de-DE" sz="2400" dirty="0" err="1" smtClean="0"/>
              <a:t>local</a:t>
            </a:r>
            <a:r>
              <a:rPr lang="de-DE" sz="2400" dirty="0" smtClean="0"/>
              <a:t> </a:t>
            </a:r>
            <a:r>
              <a:rPr lang="de-DE" sz="2400" dirty="0" err="1" smtClean="0"/>
              <a:t>minima</a:t>
            </a:r>
            <a:endParaRPr lang="de-D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221088"/>
            <a:ext cx="1828800" cy="43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418000"/>
            <a:ext cx="273368" cy="34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2408" y="4961165"/>
            <a:ext cx="273368" cy="34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467544" y="6464369"/>
            <a:ext cx="513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Jurie</a:t>
            </a:r>
            <a:r>
              <a:rPr lang="en-US" sz="1200" dirty="0" smtClean="0"/>
              <a:t> and M. </a:t>
            </a:r>
            <a:r>
              <a:rPr lang="en-US" sz="1200" dirty="0" err="1" smtClean="0"/>
              <a:t>Dhome</a:t>
            </a:r>
            <a:r>
              <a:rPr lang="en-US" sz="1200" dirty="0" smtClean="0"/>
              <a:t>. </a:t>
            </a:r>
            <a:r>
              <a:rPr lang="en-US" sz="1200" dirty="0" err="1" smtClean="0"/>
              <a:t>Hyperplane</a:t>
            </a:r>
            <a:r>
              <a:rPr lang="en-US" sz="1200" dirty="0" smtClean="0"/>
              <a:t> approximation for template matching. 2002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9735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err="1" smtClean="0"/>
              <a:t>Jurie</a:t>
            </a:r>
            <a:r>
              <a:rPr lang="de-DE" b="1" dirty="0" smtClean="0"/>
              <a:t> &amp; </a:t>
            </a:r>
            <a:r>
              <a:rPr lang="de-DE" b="1" dirty="0" err="1" smtClean="0"/>
              <a:t>Dhome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Template </a:t>
            </a:r>
            <a:r>
              <a:rPr lang="de-DE" sz="3600" dirty="0" err="1" smtClean="0"/>
              <a:t>and</a:t>
            </a:r>
            <a:r>
              <a:rPr lang="de-DE" sz="3600" dirty="0" smtClean="0"/>
              <a:t> Parameter Description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de-DE" sz="2400" dirty="0" smtClean="0"/>
              <a:t>Template </a:t>
            </a:r>
            <a:r>
              <a:rPr lang="de-DE" sz="2400" dirty="0" err="1" smtClean="0"/>
              <a:t>consists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      sample </a:t>
            </a:r>
            <a:r>
              <a:rPr lang="de-DE" sz="2400" dirty="0" err="1" smtClean="0"/>
              <a:t>points</a:t>
            </a:r>
            <a:endParaRPr lang="de-DE" sz="2400" dirty="0" smtClean="0"/>
          </a:p>
          <a:p>
            <a:pPr lvl="1"/>
            <a:r>
              <a:rPr lang="de-DE" sz="2000" dirty="0" smtClean="0"/>
              <a:t>Distributed </a:t>
            </a:r>
            <a:r>
              <a:rPr lang="de-DE" sz="2000" dirty="0" err="1" smtClean="0"/>
              <a:t>over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template</a:t>
            </a:r>
            <a:r>
              <a:rPr lang="de-DE" sz="2000" dirty="0" smtClean="0"/>
              <a:t> </a:t>
            </a:r>
            <a:r>
              <a:rPr lang="de-DE" sz="2000" dirty="0" err="1" smtClean="0"/>
              <a:t>region</a:t>
            </a:r>
            <a:endParaRPr lang="de-DE" sz="2000" dirty="0" smtClean="0"/>
          </a:p>
          <a:p>
            <a:pPr lvl="1"/>
            <a:r>
              <a:rPr lang="de-DE" sz="2000" dirty="0" err="1" smtClean="0"/>
              <a:t>Used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sample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image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endParaRPr lang="de-DE" sz="2000" dirty="0" smtClean="0"/>
          </a:p>
          <a:p>
            <a:pPr lvl="1"/>
            <a:endParaRPr lang="de-DE" sz="2000" dirty="0" smtClean="0"/>
          </a:p>
          <a:p>
            <a:r>
              <a:rPr lang="de-DE" sz="2400" dirty="0" smtClean="0"/>
              <a:t>Deformation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described</a:t>
            </a:r>
            <a:r>
              <a:rPr lang="de-DE" sz="2400" dirty="0" smtClean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err="1" smtClean="0"/>
              <a:t>the</a:t>
            </a:r>
            <a:r>
              <a:rPr lang="de-DE" sz="2400" dirty="0" smtClean="0"/>
              <a:t> 4 </a:t>
            </a:r>
            <a:r>
              <a:rPr lang="de-DE" sz="2400" dirty="0" err="1" smtClean="0"/>
              <a:t>corner</a:t>
            </a:r>
            <a:r>
              <a:rPr lang="de-DE" sz="2400" dirty="0" smtClean="0"/>
              <a:t> </a:t>
            </a:r>
            <a:r>
              <a:rPr lang="de-DE" sz="2400" dirty="0" err="1" smtClean="0"/>
              <a:t>points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template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r>
              <a:rPr lang="de-DE" sz="2400" dirty="0" smtClean="0"/>
              <a:t>Image </a:t>
            </a:r>
            <a:r>
              <a:rPr lang="de-DE" sz="2400" dirty="0" err="1" smtClean="0"/>
              <a:t>values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normalized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 (</a:t>
            </a:r>
            <a:r>
              <a:rPr lang="de-DE" sz="2400" dirty="0" err="1" smtClean="0"/>
              <a:t>zero</a:t>
            </a:r>
            <a:r>
              <a:rPr lang="de-DE" sz="2400" dirty="0" smtClean="0"/>
              <a:t> </a:t>
            </a:r>
            <a:r>
              <a:rPr lang="de-DE" sz="2400" dirty="0" err="1" smtClean="0"/>
              <a:t>mean</a:t>
            </a:r>
            <a:r>
              <a:rPr lang="de-DE" sz="2400" dirty="0" smtClean="0"/>
              <a:t>, </a:t>
            </a:r>
            <a:r>
              <a:rPr lang="de-DE" sz="2400" dirty="0" err="1" smtClean="0"/>
              <a:t>unit</a:t>
            </a:r>
            <a:r>
              <a:rPr lang="de-DE" sz="2400" dirty="0" smtClean="0"/>
              <a:t> </a:t>
            </a:r>
            <a:r>
              <a:rPr lang="de-DE" sz="2400" dirty="0" err="1" smtClean="0"/>
              <a:t>standard</a:t>
            </a:r>
            <a:r>
              <a:rPr lang="de-DE" sz="2400" dirty="0" smtClean="0"/>
              <a:t> </a:t>
            </a:r>
            <a:r>
              <a:rPr lang="de-DE" sz="2400" dirty="0" err="1" smtClean="0"/>
              <a:t>deviation</a:t>
            </a:r>
            <a:r>
              <a:rPr lang="de-DE" sz="2400" dirty="0" smtClean="0"/>
              <a:t>)</a:t>
            </a:r>
          </a:p>
          <a:p>
            <a:endParaRPr lang="de-DE" sz="2400" dirty="0" smtClean="0"/>
          </a:p>
          <a:p>
            <a:r>
              <a:rPr lang="de-DE" sz="2400" dirty="0" smtClean="0"/>
              <a:t>Error </a:t>
            </a:r>
            <a:r>
              <a:rPr lang="de-DE" sz="2400" dirty="0" err="1" smtClean="0"/>
              <a:t>vector</a:t>
            </a:r>
            <a:r>
              <a:rPr lang="de-DE" sz="2400" dirty="0" smtClean="0"/>
              <a:t>           </a:t>
            </a:r>
            <a:r>
              <a:rPr lang="de-DE" sz="2400" dirty="0" err="1" smtClean="0"/>
              <a:t>specifies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differences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normalized</a:t>
            </a:r>
            <a:r>
              <a:rPr lang="de-DE" sz="2400" dirty="0" smtClean="0"/>
              <a:t> </a:t>
            </a:r>
            <a:r>
              <a:rPr lang="de-DE" sz="2400" dirty="0" err="1" smtClean="0"/>
              <a:t>image</a:t>
            </a:r>
            <a:r>
              <a:rPr lang="de-DE" sz="2400" dirty="0" smtClean="0"/>
              <a:t> </a:t>
            </a:r>
            <a:r>
              <a:rPr lang="de-DE" sz="2400" dirty="0" err="1" smtClean="0"/>
              <a:t>values</a:t>
            </a:r>
            <a:endParaRPr lang="de-DE" sz="2400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5442" y="1728000"/>
            <a:ext cx="346075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060848"/>
            <a:ext cx="34120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5634000"/>
            <a:ext cx="55340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79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Brightness consistency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868863"/>
            <a:ext cx="8229600" cy="16557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zh-TW" sz="2400" smtClean="0"/>
              <a:t>Image measurement (e.g. brightness) in a small region remain the same although their location may change.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8713"/>
            <a:ext cx="828198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1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err="1" smtClean="0"/>
              <a:t>Jurie</a:t>
            </a:r>
            <a:r>
              <a:rPr lang="de-DE" b="1" dirty="0" smtClean="0"/>
              <a:t> &amp; </a:t>
            </a:r>
            <a:r>
              <a:rPr lang="de-DE" b="1" dirty="0" err="1" smtClean="0"/>
              <a:t>Dhome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Learning </a:t>
            </a:r>
            <a:r>
              <a:rPr lang="de-DE" sz="3600" dirty="0" err="1" smtClean="0"/>
              <a:t>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err="1" smtClean="0"/>
              <a:t>Apply</a:t>
            </a:r>
            <a:r>
              <a:rPr lang="de-DE" sz="2400" dirty="0" smtClean="0"/>
              <a:t> </a:t>
            </a:r>
            <a:r>
              <a:rPr lang="de-DE" sz="2400" dirty="0" err="1" smtClean="0"/>
              <a:t>set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      </a:t>
            </a:r>
            <a:r>
              <a:rPr lang="de-DE" sz="2400" dirty="0" err="1" smtClean="0"/>
              <a:t>random</a:t>
            </a:r>
            <a:r>
              <a:rPr lang="de-DE" sz="2400" dirty="0" smtClean="0"/>
              <a:t> </a:t>
            </a:r>
            <a:r>
              <a:rPr lang="de-DE" sz="2400" dirty="0" err="1" smtClean="0"/>
              <a:t>transformations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initial</a:t>
            </a:r>
            <a:r>
              <a:rPr lang="de-DE" sz="2400" dirty="0" smtClean="0"/>
              <a:t> </a:t>
            </a:r>
            <a:r>
              <a:rPr lang="de-DE" sz="2400" dirty="0" err="1" smtClean="0"/>
              <a:t>template</a:t>
            </a:r>
            <a:endParaRPr lang="de-DE" sz="2400" dirty="0" smtClean="0"/>
          </a:p>
          <a:p>
            <a:r>
              <a:rPr lang="de-DE" sz="2400" dirty="0" err="1" smtClean="0"/>
              <a:t>Compute</a:t>
            </a:r>
            <a:r>
              <a:rPr lang="de-DE" sz="2400" dirty="0" smtClean="0"/>
              <a:t> </a:t>
            </a:r>
            <a:r>
              <a:rPr lang="de-DE" sz="2400" dirty="0" err="1" smtClean="0"/>
              <a:t>corresponding</a:t>
            </a:r>
            <a:r>
              <a:rPr lang="de-DE" sz="2400" dirty="0" smtClean="0"/>
              <a:t> </a:t>
            </a:r>
            <a:r>
              <a:rPr lang="de-DE" sz="2400" dirty="0" err="1" smtClean="0"/>
              <a:t>image</a:t>
            </a:r>
            <a:r>
              <a:rPr lang="de-DE" sz="2400" dirty="0" smtClean="0"/>
              <a:t> </a:t>
            </a:r>
            <a:r>
              <a:rPr lang="de-DE" sz="2400" dirty="0" err="1" smtClean="0"/>
              <a:t>differences</a:t>
            </a:r>
            <a:endParaRPr lang="de-DE" sz="2400" dirty="0" smtClean="0"/>
          </a:p>
          <a:p>
            <a:r>
              <a:rPr lang="de-DE" sz="2400" dirty="0" err="1" smtClean="0"/>
              <a:t>Stack</a:t>
            </a:r>
            <a:r>
              <a:rPr lang="de-DE" sz="2400" dirty="0" smtClean="0"/>
              <a:t> </a:t>
            </a:r>
            <a:r>
              <a:rPr lang="de-DE" sz="2400" dirty="0" err="1" smtClean="0"/>
              <a:t>together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training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</a:p>
          <a:p>
            <a:pPr>
              <a:buNone/>
            </a:pP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7029400"/>
            <a:ext cx="304006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4779" y="7202438"/>
            <a:ext cx="2889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8854" y="7215138"/>
            <a:ext cx="2889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5642" y="7202438"/>
            <a:ext cx="288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6242" y="7288163"/>
            <a:ext cx="280987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mit Pfeil 21"/>
          <p:cNvCxnSpPr>
            <a:cxnSpLocks noChangeShapeType="1"/>
          </p:cNvCxnSpPr>
          <p:nvPr/>
        </p:nvCxnSpPr>
        <p:spPr bwMode="auto">
          <a:xfrm>
            <a:off x="2850654" y="7386588"/>
            <a:ext cx="785813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73416"/>
            <a:ext cx="144303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7749480"/>
            <a:ext cx="22907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8830" y="7749480"/>
            <a:ext cx="25939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361350">
            <a:off x="-3687656" y="4497742"/>
            <a:ext cx="115411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26009">
            <a:off x="-3686861" y="5291509"/>
            <a:ext cx="11557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297874">
            <a:off x="-3679679" y="6188723"/>
            <a:ext cx="11557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1746000"/>
            <a:ext cx="340043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5448557" y="4755624"/>
            <a:ext cx="59436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5448557" y="5475704"/>
            <a:ext cx="640080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5448557" y="6411808"/>
            <a:ext cx="777240" cy="42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5347602" y="6087958"/>
            <a:ext cx="495300" cy="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Gerade Verbindung mit Pfeil 21"/>
          <p:cNvCxnSpPr/>
          <p:nvPr/>
        </p:nvCxnSpPr>
        <p:spPr>
          <a:xfrm>
            <a:off x="-4527301" y="4964732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-4527301" y="5684812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-4527301" y="6620916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-2295053" y="4966320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-2295053" y="5684812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-2295053" y="6620916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548680" y="4725144"/>
            <a:ext cx="112014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548680" y="5445224"/>
            <a:ext cx="11049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1608137" y="6381328"/>
            <a:ext cx="125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Gerade Verbindung mit Pfeil 31"/>
          <p:cNvCxnSpPr/>
          <p:nvPr/>
        </p:nvCxnSpPr>
        <p:spPr>
          <a:xfrm rot="5400000">
            <a:off x="1836490" y="4220293"/>
            <a:ext cx="43204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361350">
            <a:off x="418002" y="4616605"/>
            <a:ext cx="115411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26009">
            <a:off x="1498915" y="4546276"/>
            <a:ext cx="11557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297874">
            <a:off x="2946260" y="4558402"/>
            <a:ext cx="11557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Gerade Verbindung mit Pfeil 36"/>
          <p:cNvCxnSpPr/>
          <p:nvPr/>
        </p:nvCxnSpPr>
        <p:spPr>
          <a:xfrm rot="5400000">
            <a:off x="754782" y="4220293"/>
            <a:ext cx="43204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rot="5400000">
            <a:off x="3276650" y="4220293"/>
            <a:ext cx="43204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68" y="3650351"/>
            <a:ext cx="59436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91680" y="3650351"/>
            <a:ext cx="640080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31840" y="3650351"/>
            <a:ext cx="777240" cy="42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83768" y="4077071"/>
            <a:ext cx="495300" cy="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Gerade Verbindung mit Pfeil 42"/>
          <p:cNvCxnSpPr/>
          <p:nvPr/>
        </p:nvCxnSpPr>
        <p:spPr>
          <a:xfrm rot="5400000">
            <a:off x="1838078" y="5660453"/>
            <a:ext cx="43204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rot="5400000">
            <a:off x="756370" y="5660453"/>
            <a:ext cx="43204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 rot="5400000">
            <a:off x="3278238" y="5660453"/>
            <a:ext cx="432048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5536" y="5924127"/>
            <a:ext cx="112014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47664" y="5924127"/>
            <a:ext cx="11049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15816" y="5924127"/>
            <a:ext cx="125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83768" y="5546183"/>
            <a:ext cx="495300" cy="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hteck 49"/>
          <p:cNvSpPr/>
          <p:nvPr/>
        </p:nvSpPr>
        <p:spPr>
          <a:xfrm>
            <a:off x="5652120" y="3501008"/>
            <a:ext cx="21602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5940152" y="3501008"/>
            <a:ext cx="21602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/>
          <p:cNvSpPr/>
          <p:nvPr/>
        </p:nvSpPr>
        <p:spPr>
          <a:xfrm>
            <a:off x="6588224" y="3501008"/>
            <a:ext cx="21602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/>
          <p:cNvSpPr/>
          <p:nvPr/>
        </p:nvSpPr>
        <p:spPr>
          <a:xfrm>
            <a:off x="5652120" y="5085184"/>
            <a:ext cx="216024" cy="1080120"/>
          </a:xfrm>
          <a:prstGeom prst="rect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hteck 53"/>
          <p:cNvSpPr/>
          <p:nvPr/>
        </p:nvSpPr>
        <p:spPr>
          <a:xfrm>
            <a:off x="5940152" y="5085184"/>
            <a:ext cx="216024" cy="1080120"/>
          </a:xfrm>
          <a:prstGeom prst="rect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hteck 54"/>
          <p:cNvSpPr/>
          <p:nvPr/>
        </p:nvSpPr>
        <p:spPr>
          <a:xfrm>
            <a:off x="6588224" y="5085184"/>
            <a:ext cx="216024" cy="1080120"/>
          </a:xfrm>
          <a:prstGeom prst="rect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Textfeld 55"/>
          <p:cNvSpPr txBox="1"/>
          <p:nvPr/>
        </p:nvSpPr>
        <p:spPr>
          <a:xfrm>
            <a:off x="5092224" y="2996952"/>
            <a:ext cx="6319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00" dirty="0" smtClean="0"/>
              <a:t>(</a:t>
            </a:r>
            <a:endParaRPr lang="de-DE" sz="1400" dirty="0"/>
          </a:p>
        </p:txBody>
      </p:sp>
      <p:sp>
        <p:nvSpPr>
          <p:cNvPr id="57" name="Textfeld 56"/>
          <p:cNvSpPr txBox="1"/>
          <p:nvPr/>
        </p:nvSpPr>
        <p:spPr>
          <a:xfrm>
            <a:off x="5092224" y="4591288"/>
            <a:ext cx="6319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00" dirty="0" smtClean="0"/>
              <a:t>(</a:t>
            </a:r>
            <a:endParaRPr lang="de-DE" sz="1400" dirty="0"/>
          </a:p>
        </p:txBody>
      </p:sp>
      <p:sp>
        <p:nvSpPr>
          <p:cNvPr id="58" name="Textfeld 57"/>
          <p:cNvSpPr txBox="1"/>
          <p:nvPr/>
        </p:nvSpPr>
        <p:spPr>
          <a:xfrm>
            <a:off x="6748408" y="2996952"/>
            <a:ext cx="6319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00" dirty="0" smtClean="0"/>
              <a:t>)</a:t>
            </a:r>
            <a:endParaRPr lang="de-DE" sz="1400" dirty="0"/>
          </a:p>
        </p:txBody>
      </p:sp>
      <p:sp>
        <p:nvSpPr>
          <p:cNvPr id="59" name="Textfeld 58"/>
          <p:cNvSpPr txBox="1"/>
          <p:nvPr/>
        </p:nvSpPr>
        <p:spPr>
          <a:xfrm>
            <a:off x="6748408" y="4581128"/>
            <a:ext cx="6319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500" dirty="0" smtClean="0"/>
              <a:t>)</a:t>
            </a:r>
            <a:endParaRPr lang="de-DE" sz="1400" dirty="0"/>
          </a:p>
        </p:txBody>
      </p:sp>
      <p:sp>
        <p:nvSpPr>
          <p:cNvPr id="63" name="Freihandform 62"/>
          <p:cNvSpPr/>
          <p:nvPr/>
        </p:nvSpPr>
        <p:spPr>
          <a:xfrm>
            <a:off x="2103633" y="6288315"/>
            <a:ext cx="3888828" cy="324069"/>
          </a:xfrm>
          <a:custGeom>
            <a:avLst/>
            <a:gdLst>
              <a:gd name="connsiteX0" fmla="*/ 0 w 3888828"/>
              <a:gd name="connsiteY0" fmla="*/ 0 h 324069"/>
              <a:gd name="connsiteX1" fmla="*/ 588580 w 3888828"/>
              <a:gd name="connsiteY1" fmla="*/ 210207 h 324069"/>
              <a:gd name="connsiteX2" fmla="*/ 3069021 w 3888828"/>
              <a:gd name="connsiteY2" fmla="*/ 294290 h 324069"/>
              <a:gd name="connsiteX3" fmla="*/ 3888828 w 3888828"/>
              <a:gd name="connsiteY3" fmla="*/ 31531 h 3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8828" h="324069">
                <a:moveTo>
                  <a:pt x="0" y="0"/>
                </a:moveTo>
                <a:cubicBezTo>
                  <a:pt x="38538" y="80579"/>
                  <a:pt x="77077" y="161159"/>
                  <a:pt x="588580" y="210207"/>
                </a:cubicBezTo>
                <a:cubicBezTo>
                  <a:pt x="1100084" y="259255"/>
                  <a:pt x="2518980" y="324069"/>
                  <a:pt x="3069021" y="294290"/>
                </a:cubicBezTo>
                <a:cubicBezTo>
                  <a:pt x="3619062" y="264511"/>
                  <a:pt x="3753945" y="148021"/>
                  <a:pt x="3888828" y="31531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Freihandform 64"/>
          <p:cNvSpPr/>
          <p:nvPr/>
        </p:nvSpPr>
        <p:spPr>
          <a:xfrm>
            <a:off x="3512020" y="6309336"/>
            <a:ext cx="2144110" cy="208455"/>
          </a:xfrm>
          <a:custGeom>
            <a:avLst/>
            <a:gdLst>
              <a:gd name="connsiteX0" fmla="*/ 0 w 2144110"/>
              <a:gd name="connsiteY0" fmla="*/ 0 h 208455"/>
              <a:gd name="connsiteX1" fmla="*/ 609600 w 2144110"/>
              <a:gd name="connsiteY1" fmla="*/ 178676 h 208455"/>
              <a:gd name="connsiteX2" fmla="*/ 1765738 w 2144110"/>
              <a:gd name="connsiteY2" fmla="*/ 178676 h 208455"/>
              <a:gd name="connsiteX3" fmla="*/ 2144110 w 2144110"/>
              <a:gd name="connsiteY3" fmla="*/ 0 h 20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4110" h="208455">
                <a:moveTo>
                  <a:pt x="0" y="0"/>
                </a:moveTo>
                <a:cubicBezTo>
                  <a:pt x="157655" y="74448"/>
                  <a:pt x="315310" y="148897"/>
                  <a:pt x="609600" y="178676"/>
                </a:cubicBezTo>
                <a:cubicBezTo>
                  <a:pt x="903890" y="208455"/>
                  <a:pt x="1509986" y="208455"/>
                  <a:pt x="1765738" y="178676"/>
                </a:cubicBezTo>
                <a:cubicBezTo>
                  <a:pt x="2021490" y="148897"/>
                  <a:pt x="2082800" y="74448"/>
                  <a:pt x="2144110" y="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Freihandform 65"/>
          <p:cNvSpPr/>
          <p:nvPr/>
        </p:nvSpPr>
        <p:spPr>
          <a:xfrm>
            <a:off x="958006" y="6351377"/>
            <a:ext cx="5749158" cy="357352"/>
          </a:xfrm>
          <a:custGeom>
            <a:avLst/>
            <a:gdLst>
              <a:gd name="connsiteX0" fmla="*/ 0 w 5749158"/>
              <a:gd name="connsiteY0" fmla="*/ 0 h 357352"/>
              <a:gd name="connsiteX1" fmla="*/ 1072055 w 5749158"/>
              <a:gd name="connsiteY1" fmla="*/ 294290 h 357352"/>
              <a:gd name="connsiteX2" fmla="*/ 4908331 w 5749158"/>
              <a:gd name="connsiteY2" fmla="*/ 315310 h 357352"/>
              <a:gd name="connsiteX3" fmla="*/ 5749158 w 5749158"/>
              <a:gd name="connsiteY3" fmla="*/ 42041 h 35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9158" h="357352">
                <a:moveTo>
                  <a:pt x="0" y="0"/>
                </a:moveTo>
                <a:cubicBezTo>
                  <a:pt x="127000" y="120869"/>
                  <a:pt x="254000" y="241738"/>
                  <a:pt x="1072055" y="294290"/>
                </a:cubicBezTo>
                <a:cubicBezTo>
                  <a:pt x="1890110" y="346842"/>
                  <a:pt x="4128814" y="357352"/>
                  <a:pt x="4908331" y="315310"/>
                </a:cubicBezTo>
                <a:cubicBezTo>
                  <a:pt x="5687848" y="273269"/>
                  <a:pt x="5718503" y="157655"/>
                  <a:pt x="5749158" y="42041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Freihandform 66"/>
          <p:cNvSpPr/>
          <p:nvPr/>
        </p:nvSpPr>
        <p:spPr>
          <a:xfrm>
            <a:off x="3427937" y="3275350"/>
            <a:ext cx="2301765" cy="395889"/>
          </a:xfrm>
          <a:custGeom>
            <a:avLst/>
            <a:gdLst>
              <a:gd name="connsiteX0" fmla="*/ 0 w 2301765"/>
              <a:gd name="connsiteY0" fmla="*/ 395889 h 395889"/>
              <a:gd name="connsiteX1" fmla="*/ 830317 w 2301765"/>
              <a:gd name="connsiteY1" fmla="*/ 154151 h 395889"/>
              <a:gd name="connsiteX2" fmla="*/ 1660634 w 2301765"/>
              <a:gd name="connsiteY2" fmla="*/ 17517 h 395889"/>
              <a:gd name="connsiteX3" fmla="*/ 2102069 w 2301765"/>
              <a:gd name="connsiteY3" fmla="*/ 49048 h 395889"/>
              <a:gd name="connsiteX4" fmla="*/ 2301765 w 2301765"/>
              <a:gd name="connsiteY4" fmla="*/ 164662 h 39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1765" h="395889">
                <a:moveTo>
                  <a:pt x="0" y="395889"/>
                </a:moveTo>
                <a:cubicBezTo>
                  <a:pt x="276772" y="306551"/>
                  <a:pt x="553545" y="217213"/>
                  <a:pt x="830317" y="154151"/>
                </a:cubicBezTo>
                <a:cubicBezTo>
                  <a:pt x="1107089" y="91089"/>
                  <a:pt x="1448675" y="35034"/>
                  <a:pt x="1660634" y="17517"/>
                </a:cubicBezTo>
                <a:cubicBezTo>
                  <a:pt x="1872593" y="0"/>
                  <a:pt x="1995214" y="24524"/>
                  <a:pt x="2102069" y="49048"/>
                </a:cubicBezTo>
                <a:cubicBezTo>
                  <a:pt x="2208924" y="73572"/>
                  <a:pt x="2255344" y="119117"/>
                  <a:pt x="2301765" y="164662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Freihandform 67"/>
          <p:cNvSpPr/>
          <p:nvPr/>
        </p:nvSpPr>
        <p:spPr>
          <a:xfrm>
            <a:off x="2072102" y="3179004"/>
            <a:ext cx="3899338" cy="513256"/>
          </a:xfrm>
          <a:custGeom>
            <a:avLst/>
            <a:gdLst>
              <a:gd name="connsiteX0" fmla="*/ 0 w 3899338"/>
              <a:gd name="connsiteY0" fmla="*/ 513256 h 513256"/>
              <a:gd name="connsiteX1" fmla="*/ 987973 w 3899338"/>
              <a:gd name="connsiteY1" fmla="*/ 303049 h 513256"/>
              <a:gd name="connsiteX2" fmla="*/ 3079531 w 3899338"/>
              <a:gd name="connsiteY2" fmla="*/ 8759 h 513256"/>
              <a:gd name="connsiteX3" fmla="*/ 3899338 w 3899338"/>
              <a:gd name="connsiteY3" fmla="*/ 250497 h 513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9338" h="513256">
                <a:moveTo>
                  <a:pt x="0" y="513256"/>
                </a:moveTo>
                <a:cubicBezTo>
                  <a:pt x="237359" y="450194"/>
                  <a:pt x="474718" y="387132"/>
                  <a:pt x="987973" y="303049"/>
                </a:cubicBezTo>
                <a:cubicBezTo>
                  <a:pt x="1501228" y="218966"/>
                  <a:pt x="2594304" y="17518"/>
                  <a:pt x="3079531" y="8759"/>
                </a:cubicBezTo>
                <a:cubicBezTo>
                  <a:pt x="3564758" y="0"/>
                  <a:pt x="3732048" y="125248"/>
                  <a:pt x="3899338" y="250497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Freihandform 68"/>
          <p:cNvSpPr/>
          <p:nvPr/>
        </p:nvSpPr>
        <p:spPr>
          <a:xfrm>
            <a:off x="968516" y="3084412"/>
            <a:ext cx="5633545" cy="555296"/>
          </a:xfrm>
          <a:custGeom>
            <a:avLst/>
            <a:gdLst>
              <a:gd name="connsiteX0" fmla="*/ 0 w 5633545"/>
              <a:gd name="connsiteY0" fmla="*/ 555296 h 555296"/>
              <a:gd name="connsiteX1" fmla="*/ 1471448 w 5633545"/>
              <a:gd name="connsiteY1" fmla="*/ 292538 h 555296"/>
              <a:gd name="connsiteX2" fmla="*/ 4162097 w 5633545"/>
              <a:gd name="connsiteY2" fmla="*/ 8758 h 555296"/>
              <a:gd name="connsiteX3" fmla="*/ 5633545 w 5633545"/>
              <a:gd name="connsiteY3" fmla="*/ 345089 h 55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3545" h="555296">
                <a:moveTo>
                  <a:pt x="0" y="555296"/>
                </a:moveTo>
                <a:cubicBezTo>
                  <a:pt x="388882" y="469462"/>
                  <a:pt x="777765" y="383628"/>
                  <a:pt x="1471448" y="292538"/>
                </a:cubicBezTo>
                <a:cubicBezTo>
                  <a:pt x="2165131" y="201448"/>
                  <a:pt x="3468414" y="0"/>
                  <a:pt x="4162097" y="8758"/>
                </a:cubicBezTo>
                <a:cubicBezTo>
                  <a:pt x="4855780" y="17517"/>
                  <a:pt x="5244662" y="181303"/>
                  <a:pt x="5633545" y="345089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100392" y="5278338"/>
            <a:ext cx="6667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100392" y="3722737"/>
            <a:ext cx="6762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feld 71"/>
          <p:cNvSpPr txBox="1"/>
          <p:nvPr/>
        </p:nvSpPr>
        <p:spPr>
          <a:xfrm>
            <a:off x="7308304" y="3429000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 smtClean="0"/>
              <a:t>=</a:t>
            </a:r>
            <a:endParaRPr lang="de-DE" dirty="0"/>
          </a:p>
        </p:txBody>
      </p:sp>
      <p:sp>
        <p:nvSpPr>
          <p:cNvPr id="73" name="Textfeld 72"/>
          <p:cNvSpPr txBox="1"/>
          <p:nvPr/>
        </p:nvSpPr>
        <p:spPr>
          <a:xfrm>
            <a:off x="7308304" y="5013176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 smtClean="0"/>
              <a:t>=</a:t>
            </a:r>
            <a:endParaRPr lang="de-DE" dirty="0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980937" y="4471397"/>
            <a:ext cx="911543" cy="32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915785" y="6052715"/>
            <a:ext cx="1048703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26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/>
      <p:bldP spid="7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err="1" smtClean="0"/>
              <a:t>Jurie</a:t>
            </a:r>
            <a:r>
              <a:rPr lang="de-DE" b="1" dirty="0" smtClean="0"/>
              <a:t> &amp; </a:t>
            </a:r>
            <a:r>
              <a:rPr lang="de-DE" b="1" dirty="0" err="1" smtClean="0"/>
              <a:t>Dhome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Learning </a:t>
            </a:r>
            <a:r>
              <a:rPr lang="de-DE" sz="3600" dirty="0" err="1" smtClean="0"/>
              <a:t>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600" y="1447799"/>
            <a:ext cx="8686800" cy="5220295"/>
          </a:xfrm>
        </p:spPr>
        <p:txBody>
          <a:bodyPr>
            <a:normAutofit/>
          </a:bodyPr>
          <a:lstStyle/>
          <a:p>
            <a:r>
              <a:rPr lang="de-DE" sz="2400" dirty="0" err="1" smtClean="0"/>
              <a:t>Apply</a:t>
            </a:r>
            <a:r>
              <a:rPr lang="de-DE" sz="2400" dirty="0" smtClean="0"/>
              <a:t> </a:t>
            </a:r>
            <a:r>
              <a:rPr lang="de-DE" sz="2400" dirty="0" err="1" smtClean="0"/>
              <a:t>set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      </a:t>
            </a:r>
            <a:r>
              <a:rPr lang="de-DE" sz="2400" dirty="0" err="1" smtClean="0"/>
              <a:t>random</a:t>
            </a:r>
            <a:r>
              <a:rPr lang="de-DE" sz="2400" dirty="0" smtClean="0"/>
              <a:t> </a:t>
            </a:r>
            <a:r>
              <a:rPr lang="de-DE" sz="2400" dirty="0" err="1" smtClean="0"/>
              <a:t>transformations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initial</a:t>
            </a:r>
            <a:r>
              <a:rPr lang="de-DE" sz="2400" dirty="0" smtClean="0"/>
              <a:t> </a:t>
            </a:r>
            <a:r>
              <a:rPr lang="de-DE" sz="2400" dirty="0" err="1" smtClean="0"/>
              <a:t>template</a:t>
            </a:r>
            <a:endParaRPr lang="de-DE" sz="2400" dirty="0" smtClean="0"/>
          </a:p>
          <a:p>
            <a:r>
              <a:rPr lang="de-DE" sz="2400" dirty="0" err="1" smtClean="0"/>
              <a:t>Compute</a:t>
            </a:r>
            <a:r>
              <a:rPr lang="de-DE" sz="2400" dirty="0" smtClean="0"/>
              <a:t> </a:t>
            </a:r>
            <a:r>
              <a:rPr lang="de-DE" sz="2400" dirty="0" err="1" smtClean="0"/>
              <a:t>corresponding</a:t>
            </a:r>
            <a:r>
              <a:rPr lang="de-DE" sz="2400" dirty="0" smtClean="0"/>
              <a:t> </a:t>
            </a:r>
            <a:r>
              <a:rPr lang="de-DE" sz="2400" dirty="0" err="1" smtClean="0"/>
              <a:t>image</a:t>
            </a:r>
            <a:r>
              <a:rPr lang="de-DE" sz="2400" dirty="0" smtClean="0"/>
              <a:t> </a:t>
            </a:r>
            <a:r>
              <a:rPr lang="de-DE" sz="2400" dirty="0" err="1" smtClean="0"/>
              <a:t>differences</a:t>
            </a:r>
            <a:endParaRPr lang="de-DE" sz="2400" dirty="0" smtClean="0"/>
          </a:p>
          <a:p>
            <a:r>
              <a:rPr lang="de-DE" sz="2400" dirty="0" err="1" smtClean="0"/>
              <a:t>Stack</a:t>
            </a:r>
            <a:r>
              <a:rPr lang="de-DE" sz="2400" dirty="0" smtClean="0"/>
              <a:t> </a:t>
            </a:r>
            <a:r>
              <a:rPr lang="de-DE" sz="2400" dirty="0" err="1" smtClean="0"/>
              <a:t>together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training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</a:p>
          <a:p>
            <a:r>
              <a:rPr lang="de-DE" sz="2400" dirty="0" smtClean="0"/>
              <a:t>The linear </a:t>
            </a:r>
            <a:r>
              <a:rPr lang="de-DE" sz="2400" dirty="0" err="1" smtClean="0"/>
              <a:t>predictor</a:t>
            </a:r>
            <a:r>
              <a:rPr lang="de-DE" sz="2400" dirty="0" smtClean="0"/>
              <a:t> </a:t>
            </a:r>
            <a:r>
              <a:rPr lang="de-DE" sz="2400" dirty="0" err="1" smtClean="0"/>
              <a:t>should</a:t>
            </a:r>
            <a:r>
              <a:rPr lang="de-DE" sz="2400" dirty="0" smtClean="0"/>
              <a:t> </a:t>
            </a:r>
            <a:r>
              <a:rPr lang="de-DE" sz="2400" dirty="0" err="1" smtClean="0"/>
              <a:t>relate</a:t>
            </a:r>
            <a:r>
              <a:rPr lang="de-DE" sz="2400" dirty="0" smtClean="0"/>
              <a:t> </a:t>
            </a:r>
            <a:r>
              <a:rPr lang="de-DE" sz="2400" dirty="0" err="1" smtClean="0"/>
              <a:t>these</a:t>
            </a:r>
            <a:r>
              <a:rPr lang="de-DE" sz="2400" dirty="0" smtClean="0"/>
              <a:t> </a:t>
            </a:r>
            <a:r>
              <a:rPr lang="de-DE" sz="2400" dirty="0" err="1" smtClean="0"/>
              <a:t>matrices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:</a:t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1200" dirty="0" smtClean="0"/>
              <a:t> </a:t>
            </a:r>
            <a:endParaRPr lang="de-DE" sz="2400" dirty="0" smtClean="0"/>
          </a:p>
          <a:p>
            <a:r>
              <a:rPr lang="de-DE" sz="2400" dirty="0" smtClean="0"/>
              <a:t>So, the linear predictor can be </a:t>
            </a:r>
            <a:r>
              <a:rPr lang="de-DE" sz="2400" dirty="0" smtClean="0"/>
              <a:t>learned / computed as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Note: Matlab:  </a:t>
            </a:r>
            <a:r>
              <a:rPr lang="de-DE" sz="3200" dirty="0" smtClean="0">
                <a:solidFill>
                  <a:schemeClr val="bg2"/>
                </a:solidFill>
              </a:rPr>
              <a:t>At = Y‘\X‘</a:t>
            </a:r>
            <a:endParaRPr lang="de-DE" sz="3600" dirty="0">
              <a:solidFill>
                <a:schemeClr val="bg2"/>
              </a:solidFill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7029400"/>
            <a:ext cx="304006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4779" y="7202438"/>
            <a:ext cx="2889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8854" y="7215138"/>
            <a:ext cx="2889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5642" y="7202438"/>
            <a:ext cx="288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6242" y="7288163"/>
            <a:ext cx="280987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mit Pfeil 21"/>
          <p:cNvCxnSpPr>
            <a:cxnSpLocks noChangeShapeType="1"/>
          </p:cNvCxnSpPr>
          <p:nvPr/>
        </p:nvCxnSpPr>
        <p:spPr bwMode="auto">
          <a:xfrm>
            <a:off x="2850654" y="7386588"/>
            <a:ext cx="785813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73416"/>
            <a:ext cx="1443037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7749480"/>
            <a:ext cx="22907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8830" y="7749480"/>
            <a:ext cx="25939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361350">
            <a:off x="-3687656" y="4497742"/>
            <a:ext cx="115411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26009">
            <a:off x="-3686861" y="5291509"/>
            <a:ext cx="11557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297874">
            <a:off x="-3679679" y="6188723"/>
            <a:ext cx="11557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1746000"/>
            <a:ext cx="340043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5448557" y="4755624"/>
            <a:ext cx="59436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5448557" y="5475704"/>
            <a:ext cx="640080" cy="39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5448557" y="6411808"/>
            <a:ext cx="777240" cy="42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5347602" y="6087958"/>
            <a:ext cx="495300" cy="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Gerade Verbindung mit Pfeil 21"/>
          <p:cNvCxnSpPr/>
          <p:nvPr/>
        </p:nvCxnSpPr>
        <p:spPr>
          <a:xfrm>
            <a:off x="-4527301" y="4964732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-4527301" y="5684812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-4527301" y="6620916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-2295053" y="4966320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-2295053" y="5684812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-2295053" y="6620916"/>
            <a:ext cx="57606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548680" y="4725144"/>
            <a:ext cx="1120140" cy="41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548680" y="5445224"/>
            <a:ext cx="11049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1608137" y="6381328"/>
            <a:ext cx="125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397983" y="4809713"/>
            <a:ext cx="4406265" cy="85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563888" y="3519289"/>
            <a:ext cx="194881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618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err="1" smtClean="0"/>
              <a:t>Jurie</a:t>
            </a:r>
            <a:r>
              <a:rPr lang="de-DE" b="1" dirty="0" smtClean="0"/>
              <a:t> &amp; </a:t>
            </a:r>
            <a:r>
              <a:rPr lang="de-DE" b="1" dirty="0" err="1" smtClean="0"/>
              <a:t>Dhome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Tracking </a:t>
            </a:r>
            <a:r>
              <a:rPr lang="de-DE" sz="3600" dirty="0" err="1" smtClean="0"/>
              <a:t>phase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b="1" dirty="0" smtClean="0"/>
              <a:t>Warp sample </a:t>
            </a:r>
            <a:r>
              <a:rPr lang="de-DE" sz="2800" b="1" dirty="0" err="1" smtClean="0"/>
              <a:t>points</a:t>
            </a:r>
            <a:r>
              <a:rPr lang="de-DE" sz="2800" b="1" dirty="0" smtClean="0"/>
              <a:t> </a:t>
            </a:r>
            <a:r>
              <a:rPr lang="de-DE" sz="2800" dirty="0" err="1" smtClean="0"/>
              <a:t>according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current</a:t>
            </a:r>
            <a:r>
              <a:rPr lang="de-DE" sz="2800" dirty="0" smtClean="0"/>
              <a:t> </a:t>
            </a:r>
            <a:r>
              <a:rPr lang="de-DE" sz="2800" dirty="0" err="1" smtClean="0"/>
              <a:t>parameters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1100" dirty="0" smtClean="0"/>
              <a:t> </a:t>
            </a:r>
            <a:endParaRPr lang="de-DE" sz="2800" dirty="0" smtClean="0"/>
          </a:p>
          <a:p>
            <a:r>
              <a:rPr lang="de-DE" sz="2800" dirty="0" err="1" smtClean="0"/>
              <a:t>Use</a:t>
            </a:r>
            <a:r>
              <a:rPr lang="de-DE" sz="2800" dirty="0" smtClean="0"/>
              <a:t> </a:t>
            </a:r>
            <a:r>
              <a:rPr lang="de-DE" sz="2800" dirty="0" err="1" smtClean="0"/>
              <a:t>warped</a:t>
            </a:r>
            <a:r>
              <a:rPr lang="de-DE" sz="2800" dirty="0" smtClean="0"/>
              <a:t> sample </a:t>
            </a:r>
            <a:r>
              <a:rPr lang="de-DE" sz="2800" dirty="0" err="1" smtClean="0"/>
              <a:t>points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extract</a:t>
            </a:r>
            <a:r>
              <a:rPr lang="de-DE" sz="2800" dirty="0" smtClean="0"/>
              <a:t> </a:t>
            </a:r>
            <a:r>
              <a:rPr lang="de-DE" sz="2800" dirty="0" err="1" smtClean="0"/>
              <a:t>image</a:t>
            </a:r>
            <a:r>
              <a:rPr lang="de-DE" sz="2800" dirty="0" smtClean="0"/>
              <a:t> </a:t>
            </a:r>
            <a:r>
              <a:rPr lang="de-DE" sz="2800" dirty="0" err="1" smtClean="0"/>
              <a:t>values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b="1" dirty="0" err="1" smtClean="0"/>
              <a:t>compute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error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vector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1100" dirty="0" smtClean="0"/>
              <a:t> </a:t>
            </a:r>
            <a:endParaRPr lang="de-DE" sz="2800" dirty="0" smtClean="0"/>
          </a:p>
          <a:p>
            <a:r>
              <a:rPr lang="de-DE" sz="2800" b="1" dirty="0" err="1" smtClean="0"/>
              <a:t>Compute</a:t>
            </a:r>
            <a:r>
              <a:rPr lang="de-DE" sz="2800" b="1" dirty="0" smtClean="0"/>
              <a:t> update </a:t>
            </a:r>
            <a:r>
              <a:rPr lang="de-DE" sz="2800" dirty="0" err="1" smtClean="0"/>
              <a:t>using</a:t>
            </a:r>
            <a:endParaRPr lang="de-DE" sz="2800" dirty="0" smtClean="0"/>
          </a:p>
          <a:p>
            <a:endParaRPr lang="de-DE" sz="1100" dirty="0" smtClean="0"/>
          </a:p>
          <a:p>
            <a:r>
              <a:rPr lang="de-DE" sz="2800" b="1" dirty="0" smtClean="0"/>
              <a:t>Update</a:t>
            </a:r>
            <a:r>
              <a:rPr lang="de-DE" sz="2800" dirty="0" smtClean="0"/>
              <a:t> </a:t>
            </a:r>
            <a:r>
              <a:rPr lang="de-DE" sz="2800" dirty="0" err="1" smtClean="0"/>
              <a:t>current</a:t>
            </a:r>
            <a:r>
              <a:rPr lang="de-DE" sz="2800" dirty="0" smtClean="0"/>
              <a:t> </a:t>
            </a:r>
            <a:r>
              <a:rPr lang="de-DE" sz="2800" dirty="0" err="1" smtClean="0"/>
              <a:t>parameters</a:t>
            </a:r>
            <a:endParaRPr lang="de-DE" sz="2800" dirty="0" smtClean="0"/>
          </a:p>
          <a:p>
            <a:endParaRPr lang="de-DE" sz="1100" dirty="0" smtClean="0"/>
          </a:p>
          <a:p>
            <a:r>
              <a:rPr lang="de-DE" sz="2800" b="1" dirty="0" err="1" smtClean="0"/>
              <a:t>Improve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tracking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accuracy</a:t>
            </a:r>
            <a:r>
              <a:rPr lang="de-DE" sz="2800" b="1" dirty="0" smtClean="0"/>
              <a:t>:</a:t>
            </a:r>
            <a:endParaRPr lang="de-DE" sz="2800" dirty="0" smtClean="0"/>
          </a:p>
          <a:p>
            <a:pPr lvl="1"/>
            <a:r>
              <a:rPr lang="de-DE" sz="2400" dirty="0" err="1" smtClean="0"/>
              <a:t>Apply</a:t>
            </a:r>
            <a:r>
              <a:rPr lang="de-DE" sz="2400" dirty="0" smtClean="0"/>
              <a:t> multiple </a:t>
            </a:r>
            <a:r>
              <a:rPr lang="de-DE" sz="2400" dirty="0" err="1" smtClean="0"/>
              <a:t>iterations</a:t>
            </a:r>
            <a:endParaRPr lang="de-DE" sz="2400" dirty="0" smtClean="0"/>
          </a:p>
          <a:p>
            <a:pPr lvl="1"/>
            <a:r>
              <a:rPr lang="de-DE" sz="2400" dirty="0" err="1" smtClean="0"/>
              <a:t>Use</a:t>
            </a:r>
            <a:r>
              <a:rPr lang="de-DE" sz="2400" dirty="0" smtClean="0"/>
              <a:t> multiple </a:t>
            </a:r>
            <a:r>
              <a:rPr lang="de-DE" sz="2400" dirty="0" err="1" smtClean="0"/>
              <a:t>predictors</a:t>
            </a:r>
            <a:r>
              <a:rPr lang="de-DE" sz="2400" dirty="0" smtClean="0"/>
              <a:t> </a:t>
            </a:r>
            <a:r>
              <a:rPr lang="de-DE" sz="2400" dirty="0" err="1" smtClean="0"/>
              <a:t>trained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different </a:t>
            </a:r>
            <a:r>
              <a:rPr lang="de-DE" sz="2400" dirty="0" err="1" smtClean="0"/>
              <a:t>amouts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motions</a:t>
            </a:r>
            <a:endParaRPr lang="de-DE" sz="2400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08920"/>
            <a:ext cx="63246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6768" y="3300407"/>
            <a:ext cx="2057400" cy="4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607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b="1" dirty="0" err="1" smtClean="0"/>
              <a:t>Jurie</a:t>
            </a:r>
            <a:r>
              <a:rPr lang="de-DE" b="1" dirty="0" smtClean="0"/>
              <a:t> &amp; </a:t>
            </a:r>
            <a:r>
              <a:rPr lang="de-DE" b="1" dirty="0" err="1" smtClean="0"/>
              <a:t>Dhome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err="1" smtClean="0"/>
              <a:t>Limitations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400" dirty="0" smtClean="0"/>
          </a:p>
          <a:p>
            <a:r>
              <a:rPr lang="de-DE" sz="2800" dirty="0" smtClean="0"/>
              <a:t>Learning large </a:t>
            </a:r>
            <a:r>
              <a:rPr lang="de-DE" sz="2800" dirty="0" err="1" smtClean="0"/>
              <a:t>templates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expensive</a:t>
            </a:r>
            <a:br>
              <a:rPr lang="de-DE" sz="2800" dirty="0" smtClean="0"/>
            </a:br>
            <a:r>
              <a:rPr lang="de-DE" sz="2800" dirty="0" smtClean="0"/>
              <a:t>      </a:t>
            </a:r>
            <a:r>
              <a:rPr lang="de-DE" sz="2400" dirty="0" smtClean="0"/>
              <a:t>not </a:t>
            </a:r>
            <a:r>
              <a:rPr lang="de-DE" sz="2400" dirty="0" err="1" smtClean="0"/>
              <a:t>possible</a:t>
            </a:r>
            <a:r>
              <a:rPr lang="de-DE" sz="2400" dirty="0" smtClean="0"/>
              <a:t> online</a:t>
            </a:r>
            <a:br>
              <a:rPr lang="de-DE" sz="2400" dirty="0" smtClean="0"/>
            </a:br>
            <a:endParaRPr lang="de-DE" sz="2800" dirty="0" smtClean="0"/>
          </a:p>
          <a:p>
            <a:r>
              <a:rPr lang="de-DE" sz="2800" dirty="0" smtClean="0"/>
              <a:t>Shape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template</a:t>
            </a:r>
            <a:r>
              <a:rPr lang="de-DE" sz="2800" dirty="0" smtClean="0"/>
              <a:t> </a:t>
            </a:r>
            <a:r>
              <a:rPr lang="de-DE" sz="2800" dirty="0" err="1" smtClean="0"/>
              <a:t>cannot</a:t>
            </a:r>
            <a:r>
              <a:rPr lang="de-DE" sz="2800" dirty="0" smtClean="0"/>
              <a:t> </a:t>
            </a:r>
            <a:r>
              <a:rPr lang="de-DE" sz="2800" dirty="0" err="1" smtClean="0"/>
              <a:t>be</a:t>
            </a:r>
            <a:r>
              <a:rPr lang="de-DE" sz="2800" dirty="0" smtClean="0"/>
              <a:t> </a:t>
            </a:r>
            <a:r>
              <a:rPr lang="de-DE" sz="2800" dirty="0" err="1" smtClean="0"/>
              <a:t>adapted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      </a:t>
            </a:r>
            <a:r>
              <a:rPr lang="de-DE" sz="2400" dirty="0" err="1" smtClean="0"/>
              <a:t>template</a:t>
            </a:r>
            <a:r>
              <a:rPr lang="de-DE" sz="2400" dirty="0" smtClean="0"/>
              <a:t>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relearned</a:t>
            </a:r>
            <a:r>
              <a:rPr lang="de-DE" sz="2400" dirty="0" smtClean="0"/>
              <a:t> after </a:t>
            </a:r>
            <a:r>
              <a:rPr lang="de-DE" sz="2400" dirty="0" err="1" smtClean="0"/>
              <a:t>each</a:t>
            </a:r>
            <a:r>
              <a:rPr lang="de-DE" sz="2400" dirty="0" smtClean="0"/>
              <a:t> </a:t>
            </a:r>
            <a:r>
              <a:rPr lang="de-DE" sz="2400" dirty="0" err="1" smtClean="0"/>
              <a:t>modification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800" dirty="0" smtClean="0"/>
              <a:t>Tracking </a:t>
            </a:r>
            <a:r>
              <a:rPr lang="de-DE" sz="2800" dirty="0" err="1" smtClean="0"/>
              <a:t>accuracy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inferior </a:t>
            </a:r>
            <a:r>
              <a:rPr lang="de-DE" sz="2800" dirty="0" err="1" smtClean="0"/>
              <a:t>to</a:t>
            </a:r>
            <a:r>
              <a:rPr lang="de-DE" sz="2800" dirty="0" smtClean="0"/>
              <a:t> LK, IC, …</a:t>
            </a:r>
            <a:br>
              <a:rPr lang="de-DE" sz="2800" dirty="0" smtClean="0"/>
            </a:br>
            <a:r>
              <a:rPr lang="de-DE" sz="2800" dirty="0" smtClean="0"/>
              <a:t>      </a:t>
            </a:r>
            <a:r>
              <a:rPr lang="de-DE" sz="2400" dirty="0" err="1" smtClean="0"/>
              <a:t>use</a:t>
            </a:r>
            <a:r>
              <a:rPr lang="de-DE" sz="2400" dirty="0" smtClean="0"/>
              <a:t> JD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initialization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one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those</a:t>
            </a:r>
            <a:endParaRPr lang="de-DE" dirty="0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899592" y="2492896"/>
            <a:ext cx="36004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>
            <a:off x="899592" y="3861048"/>
            <a:ext cx="36004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>
            <a:off x="899592" y="5227612"/>
            <a:ext cx="36004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0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2" action="ppaction://hlinkfile"/>
              </a:rPr>
              <a:t>MTF Usage Example – Multi Target Tracking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11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hlinkClick r:id="rId3" action="ppaction://hlinkfile"/>
              </a:rPr>
              <a:t>UAV Trajectory Estimation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10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hlinkClick r:id="rId4" action="ppaction://hlinkfile"/>
              </a:rPr>
              <a:t>Online Image </a:t>
            </a:r>
            <a:r>
              <a:rPr lang="en-US" dirty="0" err="1" smtClean="0">
                <a:hlinkClick r:id="rId4" action="ppaction://hlinkfile"/>
              </a:rPr>
              <a:t>Mosaicing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-117132"/>
            <a:ext cx="8686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457200"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914400"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1371600"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1828800"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smtClean="0"/>
              <a:t>Registration tracking</a:t>
            </a:r>
            <a:br>
              <a:rPr lang="en-US" altLang="en-US" dirty="0" smtClean="0"/>
            </a:br>
            <a:r>
              <a:rPr lang="en-US" altLang="en-US" dirty="0" smtClean="0"/>
              <a:t>MTF examples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630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Spatial coherence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4868863"/>
            <a:ext cx="8229600" cy="1655762"/>
          </a:xfrm>
        </p:spPr>
        <p:txBody>
          <a:bodyPr/>
          <a:lstStyle/>
          <a:p>
            <a:pPr marL="354013" indent="-354013">
              <a:defRPr/>
            </a:pPr>
            <a:r>
              <a:rPr lang="en-US" altLang="zh-TW" sz="2400" smtClean="0"/>
              <a:t>Neighboring points in the scene typically belong to the same surface and hence typically have similar motions.</a:t>
            </a:r>
          </a:p>
          <a:p>
            <a:pPr marL="354013" indent="-354013">
              <a:defRPr/>
            </a:pPr>
            <a:r>
              <a:rPr lang="en-US" altLang="zh-TW" sz="2400" smtClean="0"/>
              <a:t>Since they also project to nearby pixels in the image, we expect spatial coherence in image flow.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513"/>
            <a:ext cx="5884863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95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Temporal persistence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589588"/>
            <a:ext cx="8229600" cy="93503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zh-TW" sz="2400" smtClean="0"/>
              <a:t>The image motion of a surface patch changes gradually over time.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052513"/>
            <a:ext cx="7323137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5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Image registration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447800"/>
            <a:ext cx="8934450" cy="53514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TW" smtClean="0"/>
              <a:t>Goal: register a template image </a:t>
            </a:r>
            <a:r>
              <a:rPr lang="en-US" altLang="zh-TW" i="1" smtClean="0"/>
              <a:t>T(x)</a:t>
            </a:r>
            <a:r>
              <a:rPr lang="en-US" altLang="zh-TW" smtClean="0"/>
              <a:t> and an input image </a:t>
            </a:r>
            <a:r>
              <a:rPr lang="en-US" altLang="zh-TW" i="1" smtClean="0"/>
              <a:t>I(x)</a:t>
            </a:r>
            <a:r>
              <a:rPr lang="en-US" altLang="zh-TW" smtClean="0"/>
              <a:t>, where </a:t>
            </a:r>
            <a:r>
              <a:rPr lang="en-US" altLang="zh-TW" i="1" smtClean="0"/>
              <a:t>x=(x,y)</a:t>
            </a:r>
            <a:r>
              <a:rPr lang="en-US" altLang="zh-TW" i="1" baseline="30000" smtClean="0"/>
              <a:t>T</a:t>
            </a:r>
            <a:r>
              <a:rPr lang="en-US" altLang="zh-TW" smtClean="0"/>
              <a:t>. (warp </a:t>
            </a:r>
            <a:r>
              <a:rPr lang="en-US" altLang="zh-TW" i="1" smtClean="0"/>
              <a:t>I</a:t>
            </a:r>
            <a:r>
              <a:rPr lang="en-US" altLang="zh-TW" smtClean="0"/>
              <a:t> so that it matches </a:t>
            </a:r>
            <a:r>
              <a:rPr lang="en-US" altLang="zh-TW" i="1" smtClean="0"/>
              <a:t>T</a:t>
            </a:r>
            <a:r>
              <a:rPr lang="en-US" altLang="zh-TW" smtClean="0"/>
              <a:t>)</a:t>
            </a:r>
          </a:p>
          <a:p>
            <a:pPr>
              <a:buFontTx/>
              <a:buNone/>
              <a:defRPr/>
            </a:pPr>
            <a:endParaRPr lang="en-US" altLang="zh-TW" sz="1400" smtClean="0"/>
          </a:p>
          <a:p>
            <a:pPr>
              <a:buFontTx/>
              <a:buNone/>
              <a:defRPr/>
            </a:pPr>
            <a:r>
              <a:rPr lang="en-US" altLang="zh-TW" smtClean="0"/>
              <a:t>Image alignment: </a:t>
            </a:r>
            <a:r>
              <a:rPr lang="en-US" altLang="zh-TW" i="1" smtClean="0"/>
              <a:t>I(x) </a:t>
            </a:r>
            <a:r>
              <a:rPr lang="en-US" altLang="zh-TW" smtClean="0"/>
              <a:t>and</a:t>
            </a:r>
            <a:r>
              <a:rPr lang="en-US" altLang="zh-TW" i="1" smtClean="0"/>
              <a:t> T(x)</a:t>
            </a:r>
            <a:r>
              <a:rPr lang="en-US" altLang="zh-TW" smtClean="0"/>
              <a:t> are two images</a:t>
            </a:r>
          </a:p>
          <a:p>
            <a:pPr>
              <a:buFontTx/>
              <a:buNone/>
              <a:defRPr/>
            </a:pPr>
            <a:r>
              <a:rPr lang="en-US" altLang="zh-TW" smtClean="0"/>
              <a:t>Tracking: </a:t>
            </a:r>
            <a:r>
              <a:rPr lang="en-US" altLang="zh-TW" i="1" smtClean="0"/>
              <a:t>T(x)</a:t>
            </a:r>
            <a:r>
              <a:rPr lang="en-US" altLang="zh-TW" smtClean="0"/>
              <a:t> is a small patch around a point p in the image at </a:t>
            </a:r>
            <a:r>
              <a:rPr lang="en-US" altLang="zh-TW" i="1" smtClean="0"/>
              <a:t>t</a:t>
            </a:r>
            <a:r>
              <a:rPr lang="en-US" altLang="zh-TW" smtClean="0"/>
              <a:t>. </a:t>
            </a:r>
            <a:r>
              <a:rPr lang="en-US" altLang="zh-TW" i="1" smtClean="0"/>
              <a:t>I(x) </a:t>
            </a:r>
            <a:r>
              <a:rPr lang="en-US" altLang="zh-TW" smtClean="0"/>
              <a:t>is the image at time </a:t>
            </a:r>
            <a:r>
              <a:rPr lang="en-US" altLang="zh-TW" i="1" smtClean="0"/>
              <a:t>t+1</a:t>
            </a:r>
            <a:r>
              <a:rPr lang="en-US" altLang="zh-TW" smtClean="0"/>
              <a:t>. </a:t>
            </a:r>
          </a:p>
          <a:p>
            <a:pPr>
              <a:buFontTx/>
              <a:buNone/>
              <a:defRPr/>
            </a:pPr>
            <a:r>
              <a:rPr lang="en-US" altLang="zh-TW" smtClean="0"/>
              <a:t>Optical flow: </a:t>
            </a:r>
            <a:r>
              <a:rPr lang="en-US" altLang="zh-TW" i="1" smtClean="0"/>
              <a:t>T(x)</a:t>
            </a:r>
            <a:r>
              <a:rPr lang="en-US" altLang="zh-TW" smtClean="0"/>
              <a:t> and </a:t>
            </a:r>
            <a:r>
              <a:rPr lang="en-US" altLang="zh-TW" i="1" smtClean="0"/>
              <a:t>I(x) </a:t>
            </a:r>
            <a:r>
              <a:rPr lang="en-US" altLang="zh-TW" smtClean="0"/>
              <a:t>are patches of images at </a:t>
            </a:r>
            <a:r>
              <a:rPr lang="en-US" altLang="zh-TW" i="1" smtClean="0"/>
              <a:t>t</a:t>
            </a:r>
            <a:r>
              <a:rPr lang="en-US" altLang="zh-TW" smtClean="0"/>
              <a:t> and </a:t>
            </a:r>
            <a:r>
              <a:rPr lang="en-US" altLang="zh-TW" i="1" smtClean="0"/>
              <a:t>t+1</a:t>
            </a:r>
            <a:r>
              <a:rPr lang="en-US" altLang="zh-TW" smtClean="0"/>
              <a:t>.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492500" y="5300663"/>
            <a:ext cx="647700" cy="6477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635375" y="53736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 i="1">
                <a:ea typeface="新細明體" pitchFamily="18" charset="-120"/>
              </a:rPr>
              <a:t>T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348038" y="5895975"/>
            <a:ext cx="87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>
                <a:latin typeface="Trebuchet MS" panose="020B0603020202020204" pitchFamily="34" charset="0"/>
                <a:ea typeface="新細明體" pitchFamily="18" charset="-120"/>
              </a:rPr>
              <a:t>fixed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5219700" y="4797425"/>
            <a:ext cx="1728788" cy="165576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新細明體" pitchFamily="18" charset="-120"/>
            </a:endParaRPr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>
            <a:off x="5364163" y="5157788"/>
            <a:ext cx="792162" cy="647700"/>
          </a:xfrm>
          <a:custGeom>
            <a:avLst/>
            <a:gdLst>
              <a:gd name="T0" fmla="*/ 0 w 499"/>
              <a:gd name="T1" fmla="*/ 2147483646 h 408"/>
              <a:gd name="T2" fmla="*/ 2147483646 w 499"/>
              <a:gd name="T3" fmla="*/ 2147483646 h 408"/>
              <a:gd name="T4" fmla="*/ 2147483646 w 499"/>
              <a:gd name="T5" fmla="*/ 2147483646 h 408"/>
              <a:gd name="T6" fmla="*/ 2147483646 w 499"/>
              <a:gd name="T7" fmla="*/ 0 h 408"/>
              <a:gd name="T8" fmla="*/ 0 w 499"/>
              <a:gd name="T9" fmla="*/ 2147483646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9"/>
              <a:gd name="T16" fmla="*/ 0 h 408"/>
              <a:gd name="T17" fmla="*/ 499 w 499"/>
              <a:gd name="T18" fmla="*/ 408 h 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9" h="408">
                <a:moveTo>
                  <a:pt x="0" y="90"/>
                </a:moveTo>
                <a:lnTo>
                  <a:pt x="136" y="408"/>
                </a:lnTo>
                <a:lnTo>
                  <a:pt x="499" y="408"/>
                </a:lnTo>
                <a:lnTo>
                  <a:pt x="408" y="0"/>
                </a:lnTo>
                <a:lnTo>
                  <a:pt x="0" y="9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613400" y="530066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 i="1">
                <a:ea typeface="新細明體" pitchFamily="18" charset="-120"/>
              </a:rPr>
              <a:t>I</a:t>
            </a:r>
          </a:p>
        </p:txBody>
      </p:sp>
      <p:sp>
        <p:nvSpPr>
          <p:cNvPr id="17418" name="Freeform 11"/>
          <p:cNvSpPr>
            <a:spLocks/>
          </p:cNvSpPr>
          <p:nvPr/>
        </p:nvSpPr>
        <p:spPr bwMode="auto">
          <a:xfrm>
            <a:off x="4140200" y="4857750"/>
            <a:ext cx="1439863" cy="442913"/>
          </a:xfrm>
          <a:custGeom>
            <a:avLst/>
            <a:gdLst>
              <a:gd name="T0" fmla="*/ 2147483646 w 907"/>
              <a:gd name="T1" fmla="*/ 2147483646 h 279"/>
              <a:gd name="T2" fmla="*/ 2147483646 w 907"/>
              <a:gd name="T3" fmla="*/ 2147483646 h 279"/>
              <a:gd name="T4" fmla="*/ 0 w 907"/>
              <a:gd name="T5" fmla="*/ 2147483646 h 279"/>
              <a:gd name="T6" fmla="*/ 0 60000 65536"/>
              <a:gd name="T7" fmla="*/ 0 60000 65536"/>
              <a:gd name="T8" fmla="*/ 0 60000 65536"/>
              <a:gd name="T9" fmla="*/ 0 w 907"/>
              <a:gd name="T10" fmla="*/ 0 h 279"/>
              <a:gd name="T11" fmla="*/ 907 w 907"/>
              <a:gd name="T12" fmla="*/ 279 h 2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279">
                <a:moveTo>
                  <a:pt x="907" y="234"/>
                </a:moveTo>
                <a:cubicBezTo>
                  <a:pt x="733" y="117"/>
                  <a:pt x="559" y="0"/>
                  <a:pt x="408" y="7"/>
                </a:cubicBezTo>
                <a:cubicBezTo>
                  <a:pt x="257" y="14"/>
                  <a:pt x="128" y="146"/>
                  <a:pt x="0" y="279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7419" name="Text Box 12"/>
          <p:cNvSpPr txBox="1">
            <a:spLocks noChangeArrowheads="1"/>
          </p:cNvSpPr>
          <p:nvPr/>
        </p:nvSpPr>
        <p:spPr bwMode="auto">
          <a:xfrm>
            <a:off x="4356100" y="4868863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zh-TW">
                <a:latin typeface="Trebuchet MS" panose="020B0603020202020204" pitchFamily="34" charset="0"/>
                <a:ea typeface="新細明體" pitchFamily="18" charset="-120"/>
              </a:rPr>
              <a:t>warp</a:t>
            </a:r>
          </a:p>
        </p:txBody>
      </p:sp>
    </p:spTree>
    <p:extLst>
      <p:ext uri="{BB962C8B-B14F-4D97-AF65-F5344CB8AC3E}">
        <p14:creationId xmlns:p14="http://schemas.microsoft.com/office/powerpoint/2010/main" val="397423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itchFamily="18" charset="-120"/>
              </a:rPr>
              <a:t>Simple approach (for translation)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76262"/>
          </a:xfrm>
        </p:spPr>
        <p:txBody>
          <a:bodyPr/>
          <a:lstStyle/>
          <a:p>
            <a:pPr>
              <a:defRPr/>
            </a:pPr>
            <a:r>
              <a:rPr lang="en-US" altLang="zh-TW" smtClean="0"/>
              <a:t>Minimize brightness difference</a:t>
            </a:r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635375" y="1628775"/>
          <a:ext cx="496887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方程式" r:id="rId4" imgW="2336800" imgH="368300" progId="Equation.3">
                  <p:embed/>
                </p:oleObj>
              </mc:Choice>
              <mc:Fallback>
                <p:oleObj name="方程式" r:id="rId4" imgW="2336800" imgH="368300" progId="Equation.3">
                  <p:embed/>
                  <p:pic>
                    <p:nvPicPr>
                      <p:cNvPr id="19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628775"/>
                        <a:ext cx="4968875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32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876550"/>
            <a:ext cx="41052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66725" y="2349500"/>
            <a:ext cx="3603625" cy="3600450"/>
            <a:chOff x="294" y="1480"/>
            <a:chExt cx="2270" cy="2268"/>
          </a:xfrm>
        </p:grpSpPr>
        <p:sp>
          <p:nvSpPr>
            <p:cNvPr id="19475" name="Rectangle 6"/>
            <p:cNvSpPr>
              <a:spLocks noChangeArrowheads="1"/>
            </p:cNvSpPr>
            <p:nvPr/>
          </p:nvSpPr>
          <p:spPr bwMode="auto">
            <a:xfrm>
              <a:off x="295" y="1480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6" name="Rectangle 7"/>
            <p:cNvSpPr>
              <a:spLocks noChangeArrowheads="1"/>
            </p:cNvSpPr>
            <p:nvPr/>
          </p:nvSpPr>
          <p:spPr bwMode="auto">
            <a:xfrm>
              <a:off x="748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7" name="Rectangle 8"/>
            <p:cNvSpPr>
              <a:spLocks noChangeArrowheads="1"/>
            </p:cNvSpPr>
            <p:nvPr/>
          </p:nvSpPr>
          <p:spPr bwMode="auto">
            <a:xfrm>
              <a:off x="1202" y="1480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8" name="Rectangle 9"/>
            <p:cNvSpPr>
              <a:spLocks noChangeArrowheads="1"/>
            </p:cNvSpPr>
            <p:nvPr/>
          </p:nvSpPr>
          <p:spPr bwMode="auto">
            <a:xfrm>
              <a:off x="1655" y="148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79" name="Rectangle 14"/>
            <p:cNvSpPr>
              <a:spLocks noChangeArrowheads="1"/>
            </p:cNvSpPr>
            <p:nvPr/>
          </p:nvSpPr>
          <p:spPr bwMode="auto">
            <a:xfrm>
              <a:off x="2109" y="1480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0" name="Rectangle 15"/>
            <p:cNvSpPr>
              <a:spLocks noChangeArrowheads="1"/>
            </p:cNvSpPr>
            <p:nvPr/>
          </p:nvSpPr>
          <p:spPr bwMode="auto">
            <a:xfrm>
              <a:off x="294" y="1933"/>
              <a:ext cx="453" cy="4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1" name="Rectangle 16"/>
            <p:cNvSpPr>
              <a:spLocks noChangeArrowheads="1"/>
            </p:cNvSpPr>
            <p:nvPr/>
          </p:nvSpPr>
          <p:spPr bwMode="auto">
            <a:xfrm>
              <a:off x="747" y="1933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2" name="Rectangle 17"/>
            <p:cNvSpPr>
              <a:spLocks noChangeArrowheads="1"/>
            </p:cNvSpPr>
            <p:nvPr/>
          </p:nvSpPr>
          <p:spPr bwMode="auto">
            <a:xfrm>
              <a:off x="1201" y="1933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3" name="Rectangle 18"/>
            <p:cNvSpPr>
              <a:spLocks noChangeArrowheads="1"/>
            </p:cNvSpPr>
            <p:nvPr/>
          </p:nvSpPr>
          <p:spPr bwMode="auto">
            <a:xfrm>
              <a:off x="1654" y="1933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4" name="Rectangle 19"/>
            <p:cNvSpPr>
              <a:spLocks noChangeArrowheads="1"/>
            </p:cNvSpPr>
            <p:nvPr/>
          </p:nvSpPr>
          <p:spPr bwMode="auto">
            <a:xfrm>
              <a:off x="2108" y="1933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5" name="Rectangle 20"/>
            <p:cNvSpPr>
              <a:spLocks noChangeArrowheads="1"/>
            </p:cNvSpPr>
            <p:nvPr/>
          </p:nvSpPr>
          <p:spPr bwMode="auto">
            <a:xfrm>
              <a:off x="296" y="2387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6" name="Rectangle 21"/>
            <p:cNvSpPr>
              <a:spLocks noChangeArrowheads="1"/>
            </p:cNvSpPr>
            <p:nvPr/>
          </p:nvSpPr>
          <p:spPr bwMode="auto">
            <a:xfrm>
              <a:off x="749" y="2387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7" name="Rectangle 22"/>
            <p:cNvSpPr>
              <a:spLocks noChangeArrowheads="1"/>
            </p:cNvSpPr>
            <p:nvPr/>
          </p:nvSpPr>
          <p:spPr bwMode="auto">
            <a:xfrm>
              <a:off x="1203" y="2387"/>
              <a:ext cx="453" cy="45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8" name="Rectangle 23"/>
            <p:cNvSpPr>
              <a:spLocks noChangeArrowheads="1"/>
            </p:cNvSpPr>
            <p:nvPr/>
          </p:nvSpPr>
          <p:spPr bwMode="auto">
            <a:xfrm>
              <a:off x="1656" y="2387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89" name="Rectangle 24"/>
            <p:cNvSpPr>
              <a:spLocks noChangeArrowheads="1"/>
            </p:cNvSpPr>
            <p:nvPr/>
          </p:nvSpPr>
          <p:spPr bwMode="auto">
            <a:xfrm>
              <a:off x="2110" y="2387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0" name="Rectangle 25"/>
            <p:cNvSpPr>
              <a:spLocks noChangeArrowheads="1"/>
            </p:cNvSpPr>
            <p:nvPr/>
          </p:nvSpPr>
          <p:spPr bwMode="auto">
            <a:xfrm>
              <a:off x="295" y="2840"/>
              <a:ext cx="453" cy="4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1" name="Rectangle 26"/>
            <p:cNvSpPr>
              <a:spLocks noChangeArrowheads="1"/>
            </p:cNvSpPr>
            <p:nvPr/>
          </p:nvSpPr>
          <p:spPr bwMode="auto">
            <a:xfrm>
              <a:off x="748" y="2840"/>
              <a:ext cx="454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2" name="Rectangle 27"/>
            <p:cNvSpPr>
              <a:spLocks noChangeArrowheads="1"/>
            </p:cNvSpPr>
            <p:nvPr/>
          </p:nvSpPr>
          <p:spPr bwMode="auto">
            <a:xfrm>
              <a:off x="1202" y="2840"/>
              <a:ext cx="453" cy="49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3" name="Rectangle 28"/>
            <p:cNvSpPr>
              <a:spLocks noChangeArrowheads="1"/>
            </p:cNvSpPr>
            <p:nvPr/>
          </p:nvSpPr>
          <p:spPr bwMode="auto">
            <a:xfrm>
              <a:off x="1655" y="2840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4" name="Rectangle 29"/>
            <p:cNvSpPr>
              <a:spLocks noChangeArrowheads="1"/>
            </p:cNvSpPr>
            <p:nvPr/>
          </p:nvSpPr>
          <p:spPr bwMode="auto">
            <a:xfrm>
              <a:off x="2109" y="2840"/>
              <a:ext cx="454" cy="45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5" name="Rectangle 30"/>
            <p:cNvSpPr>
              <a:spLocks noChangeArrowheads="1"/>
            </p:cNvSpPr>
            <p:nvPr/>
          </p:nvSpPr>
          <p:spPr bwMode="auto">
            <a:xfrm>
              <a:off x="295" y="3294"/>
              <a:ext cx="453" cy="4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6" name="Rectangle 31"/>
            <p:cNvSpPr>
              <a:spLocks noChangeArrowheads="1"/>
            </p:cNvSpPr>
            <p:nvPr/>
          </p:nvSpPr>
          <p:spPr bwMode="auto">
            <a:xfrm>
              <a:off x="748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7" name="Rectangle 32"/>
            <p:cNvSpPr>
              <a:spLocks noChangeArrowheads="1"/>
            </p:cNvSpPr>
            <p:nvPr/>
          </p:nvSpPr>
          <p:spPr bwMode="auto">
            <a:xfrm>
              <a:off x="1202" y="3294"/>
              <a:ext cx="453" cy="453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8" name="Rectangle 33"/>
            <p:cNvSpPr>
              <a:spLocks noChangeArrowheads="1"/>
            </p:cNvSpPr>
            <p:nvPr/>
          </p:nvSpPr>
          <p:spPr bwMode="auto">
            <a:xfrm>
              <a:off x="1655" y="3294"/>
              <a:ext cx="454" cy="454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  <p:sp>
          <p:nvSpPr>
            <p:cNvPr id="19499" name="Rectangle 34"/>
            <p:cNvSpPr>
              <a:spLocks noChangeArrowheads="1"/>
            </p:cNvSpPr>
            <p:nvPr/>
          </p:nvSpPr>
          <p:spPr bwMode="auto">
            <a:xfrm>
              <a:off x="2109" y="3294"/>
              <a:ext cx="454" cy="4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468313" y="3068638"/>
            <a:ext cx="2163762" cy="2160587"/>
            <a:chOff x="1201" y="2114"/>
            <a:chExt cx="1363" cy="1361"/>
          </a:xfrm>
        </p:grpSpPr>
        <p:grpSp>
          <p:nvGrpSpPr>
            <p:cNvPr id="19464" name="Group 47"/>
            <p:cNvGrpSpPr>
              <a:grpSpLocks/>
            </p:cNvGrpSpPr>
            <p:nvPr/>
          </p:nvGrpSpPr>
          <p:grpSpPr bwMode="auto">
            <a:xfrm>
              <a:off x="1201" y="2114"/>
              <a:ext cx="1363" cy="1361"/>
              <a:chOff x="1201" y="2114"/>
              <a:chExt cx="1363" cy="1361"/>
            </a:xfrm>
          </p:grpSpPr>
          <p:sp>
            <p:nvSpPr>
              <p:cNvPr id="19466" name="Rectangle 48"/>
              <p:cNvSpPr>
                <a:spLocks noChangeArrowheads="1"/>
              </p:cNvSpPr>
              <p:nvPr/>
            </p:nvSpPr>
            <p:spPr bwMode="auto">
              <a:xfrm>
                <a:off x="1201" y="2114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67" name="Rectangle 49"/>
              <p:cNvSpPr>
                <a:spLocks noChangeArrowheads="1"/>
              </p:cNvSpPr>
              <p:nvPr/>
            </p:nvSpPr>
            <p:spPr bwMode="auto">
              <a:xfrm>
                <a:off x="1654" y="2114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68" name="Rectangle 50"/>
              <p:cNvSpPr>
                <a:spLocks noChangeArrowheads="1"/>
              </p:cNvSpPr>
              <p:nvPr/>
            </p:nvSpPr>
            <p:spPr bwMode="auto">
              <a:xfrm>
                <a:off x="2108" y="2114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69" name="Rectangle 51"/>
              <p:cNvSpPr>
                <a:spLocks noChangeArrowheads="1"/>
              </p:cNvSpPr>
              <p:nvPr/>
            </p:nvSpPr>
            <p:spPr bwMode="auto">
              <a:xfrm>
                <a:off x="1203" y="2568"/>
                <a:ext cx="453" cy="453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0" name="Rectangle 52"/>
              <p:cNvSpPr>
                <a:spLocks noChangeArrowheads="1"/>
              </p:cNvSpPr>
              <p:nvPr/>
            </p:nvSpPr>
            <p:spPr bwMode="auto">
              <a:xfrm>
                <a:off x="1656" y="2568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1" name="Rectangle 53"/>
              <p:cNvSpPr>
                <a:spLocks noChangeArrowheads="1"/>
              </p:cNvSpPr>
              <p:nvPr/>
            </p:nvSpPr>
            <p:spPr bwMode="auto">
              <a:xfrm>
                <a:off x="2110" y="2568"/>
                <a:ext cx="454" cy="454"/>
              </a:xfrm>
              <a:prstGeom prst="rect">
                <a:avLst/>
              </a:prstGeom>
              <a:solidFill>
                <a:schemeClr val="tx1">
                  <a:alpha val="2901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2" name="Rectangle 54"/>
              <p:cNvSpPr>
                <a:spLocks noChangeArrowheads="1"/>
              </p:cNvSpPr>
              <p:nvPr/>
            </p:nvSpPr>
            <p:spPr bwMode="auto">
              <a:xfrm>
                <a:off x="1202" y="3021"/>
                <a:ext cx="453" cy="453"/>
              </a:xfrm>
              <a:prstGeom prst="rect">
                <a:avLst/>
              </a:prstGeom>
              <a:solidFill>
                <a:srgbClr val="969696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3" name="Rectangle 55"/>
              <p:cNvSpPr>
                <a:spLocks noChangeArrowheads="1"/>
              </p:cNvSpPr>
              <p:nvPr/>
            </p:nvSpPr>
            <p:spPr bwMode="auto">
              <a:xfrm>
                <a:off x="1655" y="3021"/>
                <a:ext cx="454" cy="454"/>
              </a:xfrm>
              <a:prstGeom prst="rect">
                <a:avLst/>
              </a:prstGeom>
              <a:solidFill>
                <a:srgbClr val="B2B2B2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  <p:sp>
            <p:nvSpPr>
              <p:cNvPr id="19474" name="Rectangle 56"/>
              <p:cNvSpPr>
                <a:spLocks noChangeArrowheads="1"/>
              </p:cNvSpPr>
              <p:nvPr/>
            </p:nvSpPr>
            <p:spPr bwMode="auto">
              <a:xfrm>
                <a:off x="2109" y="3021"/>
                <a:ext cx="454" cy="454"/>
              </a:xfrm>
              <a:prstGeom prst="rect">
                <a:avLst/>
              </a:prstGeom>
              <a:solidFill>
                <a:srgbClr val="C0C0C0">
                  <a:alpha val="2901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新細明體" pitchFamily="18" charset="-120"/>
                </a:endParaRPr>
              </a:p>
            </p:txBody>
          </p:sp>
        </p:grpSp>
        <p:sp>
          <p:nvSpPr>
            <p:cNvPr id="19465" name="Rectangle 57"/>
            <p:cNvSpPr>
              <a:spLocks noChangeArrowheads="1"/>
            </p:cNvSpPr>
            <p:nvPr/>
          </p:nvSpPr>
          <p:spPr bwMode="auto">
            <a:xfrm>
              <a:off x="1201" y="2114"/>
              <a:ext cx="1361" cy="1361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zh-TW" altLang="zh-TW" b="1">
                <a:solidFill>
                  <a:srgbClr val="FF0000"/>
                </a:solidFill>
                <a:latin typeface="Arial" panose="020B0604020202020204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14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07865 -1.11111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5 -1.11111E-6 L 0.1573 -1.11111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6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4">
      <a:dk1>
        <a:srgbClr val="0000FF"/>
      </a:dk1>
      <a:lt1>
        <a:srgbClr val="FFFFFF"/>
      </a:lt1>
      <a:dk2>
        <a:srgbClr val="FFFF66"/>
      </a:dk2>
      <a:lt2>
        <a:srgbClr val="000000"/>
      </a:lt2>
      <a:accent1>
        <a:srgbClr val="00CCCC"/>
      </a:accent1>
      <a:accent2>
        <a:srgbClr val="6666FF"/>
      </a:accent2>
      <a:accent3>
        <a:srgbClr val="FFFFFF"/>
      </a:accent3>
      <a:accent4>
        <a:srgbClr val="0000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FF"/>
        </a:dk1>
        <a:lt1>
          <a:srgbClr val="FFFFFF"/>
        </a:lt1>
        <a:dk2>
          <a:srgbClr val="FFFF66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ligneLkSmall.potx" id="{5D09A9CE-FD52-4AD1-A38B-925DD06BD36F}" vid="{92B9931C-7387-48D2-92FD-E67BF8F66D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MaligneLkSmall</Template>
  <TotalTime>94</TotalTime>
  <Words>2365</Words>
  <Application>Microsoft Office PowerPoint</Application>
  <PresentationFormat>On-screen Show (4:3)</PresentationFormat>
  <Paragraphs>507</Paragraphs>
  <Slides>54</Slides>
  <Notes>38</Notes>
  <HiddenSlides>1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新細明體</vt:lpstr>
      <vt:lpstr>Arial</vt:lpstr>
      <vt:lpstr>Calibri</vt:lpstr>
      <vt:lpstr>Cambria Math</vt:lpstr>
      <vt:lpstr>Symbol</vt:lpstr>
      <vt:lpstr>Times New Roman</vt:lpstr>
      <vt:lpstr>Trebuchet MS</vt:lpstr>
      <vt:lpstr>Wingdings</vt:lpstr>
      <vt:lpstr>Office Theme</vt:lpstr>
      <vt:lpstr>方程式</vt:lpstr>
      <vt:lpstr>Equation</vt:lpstr>
      <vt:lpstr>Equation Magic</vt:lpstr>
      <vt:lpstr>Microsoft Equation 3.0</vt:lpstr>
      <vt:lpstr>Microsoft 方程式編輯器 3.0</vt:lpstr>
      <vt:lpstr>Registration tracking (Lucas Kanade)</vt:lpstr>
      <vt:lpstr>Video Motion estimation related areas</vt:lpstr>
      <vt:lpstr>Motion, optic flow, Tracking</vt:lpstr>
      <vt:lpstr>Three assumptions</vt:lpstr>
      <vt:lpstr>Brightness consistency</vt:lpstr>
      <vt:lpstr>Spatial coherence</vt:lpstr>
      <vt:lpstr>Temporal persistence</vt:lpstr>
      <vt:lpstr>Image registration</vt:lpstr>
      <vt:lpstr>Simple approach (for translation)</vt:lpstr>
      <vt:lpstr>Simple SSD algorithm</vt:lpstr>
      <vt:lpstr>Lucas-Kanade algorithm</vt:lpstr>
      <vt:lpstr>Optic Flow Lucas-Kanade algorithm</vt:lpstr>
      <vt:lpstr> Optic flow /Visual motion detecton</vt:lpstr>
      <vt:lpstr> “Visual Tracking” / Stabilization</vt:lpstr>
      <vt:lpstr>Manually select template T  in first video frame</vt:lpstr>
      <vt:lpstr>Tracking Cycle</vt:lpstr>
      <vt:lpstr>From Optic Flow to Tracking  </vt:lpstr>
      <vt:lpstr>Tracking Lucas-Kanade algorithm</vt:lpstr>
      <vt:lpstr>Tracking Lucas-Kanade algorithm</vt:lpstr>
      <vt:lpstr>Manually select template T  in first video frame</vt:lpstr>
      <vt:lpstr>Registration: from trans u  to warp w(x,p)</vt:lpstr>
      <vt:lpstr>Intensity-based Template Tracking Goal</vt:lpstr>
      <vt:lpstr>Intensity-based Template Tracking Lukas-Kanade</vt:lpstr>
      <vt:lpstr>Lukas-Kanade  Approximation by linearization</vt:lpstr>
      <vt:lpstr>Image Derivatives  4DoF</vt:lpstr>
      <vt:lpstr>Image Derivatives 6 DoF</vt:lpstr>
      <vt:lpstr>Planar Texture Variability 1 Affine Variability</vt:lpstr>
      <vt:lpstr>Planar Texture Variability 2 Projective Variability</vt:lpstr>
      <vt:lpstr>Lukas-Kanade  Iterative minimization</vt:lpstr>
      <vt:lpstr>Lukas-Kanade  Illustration</vt:lpstr>
      <vt:lpstr>Compare simple case translation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Registration based Tracking</vt:lpstr>
      <vt:lpstr>Inverse Compositional Overview</vt:lpstr>
      <vt:lpstr>Inverse Compositional Overview</vt:lpstr>
      <vt:lpstr>Efficient Second-Order Minimization Short Overview</vt:lpstr>
      <vt:lpstr>Lukas-Kanade Variations</vt:lpstr>
      <vt:lpstr>Jurie &amp; Dhome Overview</vt:lpstr>
      <vt:lpstr>Jurie &amp; Dhome Template and Parameter Description</vt:lpstr>
      <vt:lpstr>Jurie &amp; Dhome Learning phase</vt:lpstr>
      <vt:lpstr>Jurie &amp; Dhome Learning phase</vt:lpstr>
      <vt:lpstr>Jurie &amp; Dhome Tracking phase</vt:lpstr>
      <vt:lpstr>Jurie &amp; Dhome Limitations</vt:lpstr>
      <vt:lpstr>MTF Usage Example – Multi Target Tracking</vt:lpstr>
    </vt:vector>
  </TitlesOfParts>
  <Company>Information Services and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jag</dc:creator>
  <cp:lastModifiedBy>jag</cp:lastModifiedBy>
  <cp:revision>16</cp:revision>
  <dcterms:created xsi:type="dcterms:W3CDTF">2022-01-25T18:57:36Z</dcterms:created>
  <dcterms:modified xsi:type="dcterms:W3CDTF">2022-01-25T20:47:14Z</dcterms:modified>
</cp:coreProperties>
</file>