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81" r:id="rId2"/>
  </p:sldMasterIdLst>
  <p:notesMasterIdLst>
    <p:notesMasterId r:id="rId70"/>
  </p:notesMasterIdLst>
  <p:sldIdLst>
    <p:sldId id="256" r:id="rId3"/>
    <p:sldId id="258" r:id="rId4"/>
    <p:sldId id="259" r:id="rId5"/>
    <p:sldId id="260" r:id="rId6"/>
    <p:sldId id="261" r:id="rId7"/>
    <p:sldId id="262" r:id="rId8"/>
    <p:sldId id="263" r:id="rId9"/>
    <p:sldId id="266" r:id="rId10"/>
    <p:sldId id="267" r:id="rId11"/>
    <p:sldId id="268" r:id="rId12"/>
    <p:sldId id="269" r:id="rId13"/>
    <p:sldId id="270" r:id="rId14"/>
    <p:sldId id="271" r:id="rId15"/>
    <p:sldId id="281" r:id="rId16"/>
    <p:sldId id="282" r:id="rId17"/>
    <p:sldId id="283" r:id="rId18"/>
    <p:sldId id="284" r:id="rId19"/>
    <p:sldId id="285" r:id="rId20"/>
    <p:sldId id="286" r:id="rId21"/>
    <p:sldId id="287" r:id="rId22"/>
    <p:sldId id="278" r:id="rId23"/>
    <p:sldId id="279" r:id="rId24"/>
    <p:sldId id="280" r:id="rId25"/>
    <p:sldId id="318" r:id="rId26"/>
    <p:sldId id="319"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20" r:id="rId58"/>
    <p:sldId id="321" r:id="rId59"/>
    <p:sldId id="322" r:id="rId60"/>
    <p:sldId id="323" r:id="rId61"/>
    <p:sldId id="324" r:id="rId62"/>
    <p:sldId id="329" r:id="rId63"/>
    <p:sldId id="325" r:id="rId64"/>
    <p:sldId id="326" r:id="rId65"/>
    <p:sldId id="327" r:id="rId66"/>
    <p:sldId id="328" r:id="rId67"/>
    <p:sldId id="331" r:id="rId68"/>
    <p:sldId id="332" r:id="rId69"/>
  </p:sldIdLst>
  <p:sldSz cx="9144000" cy="6858000" type="screen4x3"/>
  <p:notesSz cx="6858000" cy="9144000"/>
  <p:defaultTextStyle>
    <a:defPPr>
      <a:defRPr lang="en-CA"/>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000066"/>
    <a:srgbClr val="000099"/>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0" autoAdjust="0"/>
    <p:restoredTop sz="90929"/>
  </p:normalViewPr>
  <p:slideViewPr>
    <p:cSldViewPr snapToGrid="0">
      <p:cViewPr varScale="1">
        <p:scale>
          <a:sx n="76" d="100"/>
          <a:sy n="76" d="100"/>
        </p:scale>
        <p:origin x="48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emf"/><Relationship Id="rId1" Type="http://schemas.openxmlformats.org/officeDocument/2006/relationships/image" Target="../media/image22.emf"/><Relationship Id="rId4"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 Id="rId4" Type="http://schemas.openxmlformats.org/officeDocument/2006/relationships/image" Target="../media/image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A170856F-0DB7-4462-AEC4-3E3E5BFFF6B9}" type="datetimeFigureOut">
              <a:rPr lang="en-CA"/>
              <a:pPr>
                <a:defRPr/>
              </a:pPr>
              <a:t>2022-01-20</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D2271247-2E23-4F40-9E75-982F73380A81}" type="slidenum">
              <a:rPr lang="en-CA"/>
              <a:pPr>
                <a:defRPr/>
              </a:pPr>
              <a:t>‹#›</a:t>
            </a:fld>
            <a:endParaRPr lang="en-CA"/>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8688">
              <a:defRPr sz="2400">
                <a:solidFill>
                  <a:schemeClr val="tx1"/>
                </a:solidFill>
                <a:latin typeface="Times New Roman" panose="02020603050405020304" pitchFamily="18" charset="0"/>
              </a:defRPr>
            </a:lvl1pPr>
            <a:lvl2pPr marL="742950" indent="-285750" defTabSz="928688">
              <a:defRPr sz="2400">
                <a:solidFill>
                  <a:schemeClr val="tx1"/>
                </a:solidFill>
                <a:latin typeface="Times New Roman" panose="02020603050405020304" pitchFamily="18" charset="0"/>
              </a:defRPr>
            </a:lvl2pPr>
            <a:lvl3pPr marL="1143000" indent="-228600" defTabSz="928688">
              <a:defRPr sz="2400">
                <a:solidFill>
                  <a:schemeClr val="tx1"/>
                </a:solidFill>
                <a:latin typeface="Times New Roman" panose="02020603050405020304" pitchFamily="18" charset="0"/>
              </a:defRPr>
            </a:lvl3pPr>
            <a:lvl4pPr marL="1600200" indent="-228600" defTabSz="928688">
              <a:defRPr sz="2400">
                <a:solidFill>
                  <a:schemeClr val="tx1"/>
                </a:solidFill>
                <a:latin typeface="Times New Roman" panose="02020603050405020304" pitchFamily="18" charset="0"/>
              </a:defRPr>
            </a:lvl4pPr>
            <a:lvl5pPr marL="2057400" indent="-228600" defTabSz="928688">
              <a:defRPr sz="2400">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a:latin typeface="Arial" panose="020B0604020202020204" pitchFamily="34" charset="0"/>
              </a:rPr>
              <a:t>Copyright Gregory D. Hager, July 2000. All Rights reserved</a:t>
            </a:r>
          </a:p>
        </p:txBody>
      </p:sp>
      <p:sp>
        <p:nvSpPr>
          <p:cNvPr id="8195"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8688">
              <a:defRPr sz="2400">
                <a:solidFill>
                  <a:schemeClr val="tx1"/>
                </a:solidFill>
                <a:latin typeface="Times New Roman" panose="02020603050405020304" pitchFamily="18" charset="0"/>
              </a:defRPr>
            </a:lvl1pPr>
            <a:lvl2pPr marL="742950" indent="-285750" defTabSz="928688">
              <a:defRPr sz="2400">
                <a:solidFill>
                  <a:schemeClr val="tx1"/>
                </a:solidFill>
                <a:latin typeface="Times New Roman" panose="02020603050405020304" pitchFamily="18" charset="0"/>
              </a:defRPr>
            </a:lvl2pPr>
            <a:lvl3pPr marL="1143000" indent="-228600" defTabSz="928688">
              <a:defRPr sz="2400">
                <a:solidFill>
                  <a:schemeClr val="tx1"/>
                </a:solidFill>
                <a:latin typeface="Times New Roman" panose="02020603050405020304" pitchFamily="18" charset="0"/>
              </a:defRPr>
            </a:lvl3pPr>
            <a:lvl4pPr marL="1600200" indent="-228600" defTabSz="928688">
              <a:defRPr sz="2400">
                <a:solidFill>
                  <a:schemeClr val="tx1"/>
                </a:solidFill>
                <a:latin typeface="Times New Roman" panose="02020603050405020304" pitchFamily="18" charset="0"/>
              </a:defRPr>
            </a:lvl4pPr>
            <a:lvl5pPr marL="2057400" indent="-228600" defTabSz="928688">
              <a:defRPr sz="2400">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a:latin typeface="Arial" panose="020B0604020202020204" pitchFamily="34" charset="0"/>
              </a:rPr>
              <a:t>7/31/00</a:t>
            </a:r>
          </a:p>
        </p:txBody>
      </p:sp>
      <p:sp>
        <p:nvSpPr>
          <p:cNvPr id="819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8688">
              <a:defRPr sz="2400">
                <a:solidFill>
                  <a:schemeClr val="tx1"/>
                </a:solidFill>
                <a:latin typeface="Times New Roman" panose="02020603050405020304" pitchFamily="18" charset="0"/>
              </a:defRPr>
            </a:lvl1pPr>
            <a:lvl2pPr marL="742950" indent="-285750" defTabSz="928688">
              <a:defRPr sz="2400">
                <a:solidFill>
                  <a:schemeClr val="tx1"/>
                </a:solidFill>
                <a:latin typeface="Times New Roman" panose="02020603050405020304" pitchFamily="18" charset="0"/>
              </a:defRPr>
            </a:lvl2pPr>
            <a:lvl3pPr marL="1143000" indent="-228600" defTabSz="928688">
              <a:defRPr sz="2400">
                <a:solidFill>
                  <a:schemeClr val="tx1"/>
                </a:solidFill>
                <a:latin typeface="Times New Roman" panose="02020603050405020304" pitchFamily="18" charset="0"/>
              </a:defRPr>
            </a:lvl3pPr>
            <a:lvl4pPr marL="1600200" indent="-228600" defTabSz="928688">
              <a:defRPr sz="2400">
                <a:solidFill>
                  <a:schemeClr val="tx1"/>
                </a:solidFill>
                <a:latin typeface="Times New Roman" panose="02020603050405020304" pitchFamily="18" charset="0"/>
              </a:defRPr>
            </a:lvl4pPr>
            <a:lvl5pPr marL="2057400" indent="-228600" defTabSz="928688">
              <a:defRPr sz="2400">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D1B8C1B-1385-407E-BBA8-FC2A940FB925}" type="slidenum">
              <a:rPr lang="en-US" altLang="en-US" sz="1200">
                <a:latin typeface="Arial" panose="020B0604020202020204" pitchFamily="34" charset="0"/>
              </a:rPr>
              <a:pPr eaLnBrk="1" hangingPunct="1"/>
              <a:t>2</a:t>
            </a:fld>
            <a:endParaRPr lang="en-US" altLang="en-US" sz="1200">
              <a:latin typeface="Arial" panose="020B0604020202020204" pitchFamily="34" charset="0"/>
            </a:endParaRPr>
          </a:p>
        </p:txBody>
      </p:sp>
      <p:sp>
        <p:nvSpPr>
          <p:cNvPr id="8197" name="Rectangle 2"/>
          <p:cNvSpPr>
            <a:spLocks noChangeArrowheads="1" noTextEdit="1"/>
          </p:cNvSpPr>
          <p:nvPr>
            <p:ph type="sldImg"/>
          </p:nvPr>
        </p:nvSpPr>
        <p:spPr bwMode="auto">
          <a:xfrm>
            <a:off x="2895600" y="525463"/>
            <a:ext cx="3490913" cy="2617787"/>
          </a:xfrm>
          <a:solidFill>
            <a:srgbClr val="FFFFFF"/>
          </a:solidFill>
          <a:ln>
            <a:solidFill>
              <a:srgbClr val="000000"/>
            </a:solidFill>
            <a:miter lim="800000"/>
            <a:headEnd/>
            <a:tailEnd/>
          </a:ln>
        </p:spPr>
      </p:sp>
      <p:sp>
        <p:nvSpPr>
          <p:cNvPr id="8198" name="Rectangle 3"/>
          <p:cNvSpPr>
            <a:spLocks noChangeArrowheads="1"/>
          </p:cNvSpPr>
          <p:nvPr>
            <p:ph type="body" idx="1"/>
          </p:nvPr>
        </p:nvSpPr>
        <p:spPr bwMode="auto">
          <a:xfrm>
            <a:off x="1236663" y="3316288"/>
            <a:ext cx="6797675" cy="3143250"/>
          </a:xfrm>
          <a:solidFill>
            <a:srgbClr val="FFFFFF"/>
          </a:solidFill>
          <a:ln>
            <a:solidFill>
              <a:srgbClr val="000000"/>
            </a:solidFill>
            <a:miter lim="800000"/>
            <a:headEnd/>
            <a:tailEnd/>
          </a:ln>
        </p:spPr>
        <p:txBody>
          <a:bodyPr wrap="square" lIns="91330" tIns="45665" rIns="91330" bIns="45665"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We start results by comparing 9 state of the art learning based trackers with low DOF registration based trackers to validate the advantage that the latter have in the kind of scenarios present in our datasets</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generated using 2DOF ground truth that we saw earlier</a:t>
            </a: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learning with dotted lines</a:t>
            </a:r>
            <a:endParaRPr lang="en-US" sz="1300" dirty="0">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NN1K and NN10K refer to NN with 1000 and 10k samples respectively </a:t>
            </a:r>
            <a:endParaRPr lang="en-US" sz="1300" dirty="0">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Learning based trackers have far lower SR than registration based trackers for smaller thresholds as they tend to be somewhat less precise and have a tendency to move around slightly about the object’s true location.</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solidFill>
                  <a:srgbClr val="7F7F7F"/>
                </a:solidFill>
                <a:latin typeface="Times New Roman"/>
                <a:ea typeface="Calibri"/>
                <a:cs typeface="Times New Roman"/>
              </a:rPr>
              <a:t>So while they may be more robust to completely losing track of the object they are less precise about its location even compared to 2 DOF registration based trackers</a:t>
            </a:r>
            <a:endParaRPr lang="en-US" sz="1300" dirty="0">
              <a:solidFill>
                <a:srgbClr val="FFFFFF"/>
              </a:solidFill>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in fact with the exception of DSST none manage to surpass the best RB trackers even for high thresholds</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solidFill>
                  <a:srgbClr val="7F7F7F"/>
                </a:solidFill>
                <a:latin typeface="Times New Roman"/>
                <a:ea typeface="Calibri"/>
                <a:cs typeface="Times New Roman"/>
              </a:rPr>
              <a:t>shows their unsuitability for tracking motions involving complex warps in image space</a:t>
            </a:r>
            <a:endParaRPr lang="en-US" sz="1300" dirty="0">
              <a:solidFill>
                <a:srgbClr val="FFFFFF"/>
              </a:solidFill>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We can also see the great speed difference that exists between the two types of trackers</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note that the speed graph has logarithmic scaling on the x axis</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however, the actual values are also shown here in FPS and we can see that the registration based trackers, with the exception of PF,  are 10-30 times faster </a:t>
            </a:r>
            <a:endParaRPr lang="en-US" sz="1300" dirty="0">
              <a:ea typeface="Calibri"/>
              <a:cs typeface="Times New Roman"/>
            </a:endParaRPr>
          </a:p>
        </p:txBody>
      </p:sp>
      <p:sp>
        <p:nvSpPr>
          <p:cNvPr id="4" name="Slide Number Placeholder 3"/>
          <p:cNvSpPr>
            <a:spLocks noGrp="1"/>
          </p:cNvSpPr>
          <p:nvPr>
            <p:ph type="sldNum" sz="quarter" idx="10"/>
          </p:nvPr>
        </p:nvSpPr>
        <p:spPr/>
        <p:txBody>
          <a:bodyPr/>
          <a:lstStyle/>
          <a:p>
            <a:fld id="{BCDFDA92-8DAF-4746-9057-BC0D99E4CD07}"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23985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We end by comparing 9 state of the art learning based trackers with low DOF registration based trackers to validate the advantage that the latter have in the kind of scenarios present in our datasets</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generated using 2DOF ground truth that we saw earlier</a:t>
            </a: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learning with dotted lines</a:t>
            </a:r>
            <a:endParaRPr lang="en-US" sz="1300" dirty="0">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NN1K and NN10K refer to NN with 1000 and 10k samples respectively </a:t>
            </a:r>
            <a:endParaRPr lang="en-US" sz="1300" dirty="0">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Learning based trackers have far lower SR than registration based trackers for smaller thresholds as they tend to be somewhat less precise and have a tendency to move around slightly about the object’s true location.</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solidFill>
                  <a:srgbClr val="7F7F7F"/>
                </a:solidFill>
                <a:latin typeface="Times New Roman"/>
                <a:ea typeface="Calibri"/>
                <a:cs typeface="Times New Roman"/>
              </a:rPr>
              <a:t>So while they may be more robust to completely losing track of the object they are less precise about its location even compared to 2 DOF registration based trackers</a:t>
            </a:r>
            <a:endParaRPr lang="en-US" sz="1300" dirty="0">
              <a:solidFill>
                <a:srgbClr val="FFFFFF"/>
              </a:solidFill>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in fact with the exception of DSST none manage to surpass the best RB trackers even for high thresholds</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solidFill>
                  <a:srgbClr val="7F7F7F"/>
                </a:solidFill>
                <a:latin typeface="Times New Roman"/>
                <a:ea typeface="Calibri"/>
                <a:cs typeface="Times New Roman"/>
              </a:rPr>
              <a:t>shows their unsuitability for tracking motions involving complex warps in image space</a:t>
            </a:r>
            <a:endParaRPr lang="en-US" sz="1300" dirty="0">
              <a:solidFill>
                <a:srgbClr val="FFFFFF"/>
              </a:solidFill>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We can also see the great speed difference that exists between the two types of trackers</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note that the speed graph has logarithmic scaling on the x axis</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however, the actual values are also shown here in FPS and we can see that the registration based trackers, with the exception of PF,  are 10-30 times faster </a:t>
            </a:r>
            <a:endParaRPr lang="en-US" sz="1300" dirty="0">
              <a:ea typeface="Calibri"/>
              <a:cs typeface="Times New Roman"/>
            </a:endParaRPr>
          </a:p>
        </p:txBody>
      </p:sp>
      <p:sp>
        <p:nvSpPr>
          <p:cNvPr id="4" name="Slide Number Placeholder 3"/>
          <p:cNvSpPr>
            <a:spLocks noGrp="1"/>
          </p:cNvSpPr>
          <p:nvPr>
            <p:ph type="sldNum" sz="quarter" idx="10"/>
          </p:nvPr>
        </p:nvSpPr>
        <p:spPr/>
        <p:txBody>
          <a:bodyPr/>
          <a:lstStyle/>
          <a:p>
            <a:fld id="{BCDFDA92-8DAF-4746-9057-BC0D99E4CD07}"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477454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a:noFill/>
        </p:spPr>
        <p:txBody>
          <a:bodyPr/>
          <a:lstStyle>
            <a:lvl1pPr defTabSz="928688" eaLnBrk="0" hangingPunct="0">
              <a:defRPr sz="2200">
                <a:solidFill>
                  <a:schemeClr val="tx1"/>
                </a:solidFill>
                <a:latin typeface="Arial" panose="020B0604020202020204" pitchFamily="34" charset="0"/>
              </a:defRPr>
            </a:lvl1pPr>
            <a:lvl2pPr marL="742950" indent="-285750" defTabSz="928688" eaLnBrk="0" hangingPunct="0">
              <a:defRPr sz="2200">
                <a:solidFill>
                  <a:schemeClr val="tx1"/>
                </a:solidFill>
                <a:latin typeface="Arial" panose="020B0604020202020204" pitchFamily="34" charset="0"/>
              </a:defRPr>
            </a:lvl2pPr>
            <a:lvl3pPr marL="1143000" indent="-228600" defTabSz="928688" eaLnBrk="0" hangingPunct="0">
              <a:defRPr sz="2200">
                <a:solidFill>
                  <a:schemeClr val="tx1"/>
                </a:solidFill>
                <a:latin typeface="Arial" panose="020B0604020202020204" pitchFamily="34" charset="0"/>
              </a:defRPr>
            </a:lvl3pPr>
            <a:lvl4pPr marL="1600200" indent="-228600" defTabSz="928688" eaLnBrk="0" hangingPunct="0">
              <a:defRPr sz="2200">
                <a:solidFill>
                  <a:schemeClr val="tx1"/>
                </a:solidFill>
                <a:latin typeface="Arial" panose="020B0604020202020204" pitchFamily="34" charset="0"/>
              </a:defRPr>
            </a:lvl4pPr>
            <a:lvl5pPr marL="2057400" indent="-228600" defTabSz="928688" eaLnBrk="0" hangingPunct="0">
              <a:defRPr sz="2200">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200">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200">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200">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28688"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Copyright Gregory D. Hager, July 2000. All Rights reserved</a:t>
            </a:r>
          </a:p>
        </p:txBody>
      </p:sp>
      <p:sp>
        <p:nvSpPr>
          <p:cNvPr id="135171" name="Rectangle 3"/>
          <p:cNvSpPr>
            <a:spLocks noGrp="1" noChangeArrowheads="1"/>
          </p:cNvSpPr>
          <p:nvPr>
            <p:ph type="dt" sz="quarter" idx="1"/>
          </p:nvPr>
        </p:nvSpPr>
        <p:spPr>
          <a:noFill/>
        </p:spPr>
        <p:txBody>
          <a:bodyPr/>
          <a:lstStyle>
            <a:lvl1pPr defTabSz="928688" eaLnBrk="0" hangingPunct="0">
              <a:defRPr sz="2200">
                <a:solidFill>
                  <a:schemeClr val="tx1"/>
                </a:solidFill>
                <a:latin typeface="Arial" panose="020B0604020202020204" pitchFamily="34" charset="0"/>
              </a:defRPr>
            </a:lvl1pPr>
            <a:lvl2pPr marL="742950" indent="-285750" defTabSz="928688" eaLnBrk="0" hangingPunct="0">
              <a:defRPr sz="2200">
                <a:solidFill>
                  <a:schemeClr val="tx1"/>
                </a:solidFill>
                <a:latin typeface="Arial" panose="020B0604020202020204" pitchFamily="34" charset="0"/>
              </a:defRPr>
            </a:lvl2pPr>
            <a:lvl3pPr marL="1143000" indent="-228600" defTabSz="928688" eaLnBrk="0" hangingPunct="0">
              <a:defRPr sz="2200">
                <a:solidFill>
                  <a:schemeClr val="tx1"/>
                </a:solidFill>
                <a:latin typeface="Arial" panose="020B0604020202020204" pitchFamily="34" charset="0"/>
              </a:defRPr>
            </a:lvl3pPr>
            <a:lvl4pPr marL="1600200" indent="-228600" defTabSz="928688" eaLnBrk="0" hangingPunct="0">
              <a:defRPr sz="2200">
                <a:solidFill>
                  <a:schemeClr val="tx1"/>
                </a:solidFill>
                <a:latin typeface="Arial" panose="020B0604020202020204" pitchFamily="34" charset="0"/>
              </a:defRPr>
            </a:lvl4pPr>
            <a:lvl5pPr marL="2057400" indent="-228600" defTabSz="928688" eaLnBrk="0" hangingPunct="0">
              <a:defRPr sz="2200">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200">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200">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200">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7/31/00</a:t>
            </a:r>
          </a:p>
        </p:txBody>
      </p:sp>
      <p:sp>
        <p:nvSpPr>
          <p:cNvPr id="135172" name="Rectangle 7"/>
          <p:cNvSpPr>
            <a:spLocks noGrp="1" noChangeArrowheads="1"/>
          </p:cNvSpPr>
          <p:nvPr>
            <p:ph type="sldNum" sz="quarter" idx="5"/>
          </p:nvPr>
        </p:nvSpPr>
        <p:spPr>
          <a:noFill/>
        </p:spPr>
        <p:txBody>
          <a:bodyPr/>
          <a:lstStyle>
            <a:lvl1pPr defTabSz="928688" eaLnBrk="0" hangingPunct="0">
              <a:defRPr sz="2200">
                <a:solidFill>
                  <a:schemeClr val="tx1"/>
                </a:solidFill>
                <a:latin typeface="Arial" panose="020B0604020202020204" pitchFamily="34" charset="0"/>
              </a:defRPr>
            </a:lvl1pPr>
            <a:lvl2pPr marL="742950" indent="-285750" defTabSz="928688" eaLnBrk="0" hangingPunct="0">
              <a:defRPr sz="2200">
                <a:solidFill>
                  <a:schemeClr val="tx1"/>
                </a:solidFill>
                <a:latin typeface="Arial" panose="020B0604020202020204" pitchFamily="34" charset="0"/>
              </a:defRPr>
            </a:lvl2pPr>
            <a:lvl3pPr marL="1143000" indent="-228600" defTabSz="928688" eaLnBrk="0" hangingPunct="0">
              <a:defRPr sz="2200">
                <a:solidFill>
                  <a:schemeClr val="tx1"/>
                </a:solidFill>
                <a:latin typeface="Arial" panose="020B0604020202020204" pitchFamily="34" charset="0"/>
              </a:defRPr>
            </a:lvl3pPr>
            <a:lvl4pPr marL="1600200" indent="-228600" defTabSz="928688" eaLnBrk="0" hangingPunct="0">
              <a:defRPr sz="2200">
                <a:solidFill>
                  <a:schemeClr val="tx1"/>
                </a:solidFill>
                <a:latin typeface="Arial" panose="020B0604020202020204" pitchFamily="34" charset="0"/>
              </a:defRPr>
            </a:lvl4pPr>
            <a:lvl5pPr marL="2057400" indent="-228600" defTabSz="928688" eaLnBrk="0" hangingPunct="0">
              <a:defRPr sz="2200">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200">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200">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200">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D5213AD2-2C05-4D9C-948A-040BB08FEB6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5173" name="Rectangle 2"/>
          <p:cNvSpPr>
            <a:spLocks noChangeArrowheads="1" noTextEdit="1"/>
          </p:cNvSpPr>
          <p:nvPr>
            <p:ph type="sldImg"/>
          </p:nvPr>
        </p:nvSpPr>
        <p:spPr>
          <a:solidFill>
            <a:srgbClr val="FFFFFF"/>
          </a:solidFill>
          <a:ln/>
        </p:spPr>
      </p:sp>
      <p:sp>
        <p:nvSpPr>
          <p:cNvPr id="135174"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mtClean="0">
                <a:latin typeface="Arial" panose="020B0604020202020204" pitchFamily="34" charset="0"/>
              </a:rPr>
              <a:t>For a given homogeneous region, the first component of the prediction it makes about the image concerns its color.  </a:t>
            </a:r>
          </a:p>
          <a:p>
            <a:pPr eaLnBrk="1" hangingPunct="1"/>
            <a:r>
              <a:rPr lang="en-US" altLang="en-US" smtClean="0">
                <a:latin typeface="Arial" panose="020B0604020202020204" pitchFamily="34" charset="0"/>
              </a:rPr>
              <a:t>In early work, I developed a novel way of defining an object’s color</a:t>
            </a:r>
          </a:p>
          <a:p>
            <a:pPr eaLnBrk="1" hangingPunct="1"/>
            <a:r>
              <a:rPr lang="en-US" altLang="en-US" smtClean="0">
                <a:latin typeface="Arial" panose="020B0604020202020204" pitchFamily="34" charset="0"/>
              </a:rPr>
              <a:t>by sampling pixels from it, fitting an ellipsoid to those pixels’ colorspace projection using principal</a:t>
            </a:r>
          </a:p>
          <a:p>
            <a:pPr eaLnBrk="1" hangingPunct="1"/>
            <a:r>
              <a:rPr lang="en-US" altLang="en-US" smtClean="0">
                <a:latin typeface="Arial" panose="020B0604020202020204" pitchFamily="34" charset="0"/>
              </a:rPr>
              <a:t>components analysis, and quantifying color similarity by the Mahalanobis distance, as you see here, where</a:t>
            </a:r>
          </a:p>
          <a:p>
            <a:pPr eaLnBrk="1" hangingPunct="1"/>
            <a:r>
              <a:rPr lang="en-US" altLang="en-US" smtClean="0">
                <a:latin typeface="Arial" panose="020B0604020202020204" pitchFamily="34" charset="0"/>
              </a:rPr>
              <a:t>brighter pixels are more orange.</a:t>
            </a:r>
          </a:p>
        </p:txBody>
      </p:sp>
    </p:spTree>
    <p:extLst>
      <p:ext uri="{BB962C8B-B14F-4D97-AF65-F5344CB8AC3E}">
        <p14:creationId xmlns:p14="http://schemas.microsoft.com/office/powerpoint/2010/main" val="3297132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Here we see registration based tracking in action using an 8 DOF warping function;</a:t>
                </a:r>
                <a:endParaRPr lang="en-US" sz="1300" dirty="0">
                  <a:ea typeface="Calibri"/>
                  <a:cs typeface="Times New Roman"/>
                </a:endParaRPr>
              </a:p>
              <a:p>
                <a:pPr marL="362480" indent="-362480">
                  <a:lnSpc>
                    <a:spcPct val="107000"/>
                  </a:lnSpc>
                  <a:spcAft>
                    <a:spcPts val="846"/>
                  </a:spcAft>
                  <a:buFont typeface="+mj-lt"/>
                  <a:buAutoNum type="arabicPeriod"/>
                  <a:tabLst>
                    <a:tab pos="483306" algn="l"/>
                  </a:tabLst>
                </a:pPr>
                <a14:m>
                  <m:oMath xmlns:m="http://schemas.openxmlformats.org/officeDocument/2006/math">
                    <m:sSub>
                      <m:sSubPr>
                        <m:ctrlPr>
                          <a:rPr lang="en-US" sz="1300" i="1">
                            <a:latin typeface="Cambria Math" panose="02040503050406030204" pitchFamily="18" charset="0"/>
                            <a:ea typeface="Calibri"/>
                            <a:cs typeface="Times New Roman"/>
                          </a:rPr>
                        </m:ctrlPr>
                      </m:sSubPr>
                      <m:e>
                        <m:r>
                          <a:rPr lang="en-US" sz="1300" i="1">
                            <a:latin typeface="Cambria Math"/>
                            <a:ea typeface="Calibri"/>
                            <a:cs typeface="Times New Roman"/>
                          </a:rPr>
                          <m:t>𝐼</m:t>
                        </m:r>
                      </m:e>
                      <m:sub>
                        <m:r>
                          <a:rPr lang="en-US" sz="1300" i="1">
                            <a:latin typeface="Cambria Math"/>
                            <a:ea typeface="Calibri"/>
                            <a:cs typeface="Times New Roman"/>
                          </a:rPr>
                          <m:t>0</m:t>
                        </m:r>
                      </m:sub>
                    </m:sSub>
                  </m:oMath>
                </a14:m>
                <a:r>
                  <a:rPr lang="en-US" sz="1300" dirty="0">
                    <a:latin typeface="Times New Roman"/>
                    <a:ea typeface="Calibri"/>
                    <a:cs typeface="Times New Roman"/>
                  </a:rPr>
                  <a:t> is the first image where the tracker is initialized by specifying its bounding box corners and </a:t>
                </a:r>
                <a14:m>
                  <m:oMath xmlns:m="http://schemas.openxmlformats.org/officeDocument/2006/math">
                    <m:sSub>
                      <m:sSubPr>
                        <m:ctrlPr>
                          <a:rPr lang="en-US" sz="1300" i="1">
                            <a:latin typeface="Cambria Math" panose="02040503050406030204" pitchFamily="18" charset="0"/>
                            <a:ea typeface="Calibri"/>
                            <a:cs typeface="Times New Roman"/>
                          </a:rPr>
                        </m:ctrlPr>
                      </m:sSubPr>
                      <m:e>
                        <m:r>
                          <a:rPr lang="en-US" sz="1300" i="1">
                            <a:latin typeface="Cambria Math"/>
                            <a:ea typeface="Calibri"/>
                            <a:cs typeface="Times New Roman"/>
                          </a:rPr>
                          <m:t>𝐼</m:t>
                        </m:r>
                      </m:e>
                      <m:sub>
                        <m:r>
                          <a:rPr lang="en-US" sz="1300" i="1">
                            <a:latin typeface="Cambria Math"/>
                            <a:ea typeface="Calibri"/>
                            <a:cs typeface="Times New Roman"/>
                          </a:rPr>
                          <m:t>𝑡</m:t>
                        </m:r>
                      </m:sub>
                    </m:sSub>
                  </m:oMath>
                </a14:m>
                <a:r>
                  <a:rPr lang="en-US" sz="1300" dirty="0">
                    <a:latin typeface="Times New Roman"/>
                    <a:ea typeface="Times New Roman"/>
                    <a:cs typeface="Times New Roman"/>
                  </a:rPr>
                  <a:t> </a:t>
                </a:r>
                <a:r>
                  <a:rPr lang="en-US" sz="1300" dirty="0">
                    <a:latin typeface="Times New Roman"/>
                    <a:ea typeface="Calibri"/>
                    <a:cs typeface="Times New Roman"/>
                  </a:rPr>
                  <a:t>is the current image where the tracker has to find the object’s location </a:t>
                </a:r>
                <a:endParaRPr lang="en-US" sz="1300" dirty="0">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The region enclosed by the bounding box is sampled by a grid of points as shown here and denoted by </a:t>
                </a:r>
                <a:r>
                  <a:rPr lang="en-US" sz="1300" b="1" dirty="0">
                    <a:latin typeface="Times New Roman"/>
                    <a:ea typeface="Calibri"/>
                    <a:cs typeface="Times New Roman"/>
                  </a:rPr>
                  <a:t>x</a:t>
                </a:r>
                <a:r>
                  <a:rPr lang="en-US" sz="1300" dirty="0">
                    <a:latin typeface="Times New Roman"/>
                    <a:ea typeface="Calibri"/>
                    <a:cs typeface="Times New Roman"/>
                  </a:rPr>
                  <a:t> in this equation.</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As the tracking progresses, the grid gets warped to this and this is the rectified patch</a:t>
                </a:r>
                <a:endParaRPr lang="en-US" sz="1300" dirty="0">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The grid shown here has been sub sampled to 10x10 for better visibility </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in practice we need a resolution of at least 25x25 to get good tracking performance </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solidFill>
                      <a:srgbClr val="A6A6A6"/>
                    </a:solidFill>
                    <a:latin typeface="Times New Roman"/>
                    <a:ea typeface="Calibri"/>
                    <a:cs typeface="Times New Roman"/>
                  </a:rPr>
                  <a:t>in fact these patches were actually sampled at 100x100 otherwise they would be a lot blurrier</a:t>
                </a:r>
                <a:endParaRPr lang="en-US" sz="1300" dirty="0">
                  <a:solidFill>
                    <a:srgbClr val="FFFFFF"/>
                  </a:solidFill>
                  <a:ea typeface="Calibri"/>
                  <a:cs typeface="Times New Roman"/>
                </a:endParaRPr>
              </a:p>
            </p:txBody>
          </p:sp>
        </mc:Choice>
        <mc:Fallback xmlns="">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mj-lt"/>
                  <a:buAutoNum type="arabicPeriod"/>
                  <a:tabLst>
                    <a:tab pos="457200" algn="l"/>
                  </a:tabLst>
                </a:pPr>
                <a:r>
                  <a:rPr lang="en-US" sz="1200" dirty="0" smtClean="0">
                    <a:effectLst/>
                    <a:latin typeface="Times New Roman"/>
                    <a:ea typeface="Calibri"/>
                    <a:cs typeface="Times New Roman"/>
                  </a:rPr>
                  <a:t>Here we see registration based tracking in action using homography which is an 8 DOF warping function;</a:t>
                </a:r>
                <a:endParaRPr lang="en-US" sz="1200" dirty="0">
                  <a:effectLst/>
                  <a:latin typeface="+mn-lt"/>
                  <a:ea typeface="Calibri"/>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i="0">
                    <a:effectLst/>
                    <a:latin typeface="Cambria Math"/>
                    <a:ea typeface="Calibri"/>
                    <a:cs typeface="Times New Roman"/>
                  </a:rPr>
                  <a:t>𝐼_0</a:t>
                </a:r>
                <a:r>
                  <a:rPr lang="en-US" sz="1200" dirty="0">
                    <a:effectLst/>
                    <a:latin typeface="Times New Roman"/>
                    <a:ea typeface="Calibri"/>
                    <a:cs typeface="Times New Roman"/>
                  </a:rPr>
                  <a:t> is the first image where the tracker is initialized by specifying its bounding box corners and </a:t>
                </a:r>
                <a:r>
                  <a:rPr lang="en-US" sz="1200" i="0">
                    <a:effectLst/>
                    <a:latin typeface="Cambria Math"/>
                    <a:ea typeface="Calibri"/>
                    <a:cs typeface="Times New Roman"/>
                  </a:rPr>
                  <a:t>𝐼_𝑡</a:t>
                </a:r>
                <a:r>
                  <a:rPr lang="en-US" sz="1200" dirty="0">
                    <a:effectLst/>
                    <a:latin typeface="Times New Roman"/>
                    <a:ea typeface="Times New Roman"/>
                    <a:cs typeface="Times New Roman"/>
                  </a:rPr>
                  <a:t> </a:t>
                </a:r>
                <a:r>
                  <a:rPr lang="en-US" sz="1200" dirty="0">
                    <a:effectLst/>
                    <a:latin typeface="Times New Roman"/>
                    <a:ea typeface="Calibri"/>
                    <a:cs typeface="Times New Roman"/>
                  </a:rPr>
                  <a:t>is the current image where the tracker has to find the object’s location </a:t>
                </a:r>
                <a:endParaRPr lang="en-US" sz="1200" dirty="0">
                  <a:effectLst/>
                  <a:latin typeface="+mn-lt"/>
                  <a:ea typeface="Calibri"/>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dirty="0">
                    <a:effectLst/>
                    <a:latin typeface="Times New Roman"/>
                    <a:ea typeface="Calibri"/>
                    <a:cs typeface="Times New Roman"/>
                  </a:rPr>
                  <a:t>The region enclosed by the bounding box is sampled by an equally spaced grid of points as shown here and denoted by </a:t>
                </a:r>
                <a:r>
                  <a:rPr lang="en-US" sz="1200" b="1" dirty="0">
                    <a:effectLst/>
                    <a:latin typeface="Times New Roman"/>
                    <a:ea typeface="Calibri"/>
                    <a:cs typeface="Times New Roman"/>
                  </a:rPr>
                  <a:t>x</a:t>
                </a:r>
                <a:r>
                  <a:rPr lang="en-US" sz="1200" dirty="0">
                    <a:effectLst/>
                    <a:latin typeface="Times New Roman"/>
                    <a:ea typeface="Calibri"/>
                    <a:cs typeface="Times New Roman"/>
                  </a:rPr>
                  <a:t> in this equation.</a:t>
                </a:r>
                <a:endParaRPr lang="en-US" sz="1200" dirty="0">
                  <a:effectLst/>
                  <a:latin typeface="+mn-lt"/>
                  <a:ea typeface="Calibri"/>
                  <a:cs typeface="Times New Roman"/>
                </a:endParaRPr>
              </a:p>
              <a:p>
                <a:pPr marL="742950" marR="0" lvl="1" indent="-285750">
                  <a:lnSpc>
                    <a:spcPct val="107000"/>
                  </a:lnSpc>
                  <a:spcBef>
                    <a:spcPts val="0"/>
                  </a:spcBef>
                  <a:spcAft>
                    <a:spcPts val="800"/>
                  </a:spcAft>
                  <a:buFont typeface="+mj-lt"/>
                  <a:buAutoNum type="arabicPeriod"/>
                  <a:tabLst>
                    <a:tab pos="914400" algn="l"/>
                  </a:tabLst>
                </a:pPr>
                <a:r>
                  <a:rPr lang="en-US" sz="1200" dirty="0">
                    <a:effectLst/>
                    <a:latin typeface="Times New Roman"/>
                    <a:ea typeface="Calibri"/>
                    <a:cs typeface="Times New Roman"/>
                  </a:rPr>
                  <a:t>As the tracking progresses, the grid </a:t>
                </a:r>
                <a:r>
                  <a:rPr lang="en-US" sz="1200" b="1" dirty="0">
                    <a:effectLst/>
                    <a:latin typeface="Times New Roman"/>
                    <a:ea typeface="Calibri"/>
                    <a:cs typeface="Times New Roman"/>
                  </a:rPr>
                  <a:t>x</a:t>
                </a:r>
                <a:r>
                  <a:rPr lang="en-US" sz="1200" dirty="0">
                    <a:effectLst/>
                    <a:latin typeface="Times New Roman"/>
                    <a:ea typeface="Calibri"/>
                    <a:cs typeface="Times New Roman"/>
                  </a:rPr>
                  <a:t> gets transformed to this </a:t>
                </a:r>
                <a:endParaRPr lang="en-US" sz="1200" dirty="0">
                  <a:effectLst/>
                  <a:latin typeface="+mn-lt"/>
                  <a:ea typeface="Calibri"/>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dirty="0">
                    <a:effectLst/>
                    <a:latin typeface="Times New Roman"/>
                    <a:ea typeface="Calibri"/>
                    <a:cs typeface="Times New Roman"/>
                  </a:rPr>
                  <a:t>These patches  were sampled using a 100x100 resolution but the grid shown here has been sub sampled to 10x10 for better visibility </a:t>
                </a:r>
                <a:endParaRPr lang="en-US" sz="1200" dirty="0">
                  <a:effectLst/>
                  <a:latin typeface="+mn-lt"/>
                  <a:ea typeface="Calibri"/>
                  <a:cs typeface="Times New Roman"/>
                </a:endParaRPr>
              </a:p>
              <a:p>
                <a:pPr marL="742950" marR="0" lvl="1" indent="-285750">
                  <a:lnSpc>
                    <a:spcPct val="107000"/>
                  </a:lnSpc>
                  <a:spcBef>
                    <a:spcPts val="0"/>
                  </a:spcBef>
                  <a:spcAft>
                    <a:spcPts val="800"/>
                  </a:spcAft>
                  <a:buFont typeface="+mj-lt"/>
                  <a:buAutoNum type="arabicPeriod"/>
                  <a:tabLst>
                    <a:tab pos="914400" algn="l"/>
                  </a:tabLst>
                </a:pPr>
                <a:r>
                  <a:rPr lang="en-US" sz="1200" dirty="0">
                    <a:effectLst/>
                    <a:latin typeface="Times New Roman"/>
                    <a:ea typeface="Calibri"/>
                    <a:cs typeface="Times New Roman"/>
                  </a:rPr>
                  <a:t>in practice we use resolutions between 25x25 and 100x100 to get acceptable tracking performance with 50x50 being the most common</a:t>
                </a:r>
                <a:endParaRPr lang="en-US" sz="1200" dirty="0">
                  <a:effectLst/>
                  <a:latin typeface="+mn-lt"/>
                  <a:ea typeface="Calibri"/>
                  <a:cs typeface="Times New Roman"/>
                </a:endParaRPr>
              </a:p>
            </p:txBody>
          </p:sp>
        </mc:Fallback>
      </mc:AlternateContent>
      <p:sp>
        <p:nvSpPr>
          <p:cNvPr id="4" name="Slide Number Placeholder 3"/>
          <p:cNvSpPr>
            <a:spLocks noGrp="1"/>
          </p:cNvSpPr>
          <p:nvPr>
            <p:ph type="sldNum" sz="quarter" idx="10"/>
          </p:nvPr>
        </p:nvSpPr>
        <p:spPr/>
        <p:txBody>
          <a:bodyPr/>
          <a:lstStyle/>
          <a:p>
            <a:fld id="{BCDFDA92-8DAF-4746-9057-BC0D99E4CD07}" type="slidenum">
              <a:rPr lang="en-US" smtClean="0"/>
              <a:t>24</a:t>
            </a:fld>
            <a:endParaRPr lang="en-US"/>
          </a:p>
        </p:txBody>
      </p:sp>
    </p:spTree>
    <p:extLst>
      <p:ext uri="{BB962C8B-B14F-4D97-AF65-F5344CB8AC3E}">
        <p14:creationId xmlns:p14="http://schemas.microsoft.com/office/powerpoint/2010/main" val="1265015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The reason we need registration based trackers is that most popular detection and online learning based trackers are not suitable for applications like visual servoing, virtual and augmented reality, SLAM and autonomous navigation where very precise object pose is required for subsequent higher level tasks to work correctly.</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though they may be robust to failures, they are often limited to estimating only low DOF motion including only translation and maybe scaling as we can see here</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solidFill>
                  <a:srgbClr val="808080"/>
                </a:solidFill>
                <a:latin typeface="Times New Roman"/>
                <a:ea typeface="Calibri"/>
                <a:cs typeface="Times New Roman"/>
              </a:rPr>
              <a:t>this is a state of the art learning based tracker called DSST and though it follows the object fine, it does not estimate its pose accurately.</a:t>
            </a:r>
            <a:endParaRPr lang="en-US" sz="1300" dirty="0">
              <a:solidFill>
                <a:srgbClr val="808080"/>
              </a:solidFill>
              <a:ea typeface="Calibri"/>
              <a:cs typeface="Times New Roman"/>
            </a:endParaRPr>
          </a:p>
        </p:txBody>
      </p:sp>
      <p:sp>
        <p:nvSpPr>
          <p:cNvPr id="4" name="Slide Number Placeholder 3"/>
          <p:cNvSpPr>
            <a:spLocks noGrp="1"/>
          </p:cNvSpPr>
          <p:nvPr>
            <p:ph type="sldNum" sz="quarter" idx="10"/>
          </p:nvPr>
        </p:nvSpPr>
        <p:spPr/>
        <p:txBody>
          <a:bodyPr/>
          <a:lstStyle/>
          <a:p>
            <a:fld id="{BCDFDA92-8DAF-4746-9057-BC0D99E4CD07}" type="slidenum">
              <a:rPr lang="en-US" smtClean="0"/>
              <a:t>25</a:t>
            </a:fld>
            <a:endParaRPr lang="en-US"/>
          </a:p>
        </p:txBody>
      </p:sp>
    </p:spTree>
    <p:extLst>
      <p:ext uri="{BB962C8B-B14F-4D97-AF65-F5344CB8AC3E}">
        <p14:creationId xmlns:p14="http://schemas.microsoft.com/office/powerpoint/2010/main" val="2607022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Here we see registration based tracking in action using an 8 DOF warping function;</a:t>
                </a:r>
                <a:endParaRPr lang="en-US" sz="1300" dirty="0">
                  <a:ea typeface="Calibri"/>
                  <a:cs typeface="Times New Roman"/>
                </a:endParaRPr>
              </a:p>
              <a:p>
                <a:pPr marL="362480" indent="-362480">
                  <a:lnSpc>
                    <a:spcPct val="107000"/>
                  </a:lnSpc>
                  <a:spcAft>
                    <a:spcPts val="846"/>
                  </a:spcAft>
                  <a:buFont typeface="+mj-lt"/>
                  <a:buAutoNum type="arabicPeriod"/>
                  <a:tabLst>
                    <a:tab pos="483306" algn="l"/>
                  </a:tabLst>
                </a:pPr>
                <a14:m>
                  <m:oMath xmlns:m="http://schemas.openxmlformats.org/officeDocument/2006/math">
                    <m:sSub>
                      <m:sSubPr>
                        <m:ctrlPr>
                          <a:rPr lang="en-US" sz="1300" i="1">
                            <a:latin typeface="Cambria Math" panose="02040503050406030204" pitchFamily="18" charset="0"/>
                            <a:ea typeface="Calibri"/>
                            <a:cs typeface="Times New Roman"/>
                          </a:rPr>
                        </m:ctrlPr>
                      </m:sSubPr>
                      <m:e>
                        <m:r>
                          <a:rPr lang="en-US" sz="1300" i="1">
                            <a:latin typeface="Cambria Math"/>
                            <a:ea typeface="Calibri"/>
                            <a:cs typeface="Times New Roman"/>
                          </a:rPr>
                          <m:t>𝐼</m:t>
                        </m:r>
                      </m:e>
                      <m:sub>
                        <m:r>
                          <a:rPr lang="en-US" sz="1300" i="1">
                            <a:latin typeface="Cambria Math"/>
                            <a:ea typeface="Calibri"/>
                            <a:cs typeface="Times New Roman"/>
                          </a:rPr>
                          <m:t>0</m:t>
                        </m:r>
                      </m:sub>
                    </m:sSub>
                  </m:oMath>
                </a14:m>
                <a:r>
                  <a:rPr lang="en-US" sz="1300" dirty="0">
                    <a:latin typeface="Times New Roman"/>
                    <a:ea typeface="Calibri"/>
                    <a:cs typeface="Times New Roman"/>
                  </a:rPr>
                  <a:t> is the first image where the tracker is initialized by specifying its bounding box corners and </a:t>
                </a:r>
                <a14:m>
                  <m:oMath xmlns:m="http://schemas.openxmlformats.org/officeDocument/2006/math">
                    <m:sSub>
                      <m:sSubPr>
                        <m:ctrlPr>
                          <a:rPr lang="en-US" sz="1300" i="1">
                            <a:latin typeface="Cambria Math" panose="02040503050406030204" pitchFamily="18" charset="0"/>
                            <a:ea typeface="Calibri"/>
                            <a:cs typeface="Times New Roman"/>
                          </a:rPr>
                        </m:ctrlPr>
                      </m:sSubPr>
                      <m:e>
                        <m:r>
                          <a:rPr lang="en-US" sz="1300" i="1">
                            <a:latin typeface="Cambria Math"/>
                            <a:ea typeface="Calibri"/>
                            <a:cs typeface="Times New Roman"/>
                          </a:rPr>
                          <m:t>𝐼</m:t>
                        </m:r>
                      </m:e>
                      <m:sub>
                        <m:r>
                          <a:rPr lang="en-US" sz="1300" i="1">
                            <a:latin typeface="Cambria Math"/>
                            <a:ea typeface="Calibri"/>
                            <a:cs typeface="Times New Roman"/>
                          </a:rPr>
                          <m:t>𝑡</m:t>
                        </m:r>
                      </m:sub>
                    </m:sSub>
                  </m:oMath>
                </a14:m>
                <a:r>
                  <a:rPr lang="en-US" sz="1300" dirty="0">
                    <a:latin typeface="Times New Roman"/>
                    <a:ea typeface="Times New Roman"/>
                    <a:cs typeface="Times New Roman"/>
                  </a:rPr>
                  <a:t> </a:t>
                </a:r>
                <a:r>
                  <a:rPr lang="en-US" sz="1300" dirty="0">
                    <a:latin typeface="Times New Roman"/>
                    <a:ea typeface="Calibri"/>
                    <a:cs typeface="Times New Roman"/>
                  </a:rPr>
                  <a:t>is the current image where the tracker has to find the object’s location </a:t>
                </a:r>
                <a:endParaRPr lang="en-US" sz="1300" dirty="0">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The region enclosed by the bounding box is sampled by a grid of points as shown here and denoted by </a:t>
                </a:r>
                <a:r>
                  <a:rPr lang="en-US" sz="1300" b="1" dirty="0">
                    <a:latin typeface="Times New Roman"/>
                    <a:ea typeface="Calibri"/>
                    <a:cs typeface="Times New Roman"/>
                  </a:rPr>
                  <a:t>x</a:t>
                </a:r>
                <a:r>
                  <a:rPr lang="en-US" sz="1300" dirty="0">
                    <a:latin typeface="Times New Roman"/>
                    <a:ea typeface="Calibri"/>
                    <a:cs typeface="Times New Roman"/>
                  </a:rPr>
                  <a:t> in this equation.</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As the tracking progresses, the grid gets warped to this and this is the rectified patch</a:t>
                </a:r>
                <a:endParaRPr lang="en-US" sz="1300" dirty="0">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The grid shown here has been sub sampled to 10x10 for better visibility </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in practice we need a resolution of at least 25x25 to get good tracking performance </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solidFill>
                      <a:srgbClr val="A6A6A6"/>
                    </a:solidFill>
                    <a:latin typeface="Times New Roman"/>
                    <a:ea typeface="Calibri"/>
                    <a:cs typeface="Times New Roman"/>
                  </a:rPr>
                  <a:t>in fact these patches were actually sampled at 100x100 otherwise they would be a lot blurrier</a:t>
                </a:r>
                <a:endParaRPr lang="en-US" sz="1300" dirty="0">
                  <a:solidFill>
                    <a:srgbClr val="FFFFFF"/>
                  </a:solidFill>
                  <a:ea typeface="Calibri"/>
                  <a:cs typeface="Times New Roman"/>
                </a:endParaRPr>
              </a:p>
            </p:txBody>
          </p:sp>
        </mc:Choice>
        <mc:Fallback xmlns="">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mj-lt"/>
                  <a:buAutoNum type="arabicPeriod"/>
                  <a:tabLst>
                    <a:tab pos="457200" algn="l"/>
                  </a:tabLst>
                </a:pPr>
                <a:r>
                  <a:rPr lang="en-US" sz="1200" dirty="0" smtClean="0">
                    <a:effectLst/>
                    <a:latin typeface="Times New Roman"/>
                    <a:ea typeface="Calibri"/>
                    <a:cs typeface="Times New Roman"/>
                  </a:rPr>
                  <a:t>Here we see registration based tracking in action using homography which is an 8 DOF warping function;</a:t>
                </a:r>
                <a:endParaRPr lang="en-US" sz="1200" dirty="0">
                  <a:effectLst/>
                  <a:latin typeface="+mn-lt"/>
                  <a:ea typeface="Calibri"/>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i="0">
                    <a:effectLst/>
                    <a:latin typeface="Cambria Math"/>
                    <a:ea typeface="Calibri"/>
                    <a:cs typeface="Times New Roman"/>
                  </a:rPr>
                  <a:t>𝐼_0</a:t>
                </a:r>
                <a:r>
                  <a:rPr lang="en-US" sz="1200" dirty="0">
                    <a:effectLst/>
                    <a:latin typeface="Times New Roman"/>
                    <a:ea typeface="Calibri"/>
                    <a:cs typeface="Times New Roman"/>
                  </a:rPr>
                  <a:t> is the first image where the tracker is initialized by specifying its bounding box corners and </a:t>
                </a:r>
                <a:r>
                  <a:rPr lang="en-US" sz="1200" i="0">
                    <a:effectLst/>
                    <a:latin typeface="Cambria Math"/>
                    <a:ea typeface="Calibri"/>
                    <a:cs typeface="Times New Roman"/>
                  </a:rPr>
                  <a:t>𝐼_𝑡</a:t>
                </a:r>
                <a:r>
                  <a:rPr lang="en-US" sz="1200" dirty="0">
                    <a:effectLst/>
                    <a:latin typeface="Times New Roman"/>
                    <a:ea typeface="Times New Roman"/>
                    <a:cs typeface="Times New Roman"/>
                  </a:rPr>
                  <a:t> </a:t>
                </a:r>
                <a:r>
                  <a:rPr lang="en-US" sz="1200" dirty="0">
                    <a:effectLst/>
                    <a:latin typeface="Times New Roman"/>
                    <a:ea typeface="Calibri"/>
                    <a:cs typeface="Times New Roman"/>
                  </a:rPr>
                  <a:t>is the current image where the tracker has to find the object’s location </a:t>
                </a:r>
                <a:endParaRPr lang="en-US" sz="1200" dirty="0">
                  <a:effectLst/>
                  <a:latin typeface="+mn-lt"/>
                  <a:ea typeface="Calibri"/>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dirty="0">
                    <a:effectLst/>
                    <a:latin typeface="Times New Roman"/>
                    <a:ea typeface="Calibri"/>
                    <a:cs typeface="Times New Roman"/>
                  </a:rPr>
                  <a:t>The region enclosed by the bounding box is sampled by an equally spaced grid of points as shown here and denoted by </a:t>
                </a:r>
                <a:r>
                  <a:rPr lang="en-US" sz="1200" b="1" dirty="0">
                    <a:effectLst/>
                    <a:latin typeface="Times New Roman"/>
                    <a:ea typeface="Calibri"/>
                    <a:cs typeface="Times New Roman"/>
                  </a:rPr>
                  <a:t>x</a:t>
                </a:r>
                <a:r>
                  <a:rPr lang="en-US" sz="1200" dirty="0">
                    <a:effectLst/>
                    <a:latin typeface="Times New Roman"/>
                    <a:ea typeface="Calibri"/>
                    <a:cs typeface="Times New Roman"/>
                  </a:rPr>
                  <a:t> in this equation.</a:t>
                </a:r>
                <a:endParaRPr lang="en-US" sz="1200" dirty="0">
                  <a:effectLst/>
                  <a:latin typeface="+mn-lt"/>
                  <a:ea typeface="Calibri"/>
                  <a:cs typeface="Times New Roman"/>
                </a:endParaRPr>
              </a:p>
              <a:p>
                <a:pPr marL="742950" marR="0" lvl="1" indent="-285750">
                  <a:lnSpc>
                    <a:spcPct val="107000"/>
                  </a:lnSpc>
                  <a:spcBef>
                    <a:spcPts val="0"/>
                  </a:spcBef>
                  <a:spcAft>
                    <a:spcPts val="800"/>
                  </a:spcAft>
                  <a:buFont typeface="+mj-lt"/>
                  <a:buAutoNum type="arabicPeriod"/>
                  <a:tabLst>
                    <a:tab pos="914400" algn="l"/>
                  </a:tabLst>
                </a:pPr>
                <a:r>
                  <a:rPr lang="en-US" sz="1200" dirty="0">
                    <a:effectLst/>
                    <a:latin typeface="Times New Roman"/>
                    <a:ea typeface="Calibri"/>
                    <a:cs typeface="Times New Roman"/>
                  </a:rPr>
                  <a:t>As the tracking progresses, the grid </a:t>
                </a:r>
                <a:r>
                  <a:rPr lang="en-US" sz="1200" b="1" dirty="0">
                    <a:effectLst/>
                    <a:latin typeface="Times New Roman"/>
                    <a:ea typeface="Calibri"/>
                    <a:cs typeface="Times New Roman"/>
                  </a:rPr>
                  <a:t>x</a:t>
                </a:r>
                <a:r>
                  <a:rPr lang="en-US" sz="1200" dirty="0">
                    <a:effectLst/>
                    <a:latin typeface="Times New Roman"/>
                    <a:ea typeface="Calibri"/>
                    <a:cs typeface="Times New Roman"/>
                  </a:rPr>
                  <a:t> gets transformed to this </a:t>
                </a:r>
                <a:endParaRPr lang="en-US" sz="1200" dirty="0">
                  <a:effectLst/>
                  <a:latin typeface="+mn-lt"/>
                  <a:ea typeface="Calibri"/>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dirty="0">
                    <a:effectLst/>
                    <a:latin typeface="Times New Roman"/>
                    <a:ea typeface="Calibri"/>
                    <a:cs typeface="Times New Roman"/>
                  </a:rPr>
                  <a:t>These patches  were sampled using a 100x100 resolution but the grid shown here has been sub sampled to 10x10 for better visibility </a:t>
                </a:r>
                <a:endParaRPr lang="en-US" sz="1200" dirty="0">
                  <a:effectLst/>
                  <a:latin typeface="+mn-lt"/>
                  <a:ea typeface="Calibri"/>
                  <a:cs typeface="Times New Roman"/>
                </a:endParaRPr>
              </a:p>
              <a:p>
                <a:pPr marL="742950" marR="0" lvl="1" indent="-285750">
                  <a:lnSpc>
                    <a:spcPct val="107000"/>
                  </a:lnSpc>
                  <a:spcBef>
                    <a:spcPts val="0"/>
                  </a:spcBef>
                  <a:spcAft>
                    <a:spcPts val="800"/>
                  </a:spcAft>
                  <a:buFont typeface="+mj-lt"/>
                  <a:buAutoNum type="arabicPeriod"/>
                  <a:tabLst>
                    <a:tab pos="914400" algn="l"/>
                  </a:tabLst>
                </a:pPr>
                <a:r>
                  <a:rPr lang="en-US" sz="1200" dirty="0">
                    <a:effectLst/>
                    <a:latin typeface="Times New Roman"/>
                    <a:ea typeface="Calibri"/>
                    <a:cs typeface="Times New Roman"/>
                  </a:rPr>
                  <a:t>in practice we use resolutions between 25x25 and 100x100 to get acceptable tracking performance with 50x50 being the most common</a:t>
                </a:r>
                <a:endParaRPr lang="en-US" sz="1200" dirty="0">
                  <a:effectLst/>
                  <a:latin typeface="+mn-lt"/>
                  <a:ea typeface="Calibri"/>
                  <a:cs typeface="Times New Roman"/>
                </a:endParaRPr>
              </a:p>
            </p:txBody>
          </p:sp>
        </mc:Fallback>
      </mc:AlternateContent>
      <p:sp>
        <p:nvSpPr>
          <p:cNvPr id="4" name="Slide Number Placeholder 3"/>
          <p:cNvSpPr>
            <a:spLocks noGrp="1"/>
          </p:cNvSpPr>
          <p:nvPr>
            <p:ph type="sldNum" sz="quarter" idx="10"/>
          </p:nvPr>
        </p:nvSpPr>
        <p:spPr/>
        <p:txBody>
          <a:bodyPr/>
          <a:lstStyle/>
          <a:p>
            <a:fld id="{BCDFDA92-8DAF-4746-9057-BC0D99E4CD07}" type="slidenum">
              <a:rPr lang="en-US" smtClean="0"/>
              <a:t>59</a:t>
            </a:fld>
            <a:endParaRPr lang="en-US"/>
          </a:p>
        </p:txBody>
      </p:sp>
    </p:spTree>
    <p:extLst>
      <p:ext uri="{BB962C8B-B14F-4D97-AF65-F5344CB8AC3E}">
        <p14:creationId xmlns:p14="http://schemas.microsoft.com/office/powerpoint/2010/main" val="1133921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The reason we need registration based trackers is that most popular detection and online learning based trackers are not suitable for applications like visual servoing, virtual and augmented reality, SLAM and autonomous navigation where very precise object pose is required for subsequent higher level tasks to work correctly.</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though they may be robust to failures, they are often limited to estimating only low DOF motion including only translation and maybe scaling as we can see here</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solidFill>
                  <a:srgbClr val="808080"/>
                </a:solidFill>
                <a:latin typeface="Times New Roman"/>
                <a:ea typeface="Calibri"/>
                <a:cs typeface="Times New Roman"/>
              </a:rPr>
              <a:t>this is a state of the art learning based tracker called DSST and though it follows the object fine, it does not estimate its pose accurately.</a:t>
            </a:r>
            <a:endParaRPr lang="en-US" sz="1300" dirty="0">
              <a:solidFill>
                <a:srgbClr val="808080"/>
              </a:solidFill>
              <a:ea typeface="Calibri"/>
              <a:cs typeface="Times New Roman"/>
            </a:endParaRPr>
          </a:p>
        </p:txBody>
      </p:sp>
      <p:sp>
        <p:nvSpPr>
          <p:cNvPr id="4" name="Slide Number Placeholder 3"/>
          <p:cNvSpPr>
            <a:spLocks noGrp="1"/>
          </p:cNvSpPr>
          <p:nvPr>
            <p:ph type="sldNum" sz="quarter" idx="10"/>
          </p:nvPr>
        </p:nvSpPr>
        <p:spPr/>
        <p:txBody>
          <a:bodyPr/>
          <a:lstStyle/>
          <a:p>
            <a:fld id="{BCDFDA92-8DAF-4746-9057-BC0D99E4CD07}" type="slidenum">
              <a:rPr lang="en-US" smtClean="0"/>
              <a:t>60</a:t>
            </a:fld>
            <a:endParaRPr lang="en-US"/>
          </a:p>
        </p:txBody>
      </p:sp>
    </p:spTree>
    <p:extLst>
      <p:ext uri="{BB962C8B-B14F-4D97-AF65-F5344CB8AC3E}">
        <p14:creationId xmlns:p14="http://schemas.microsoft.com/office/powerpoint/2010/main" val="2750155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FDA92-8DAF-4746-9057-BC0D99E4CD07}" type="slidenum">
              <a:rPr lang="en-US" smtClean="0"/>
              <a:t>61</a:t>
            </a:fld>
            <a:endParaRPr lang="en-US"/>
          </a:p>
        </p:txBody>
      </p:sp>
    </p:spTree>
    <p:extLst>
      <p:ext uri="{BB962C8B-B14F-4D97-AF65-F5344CB8AC3E}">
        <p14:creationId xmlns:p14="http://schemas.microsoft.com/office/powerpoint/2010/main" val="649084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We start results by comparing 9 state of the art learning based trackers with low DOF registration based trackers to validate the advantage that the latter have in the kind of scenarios present in our datasets</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generated using 2DOF ground truth that we saw earlier</a:t>
            </a: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learning with dotted lines</a:t>
            </a:r>
            <a:endParaRPr lang="en-US" sz="1300" dirty="0">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NN1K and NN10K refer to NN with 1000 and 10k samples respectively </a:t>
            </a:r>
            <a:endParaRPr lang="en-US" sz="1300" dirty="0">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Learning based trackers have far lower SR than registration based trackers for smaller thresholds as they tend to be somewhat less precise and have a tendency to move around slightly about the object’s true location.</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solidFill>
                  <a:srgbClr val="7F7F7F"/>
                </a:solidFill>
                <a:latin typeface="Times New Roman"/>
                <a:ea typeface="Calibri"/>
                <a:cs typeface="Times New Roman"/>
              </a:rPr>
              <a:t>So while they may be more robust to completely losing track of the object they are less precise about its location even compared to 2 DOF registration based trackers</a:t>
            </a:r>
            <a:endParaRPr lang="en-US" sz="1300" dirty="0">
              <a:solidFill>
                <a:srgbClr val="FFFFFF"/>
              </a:solidFill>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in fact with the exception of DSST none manage to surpass the best RB trackers even for high thresholds</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solidFill>
                  <a:srgbClr val="7F7F7F"/>
                </a:solidFill>
                <a:latin typeface="Times New Roman"/>
                <a:ea typeface="Calibri"/>
                <a:cs typeface="Times New Roman"/>
              </a:rPr>
              <a:t>shows their unsuitability for tracking motions involving complex warps in image space</a:t>
            </a:r>
            <a:endParaRPr lang="en-US" sz="1300" dirty="0">
              <a:solidFill>
                <a:srgbClr val="FFFFFF"/>
              </a:solidFill>
              <a:ea typeface="Calibri"/>
              <a:cs typeface="Times New Roman"/>
            </a:endParaRPr>
          </a:p>
          <a:p>
            <a:pPr marL="362480" indent="-362480">
              <a:lnSpc>
                <a:spcPct val="107000"/>
              </a:lnSpc>
              <a:spcAft>
                <a:spcPts val="846"/>
              </a:spcAft>
              <a:buFont typeface="+mj-lt"/>
              <a:buAutoNum type="arabicPeriod"/>
              <a:tabLst>
                <a:tab pos="483306" algn="l"/>
              </a:tabLst>
            </a:pPr>
            <a:r>
              <a:rPr lang="en-US" sz="1300" dirty="0">
                <a:latin typeface="Times New Roman"/>
                <a:ea typeface="Calibri"/>
                <a:cs typeface="Times New Roman"/>
              </a:rPr>
              <a:t>We can also see the great speed difference that exists between the two types of trackers</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note that the speed graph has logarithmic scaling on the x axis</a:t>
            </a:r>
            <a:endParaRPr lang="en-US" sz="1300" dirty="0">
              <a:ea typeface="Calibri"/>
              <a:cs typeface="Times New Roman"/>
            </a:endParaRPr>
          </a:p>
          <a:p>
            <a:pPr marL="785372" lvl="1" indent="-302066">
              <a:lnSpc>
                <a:spcPct val="107000"/>
              </a:lnSpc>
              <a:spcAft>
                <a:spcPts val="846"/>
              </a:spcAft>
              <a:buFont typeface="+mj-lt"/>
              <a:buAutoNum type="arabicPeriod"/>
              <a:tabLst>
                <a:tab pos="966612" algn="l"/>
              </a:tabLst>
            </a:pPr>
            <a:r>
              <a:rPr lang="en-US" sz="1300" dirty="0">
                <a:latin typeface="Times New Roman"/>
                <a:ea typeface="Calibri"/>
                <a:cs typeface="Times New Roman"/>
              </a:rPr>
              <a:t>however, the actual values are also shown here in FPS and we can see that the registration based trackers, with the exception of PF,  are 10-30 times faster </a:t>
            </a:r>
            <a:endParaRPr lang="en-US" sz="1300" dirty="0">
              <a:ea typeface="Calibri"/>
              <a:cs typeface="Times New Roman"/>
            </a:endParaRPr>
          </a:p>
        </p:txBody>
      </p:sp>
      <p:sp>
        <p:nvSpPr>
          <p:cNvPr id="4" name="Slide Number Placeholder 3"/>
          <p:cNvSpPr>
            <a:spLocks noGrp="1"/>
          </p:cNvSpPr>
          <p:nvPr>
            <p:ph type="sldNum" sz="quarter" idx="10"/>
          </p:nvPr>
        </p:nvSpPr>
        <p:spPr/>
        <p:txBody>
          <a:bodyPr/>
          <a:lstStyle/>
          <a:p>
            <a:fld id="{BCDFDA92-8DAF-4746-9057-BC0D99E4CD07}"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402789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DFDA92-8DAF-4746-9057-BC0D99E4CD07}" type="slidenum">
              <a:rPr lang="en-US" smtClean="0"/>
              <a:t>63</a:t>
            </a:fld>
            <a:endParaRPr lang="en-US"/>
          </a:p>
        </p:txBody>
      </p:sp>
    </p:spTree>
    <p:extLst>
      <p:ext uri="{BB962C8B-B14F-4D97-AF65-F5344CB8AC3E}">
        <p14:creationId xmlns:p14="http://schemas.microsoft.com/office/powerpoint/2010/main" val="570996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9" descr="C:\My Documents\IBRtut\titleFirt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4" name="Rectangle 34"/>
          <p:cNvSpPr>
            <a:spLocks noGrp="1" noChangeArrowheads="1"/>
          </p:cNvSpPr>
          <p:nvPr>
            <p:ph type="ctrTitle" sz="quarter"/>
          </p:nvPr>
        </p:nvSpPr>
        <p:spPr>
          <a:xfrm>
            <a:off x="228600" y="457200"/>
            <a:ext cx="8686800" cy="1905000"/>
          </a:xfrm>
          <a:extLst>
            <a:ext uri="{909E8E84-426E-40DD-AFC4-6F175D3DCCD1}">
              <a14:hiddenFill xmlns:a14="http://schemas.microsoft.com/office/drawing/2010/main">
                <a:solidFill>
                  <a:schemeClr val="accent1"/>
                </a:solidFill>
              </a14:hiddenFill>
            </a:ext>
          </a:extLst>
        </p:spPr>
        <p:txBody>
          <a:bodyPr/>
          <a:lstStyle>
            <a:lvl1pPr>
              <a:defRPr/>
            </a:lvl1pPr>
          </a:lstStyle>
          <a:p>
            <a:pPr lvl="0"/>
            <a:r>
              <a:rPr lang="en-US" altLang="en-US" noProof="0" smtClean="0"/>
              <a:t>Click to edit Master title style</a:t>
            </a:r>
            <a:endParaRPr lang="en-CA" altLang="en-US" noProof="0" smtClean="0"/>
          </a:p>
        </p:txBody>
      </p:sp>
      <p:sp>
        <p:nvSpPr>
          <p:cNvPr id="10275" name="Rectangle 35"/>
          <p:cNvSpPr>
            <a:spLocks noGrp="1" noChangeArrowheads="1"/>
          </p:cNvSpPr>
          <p:nvPr>
            <p:ph type="subTitle" sz="quarter" idx="1"/>
          </p:nvPr>
        </p:nvSpPr>
        <p:spPr>
          <a:xfrm>
            <a:off x="914400" y="2971800"/>
            <a:ext cx="3048000" cy="3276600"/>
          </a:xfrm>
        </p:spPr>
        <p:txBody>
          <a:bodyPr lIns="92075" tIns="46038" rIns="92075" bIns="46038"/>
          <a:lstStyle>
            <a:lvl1pPr marL="0" indent="117475" algn="ctr">
              <a:buFontTx/>
              <a:buNone/>
              <a:defRPr/>
            </a:lvl1pPr>
          </a:lstStyle>
          <a:p>
            <a:pPr lvl="0"/>
            <a:r>
              <a:rPr lang="en-US" altLang="en-US" noProof="0" smtClean="0"/>
              <a:t>Click to edit Master subtitle style</a:t>
            </a:r>
            <a:endParaRPr lang="en-CA" altLang="en-US" noProof="0" smtClean="0"/>
          </a:p>
        </p:txBody>
      </p:sp>
      <p:sp>
        <p:nvSpPr>
          <p:cNvPr id="5" name="Rectangle 36"/>
          <p:cNvSpPr>
            <a:spLocks noGrp="1" noChangeArrowheads="1"/>
          </p:cNvSpPr>
          <p:nvPr>
            <p:ph type="dt" sz="quarter" idx="10"/>
          </p:nvPr>
        </p:nvSpPr>
        <p:spPr bwMode="auto">
          <a:xfrm>
            <a:off x="11430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solidFill>
                  <a:srgbClr val="FFFFFF"/>
                </a:solidFill>
              </a:defRPr>
            </a:lvl1pPr>
          </a:lstStyle>
          <a:p>
            <a:pPr>
              <a:defRPr/>
            </a:pPr>
            <a:endParaRPr lang="en-CA" altLang="en-US"/>
          </a:p>
        </p:txBody>
      </p:sp>
      <p:sp>
        <p:nvSpPr>
          <p:cNvPr id="6" name="Rectangle 37"/>
          <p:cNvSpPr>
            <a:spLocks noGrp="1" noChangeArrowheads="1"/>
          </p:cNvSpPr>
          <p:nvPr>
            <p:ph type="ftr" sz="quarter" idx="11"/>
          </p:nvPr>
        </p:nvSpPr>
        <p:spPr bwMode="auto">
          <a:xfrm>
            <a:off x="35814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solidFill>
                  <a:srgbClr val="FFFFFF"/>
                </a:solidFill>
              </a:defRPr>
            </a:lvl1pPr>
          </a:lstStyle>
          <a:p>
            <a:pPr>
              <a:defRPr/>
            </a:pPr>
            <a:endParaRPr lang="en-CA" altLang="en-US"/>
          </a:p>
        </p:txBody>
      </p:sp>
      <p:sp>
        <p:nvSpPr>
          <p:cNvPr id="7" name="Rectangle 38"/>
          <p:cNvSpPr>
            <a:spLocks noGrp="1" noChangeArrowheads="1"/>
          </p:cNvSpPr>
          <p:nvPr>
            <p:ph type="sldNum" sz="quarter" idx="12"/>
          </p:nvPr>
        </p:nvSpPr>
        <p:spPr bwMode="auto">
          <a:xfrm>
            <a:off x="70104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solidFill>
                  <a:srgbClr val="FFFFFF"/>
                </a:solidFill>
              </a:defRPr>
            </a:lvl1pPr>
          </a:lstStyle>
          <a:p>
            <a:pPr>
              <a:defRPr/>
            </a:pPr>
            <a:fld id="{764ADA2B-093C-4F80-944B-B4172A8B3BAC}" type="slidenum">
              <a:rPr lang="en-CA" altLang="en-US"/>
              <a:pPr>
                <a:defRPr/>
              </a:pPr>
              <a:t>‹#›</a:t>
            </a:fld>
            <a:endParaRPr lang="en-CA" altLang="en-US"/>
          </a:p>
        </p:txBody>
      </p:sp>
    </p:spTree>
    <p:extLst>
      <p:ext uri="{BB962C8B-B14F-4D97-AF65-F5344CB8AC3E}">
        <p14:creationId xmlns:p14="http://schemas.microsoft.com/office/powerpoint/2010/main" val="563679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87407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553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0" y="-76200"/>
            <a:ext cx="6705600" cy="6553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40070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6962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600200"/>
            <a:ext cx="38481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762500" y="1600200"/>
            <a:ext cx="3848100" cy="4800600"/>
          </a:xfrm>
        </p:spPr>
        <p:txBody>
          <a:bodyPr/>
          <a:lstStyle/>
          <a:p>
            <a:pPr lvl="0"/>
            <a:endParaRPr lang="en-US" noProof="0" smtClean="0"/>
          </a:p>
        </p:txBody>
      </p:sp>
      <p:sp>
        <p:nvSpPr>
          <p:cNvPr id="5" name="Rectangle 4"/>
          <p:cNvSpPr>
            <a:spLocks noGrp="1" noChangeArrowheads="1"/>
          </p:cNvSpPr>
          <p:nvPr>
            <p:ph type="dt" sz="half" idx="10"/>
          </p:nvPr>
        </p:nvSpPr>
        <p:spPr>
          <a:xfrm>
            <a:off x="0" y="0"/>
            <a:ext cx="0" cy="0"/>
          </a:xfrm>
        </p:spPr>
        <p:txBody>
          <a:bodyPr/>
          <a:lstStyle>
            <a:lvl1pPr>
              <a:defRPr/>
            </a:lvl1pPr>
          </a:lstStyle>
          <a:p>
            <a:pPr>
              <a:defRPr/>
            </a:pPr>
            <a:fld id="{5CBA5322-5BC7-4587-BA41-1345E1E98ABE}" type="datetime1">
              <a:rPr lang="en-US"/>
              <a:pPr>
                <a:defRPr/>
              </a:pPr>
              <a:t>1/20/2022</a:t>
            </a:fld>
            <a:endParaRPr lang="en-US"/>
          </a:p>
        </p:txBody>
      </p:sp>
      <p:sp>
        <p:nvSpPr>
          <p:cNvPr id="6" name="Rectangle 5"/>
          <p:cNvSpPr>
            <a:spLocks noGrp="1" noChangeArrowheads="1"/>
          </p:cNvSpPr>
          <p:nvPr>
            <p:ph type="ftr" sz="quarter" idx="11"/>
          </p:nvPr>
        </p:nvSpPr>
        <p:spPr>
          <a:xfrm>
            <a:off x="0" y="0"/>
            <a:ext cx="0" cy="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0" y="0"/>
            <a:ext cx="0" cy="0"/>
          </a:xfrm>
        </p:spPr>
        <p:txBody>
          <a:bodyPr/>
          <a:lstStyle>
            <a:lvl1pPr>
              <a:defRPr smtClean="0"/>
            </a:lvl1pPr>
          </a:lstStyle>
          <a:p>
            <a:pPr>
              <a:defRPr/>
            </a:pPr>
            <a:fld id="{7B27F5BB-9BB4-46F4-BB9B-F4163CD50CB3}" type="slidenum">
              <a:rPr lang="en-US" altLang="en-US"/>
              <a:pPr>
                <a:defRPr/>
              </a:pPr>
              <a:t>‹#›</a:t>
            </a:fld>
            <a:endParaRPr lang="en-US" altLang="en-US"/>
          </a:p>
        </p:txBody>
      </p:sp>
    </p:spTree>
    <p:extLst>
      <p:ext uri="{BB962C8B-B14F-4D97-AF65-F5344CB8AC3E}">
        <p14:creationId xmlns:p14="http://schemas.microsoft.com/office/powerpoint/2010/main" val="2606548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titleFirt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8755" name="Rectangle 3"/>
          <p:cNvSpPr>
            <a:spLocks noGrp="1" noChangeArrowheads="1"/>
          </p:cNvSpPr>
          <p:nvPr>
            <p:ph type="ctrTitle"/>
          </p:nvPr>
        </p:nvSpPr>
        <p:spPr>
          <a:xfrm>
            <a:off x="685800" y="990600"/>
            <a:ext cx="7772400" cy="1143000"/>
          </a:xfrm>
        </p:spPr>
        <p:txBody>
          <a:bodyPr/>
          <a:lstStyle>
            <a:lvl1pPr>
              <a:defRPr/>
            </a:lvl1pPr>
          </a:lstStyle>
          <a:p>
            <a:pPr lvl="0"/>
            <a:r>
              <a:rPr lang="en-US" noProof="0" smtClean="0"/>
              <a:t>Click to edit Master title style</a:t>
            </a:r>
          </a:p>
        </p:txBody>
      </p:sp>
      <p:sp>
        <p:nvSpPr>
          <p:cNvPr id="458756" name="Rectangle 4"/>
          <p:cNvSpPr>
            <a:spLocks noGrp="1" noChangeArrowheads="1"/>
          </p:cNvSpPr>
          <p:nvPr>
            <p:ph type="subTitle" idx="1"/>
          </p:nvPr>
        </p:nvSpPr>
        <p:spPr>
          <a:xfrm>
            <a:off x="1371600" y="3124200"/>
            <a:ext cx="6400800" cy="1752600"/>
          </a:xfrm>
        </p:spPr>
        <p:txBody>
          <a:bodyPr/>
          <a:lstStyle>
            <a:lvl1pPr marL="0" indent="0" algn="ctr">
              <a:buFontTx/>
              <a:buNone/>
              <a:defRPr>
                <a:solidFill>
                  <a:schemeClr val="bg1"/>
                </a:solidFill>
              </a:defRPr>
            </a:lvl1pPr>
          </a:lstStyle>
          <a:p>
            <a:pPr lvl="0"/>
            <a:r>
              <a:rPr lang="en-US" noProof="0" smtClean="0"/>
              <a:t>Click to edit Master subtitle style</a:t>
            </a:r>
          </a:p>
        </p:txBody>
      </p:sp>
      <p:sp>
        <p:nvSpPr>
          <p:cNvPr id="5" name="Rectangle 5"/>
          <p:cNvSpPr>
            <a:spLocks noGrp="1" noChangeArrowheads="1"/>
          </p:cNvSpPr>
          <p:nvPr>
            <p:ph type="dt" sz="half" idx="10"/>
          </p:nvPr>
        </p:nvSpPr>
        <p:spPr>
          <a:xfrm>
            <a:off x="685800" y="6248400"/>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3BBBE2-7833-47CB-9D5B-039D6BEC43B3}" type="datetime1">
              <a:rPr kumimoji="0" lang="en-US" sz="10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6"/>
          <p:cNvSpPr>
            <a:spLocks noGrp="1" noChangeArrowheads="1"/>
          </p:cNvSpPr>
          <p:nvPr>
            <p:ph type="ftr" sz="quarter" idx="11"/>
          </p:nvPr>
        </p:nvSpPr>
        <p:spPr>
          <a:xfrm>
            <a:off x="3124200" y="6248400"/>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 name="Rectangle 7"/>
          <p:cNvSpPr>
            <a:spLocks noGrp="1" noChangeArrowheads="1"/>
          </p:cNvSpPr>
          <p:nvPr>
            <p:ph type="sldNum" sz="quarter" idx="12"/>
          </p:nvPr>
        </p:nvSpPr>
        <p:spPr>
          <a:xfrm>
            <a:off x="6553200" y="6248400"/>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5474375-5E5E-45D6-B9F9-4B759F87A967}"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4493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CB648F9-8B31-4AE4-996D-024371CD67FC}" type="datetime1">
              <a:rPr kumimoji="0" lang="en-US" sz="10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ED93064-57D2-4721-8270-F0732878F99C}"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3629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0643602-1C8D-4F4C-B2C4-8836283656BE}" type="datetime1">
              <a:rPr kumimoji="0" lang="en-US" sz="10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CB6D8BF-014D-4C28-9DFA-9DE134E66C2D}"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7555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00200"/>
            <a:ext cx="38481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600200"/>
            <a:ext cx="38481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59A4D10-D389-4DF7-B271-2035C60EFA5D}" type="datetime1">
              <a:rPr kumimoji="0" lang="en-US" sz="10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B1E7483-6B09-4171-AD37-69254AF96791}"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9475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FC9C58A-00B8-4876-9FBF-E6E20EFC4C9A}" type="datetime1">
              <a:rPr kumimoji="0" lang="en-US" sz="10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8BE5804-FD88-463A-BEBE-59309A438FF2}"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3820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F4CADD1-1A3E-4E4D-AF0C-7515FACDBC56}" type="datetime1">
              <a:rPr kumimoji="0" lang="en-US" sz="10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E366DC1-A233-42D9-9883-EBF311DBFE12}"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9345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49F952C-8BE4-441C-9F41-2F855CB59F10}" type="datetime1">
              <a:rPr kumimoji="0" lang="en-US" sz="10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8BB9B10-F51E-4A0C-B100-5A4F1FF25BB1}"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8181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90993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D0B154-65BA-46A1-B182-64C0F6712EA8}" type="datetime1">
              <a:rPr kumimoji="0" lang="en-US" sz="10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41338BB-BB53-4DE1-9A22-9582C72C1B9D}"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3919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236486C-E84D-4B8F-A7A6-BBBB8CDFB14A}" type="datetime1">
              <a:rPr kumimoji="0" lang="en-US" sz="10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DE8C194-6F68-49BB-BC03-1B88FB5AD878}"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5449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28E46CB-9A07-408D-A0DC-3BC1E8538B7C}" type="datetime1">
              <a:rPr kumimoji="0" lang="en-US" sz="10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127335B-14F4-42AB-90BD-3038E39D5F66}"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8804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304800"/>
            <a:ext cx="19621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304800"/>
            <a:ext cx="57340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F5A6A66-8315-4B6B-9A51-A6818C9783EF}" type="datetime1">
              <a:rPr kumimoji="0" lang="en-US" sz="10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393A8D5-2C3F-4FC6-9052-D77667C0EC48}"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2233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6962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600200"/>
            <a:ext cx="38481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762500" y="1600200"/>
            <a:ext cx="3848100" cy="48006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2FC5CF0-4BBE-4F15-9F67-778658D3C4A9}" type="datetime1">
              <a:rPr kumimoji="0" lang="en-US" sz="10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9A8FB4F-B0E3-40A0-9763-BF4D49263B16}"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93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6962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600200"/>
            <a:ext cx="78486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62000" y="4076700"/>
            <a:ext cx="78486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B85D33A-2B66-4EFE-9637-DA72F4FEB4A5}" type="datetime1">
              <a:rPr kumimoji="0" lang="en-US" sz="10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E02A54A-04C6-40E4-B11C-4728097BA78A}"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047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Tree>
    <p:extLst>
      <p:ext uri="{BB962C8B-B14F-4D97-AF65-F5344CB8AC3E}">
        <p14:creationId xmlns:p14="http://schemas.microsoft.com/office/powerpoint/2010/main" val="130458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228600" y="1828800"/>
            <a:ext cx="4267200" cy="464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828800"/>
            <a:ext cx="4267200" cy="464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9961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65614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358491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688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321517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CA"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1674464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1" descr="C:\My Documents\IBRtut\title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04800"/>
            <a:ext cx="9144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4"/>
          <p:cNvSpPr>
            <a:spLocks noGrp="1" noChangeArrowheads="1"/>
          </p:cNvSpPr>
          <p:nvPr>
            <p:ph type="title"/>
          </p:nvPr>
        </p:nvSpPr>
        <p:spPr bwMode="auto">
          <a:xfrm>
            <a:off x="0" y="-76200"/>
            <a:ext cx="9144000" cy="1524000"/>
          </a:xfrm>
          <a:prstGeom prst="rect">
            <a:avLst/>
          </a:prstGeom>
          <a:noFill/>
          <a:ln>
            <a:noFill/>
          </a:ln>
          <a:effectLst/>
          <a:extLst>
            <a:ext uri="{909E8E84-426E-40DD-AFC4-6F175D3DCCD1}">
              <a14:hiddenFill xmlns:a14="http://schemas.microsoft.com/office/drawing/2010/main">
                <a:gradFill rotWithShape="0">
                  <a:gsLst>
                    <a:gs pos="0">
                      <a:schemeClr val="accent2"/>
                    </a:gs>
                    <a:gs pos="100000">
                      <a:schemeClr val="tx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endParaRPr lang="en-CA" altLang="en-US" smtClean="0"/>
          </a:p>
        </p:txBody>
      </p:sp>
      <p:sp>
        <p:nvSpPr>
          <p:cNvPr id="9254" name="Rectangle 38"/>
          <p:cNvSpPr>
            <a:spLocks noGrp="1" noChangeArrowheads="1"/>
          </p:cNvSpPr>
          <p:nvPr>
            <p:ph type="body" idx="1"/>
          </p:nvPr>
        </p:nvSpPr>
        <p:spPr bwMode="auto">
          <a:xfrm>
            <a:off x="228600" y="1828800"/>
            <a:ext cx="8686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 Second level</a:t>
            </a:r>
          </a:p>
          <a:p>
            <a:pPr lvl="2"/>
            <a:r>
              <a:rPr lang="en-CA" altLang="en-US" smtClean="0"/>
              <a:t>Third level</a:t>
            </a:r>
          </a:p>
          <a:p>
            <a:pPr lvl="3"/>
            <a:r>
              <a:rPr lang="en-CA" altLang="en-US" smtClean="0"/>
              <a:t>Fourth level</a:t>
            </a:r>
          </a:p>
          <a:p>
            <a:pPr lvl="4"/>
            <a:r>
              <a:rPr lang="en-CA" altLang="en-US" smtClean="0"/>
              <a:t>Fifth level</a:t>
            </a:r>
          </a:p>
        </p:txBody>
      </p:sp>
    </p:spTree>
  </p:cSld>
  <p:clrMap bg1="lt1" tx1="dk1" bg2="lt2" tx2="dk2" accent1="accent1" accent2="accent2" accent3="accent3" accent4="accent4" accent5="accent5" accent6="accent6" hlink="hlink" folHlink="folHlink"/>
  <p:sldLayoutIdLst>
    <p:sldLayoutId id="2147483679"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0" r:id="rId12"/>
  </p:sldLayoutIdLst>
  <p:txStyles>
    <p:titleStyle>
      <a:lvl1pPr algn="ctr" rtl="0" fontAlgn="base">
        <a:lnSpc>
          <a:spcPct val="80000"/>
        </a:lnSpc>
        <a:spcBef>
          <a:spcPct val="0"/>
        </a:spcBef>
        <a:spcAft>
          <a:spcPct val="0"/>
        </a:spcAft>
        <a:defRPr sz="4400" kern="1200">
          <a:solidFill>
            <a:srgbClr val="FFFF00"/>
          </a:solidFill>
          <a:latin typeface="+mj-lt"/>
          <a:ea typeface="+mj-ea"/>
          <a:cs typeface="+mj-cs"/>
        </a:defRPr>
      </a:lvl1pPr>
      <a:lvl2pPr algn="ctr" rtl="0" fontAlgn="base">
        <a:lnSpc>
          <a:spcPct val="80000"/>
        </a:lnSpc>
        <a:spcBef>
          <a:spcPct val="0"/>
        </a:spcBef>
        <a:spcAft>
          <a:spcPct val="0"/>
        </a:spcAft>
        <a:defRPr sz="4400">
          <a:solidFill>
            <a:srgbClr val="FFFF00"/>
          </a:solidFill>
          <a:latin typeface="Times New Roman" panose="02020603050405020304" pitchFamily="18" charset="0"/>
        </a:defRPr>
      </a:lvl2pPr>
      <a:lvl3pPr algn="ctr" rtl="0" fontAlgn="base">
        <a:lnSpc>
          <a:spcPct val="80000"/>
        </a:lnSpc>
        <a:spcBef>
          <a:spcPct val="0"/>
        </a:spcBef>
        <a:spcAft>
          <a:spcPct val="0"/>
        </a:spcAft>
        <a:defRPr sz="4400">
          <a:solidFill>
            <a:srgbClr val="FFFF00"/>
          </a:solidFill>
          <a:latin typeface="Times New Roman" panose="02020603050405020304" pitchFamily="18" charset="0"/>
        </a:defRPr>
      </a:lvl3pPr>
      <a:lvl4pPr algn="ctr" rtl="0" fontAlgn="base">
        <a:lnSpc>
          <a:spcPct val="80000"/>
        </a:lnSpc>
        <a:spcBef>
          <a:spcPct val="0"/>
        </a:spcBef>
        <a:spcAft>
          <a:spcPct val="0"/>
        </a:spcAft>
        <a:defRPr sz="4400">
          <a:solidFill>
            <a:srgbClr val="FFFF00"/>
          </a:solidFill>
          <a:latin typeface="Times New Roman" panose="02020603050405020304" pitchFamily="18" charset="0"/>
        </a:defRPr>
      </a:lvl4pPr>
      <a:lvl5pPr algn="ctr" rtl="0" fontAlgn="base">
        <a:lnSpc>
          <a:spcPct val="80000"/>
        </a:lnSpc>
        <a:spcBef>
          <a:spcPct val="0"/>
        </a:spcBef>
        <a:spcAft>
          <a:spcPct val="0"/>
        </a:spcAft>
        <a:defRPr sz="4400">
          <a:solidFill>
            <a:srgbClr val="FFFF00"/>
          </a:solidFill>
          <a:latin typeface="Times New Roman" panose="02020603050405020304" pitchFamily="18" charset="0"/>
        </a:defRPr>
      </a:lvl5pPr>
      <a:lvl6pPr marL="457200" algn="ctr" rtl="0" eaLnBrk="1" fontAlgn="base" hangingPunct="1">
        <a:lnSpc>
          <a:spcPct val="80000"/>
        </a:lnSpc>
        <a:spcBef>
          <a:spcPct val="0"/>
        </a:spcBef>
        <a:spcAft>
          <a:spcPct val="0"/>
        </a:spcAft>
        <a:defRPr sz="4400">
          <a:solidFill>
            <a:srgbClr val="FFFF00"/>
          </a:solidFill>
          <a:latin typeface="Times New Roman" panose="02020603050405020304" pitchFamily="18" charset="0"/>
        </a:defRPr>
      </a:lvl6pPr>
      <a:lvl7pPr marL="914400" algn="ctr" rtl="0" eaLnBrk="1" fontAlgn="base" hangingPunct="1">
        <a:lnSpc>
          <a:spcPct val="80000"/>
        </a:lnSpc>
        <a:spcBef>
          <a:spcPct val="0"/>
        </a:spcBef>
        <a:spcAft>
          <a:spcPct val="0"/>
        </a:spcAft>
        <a:defRPr sz="4400">
          <a:solidFill>
            <a:srgbClr val="FFFF00"/>
          </a:solidFill>
          <a:latin typeface="Times New Roman" panose="02020603050405020304" pitchFamily="18" charset="0"/>
        </a:defRPr>
      </a:lvl7pPr>
      <a:lvl8pPr marL="1371600" algn="ctr" rtl="0" eaLnBrk="1" fontAlgn="base" hangingPunct="1">
        <a:lnSpc>
          <a:spcPct val="80000"/>
        </a:lnSpc>
        <a:spcBef>
          <a:spcPct val="0"/>
        </a:spcBef>
        <a:spcAft>
          <a:spcPct val="0"/>
        </a:spcAft>
        <a:defRPr sz="4400">
          <a:solidFill>
            <a:srgbClr val="FFFF00"/>
          </a:solidFill>
          <a:latin typeface="Times New Roman" panose="02020603050405020304" pitchFamily="18" charset="0"/>
        </a:defRPr>
      </a:lvl8pPr>
      <a:lvl9pPr marL="1828800" algn="ctr" rtl="0" eaLnBrk="1" fontAlgn="base" hangingPunct="1">
        <a:lnSpc>
          <a:spcPct val="80000"/>
        </a:lnSpc>
        <a:spcBef>
          <a:spcPct val="0"/>
        </a:spcBef>
        <a:spcAft>
          <a:spcPct val="0"/>
        </a:spcAft>
        <a:defRPr sz="4400">
          <a:solidFill>
            <a:srgbClr val="FFFF00"/>
          </a:solidFill>
          <a:latin typeface="Times New Roman" panose="02020603050405020304" pitchFamily="18" charset="0"/>
        </a:defRPr>
      </a:lvl9pPr>
    </p:titleStyle>
    <p:bodyStyle>
      <a:lvl1pPr marL="290513" indent="-173038" algn="l" rtl="0" fontAlgn="base">
        <a:spcBef>
          <a:spcPct val="20000"/>
        </a:spcBef>
        <a:spcAft>
          <a:spcPct val="0"/>
        </a:spcAft>
        <a:buClr>
          <a:srgbClr val="000066"/>
        </a:buClr>
        <a:buChar char="•"/>
        <a:defRPr sz="3200" kern="1200">
          <a:solidFill>
            <a:srgbClr val="000099"/>
          </a:solidFill>
          <a:effectLst>
            <a:outerShdw blurRad="38100" dist="38100" dir="2700000" algn="tl">
              <a:srgbClr val="C0C0C0"/>
            </a:outerShdw>
          </a:effectLst>
          <a:latin typeface="+mn-lt"/>
          <a:ea typeface="+mn-ea"/>
          <a:cs typeface="+mn-cs"/>
        </a:defRPr>
      </a:lvl1pPr>
      <a:lvl2pPr marL="628650" indent="-223838" algn="l" rtl="0" fontAlgn="base">
        <a:spcBef>
          <a:spcPct val="20000"/>
        </a:spcBef>
        <a:spcAft>
          <a:spcPct val="0"/>
        </a:spcAft>
        <a:buClr>
          <a:srgbClr val="000066"/>
        </a:buClr>
        <a:buChar char="–"/>
        <a:defRPr sz="2400" kern="1200">
          <a:solidFill>
            <a:schemeClr val="tx1"/>
          </a:solidFill>
          <a:effectLst>
            <a:outerShdw blurRad="38100" dist="38100" dir="2700000" algn="tl">
              <a:srgbClr val="C0C0C0"/>
            </a:outerShdw>
          </a:effectLst>
          <a:latin typeface="+mn-lt"/>
          <a:ea typeface="+mn-ea"/>
          <a:cs typeface="+mn-cs"/>
        </a:defRPr>
      </a:lvl2pPr>
      <a:lvl3pPr marL="977900" indent="-174625" algn="l" rtl="0" fontAlgn="base">
        <a:spcBef>
          <a:spcPct val="20000"/>
        </a:spcBef>
        <a:spcAft>
          <a:spcPct val="0"/>
        </a:spcAft>
        <a:buClr>
          <a:srgbClr val="000066"/>
        </a:buClr>
        <a:buChar char="–"/>
        <a:defRPr sz="2400" kern="1200">
          <a:solidFill>
            <a:schemeClr val="bg2"/>
          </a:solidFill>
          <a:effectLst>
            <a:outerShdw blurRad="38100" dist="38100" dir="2700000" algn="tl">
              <a:srgbClr val="C0C0C0"/>
            </a:outerShdw>
          </a:effectLst>
          <a:latin typeface="+mn-lt"/>
          <a:ea typeface="+mn-ea"/>
          <a:cs typeface="+mn-cs"/>
        </a:defRPr>
      </a:lvl3pPr>
      <a:lvl4pPr marL="1311275" indent="-173038" algn="l" rtl="0" fontAlgn="base">
        <a:spcBef>
          <a:spcPct val="20000"/>
        </a:spcBef>
        <a:spcAft>
          <a:spcPct val="0"/>
        </a:spcAft>
        <a:buClr>
          <a:srgbClr val="000066"/>
        </a:buClr>
        <a:buChar char="–"/>
        <a:defRPr sz="2400" kern="1200">
          <a:solidFill>
            <a:schemeClr val="bg2"/>
          </a:solidFill>
          <a:effectLst>
            <a:outerShdw blurRad="38100" dist="38100" dir="2700000" algn="tl">
              <a:srgbClr val="C0C0C0"/>
            </a:outerShdw>
          </a:effectLst>
          <a:latin typeface="+mn-lt"/>
          <a:ea typeface="+mn-ea"/>
          <a:cs typeface="+mn-cs"/>
        </a:defRPr>
      </a:lvl4pPr>
      <a:lvl5pPr marL="1657350" indent="-173038" algn="l" rtl="0" fontAlgn="base">
        <a:spcBef>
          <a:spcPct val="20000"/>
        </a:spcBef>
        <a:spcAft>
          <a:spcPct val="0"/>
        </a:spcAft>
        <a:buClr>
          <a:srgbClr val="000066"/>
        </a:buClr>
        <a:buChar char="–"/>
        <a:defRPr sz="2400" kern="1200">
          <a:solidFill>
            <a:schemeClr val="bg2"/>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304800"/>
            <a:ext cx="7696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62000" y="1600200"/>
            <a:ext cx="7848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477000"/>
            <a:ext cx="1981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28328C5-E095-4CA7-81F6-49F5F7868CD7}" type="datetime1">
              <a:rPr kumimoji="0" lang="en-US" sz="10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4770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477000" y="64008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5949C25-9C86-4977-915A-93CD4A66E18B}"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1031" name="Picture 19" descr="title2RotCrop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169243"/>
      </p:ext>
    </p:extLst>
  </p:cSld>
  <p:clrMap bg1="dk2" tx1="lt1" bg2="dk1"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hdr="0" ftr="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video" Target="file:///C:\jag\videos\motion\stoefflerMotion.mpg" TargetMode="External"/><Relationship Id="rId7" Type="http://schemas.openxmlformats.org/officeDocument/2006/relationships/image" Target="../media/image19.png"/><Relationship Id="rId2" Type="http://schemas.microsoft.com/office/2007/relationships/media" Target="file:///C:\jag\videos\motion\stoefflerMotion.mpg" TargetMode="External"/><Relationship Id="rId1" Type="http://schemas.openxmlformats.org/officeDocument/2006/relationships/vmlDrawing" Target="../drawings/vmlDrawing2.vml"/><Relationship Id="rId6" Type="http://schemas.openxmlformats.org/officeDocument/2006/relationships/image" Target="../media/image18.wmf"/><Relationship Id="rId5" Type="http://schemas.openxmlformats.org/officeDocument/2006/relationships/oleObject" Target="../embeddings/oleObject2.bin"/><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jag\VIDEOS\ChrisMC.mpg" TargetMode="External"/><Relationship Id="rId1" Type="http://schemas.microsoft.com/office/2007/relationships/media" Target="file:///C:\jag\VIDEOS\ChrisMC.mpg"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jag\VIDEOS\FoamSqueeze.mpg" TargetMode="External"/><Relationship Id="rId1" Type="http://schemas.microsoft.com/office/2007/relationships/media" Target="file:///C:\jag\VIDEOS\FoamSqueeze.mpg"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2uDnW4AtFi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23.emf"/><Relationship Id="rId5" Type="http://schemas.openxmlformats.org/officeDocument/2006/relationships/oleObject" Target="../embeddings/oleObject4.bin"/><Relationship Id="rId10" Type="http://schemas.openxmlformats.org/officeDocument/2006/relationships/image" Target="../media/image25.emf"/><Relationship Id="rId4" Type="http://schemas.openxmlformats.org/officeDocument/2006/relationships/image" Target="../media/image22.emf"/><Relationship Id="rId9"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29.png"/><Relationship Id="rId7" Type="http://schemas.openxmlformats.org/officeDocument/2006/relationships/image" Target="../media/image27.emf"/><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26.emf"/><Relationship Id="rId4" Type="http://schemas.openxmlformats.org/officeDocument/2006/relationships/oleObject" Target="../embeddings/oleObject7.bin"/><Relationship Id="rId9"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wmf"/><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wmf"/><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37.emf"/><Relationship Id="rId5" Type="http://schemas.openxmlformats.org/officeDocument/2006/relationships/oleObject" Target="../embeddings/oleObject11.bin"/><Relationship Id="rId10" Type="http://schemas.openxmlformats.org/officeDocument/2006/relationships/image" Target="../media/image39.emf"/><Relationship Id="rId4" Type="http://schemas.openxmlformats.org/officeDocument/2006/relationships/image" Target="../media/image36.emf"/><Relationship Id="rId9" Type="http://schemas.openxmlformats.org/officeDocument/2006/relationships/oleObject" Target="../embeddings/oleObject13.bin"/></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xml"/><Relationship Id="rId7"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4.xml"/><Relationship Id="rId1" Type="http://schemas.openxmlformats.org/officeDocument/2006/relationships/vmlDrawing" Target="../drawings/vmlDrawing6.vml"/><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3.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9" Type="http://schemas.openxmlformats.org/officeDocument/2006/relationships/image" Target="../media/image65.png"/><Relationship Id="rId3" Type="http://schemas.openxmlformats.org/officeDocument/2006/relationships/slideLayout" Target="../slideLayouts/slideLayout2.xml"/><Relationship Id="rId34" Type="http://schemas.openxmlformats.org/officeDocument/2006/relationships/image" Target="../media/image60.png"/><Relationship Id="rId42" Type="http://schemas.openxmlformats.org/officeDocument/2006/relationships/image" Target="../media/image68.png"/><Relationship Id="rId47" Type="http://schemas.openxmlformats.org/officeDocument/2006/relationships/image" Target="../media/image73.png"/><Relationship Id="rId7" Type="http://schemas.openxmlformats.org/officeDocument/2006/relationships/image" Target="../media/image56.emf"/><Relationship Id="rId33" Type="http://schemas.openxmlformats.org/officeDocument/2006/relationships/image" Target="../media/image59.png"/><Relationship Id="rId38" Type="http://schemas.openxmlformats.org/officeDocument/2006/relationships/image" Target="../media/image64.png"/><Relationship Id="rId46" Type="http://schemas.openxmlformats.org/officeDocument/2006/relationships/image" Target="../media/image72.png"/><Relationship Id="rId2" Type="http://schemas.openxmlformats.org/officeDocument/2006/relationships/video" Target="../media/media1.wmv"/><Relationship Id="rId29" Type="http://schemas.openxmlformats.org/officeDocument/2006/relationships/image" Target="../media/image290.png"/><Relationship Id="rId41" Type="http://schemas.openxmlformats.org/officeDocument/2006/relationships/image" Target="../media/image67.png"/><Relationship Id="rId1" Type="http://schemas.microsoft.com/office/2007/relationships/media" Target="../media/media1.wmv"/><Relationship Id="rId6" Type="http://schemas.openxmlformats.org/officeDocument/2006/relationships/image" Target="../media/image55.jpeg"/><Relationship Id="rId32" Type="http://schemas.openxmlformats.org/officeDocument/2006/relationships/image" Target="../media/image58.png"/><Relationship Id="rId37" Type="http://schemas.openxmlformats.org/officeDocument/2006/relationships/image" Target="../media/image63.png"/><Relationship Id="rId40" Type="http://schemas.openxmlformats.org/officeDocument/2006/relationships/image" Target="../media/image66.png"/><Relationship Id="rId45" Type="http://schemas.openxmlformats.org/officeDocument/2006/relationships/image" Target="../media/image71.png"/><Relationship Id="rId5" Type="http://schemas.openxmlformats.org/officeDocument/2006/relationships/image" Target="../media/image54.png"/><Relationship Id="rId36" Type="http://schemas.openxmlformats.org/officeDocument/2006/relationships/image" Target="../media/image62.png"/><Relationship Id="rId31" Type="http://schemas.openxmlformats.org/officeDocument/2006/relationships/image" Target="../media/image57.jpeg"/><Relationship Id="rId44" Type="http://schemas.openxmlformats.org/officeDocument/2006/relationships/image" Target="../media/image70.png"/><Relationship Id="rId4" Type="http://schemas.openxmlformats.org/officeDocument/2006/relationships/notesSlide" Target="../notesSlides/notesSlide3.xml"/><Relationship Id="rId30" Type="http://schemas.openxmlformats.org/officeDocument/2006/relationships/image" Target="../media/image300.png"/><Relationship Id="rId35" Type="http://schemas.openxmlformats.org/officeDocument/2006/relationships/image" Target="../media/image61.png"/><Relationship Id="rId43"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4.png"/><Relationship Id="rId4"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jag\VIDEOS\ChrisMC.mpg" TargetMode="External"/><Relationship Id="rId1" Type="http://schemas.microsoft.com/office/2007/relationships/media" Target="file:///C:\jag\VIDEOS\ChrisMC.mpg"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jag\videos\JHU\zachHCI.mpg" TargetMode="External"/><Relationship Id="rId1" Type="http://schemas.microsoft.com/office/2007/relationships/media" Target="file:///C:\jag\videos\JHU\zachHCI.mpg" TargetMode="Externa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jag\VIDEOS\gears-9-28.mpeg" TargetMode="External"/><Relationship Id="rId1" Type="http://schemas.microsoft.com/office/2007/relationships/media" Target="file:///C:\jag\VIDEOS\gears-9-28.mpeg" TargetMode="Externa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video" Target="file:///C:\szeliski\misc\Stanford\cs223b05\lectures\02-01-Flow\catwoman.avi"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3.png"/><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9" Type="http://schemas.openxmlformats.org/officeDocument/2006/relationships/image" Target="../media/image65.png"/><Relationship Id="rId3" Type="http://schemas.openxmlformats.org/officeDocument/2006/relationships/slideLayout" Target="../slideLayouts/slideLayout2.xml"/><Relationship Id="rId34" Type="http://schemas.openxmlformats.org/officeDocument/2006/relationships/image" Target="../media/image60.png"/><Relationship Id="rId42" Type="http://schemas.openxmlformats.org/officeDocument/2006/relationships/image" Target="../media/image68.png"/><Relationship Id="rId47" Type="http://schemas.openxmlformats.org/officeDocument/2006/relationships/image" Target="../media/image73.png"/><Relationship Id="rId7" Type="http://schemas.openxmlformats.org/officeDocument/2006/relationships/image" Target="../media/image56.emf"/><Relationship Id="rId33" Type="http://schemas.openxmlformats.org/officeDocument/2006/relationships/image" Target="../media/image59.png"/><Relationship Id="rId38" Type="http://schemas.openxmlformats.org/officeDocument/2006/relationships/image" Target="../media/image64.png"/><Relationship Id="rId46" Type="http://schemas.openxmlformats.org/officeDocument/2006/relationships/image" Target="../media/image72.png"/><Relationship Id="rId2" Type="http://schemas.openxmlformats.org/officeDocument/2006/relationships/video" Target="../media/media1.wmv"/><Relationship Id="rId29" Type="http://schemas.openxmlformats.org/officeDocument/2006/relationships/image" Target="../media/image290.png"/><Relationship Id="rId41" Type="http://schemas.openxmlformats.org/officeDocument/2006/relationships/image" Target="../media/image67.png"/><Relationship Id="rId1" Type="http://schemas.microsoft.com/office/2007/relationships/media" Target="../media/media1.wmv"/><Relationship Id="rId6" Type="http://schemas.openxmlformats.org/officeDocument/2006/relationships/image" Target="../media/image55.jpeg"/><Relationship Id="rId32" Type="http://schemas.openxmlformats.org/officeDocument/2006/relationships/image" Target="../media/image58.png"/><Relationship Id="rId37" Type="http://schemas.openxmlformats.org/officeDocument/2006/relationships/image" Target="../media/image63.png"/><Relationship Id="rId40" Type="http://schemas.openxmlformats.org/officeDocument/2006/relationships/image" Target="../media/image66.png"/><Relationship Id="rId45" Type="http://schemas.openxmlformats.org/officeDocument/2006/relationships/image" Target="../media/image71.png"/><Relationship Id="rId5" Type="http://schemas.openxmlformats.org/officeDocument/2006/relationships/image" Target="../media/image54.png"/><Relationship Id="rId36" Type="http://schemas.openxmlformats.org/officeDocument/2006/relationships/image" Target="../media/image62.png"/><Relationship Id="rId31" Type="http://schemas.openxmlformats.org/officeDocument/2006/relationships/image" Target="../media/image57.jpeg"/><Relationship Id="rId44" Type="http://schemas.openxmlformats.org/officeDocument/2006/relationships/image" Target="../media/image70.png"/><Relationship Id="rId4" Type="http://schemas.openxmlformats.org/officeDocument/2006/relationships/notesSlide" Target="../notesSlides/notesSlide5.xml"/><Relationship Id="rId30" Type="http://schemas.openxmlformats.org/officeDocument/2006/relationships/image" Target="../media/image300.png"/><Relationship Id="rId35" Type="http://schemas.openxmlformats.org/officeDocument/2006/relationships/image" Target="../media/image61.png"/><Relationship Id="rId43"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jag\VIDEOS\BulbMeRobot.mpg" TargetMode="External"/><Relationship Id="rId1" Type="http://schemas.microsoft.com/office/2007/relationships/media" Target="file:///C:\jag\VIDEOS\BulbMeRobot.mpg" TargetMode="External"/><Relationship Id="rId5" Type="http://schemas.openxmlformats.org/officeDocument/2006/relationships/image" Target="../media/image13.jpe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4.png"/><Relationship Id="rId4" Type="http://schemas.openxmlformats.org/officeDocument/2006/relationships/notesSlide" Target="../notesSlides/notesSlide6.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6.png"/><Relationship Id="rId4" Type="http://schemas.openxmlformats.org/officeDocument/2006/relationships/notesSlide" Target="../notesSlides/notesSlide9.xml"/></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jag\videos\dyntex\faces4_8.avi" TargetMode="External"/><Relationship Id="rId1" Type="http://schemas.microsoft.com/office/2007/relationships/media" Target="file:///C:\jag\videos\dyntex\faces4_8.avi"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r>
              <a:rPr lang="en-US" altLang="en-US" dirty="0"/>
              <a:t>Tracking surfaces / objects across </a:t>
            </a:r>
            <a:br>
              <a:rPr lang="en-US" altLang="en-US" dirty="0"/>
            </a:br>
            <a:r>
              <a:rPr lang="en-US" altLang="en-US" dirty="0"/>
              <a:t>video frames</a:t>
            </a:r>
            <a:endParaRPr lang="en-US" altLang="en-US" dirty="0" smtClean="0"/>
          </a:p>
        </p:txBody>
      </p:sp>
      <p:sp>
        <p:nvSpPr>
          <p:cNvPr id="59395" name="Rectangle 3"/>
          <p:cNvSpPr>
            <a:spLocks noGrp="1" noChangeArrowheads="1"/>
          </p:cNvSpPr>
          <p:nvPr>
            <p:ph type="subTitle" idx="1"/>
          </p:nvPr>
        </p:nvSpPr>
        <p:spPr>
          <a:xfrm>
            <a:off x="914400" y="2971800"/>
            <a:ext cx="6938272" cy="3276600"/>
          </a:xfrm>
        </p:spPr>
        <p:txBody>
          <a:bodyPr/>
          <a:lstStyle/>
          <a:p>
            <a:pPr eaLnBrk="1" hangingPunct="1"/>
            <a:r>
              <a:rPr lang="en-US" altLang="en-US" dirty="0"/>
              <a:t>Readings:</a:t>
            </a:r>
          </a:p>
          <a:p>
            <a:pPr eaLnBrk="1" hangingPunct="1"/>
            <a:r>
              <a:rPr lang="en-US" altLang="en-US" dirty="0" smtClean="0"/>
              <a:t>Paper, First dozen pages: </a:t>
            </a:r>
            <a:r>
              <a:rPr lang="en-US" altLang="en-US" dirty="0" err="1"/>
              <a:t>Baker&amp;Matthews</a:t>
            </a:r>
            <a:r>
              <a:rPr lang="en-US" altLang="en-US" dirty="0"/>
              <a:t>, IJCV</a:t>
            </a:r>
          </a:p>
          <a:p>
            <a:pPr eaLnBrk="1" hangingPunct="1"/>
            <a:r>
              <a:rPr lang="en-US" altLang="en-US" dirty="0"/>
              <a:t> </a:t>
            </a:r>
            <a:r>
              <a:rPr lang="en-US" altLang="en-US" dirty="0" smtClean="0"/>
              <a:t>“Lukas-</a:t>
            </a:r>
            <a:r>
              <a:rPr lang="en-US" altLang="en-US" dirty="0" err="1" smtClean="0"/>
              <a:t>Kanade</a:t>
            </a:r>
            <a:r>
              <a:rPr lang="en-US" altLang="en-US" dirty="0" smtClean="0"/>
              <a:t> </a:t>
            </a:r>
            <a:r>
              <a:rPr lang="en-US" altLang="en-US" dirty="0"/>
              <a:t>20 years </a:t>
            </a:r>
            <a:r>
              <a:rPr lang="en-US" altLang="en-US" dirty="0" smtClean="0"/>
              <a:t>on”</a:t>
            </a:r>
          </a:p>
          <a:p>
            <a:r>
              <a:rPr lang="en-US" altLang="en-US" dirty="0" err="1"/>
              <a:t>Szeliski</a:t>
            </a:r>
            <a:r>
              <a:rPr lang="en-US" altLang="en-US" dirty="0"/>
              <a:t> 8.1.3, </a:t>
            </a:r>
            <a:r>
              <a:rPr lang="en-US" altLang="en-US" dirty="0" smtClean="0"/>
              <a:t>4.1</a:t>
            </a:r>
            <a:endParaRPr lang="en-US" altLang="en-US" dirty="0"/>
          </a:p>
          <a:p>
            <a:pPr eaLnBrk="1" hangingPunct="1"/>
            <a:r>
              <a:rPr lang="en-US" altLang="en-US" dirty="0"/>
              <a:t>Ma et al </a:t>
            </a:r>
            <a:r>
              <a:rPr lang="en-US" altLang="en-US" dirty="0" err="1"/>
              <a:t>Ch</a:t>
            </a:r>
            <a:r>
              <a:rPr lang="en-US" altLang="en-US" dirty="0"/>
              <a:t> 4.</a:t>
            </a:r>
          </a:p>
          <a:p>
            <a:pPr eaLnBrk="1" hangingPunct="1"/>
            <a:r>
              <a:rPr lang="en-US" altLang="en-US" dirty="0"/>
              <a:t>Forsythe and Ponce </a:t>
            </a:r>
            <a:r>
              <a:rPr lang="en-US" altLang="en-US" dirty="0" err="1"/>
              <a:t>Ch</a:t>
            </a:r>
            <a:r>
              <a:rPr lang="en-US" altLang="en-US" dirty="0"/>
              <a:t> 17.</a:t>
            </a:r>
          </a:p>
          <a:p>
            <a:pPr eaLnBrk="1" hangingPunct="1"/>
            <a:endParaRPr lang="en-US" altLang="en-US" dirty="0"/>
          </a:p>
          <a:p>
            <a:pPr>
              <a:defRPr/>
            </a:pPr>
            <a:endParaRPr lang="en-US"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3"/>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8F4D4CC-7BB8-4842-A998-CF85ECAD6F8B}"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16387" name="Slide Number Placeholder 5"/>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CC714A4-DCDB-4A06-918F-F1CD4CDAA086}" type="slidenum">
              <a:rPr lang="en-US" altLang="en-US" sz="800">
                <a:latin typeface="Arial" panose="020B0604020202020204" pitchFamily="34" charset="0"/>
              </a:rPr>
              <a:pPr eaLnBrk="1" hangingPunct="1"/>
              <a:t>10</a:t>
            </a:fld>
            <a:endParaRPr lang="en-US" altLang="en-US" sz="800">
              <a:latin typeface="Arial" panose="020B0604020202020204" pitchFamily="34" charset="0"/>
            </a:endParaRPr>
          </a:p>
        </p:txBody>
      </p:sp>
      <p:sp>
        <p:nvSpPr>
          <p:cNvPr id="16388" name="Rectangle 2050"/>
          <p:cNvSpPr>
            <a:spLocks noGrp="1" noChangeArrowheads="1"/>
          </p:cNvSpPr>
          <p:nvPr>
            <p:ph type="title"/>
          </p:nvPr>
        </p:nvSpPr>
        <p:spPr/>
        <p:txBody>
          <a:bodyPr/>
          <a:lstStyle/>
          <a:p>
            <a:r>
              <a:rPr lang="en-US" altLang="en-US" smtClean="0"/>
              <a:t>Fundamental types of video processing “Visual motion detecton”</a:t>
            </a:r>
          </a:p>
        </p:txBody>
      </p:sp>
      <p:sp>
        <p:nvSpPr>
          <p:cNvPr id="14341" name="Rectangle 2051"/>
          <p:cNvSpPr>
            <a:spLocks noGrp="1" noChangeArrowheads="1"/>
          </p:cNvSpPr>
          <p:nvPr>
            <p:ph type="body" idx="1"/>
          </p:nvPr>
        </p:nvSpPr>
        <p:spPr/>
        <p:txBody>
          <a:bodyPr/>
          <a:lstStyle/>
          <a:p>
            <a:pPr>
              <a:defRPr/>
            </a:pPr>
            <a:r>
              <a:rPr lang="en-US" altLang="en-US" smtClean="0"/>
              <a:t>Relating two adjacent frames: (small differences):</a:t>
            </a:r>
          </a:p>
        </p:txBody>
      </p:sp>
      <p:graphicFrame>
        <p:nvGraphicFramePr>
          <p:cNvPr id="16390" name="Object 2054"/>
          <p:cNvGraphicFramePr>
            <a:graphicFrameLocks noChangeAspect="1"/>
          </p:cNvGraphicFramePr>
          <p:nvPr/>
        </p:nvGraphicFramePr>
        <p:xfrm>
          <a:off x="2667000" y="2454275"/>
          <a:ext cx="6156325" cy="350838"/>
        </p:xfrm>
        <a:graphic>
          <a:graphicData uri="http://schemas.openxmlformats.org/presentationml/2006/ole">
            <mc:AlternateContent xmlns:mc="http://schemas.openxmlformats.org/markup-compatibility/2006">
              <mc:Choice xmlns:v="urn:schemas-microsoft-com:vml" Requires="v">
                <p:oleObj spid="_x0000_s16401" name="Equation" r:id="rId5" imgW="2514600" imgH="142875" progId="EquationMagic">
                  <p:embed/>
                </p:oleObj>
              </mc:Choice>
              <mc:Fallback>
                <p:oleObj name="Equation" r:id="rId5" imgW="2514600" imgH="142875" progId="EquationMagic">
                  <p:embed/>
                  <p:pic>
                    <p:nvPicPr>
                      <p:cNvPr id="0" name="Object 20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2454275"/>
                        <a:ext cx="6156325"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6391" name="Group 2060"/>
          <p:cNvGrpSpPr>
            <a:grpSpLocks/>
          </p:cNvGrpSpPr>
          <p:nvPr/>
        </p:nvGrpSpPr>
        <p:grpSpPr bwMode="auto">
          <a:xfrm>
            <a:off x="5105400" y="3368675"/>
            <a:ext cx="3276600" cy="2209800"/>
            <a:chOff x="1536" y="1920"/>
            <a:chExt cx="2064" cy="1392"/>
          </a:xfrm>
        </p:grpSpPr>
        <p:sp>
          <p:nvSpPr>
            <p:cNvPr id="16395" name="Rectangle 2052"/>
            <p:cNvSpPr>
              <a:spLocks noChangeArrowheads="1"/>
            </p:cNvSpPr>
            <p:nvPr/>
          </p:nvSpPr>
          <p:spPr bwMode="auto">
            <a:xfrm>
              <a:off x="1536" y="1920"/>
              <a:ext cx="2064" cy="1392"/>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16396" name="Rectangle 2053"/>
            <p:cNvSpPr>
              <a:spLocks noChangeArrowheads="1"/>
            </p:cNvSpPr>
            <p:nvPr/>
          </p:nvSpPr>
          <p:spPr bwMode="auto">
            <a:xfrm>
              <a:off x="2352" y="2208"/>
              <a:ext cx="816" cy="816"/>
            </a:xfrm>
            <a:prstGeom prst="rect">
              <a:avLst/>
            </a:prstGeom>
            <a:solidFill>
              <a:schemeClr val="accent1"/>
            </a:solidFill>
            <a:ln w="38100">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16397" name="Rectangle 2055"/>
            <p:cNvSpPr>
              <a:spLocks noChangeArrowheads="1"/>
            </p:cNvSpPr>
            <p:nvPr/>
          </p:nvSpPr>
          <p:spPr bwMode="auto">
            <a:xfrm>
              <a:off x="2496" y="2304"/>
              <a:ext cx="816" cy="816"/>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grpSp>
      <p:sp>
        <p:nvSpPr>
          <p:cNvPr id="16392" name="Line 2056"/>
          <p:cNvSpPr>
            <a:spLocks noChangeShapeType="1"/>
          </p:cNvSpPr>
          <p:nvPr/>
        </p:nvSpPr>
        <p:spPr bwMode="auto">
          <a:xfrm>
            <a:off x="5105400" y="2835275"/>
            <a:ext cx="1524000" cy="914400"/>
          </a:xfrm>
          <a:prstGeom prst="line">
            <a:avLst/>
          </a:prstGeom>
          <a:noFill/>
          <a:ln w="2857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16393" name="Line 2057"/>
          <p:cNvSpPr>
            <a:spLocks noChangeShapeType="1"/>
          </p:cNvSpPr>
          <p:nvPr/>
        </p:nvSpPr>
        <p:spPr bwMode="auto">
          <a:xfrm flipH="1">
            <a:off x="7391400" y="2835275"/>
            <a:ext cx="762000" cy="1371600"/>
          </a:xfrm>
          <a:prstGeom prst="line">
            <a:avLst/>
          </a:prstGeom>
          <a:noFill/>
          <a:ln w="2857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pic>
        <p:nvPicPr>
          <p:cNvPr id="437259" name="stoefflerMotion.mpg">
            <a:hlinkClick r:id="" action="ppaction://media"/>
          </p:cNvPr>
          <p:cNvPicPr>
            <a:picLocks noChangeAspect="1" noChangeArrowheads="1"/>
          </p:cNvPicPr>
          <p:nvPr>
            <a:videoFile r:link="rId3"/>
            <p:extLst>
              <p:ext uri="{DAA4B4D4-6D71-4841-9C94-3DE7FCFB9230}">
                <p14:media xmlns:p14="http://schemas.microsoft.com/office/powerpoint/2010/main" r:link="rId2"/>
              </p:ext>
            </p:extLst>
          </p:nvPr>
        </p:nvPicPr>
        <p:blipFill>
          <a:blip r:embed="rId7">
            <a:extLst>
              <a:ext uri="{28A0092B-C50C-407E-A947-70E740481C1C}">
                <a14:useLocalDpi xmlns:a14="http://schemas.microsoft.com/office/drawing/2010/main" val="0"/>
              </a:ext>
            </a:extLst>
          </a:blip>
          <a:srcRect/>
          <a:stretch>
            <a:fillRect/>
          </a:stretch>
        </p:blipFill>
        <p:spPr bwMode="auto">
          <a:xfrm>
            <a:off x="990600" y="4800600"/>
            <a:ext cx="5029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725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37259"/>
                                        </p:tgtEl>
                                      </p:cBhvr>
                                    </p:cmd>
                                  </p:childTnLst>
                                </p:cTn>
                              </p:par>
                            </p:childTnLst>
                          </p:cTn>
                        </p:par>
                      </p:childTnLst>
                    </p:cTn>
                  </p:par>
                </p:childTnLst>
              </p:cTn>
              <p:nextCondLst>
                <p:cond evt="onClick" delay="0">
                  <p:tgtEl>
                    <p:spTgt spid="437259"/>
                  </p:tgtEl>
                </p:cond>
              </p:nextCondLst>
            </p:seq>
            <p:video>
              <p:cMediaNode>
                <p:cTn id="7" fill="hold" display="0">
                  <p:stCondLst>
                    <p:cond delay="indefinite"/>
                  </p:stCondLst>
                  <p:endCondLst>
                    <p:cond evt="onNext" delay="0">
                      <p:tgtEl>
                        <p:sldTgt/>
                      </p:tgtEl>
                    </p:cond>
                    <p:cond evt="onPrev" delay="0">
                      <p:tgtEl>
                        <p:sldTgt/>
                      </p:tgtEl>
                    </p:cond>
                  </p:endCondLst>
                </p:cTn>
                <p:tgtEl>
                  <p:spTgt spid="43725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BDCFA31-280A-45D5-8AE2-AFF255DF97B3}"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17411" name="Slide Number Placeholder 5"/>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E6ED88E-85DF-4909-9D9D-B144D39AC946}" type="slidenum">
              <a:rPr lang="en-US" altLang="en-US" sz="800">
                <a:latin typeface="Arial" panose="020B0604020202020204" pitchFamily="34" charset="0"/>
              </a:rPr>
              <a:pPr eaLnBrk="1" hangingPunct="1"/>
              <a:t>11</a:t>
            </a:fld>
            <a:endParaRPr lang="en-US" altLang="en-US" sz="800">
              <a:latin typeface="Arial" panose="020B0604020202020204" pitchFamily="34" charset="0"/>
            </a:endParaRPr>
          </a:p>
        </p:txBody>
      </p:sp>
      <p:sp>
        <p:nvSpPr>
          <p:cNvPr id="17412" name="Rectangle 2"/>
          <p:cNvSpPr>
            <a:spLocks noGrp="1" noChangeArrowheads="1"/>
          </p:cNvSpPr>
          <p:nvPr>
            <p:ph type="title"/>
          </p:nvPr>
        </p:nvSpPr>
        <p:spPr/>
        <p:txBody>
          <a:bodyPr/>
          <a:lstStyle/>
          <a:p>
            <a:r>
              <a:rPr lang="en-US" altLang="en-US" smtClean="0"/>
              <a:t>Fundamental types of video processing </a:t>
            </a:r>
            <a:br>
              <a:rPr lang="en-US" altLang="en-US" smtClean="0"/>
            </a:br>
            <a:r>
              <a:rPr lang="en-US" altLang="en-US" smtClean="0"/>
              <a:t>“Visual Tracking” / Stabilization</a:t>
            </a:r>
          </a:p>
        </p:txBody>
      </p:sp>
      <p:sp>
        <p:nvSpPr>
          <p:cNvPr id="15365" name="Rectangle 3"/>
          <p:cNvSpPr>
            <a:spLocks noGrp="1" noChangeArrowheads="1"/>
          </p:cNvSpPr>
          <p:nvPr>
            <p:ph type="body" idx="1"/>
          </p:nvPr>
        </p:nvSpPr>
        <p:spPr/>
        <p:txBody>
          <a:bodyPr/>
          <a:lstStyle/>
          <a:p>
            <a:pPr>
              <a:defRPr/>
            </a:pPr>
            <a:r>
              <a:rPr lang="en-US" altLang="en-US" smtClean="0"/>
              <a:t>Globally relating all frames: (large differences):</a:t>
            </a:r>
          </a:p>
        </p:txBody>
      </p:sp>
      <p:grpSp>
        <p:nvGrpSpPr>
          <p:cNvPr id="17414" name="Group 18"/>
          <p:cNvGrpSpPr>
            <a:grpSpLocks/>
          </p:cNvGrpSpPr>
          <p:nvPr/>
        </p:nvGrpSpPr>
        <p:grpSpPr bwMode="auto">
          <a:xfrm>
            <a:off x="1600200" y="2514600"/>
            <a:ext cx="3581400" cy="2209800"/>
            <a:chOff x="1536" y="1920"/>
            <a:chExt cx="2256" cy="1392"/>
          </a:xfrm>
        </p:grpSpPr>
        <p:sp>
          <p:nvSpPr>
            <p:cNvPr id="17416" name="Rectangle 4"/>
            <p:cNvSpPr>
              <a:spLocks noChangeArrowheads="1"/>
            </p:cNvSpPr>
            <p:nvPr/>
          </p:nvSpPr>
          <p:spPr bwMode="auto">
            <a:xfrm>
              <a:off x="1536" y="1920"/>
              <a:ext cx="2256" cy="1392"/>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17417" name="Rectangle 5"/>
            <p:cNvSpPr>
              <a:spLocks noChangeArrowheads="1"/>
            </p:cNvSpPr>
            <p:nvPr/>
          </p:nvSpPr>
          <p:spPr bwMode="auto">
            <a:xfrm>
              <a:off x="1584" y="2016"/>
              <a:ext cx="816" cy="816"/>
            </a:xfrm>
            <a:prstGeom prst="rect">
              <a:avLst/>
            </a:prstGeom>
            <a:solidFill>
              <a:schemeClr val="accent1"/>
            </a:solidFill>
            <a:ln w="38100">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17418" name="Rectangle 10"/>
            <p:cNvSpPr>
              <a:spLocks noChangeArrowheads="1"/>
            </p:cNvSpPr>
            <p:nvPr/>
          </p:nvSpPr>
          <p:spPr bwMode="auto">
            <a:xfrm>
              <a:off x="1680" y="2064"/>
              <a:ext cx="816" cy="816"/>
            </a:xfrm>
            <a:prstGeom prst="rect">
              <a:avLst/>
            </a:prstGeom>
            <a:solidFill>
              <a:schemeClr val="accent1"/>
            </a:solidFill>
            <a:ln w="38100">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17419" name="Rectangle 11"/>
            <p:cNvSpPr>
              <a:spLocks noChangeArrowheads="1"/>
            </p:cNvSpPr>
            <p:nvPr/>
          </p:nvSpPr>
          <p:spPr bwMode="auto">
            <a:xfrm>
              <a:off x="1776" y="2112"/>
              <a:ext cx="816" cy="816"/>
            </a:xfrm>
            <a:prstGeom prst="rect">
              <a:avLst/>
            </a:prstGeom>
            <a:solidFill>
              <a:schemeClr val="accent1"/>
            </a:solidFill>
            <a:ln w="38100">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17420" name="Rectangle 12"/>
            <p:cNvSpPr>
              <a:spLocks noChangeArrowheads="1"/>
            </p:cNvSpPr>
            <p:nvPr/>
          </p:nvSpPr>
          <p:spPr bwMode="auto">
            <a:xfrm>
              <a:off x="1872" y="2160"/>
              <a:ext cx="816" cy="816"/>
            </a:xfrm>
            <a:prstGeom prst="rect">
              <a:avLst/>
            </a:prstGeom>
            <a:solidFill>
              <a:schemeClr val="accent1"/>
            </a:solidFill>
            <a:ln w="38100">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17421" name="Rectangle 13"/>
            <p:cNvSpPr>
              <a:spLocks noChangeArrowheads="1"/>
            </p:cNvSpPr>
            <p:nvPr/>
          </p:nvSpPr>
          <p:spPr bwMode="auto">
            <a:xfrm>
              <a:off x="1968" y="2208"/>
              <a:ext cx="816" cy="816"/>
            </a:xfrm>
            <a:prstGeom prst="rect">
              <a:avLst/>
            </a:prstGeom>
            <a:solidFill>
              <a:schemeClr val="accent1"/>
            </a:solidFill>
            <a:ln w="38100">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17422" name="Rectangle 14"/>
            <p:cNvSpPr>
              <a:spLocks noChangeArrowheads="1"/>
            </p:cNvSpPr>
            <p:nvPr/>
          </p:nvSpPr>
          <p:spPr bwMode="auto">
            <a:xfrm>
              <a:off x="2064" y="2256"/>
              <a:ext cx="816" cy="816"/>
            </a:xfrm>
            <a:prstGeom prst="rect">
              <a:avLst/>
            </a:prstGeom>
            <a:solidFill>
              <a:schemeClr val="accent1"/>
            </a:solidFill>
            <a:ln w="38100">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17423" name="Rectangle 15"/>
            <p:cNvSpPr>
              <a:spLocks noChangeArrowheads="1"/>
            </p:cNvSpPr>
            <p:nvPr/>
          </p:nvSpPr>
          <p:spPr bwMode="auto">
            <a:xfrm>
              <a:off x="2592" y="2352"/>
              <a:ext cx="816" cy="816"/>
            </a:xfrm>
            <a:prstGeom prst="rect">
              <a:avLst/>
            </a:prstGeom>
            <a:solidFill>
              <a:schemeClr val="accent1"/>
            </a:solidFill>
            <a:ln w="38100">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17424" name="Rectangle 16"/>
            <p:cNvSpPr>
              <a:spLocks noChangeArrowheads="1"/>
            </p:cNvSpPr>
            <p:nvPr/>
          </p:nvSpPr>
          <p:spPr bwMode="auto">
            <a:xfrm>
              <a:off x="2688" y="2400"/>
              <a:ext cx="816" cy="816"/>
            </a:xfrm>
            <a:prstGeom prst="rect">
              <a:avLst/>
            </a:prstGeom>
            <a:solidFill>
              <a:schemeClr val="accent1"/>
            </a:solidFill>
            <a:ln w="38100">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17425" name="Rectangle 7"/>
            <p:cNvSpPr>
              <a:spLocks noChangeArrowheads="1"/>
            </p:cNvSpPr>
            <p:nvPr/>
          </p:nvSpPr>
          <p:spPr bwMode="auto">
            <a:xfrm>
              <a:off x="2784" y="2448"/>
              <a:ext cx="816" cy="816"/>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17426" name="Text Box 17"/>
            <p:cNvSpPr txBox="1">
              <a:spLocks noChangeArrowheads="1"/>
            </p:cNvSpPr>
            <p:nvPr/>
          </p:nvSpPr>
          <p:spPr bwMode="auto">
            <a:xfrm>
              <a:off x="2256" y="2544"/>
              <a:ext cx="292"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200">
                  <a:solidFill>
                    <a:schemeClr val="bg2"/>
                  </a:solidFill>
                  <a:latin typeface="Arial" panose="020B0604020202020204" pitchFamily="34" charset="0"/>
                </a:rPr>
                <a:t>…</a:t>
              </a:r>
            </a:p>
          </p:txBody>
        </p:sp>
      </p:grpSp>
      <p:pic>
        <p:nvPicPr>
          <p:cNvPr id="438291" name="ChrisMC.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562600" y="3962400"/>
            <a:ext cx="335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829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38291"/>
                                        </p:tgtEl>
                                      </p:cBhvr>
                                    </p:cmd>
                                  </p:childTnLst>
                                </p:cTn>
                              </p:par>
                            </p:childTnLst>
                          </p:cTn>
                        </p:par>
                      </p:childTnLst>
                    </p:cTn>
                  </p:par>
                </p:childTnLst>
              </p:cTn>
              <p:nextCondLst>
                <p:cond evt="onClick" delay="0">
                  <p:tgtEl>
                    <p:spTgt spid="438291"/>
                  </p:tgtEl>
                </p:cond>
              </p:nextCondLst>
            </p:seq>
            <p:video>
              <p:cMediaNode>
                <p:cTn id="7" fill="hold" display="0">
                  <p:stCondLst>
                    <p:cond delay="indefinite"/>
                  </p:stCondLst>
                  <p:endCondLst>
                    <p:cond evt="onNext" delay="0">
                      <p:tgtEl>
                        <p:sldTgt/>
                      </p:tgtEl>
                    </p:cond>
                    <p:cond evt="onPrev" delay="0">
                      <p:tgtEl>
                        <p:sldTgt/>
                      </p:tgtEl>
                    </p:cond>
                  </p:endCondLst>
                </p:cTn>
                <p:tgtEl>
                  <p:spTgt spid="43829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2965AC0-B078-4072-8282-2FDAEB31D9B2}"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18435" name="Slide Number Placeholder 5"/>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CB81797-A481-4FF4-B5CD-28CFF03997F7}" type="slidenum">
              <a:rPr lang="en-US" altLang="en-US" sz="800">
                <a:latin typeface="Arial" panose="020B0604020202020204" pitchFamily="34" charset="0"/>
              </a:rPr>
              <a:pPr eaLnBrk="1" hangingPunct="1"/>
              <a:t>12</a:t>
            </a:fld>
            <a:endParaRPr lang="en-US" altLang="en-US" sz="800">
              <a:latin typeface="Arial" panose="020B0604020202020204" pitchFamily="34" charset="0"/>
            </a:endParaRPr>
          </a:p>
        </p:txBody>
      </p:sp>
      <p:sp>
        <p:nvSpPr>
          <p:cNvPr id="18436" name="Rectangle 1026"/>
          <p:cNvSpPr>
            <a:spLocks noGrp="1" noChangeArrowheads="1"/>
          </p:cNvSpPr>
          <p:nvPr>
            <p:ph type="title"/>
          </p:nvPr>
        </p:nvSpPr>
        <p:spPr/>
        <p:txBody>
          <a:bodyPr/>
          <a:lstStyle/>
          <a:p>
            <a:r>
              <a:rPr lang="en-US" altLang="en-US" smtClean="0"/>
              <a:t>Types of tracking</a:t>
            </a:r>
          </a:p>
        </p:txBody>
      </p:sp>
      <p:sp>
        <p:nvSpPr>
          <p:cNvPr id="16389" name="Rectangle 1027"/>
          <p:cNvSpPr>
            <a:spLocks noGrp="1" noChangeArrowheads="1"/>
          </p:cNvSpPr>
          <p:nvPr>
            <p:ph type="body" idx="1"/>
          </p:nvPr>
        </p:nvSpPr>
        <p:spPr/>
        <p:txBody>
          <a:bodyPr/>
          <a:lstStyle/>
          <a:p>
            <a:pPr>
              <a:defRPr/>
            </a:pPr>
            <a:r>
              <a:rPr lang="en-US" altLang="en-US" sz="2800" b="1" dirty="0" smtClean="0"/>
              <a:t>Point tracking</a:t>
            </a:r>
          </a:p>
          <a:p>
            <a:pPr>
              <a:buFontTx/>
              <a:buNone/>
              <a:defRPr/>
            </a:pPr>
            <a:r>
              <a:rPr lang="en-US" altLang="en-US" sz="2800" dirty="0" smtClean="0"/>
              <a:t>	</a:t>
            </a:r>
            <a:r>
              <a:rPr lang="en-US" altLang="en-US" sz="2800" i="1" dirty="0" smtClean="0"/>
              <a:t>Extract the point (pixel location) of a particular image feature in each image. </a:t>
            </a:r>
          </a:p>
          <a:p>
            <a:pPr>
              <a:defRPr/>
            </a:pPr>
            <a:r>
              <a:rPr lang="en-US" altLang="en-US" sz="2800" b="1" dirty="0" smtClean="0"/>
              <a:t>Segmentation based tracking </a:t>
            </a:r>
          </a:p>
          <a:p>
            <a:pPr>
              <a:buFontTx/>
              <a:buNone/>
              <a:defRPr/>
            </a:pPr>
            <a:r>
              <a:rPr lang="en-US" altLang="en-US" sz="2800" dirty="0" smtClean="0"/>
              <a:t>	</a:t>
            </a:r>
            <a:r>
              <a:rPr lang="en-US" altLang="en-US" sz="2800" i="1" dirty="0" smtClean="0"/>
              <a:t>Define an identifying region property (e.g. color, texture statistics). Repeatedly extract this region in each image.</a:t>
            </a:r>
          </a:p>
          <a:p>
            <a:pPr>
              <a:defRPr/>
            </a:pPr>
            <a:r>
              <a:rPr lang="en-US" altLang="en-US" sz="2800" b="1" dirty="0" smtClean="0"/>
              <a:t>Stabilization based tracking</a:t>
            </a:r>
          </a:p>
          <a:p>
            <a:pPr>
              <a:buFontTx/>
              <a:buNone/>
              <a:defRPr/>
            </a:pPr>
            <a:r>
              <a:rPr lang="en-US" altLang="en-US" sz="2800" b="1" dirty="0" smtClean="0"/>
              <a:t>	</a:t>
            </a:r>
            <a:r>
              <a:rPr lang="en-US" altLang="en-US" sz="2800" i="1" dirty="0" smtClean="0"/>
              <a:t>Formulate image geometry and appearance equations and use these acquire image transform parameters for each image.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258C676-5EC8-48D0-9FB4-159A6ABC1066}"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19459" name="Slide Number Placeholder 5"/>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0CCE434-8C8C-41A3-859F-BBAA8497E37B}" type="slidenum">
              <a:rPr lang="en-US" altLang="en-US" sz="800">
                <a:latin typeface="Arial" panose="020B0604020202020204" pitchFamily="34" charset="0"/>
              </a:rPr>
              <a:pPr eaLnBrk="1" hangingPunct="1"/>
              <a:t>13</a:t>
            </a:fld>
            <a:endParaRPr lang="en-US" altLang="en-US" sz="800">
              <a:latin typeface="Arial" panose="020B0604020202020204" pitchFamily="34" charset="0"/>
            </a:endParaRPr>
          </a:p>
        </p:txBody>
      </p:sp>
      <p:sp>
        <p:nvSpPr>
          <p:cNvPr id="19460" name="Rectangle 2"/>
          <p:cNvSpPr>
            <a:spLocks noGrp="1" noChangeArrowheads="1"/>
          </p:cNvSpPr>
          <p:nvPr>
            <p:ph type="title"/>
          </p:nvPr>
        </p:nvSpPr>
        <p:spPr/>
        <p:txBody>
          <a:bodyPr/>
          <a:lstStyle/>
          <a:p>
            <a:r>
              <a:rPr lang="en-US" altLang="en-US" smtClean="0"/>
              <a:t>Point tracking</a:t>
            </a:r>
          </a:p>
        </p:txBody>
      </p:sp>
      <p:sp>
        <p:nvSpPr>
          <p:cNvPr id="17413" name="Rectangle 3"/>
          <p:cNvSpPr>
            <a:spLocks noGrp="1" noChangeArrowheads="1"/>
          </p:cNvSpPr>
          <p:nvPr>
            <p:ph type="body" idx="1"/>
          </p:nvPr>
        </p:nvSpPr>
        <p:spPr>
          <a:xfrm>
            <a:off x="271463" y="1600200"/>
            <a:ext cx="5595937" cy="4800600"/>
          </a:xfrm>
        </p:spPr>
        <p:txBody>
          <a:bodyPr/>
          <a:lstStyle/>
          <a:p>
            <a:pPr>
              <a:defRPr/>
            </a:pPr>
            <a:r>
              <a:rPr lang="en-US" altLang="en-US" dirty="0" smtClean="0"/>
              <a:t>Simplest technique. Already commercialized in motion capture systems. </a:t>
            </a:r>
          </a:p>
          <a:p>
            <a:pPr>
              <a:defRPr/>
            </a:pPr>
            <a:r>
              <a:rPr lang="en-US" altLang="en-US" dirty="0" smtClean="0"/>
              <a:t>Features commonly LED’s (visible or IR), special markers (reflective, patterns)</a:t>
            </a:r>
          </a:p>
          <a:p>
            <a:pPr>
              <a:defRPr/>
            </a:pPr>
            <a:r>
              <a:rPr lang="en-US" altLang="en-US" dirty="0" smtClean="0"/>
              <a:t>Detection: e.g. pick brightest pixel(s), cross correlate image to find best match for known pattern. </a:t>
            </a:r>
          </a:p>
        </p:txBody>
      </p:sp>
      <p:pic>
        <p:nvPicPr>
          <p:cNvPr id="440326" name="FoamSqueeze.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764213" y="2390775"/>
            <a:ext cx="2846387"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032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40326"/>
                                        </p:tgtEl>
                                      </p:cBhvr>
                                    </p:cmd>
                                  </p:childTnLst>
                                </p:cTn>
                              </p:par>
                            </p:childTnLst>
                          </p:cTn>
                        </p:par>
                      </p:childTnLst>
                    </p:cTn>
                  </p:par>
                </p:childTnLst>
              </p:cTn>
              <p:nextCondLst>
                <p:cond evt="onClick" delay="0">
                  <p:tgtEl>
                    <p:spTgt spid="440326"/>
                  </p:tgtEl>
                </p:cond>
              </p:nextCondLst>
            </p:seq>
            <p:video>
              <p:cMediaNode>
                <p:cTn id="7" fill="hold" display="0">
                  <p:stCondLst>
                    <p:cond delay="indefinite"/>
                  </p:stCondLst>
                  <p:endCondLst>
                    <p:cond evt="onNext" delay="0">
                      <p:tgtEl>
                        <p:sldTgt/>
                      </p:tgtEl>
                    </p:cond>
                    <p:cond evt="onPrev" delay="0">
                      <p:tgtEl>
                        <p:sldTgt/>
                      </p:tgtEl>
                    </p:cond>
                  </p:endCondLst>
                </p:cTn>
                <p:tgtEl>
                  <p:spTgt spid="44032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point trackers:</a:t>
            </a:r>
            <a:br>
              <a:rPr lang="en-US" dirty="0" smtClean="0"/>
            </a:br>
            <a:r>
              <a:rPr lang="en-US" dirty="0" smtClean="0"/>
              <a:t>“Motion capture”</a:t>
            </a:r>
            <a:endParaRPr lang="en-CA" dirty="0"/>
          </a:p>
        </p:txBody>
      </p:sp>
      <p:pic>
        <p:nvPicPr>
          <p:cNvPr id="4" name="2uDnW4AtFiE"/>
          <p:cNvPicPr>
            <a:picLocks noGrp="1" noRot="1" noChangeAspect="1"/>
          </p:cNvPicPr>
          <p:nvPr>
            <p:ph idx="1"/>
            <a:videoFile r:link="rId1"/>
          </p:nvPr>
        </p:nvPicPr>
        <p:blipFill>
          <a:blip r:embed="rId3"/>
          <a:stretch>
            <a:fillRect/>
          </a:stretch>
        </p:blipFill>
        <p:spPr>
          <a:xfrm>
            <a:off x="-495591" y="1301189"/>
            <a:ext cx="10149142" cy="5709688"/>
          </a:xfrm>
          <a:prstGeom prst="rect">
            <a:avLst/>
          </a:prstGeom>
        </p:spPr>
      </p:pic>
    </p:spTree>
    <p:extLst>
      <p:ext uri="{BB962C8B-B14F-4D97-AF65-F5344CB8AC3E}">
        <p14:creationId xmlns:p14="http://schemas.microsoft.com/office/powerpoint/2010/main" val="1438068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a:spLocks noGrp="1"/>
          </p:cNvSpPr>
          <p:nvPr>
            <p:ph type="dt" sz="quarter" idx="10"/>
          </p:nvPr>
        </p:nvSpPr>
        <p:spPr>
          <a:noFill/>
        </p:spPr>
        <p:txBody>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6B6FCB2-2C2D-4EAB-9B5D-C0D7B7464F94}" type="datetime1">
              <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435" name="Slide Number Placeholder 5"/>
          <p:cNvSpPr>
            <a:spLocks noGrp="1"/>
          </p:cNvSpPr>
          <p:nvPr>
            <p:ph type="sldNum" sz="quarter" idx="12"/>
          </p:nvPr>
        </p:nvSpPr>
        <p:spPr>
          <a:noFill/>
        </p:spPr>
        <p:txBody>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9CE79B75-D060-437A-88DE-2714730150B7}"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8436" name="Rectangle 1026"/>
          <p:cNvSpPr>
            <a:spLocks noGrp="1" noChangeArrowheads="1"/>
          </p:cNvSpPr>
          <p:nvPr>
            <p:ph type="title"/>
          </p:nvPr>
        </p:nvSpPr>
        <p:spPr/>
        <p:txBody>
          <a:bodyPr/>
          <a:lstStyle/>
          <a:p>
            <a:pPr eaLnBrk="1" hangingPunct="1"/>
            <a:r>
              <a:rPr lang="en-US" altLang="en-US" smtClean="0"/>
              <a:t>Region Tracking</a:t>
            </a:r>
            <a:br>
              <a:rPr lang="en-US" altLang="en-US" smtClean="0"/>
            </a:br>
            <a:r>
              <a:rPr lang="en-US" altLang="en-US" smtClean="0"/>
              <a:t>(Segmentation-Based)  </a:t>
            </a:r>
          </a:p>
        </p:txBody>
      </p:sp>
      <p:sp>
        <p:nvSpPr>
          <p:cNvPr id="18437" name="Rectangle 1027"/>
          <p:cNvSpPr>
            <a:spLocks noGrp="1" noChangeArrowheads="1"/>
          </p:cNvSpPr>
          <p:nvPr>
            <p:ph type="body" idx="1"/>
          </p:nvPr>
        </p:nvSpPr>
        <p:spPr>
          <a:xfrm>
            <a:off x="838200" y="1828800"/>
            <a:ext cx="7848600" cy="4800600"/>
          </a:xfrm>
        </p:spPr>
        <p:txBody>
          <a:bodyPr/>
          <a:lstStyle/>
          <a:p>
            <a:pPr eaLnBrk="1" hangingPunct="1"/>
            <a:r>
              <a:rPr lang="en-US" altLang="en-US" smtClean="0"/>
              <a:t>Select a “cue:”</a:t>
            </a:r>
          </a:p>
          <a:p>
            <a:pPr lvl="1" eaLnBrk="1" hangingPunct="1"/>
            <a:r>
              <a:rPr lang="en-US" altLang="en-US" smtClean="0"/>
              <a:t>foreground enhancement</a:t>
            </a:r>
          </a:p>
          <a:p>
            <a:pPr lvl="1" eaLnBrk="1" hangingPunct="1"/>
            <a:r>
              <a:rPr lang="en-US" altLang="en-US" smtClean="0"/>
              <a:t>background subtraction</a:t>
            </a:r>
          </a:p>
          <a:p>
            <a:pPr eaLnBrk="1" hangingPunct="1"/>
            <a:r>
              <a:rPr lang="en-US" altLang="en-US" smtClean="0"/>
              <a:t>Segment</a:t>
            </a:r>
          </a:p>
          <a:p>
            <a:pPr lvl="1" eaLnBrk="1" hangingPunct="1"/>
            <a:r>
              <a:rPr lang="en-US" altLang="en-US" smtClean="0"/>
              <a:t>threshold</a:t>
            </a:r>
          </a:p>
          <a:p>
            <a:pPr lvl="1" eaLnBrk="1" hangingPunct="1"/>
            <a:r>
              <a:rPr lang="en-US" altLang="en-US" smtClean="0"/>
              <a:t>“clean up”</a:t>
            </a:r>
          </a:p>
          <a:p>
            <a:pPr eaLnBrk="1" hangingPunct="1"/>
            <a:r>
              <a:rPr lang="en-US" altLang="en-US" smtClean="0"/>
              <a:t>Compute region geometry    </a:t>
            </a:r>
          </a:p>
          <a:p>
            <a:pPr lvl="1" eaLnBrk="1" hangingPunct="1"/>
            <a:r>
              <a:rPr lang="en-US" altLang="en-US" smtClean="0"/>
              <a:t>centroid (first moment)</a:t>
            </a:r>
          </a:p>
          <a:p>
            <a:pPr lvl="1" eaLnBrk="1" hangingPunct="1"/>
            <a:r>
              <a:rPr lang="en-US" altLang="en-US" smtClean="0"/>
              <a:t>orientation (second moment)</a:t>
            </a:r>
          </a:p>
          <a:p>
            <a:pPr lvl="1" eaLnBrk="1" hangingPunct="1"/>
            <a:r>
              <a:rPr lang="en-US" altLang="en-US" smtClean="0"/>
              <a:t>scale (second moment)</a:t>
            </a:r>
          </a:p>
        </p:txBody>
      </p:sp>
      <p:graphicFrame>
        <p:nvGraphicFramePr>
          <p:cNvPr id="18438" name="Object 1028"/>
          <p:cNvGraphicFramePr>
            <a:graphicFrameLocks noChangeAspect="1"/>
          </p:cNvGraphicFramePr>
          <p:nvPr/>
        </p:nvGraphicFramePr>
        <p:xfrm>
          <a:off x="5715000" y="4343400"/>
          <a:ext cx="2133600" cy="1077913"/>
        </p:xfrm>
        <a:graphic>
          <a:graphicData uri="http://schemas.openxmlformats.org/presentationml/2006/ole">
            <mc:AlternateContent xmlns:mc="http://schemas.openxmlformats.org/markup-compatibility/2006">
              <mc:Choice xmlns:v="urn:schemas-microsoft-com:vml" Requires="v">
                <p:oleObj spid="_x0000_s32782" name="Equation" r:id="rId3" imgW="1133417" imgH="533389" progId="EquationMagic">
                  <p:embed/>
                </p:oleObj>
              </mc:Choice>
              <mc:Fallback>
                <p:oleObj name="Equation" r:id="rId3" imgW="1133417" imgH="533389" progId="EquationMagic">
                  <p:embed/>
                  <p:pic>
                    <p:nvPicPr>
                      <p:cNvPr id="18438" name="Object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343400"/>
                        <a:ext cx="2133600" cy="107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9" name="Object 1029"/>
          <p:cNvGraphicFramePr>
            <a:graphicFrameLocks noChangeAspect="1"/>
          </p:cNvGraphicFramePr>
          <p:nvPr/>
        </p:nvGraphicFramePr>
        <p:xfrm>
          <a:off x="5791200" y="5486400"/>
          <a:ext cx="2057400" cy="738188"/>
        </p:xfrm>
        <a:graphic>
          <a:graphicData uri="http://schemas.openxmlformats.org/presentationml/2006/ole">
            <mc:AlternateContent xmlns:mc="http://schemas.openxmlformats.org/markup-compatibility/2006">
              <mc:Choice xmlns:v="urn:schemas-microsoft-com:vml" Requires="v">
                <p:oleObj spid="_x0000_s32783" name="Equation" r:id="rId5" imgW="1238248" imgH="400042" progId="EquationMagic">
                  <p:embed/>
                </p:oleObj>
              </mc:Choice>
              <mc:Fallback>
                <p:oleObj name="Equation" r:id="rId5" imgW="1238248" imgH="400042" progId="EquationMagic">
                  <p:embed/>
                  <p:pic>
                    <p:nvPicPr>
                      <p:cNvPr id="18439" name="Object 10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5486400"/>
                        <a:ext cx="2057400" cy="73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0" name="Object 1030"/>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32784" name="Equation" r:id="rId7" imgW="114151" imgH="215619" progId="Equation.3">
                  <p:embed/>
                </p:oleObj>
              </mc:Choice>
              <mc:Fallback>
                <p:oleObj name="Equation" r:id="rId7" imgW="114151" imgH="215619" progId="Equation.3">
                  <p:embed/>
                  <p:pic>
                    <p:nvPicPr>
                      <p:cNvPr id="18440" name="Object 10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1" name="Object 1031"/>
          <p:cNvGraphicFramePr>
            <a:graphicFrameLocks noChangeAspect="1"/>
          </p:cNvGraphicFramePr>
          <p:nvPr/>
        </p:nvGraphicFramePr>
        <p:xfrm>
          <a:off x="3352800" y="1828800"/>
          <a:ext cx="1511300" cy="417513"/>
        </p:xfrm>
        <a:graphic>
          <a:graphicData uri="http://schemas.openxmlformats.org/presentationml/2006/ole">
            <mc:AlternateContent xmlns:mc="http://schemas.openxmlformats.org/markup-compatibility/2006">
              <mc:Choice xmlns:v="urn:schemas-microsoft-com:vml" Requires="v">
                <p:oleObj spid="_x0000_s32785" name="Equation" r:id="rId9" imgW="904842" imgH="190573" progId="Equation.3">
                  <p:embed/>
                </p:oleObj>
              </mc:Choice>
              <mc:Fallback>
                <p:oleObj name="Equation" r:id="rId9" imgW="904842" imgH="190573" progId="Equation.3">
                  <p:embed/>
                  <p:pic>
                    <p:nvPicPr>
                      <p:cNvPr id="18441" name="Object 10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0" y="1828800"/>
                        <a:ext cx="151130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8629150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a:noFill/>
        </p:spPr>
        <p:txBody>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3EA77F0-4652-41E5-954D-54F2D51CDF7D}" type="datetime1">
              <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9459" name="Slide Number Placeholder 5"/>
          <p:cNvSpPr>
            <a:spLocks noGrp="1"/>
          </p:cNvSpPr>
          <p:nvPr>
            <p:ph type="sldNum" sz="quarter" idx="12"/>
          </p:nvPr>
        </p:nvSpPr>
        <p:spPr>
          <a:noFill/>
        </p:spPr>
        <p:txBody>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6523177-7681-402C-B821-C5657304C2A2}"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16</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9460" name="Rectangle 1026"/>
          <p:cNvSpPr>
            <a:spLocks noGrp="1" noChangeArrowheads="1"/>
          </p:cNvSpPr>
          <p:nvPr>
            <p:ph type="title"/>
          </p:nvPr>
        </p:nvSpPr>
        <p:spPr/>
        <p:txBody>
          <a:bodyPr/>
          <a:lstStyle/>
          <a:p>
            <a:pPr eaLnBrk="1" hangingPunct="1"/>
            <a:r>
              <a:rPr lang="en-US" altLang="en-US" smtClean="0"/>
              <a:t>Regions</a:t>
            </a:r>
          </a:p>
        </p:txBody>
      </p:sp>
      <p:sp>
        <p:nvSpPr>
          <p:cNvPr id="19461" name="Rectangle 1027"/>
          <p:cNvSpPr>
            <a:spLocks noGrp="1" noChangeArrowheads="1"/>
          </p:cNvSpPr>
          <p:nvPr>
            <p:ph type="body" idx="1"/>
          </p:nvPr>
        </p:nvSpPr>
        <p:spPr/>
        <p:txBody>
          <a:bodyPr/>
          <a:lstStyle/>
          <a:p>
            <a:pPr eaLnBrk="1" hangingPunct="1"/>
            <a:r>
              <a:rPr lang="en-US" altLang="en-US" smtClean="0"/>
              <a:t>                       (color space): intrinsic coloration</a:t>
            </a:r>
          </a:p>
          <a:p>
            <a:pPr lvl="1" eaLnBrk="1" hangingPunct="1"/>
            <a:r>
              <a:rPr lang="en-US" altLang="en-US" smtClean="0"/>
              <a:t>Homogeneous region:              is roughly constant </a:t>
            </a:r>
          </a:p>
          <a:p>
            <a:pPr lvl="1" eaLnBrk="1" hangingPunct="1"/>
            <a:r>
              <a:rPr lang="en-US" altLang="en-US" smtClean="0"/>
              <a:t>Textured region:              has significant intensity gradients horizontally and vertically</a:t>
            </a:r>
          </a:p>
          <a:p>
            <a:pPr lvl="1" eaLnBrk="1" hangingPunct="1"/>
            <a:r>
              <a:rPr lang="en-US" altLang="en-US" smtClean="0"/>
              <a:t>Contour: (local) rapid change in contrast</a:t>
            </a:r>
          </a:p>
        </p:txBody>
      </p:sp>
      <p:pic>
        <p:nvPicPr>
          <p:cNvPr id="19462" name="Picture 1028" descr="bigsu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825" y="3787775"/>
            <a:ext cx="330835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3" name="Object 1029"/>
          <p:cNvGraphicFramePr>
            <a:graphicFrameLocks noChangeAspect="1"/>
          </p:cNvGraphicFramePr>
          <p:nvPr/>
        </p:nvGraphicFramePr>
        <p:xfrm>
          <a:off x="1066800" y="1524000"/>
          <a:ext cx="2019300" cy="558800"/>
        </p:xfrm>
        <a:graphic>
          <a:graphicData uri="http://schemas.openxmlformats.org/presentationml/2006/ole">
            <mc:AlternateContent xmlns:mc="http://schemas.openxmlformats.org/markup-compatibility/2006">
              <mc:Choice xmlns:v="urn:schemas-microsoft-com:vml" Requires="v">
                <p:oleObj spid="_x0000_s33803" name="Equation" r:id="rId4" imgW="1028586" imgH="228634" progId="Equation.3">
                  <p:embed/>
                </p:oleObj>
              </mc:Choice>
              <mc:Fallback>
                <p:oleObj name="Equation" r:id="rId4" imgW="1028586" imgH="228634" progId="Equation.3">
                  <p:embed/>
                  <p:pic>
                    <p:nvPicPr>
                      <p:cNvPr id="19463"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24000"/>
                        <a:ext cx="20193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4" name="Object 1030"/>
          <p:cNvGraphicFramePr>
            <a:graphicFrameLocks noChangeAspect="1"/>
          </p:cNvGraphicFramePr>
          <p:nvPr/>
        </p:nvGraphicFramePr>
        <p:xfrm>
          <a:off x="4191000" y="1905000"/>
          <a:ext cx="793750" cy="436563"/>
        </p:xfrm>
        <a:graphic>
          <a:graphicData uri="http://schemas.openxmlformats.org/presentationml/2006/ole">
            <mc:AlternateContent xmlns:mc="http://schemas.openxmlformats.org/markup-compatibility/2006">
              <mc:Choice xmlns:v="urn:schemas-microsoft-com:vml" Requires="v">
                <p:oleObj spid="_x0000_s33804" name="Equation" r:id="rId6" imgW="447693" imgH="219186" progId="Equation.3">
                  <p:embed/>
                </p:oleObj>
              </mc:Choice>
              <mc:Fallback>
                <p:oleObj name="Equation" r:id="rId6" imgW="447693" imgH="219186" progId="Equation.3">
                  <p:embed/>
                  <p:pic>
                    <p:nvPicPr>
                      <p:cNvPr id="19464" name="Object 10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1905000"/>
                        <a:ext cx="793750"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5" name="Object 1031"/>
          <p:cNvGraphicFramePr>
            <a:graphicFrameLocks noChangeAspect="1"/>
          </p:cNvGraphicFramePr>
          <p:nvPr/>
        </p:nvGraphicFramePr>
        <p:xfrm>
          <a:off x="3505200" y="2286000"/>
          <a:ext cx="762000" cy="419100"/>
        </p:xfrm>
        <a:graphic>
          <a:graphicData uri="http://schemas.openxmlformats.org/presentationml/2006/ole">
            <mc:AlternateContent xmlns:mc="http://schemas.openxmlformats.org/markup-compatibility/2006">
              <mc:Choice xmlns:v="urn:schemas-microsoft-com:vml" Requires="v">
                <p:oleObj spid="_x0000_s33805" name="Equation" r:id="rId8" imgW="447693" imgH="219186" progId="Equation.3">
                  <p:embed/>
                </p:oleObj>
              </mc:Choice>
              <mc:Fallback>
                <p:oleObj name="Equation" r:id="rId8" imgW="447693" imgH="219186" progId="Equation.3">
                  <p:embed/>
                  <p:pic>
                    <p:nvPicPr>
                      <p:cNvPr id="19465" name="Object 10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2286000"/>
                        <a:ext cx="7620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10969073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2"/>
          <p:cNvSpPr>
            <a:spLocks noGrp="1"/>
          </p:cNvSpPr>
          <p:nvPr>
            <p:ph type="dt" sz="quarter" idx="10"/>
          </p:nvPr>
        </p:nvSpPr>
        <p:spPr>
          <a:noFill/>
        </p:spPr>
        <p:txBody>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53C93F5-6916-49E0-BE29-1C28BA4ACF26}" type="datetime1">
              <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0483" name="Slide Number Placeholder 4"/>
          <p:cNvSpPr>
            <a:spLocks noGrp="1"/>
          </p:cNvSpPr>
          <p:nvPr>
            <p:ph type="sldNum" sz="quarter" idx="12"/>
          </p:nvPr>
        </p:nvSpPr>
        <p:spPr>
          <a:noFill/>
        </p:spPr>
        <p:txBody>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9DD2652-C35B-4F3D-9406-EA52ACE7DC1F}"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0484" name="Rectangle 2"/>
          <p:cNvSpPr>
            <a:spLocks noChangeArrowheads="1"/>
          </p:cNvSpPr>
          <p:nvPr/>
        </p:nvSpPr>
        <p:spPr bwMode="auto">
          <a:xfrm>
            <a:off x="781050" y="1706563"/>
            <a:ext cx="3479800" cy="17224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0485" name="Rectangle 3"/>
          <p:cNvSpPr>
            <a:spLocks noChangeArrowheads="1"/>
          </p:cNvSpPr>
          <p:nvPr/>
        </p:nvSpPr>
        <p:spPr bwMode="auto">
          <a:xfrm>
            <a:off x="4972050" y="1706563"/>
            <a:ext cx="3479800" cy="17224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0486" name="AutoShape 4"/>
          <p:cNvSpPr>
            <a:spLocks noChangeArrowheads="1"/>
          </p:cNvSpPr>
          <p:nvPr/>
        </p:nvSpPr>
        <p:spPr bwMode="auto">
          <a:xfrm>
            <a:off x="4572000" y="4495800"/>
            <a:ext cx="600075" cy="495300"/>
          </a:xfrm>
          <a:prstGeom prst="rightArrow">
            <a:avLst>
              <a:gd name="adj1" fmla="val 50000"/>
              <a:gd name="adj2" fmla="val 60583"/>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2048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63713"/>
            <a:ext cx="1612900"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8"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63713"/>
            <a:ext cx="1612900"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9"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763713"/>
            <a:ext cx="1612900"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0"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763713"/>
            <a:ext cx="1612900"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1" name="Pictur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657600"/>
            <a:ext cx="2971800"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2" name="Picture 1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3657600"/>
            <a:ext cx="2876550"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3" name="Rectangle 11"/>
          <p:cNvSpPr>
            <a:spLocks noGrp="1" noChangeArrowheads="1"/>
          </p:cNvSpPr>
          <p:nvPr>
            <p:ph type="title"/>
          </p:nvPr>
        </p:nvSpPr>
        <p:spPr/>
        <p:txBody>
          <a:bodyPr/>
          <a:lstStyle/>
          <a:p>
            <a:pPr eaLnBrk="1" hangingPunct="1"/>
            <a:r>
              <a:rPr lang="en-US" altLang="en-US" smtClean="0"/>
              <a:t>Homogeneous Color Region: Photometry</a:t>
            </a:r>
          </a:p>
        </p:txBody>
      </p:sp>
    </p:spTree>
    <p:extLst>
      <p:ext uri="{BB962C8B-B14F-4D97-AF65-F5344CB8AC3E}">
        <p14:creationId xmlns:p14="http://schemas.microsoft.com/office/powerpoint/2010/main" val="52547047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p:spPr>
        <p:txBody>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8DEAD98-EC87-4B02-807E-839C8A51A9E9}" type="datetime1">
              <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1507" name="Slide Number Placeholder 5"/>
          <p:cNvSpPr>
            <a:spLocks noGrp="1"/>
          </p:cNvSpPr>
          <p:nvPr>
            <p:ph type="sldNum" sz="quarter" idx="12"/>
          </p:nvPr>
        </p:nvSpPr>
        <p:spPr>
          <a:noFill/>
        </p:spPr>
        <p:txBody>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1B0EA6A-488A-4C43-87F6-C1FC5E556750}"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1508" name="Rectangle 2050"/>
          <p:cNvSpPr>
            <a:spLocks noGrp="1" noChangeArrowheads="1"/>
          </p:cNvSpPr>
          <p:nvPr>
            <p:ph type="title"/>
          </p:nvPr>
        </p:nvSpPr>
        <p:spPr/>
        <p:txBody>
          <a:bodyPr/>
          <a:lstStyle/>
          <a:p>
            <a:pPr eaLnBrk="1" hangingPunct="1"/>
            <a:r>
              <a:rPr lang="en-US" altLang="en-US" smtClean="0"/>
              <a:t>Color Representation</a:t>
            </a:r>
          </a:p>
        </p:txBody>
      </p:sp>
      <p:sp>
        <p:nvSpPr>
          <p:cNvPr id="21509" name="Rectangle 2051"/>
          <p:cNvSpPr>
            <a:spLocks noGrp="1" noChangeArrowheads="1"/>
          </p:cNvSpPr>
          <p:nvPr>
            <p:ph type="body" idx="1"/>
          </p:nvPr>
        </p:nvSpPr>
        <p:spPr>
          <a:xfrm>
            <a:off x="685800" y="2209800"/>
            <a:ext cx="8686800" cy="4114800"/>
          </a:xfrm>
        </p:spPr>
        <p:txBody>
          <a:bodyPr/>
          <a:lstStyle/>
          <a:p>
            <a:pPr eaLnBrk="1" hangingPunct="1"/>
            <a:r>
              <a:rPr lang="en-US" altLang="en-US" smtClean="0"/>
              <a:t>                       is irradiance of region </a:t>
            </a:r>
            <a:r>
              <a:rPr lang="en-US" altLang="en-US" i="1" smtClean="0"/>
              <a:t>R</a:t>
            </a:r>
          </a:p>
          <a:p>
            <a:pPr eaLnBrk="1" hangingPunct="1"/>
            <a:r>
              <a:rPr lang="en-US" altLang="en-US" smtClean="0"/>
              <a:t>Color representation</a:t>
            </a:r>
          </a:p>
          <a:p>
            <a:pPr lvl="1" eaLnBrk="1" hangingPunct="1"/>
            <a:r>
              <a:rPr lang="en-US" altLang="en-US" smtClean="0"/>
              <a:t>DRM [Klinker et al., 1990]: if P is Lambertian,                        		 has </a:t>
            </a:r>
            <a:r>
              <a:rPr lang="en-US" altLang="en-US" i="1" smtClean="0"/>
              <a:t>matte</a:t>
            </a:r>
            <a:r>
              <a:rPr lang="en-US" altLang="en-US" smtClean="0"/>
              <a:t> line and </a:t>
            </a:r>
            <a:r>
              <a:rPr lang="en-US" altLang="en-US" i="1" smtClean="0"/>
              <a:t>highlight</a:t>
            </a:r>
            <a:r>
              <a:rPr lang="en-US" altLang="en-US" smtClean="0"/>
              <a:t> line</a:t>
            </a:r>
          </a:p>
          <a:p>
            <a:pPr lvl="1" eaLnBrk="1" hangingPunct="1"/>
            <a:r>
              <a:rPr lang="en-US" altLang="en-US" smtClean="0"/>
              <a:t>User selects </a:t>
            </a:r>
            <a:r>
              <a:rPr lang="en-US" altLang="en-US" i="1" smtClean="0"/>
              <a:t>matte</a:t>
            </a:r>
            <a:r>
              <a:rPr lang="en-US" altLang="en-US" smtClean="0"/>
              <a:t> pixels in </a:t>
            </a:r>
            <a:r>
              <a:rPr lang="en-US" altLang="en-US" i="1" smtClean="0"/>
              <a:t>R </a:t>
            </a:r>
          </a:p>
          <a:p>
            <a:pPr lvl="1" eaLnBrk="1" hangingPunct="1"/>
            <a:r>
              <a:rPr lang="en-US" altLang="en-US" smtClean="0"/>
              <a:t>PCA fits ellipsoid                      to matte cluster</a:t>
            </a:r>
          </a:p>
          <a:p>
            <a:pPr lvl="1" eaLnBrk="1" hangingPunct="1"/>
            <a:r>
              <a:rPr lang="en-US" altLang="en-US" smtClean="0"/>
              <a:t>Color similarity                     is defined by Mahalanobis distance </a:t>
            </a:r>
          </a:p>
        </p:txBody>
      </p:sp>
      <p:graphicFrame>
        <p:nvGraphicFramePr>
          <p:cNvPr id="21510" name="Object 2052"/>
          <p:cNvGraphicFramePr>
            <a:graphicFrameLocks noChangeAspect="1"/>
          </p:cNvGraphicFramePr>
          <p:nvPr/>
        </p:nvGraphicFramePr>
        <p:xfrm>
          <a:off x="1143000" y="2209800"/>
          <a:ext cx="1846263" cy="511175"/>
        </p:xfrm>
        <a:graphic>
          <a:graphicData uri="http://schemas.openxmlformats.org/presentationml/2006/ole">
            <mc:AlternateContent xmlns:mc="http://schemas.openxmlformats.org/markup-compatibility/2006">
              <mc:Choice xmlns:v="urn:schemas-microsoft-com:vml" Requires="v">
                <p:oleObj spid="_x0000_s34830" name="Equation" r:id="rId3" imgW="1028586" imgH="228634" progId="Equation.3">
                  <p:embed/>
                </p:oleObj>
              </mc:Choice>
              <mc:Fallback>
                <p:oleObj name="Equation" r:id="rId3" imgW="1028586" imgH="228634" progId="Equation.3">
                  <p:embed/>
                  <p:pic>
                    <p:nvPicPr>
                      <p:cNvPr id="21510" name="Object 20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09800"/>
                        <a:ext cx="1846263"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511" name="Object 2053"/>
          <p:cNvGraphicFramePr>
            <a:graphicFrameLocks noChangeAspect="1"/>
          </p:cNvGraphicFramePr>
          <p:nvPr/>
        </p:nvGraphicFramePr>
        <p:xfrm>
          <a:off x="3657600" y="4114800"/>
          <a:ext cx="1001713" cy="360363"/>
        </p:xfrm>
        <a:graphic>
          <a:graphicData uri="http://schemas.openxmlformats.org/presentationml/2006/ole">
            <mc:AlternateContent xmlns:mc="http://schemas.openxmlformats.org/markup-compatibility/2006">
              <mc:Choice xmlns:v="urn:schemas-microsoft-com:vml" Requires="v">
                <p:oleObj spid="_x0000_s34831" name="Equation" r:id="rId5" imgW="781099" imgH="228634" progId="Equation.3">
                  <p:embed/>
                </p:oleObj>
              </mc:Choice>
              <mc:Fallback>
                <p:oleObj name="Equation" r:id="rId5" imgW="781099" imgH="228634" progId="Equation.3">
                  <p:embed/>
                  <p:pic>
                    <p:nvPicPr>
                      <p:cNvPr id="21511" name="Object 20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4114800"/>
                        <a:ext cx="1001713"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512" name="Object 2054"/>
          <p:cNvGraphicFramePr>
            <a:graphicFrameLocks noChangeAspect="1"/>
          </p:cNvGraphicFramePr>
          <p:nvPr/>
        </p:nvGraphicFramePr>
        <p:xfrm>
          <a:off x="3352800" y="4495800"/>
          <a:ext cx="1171575" cy="382588"/>
        </p:xfrm>
        <a:graphic>
          <a:graphicData uri="http://schemas.openxmlformats.org/presentationml/2006/ole">
            <mc:AlternateContent xmlns:mc="http://schemas.openxmlformats.org/markup-compatibility/2006">
              <mc:Choice xmlns:v="urn:schemas-microsoft-com:vml" Requires="v">
                <p:oleObj spid="_x0000_s34832" name="Equation" r:id="rId7" imgW="752459" imgH="190573" progId="Equation.3">
                  <p:embed/>
                </p:oleObj>
              </mc:Choice>
              <mc:Fallback>
                <p:oleObj name="Equation" r:id="rId7" imgW="752459" imgH="190573" progId="Equation.3">
                  <p:embed/>
                  <p:pic>
                    <p:nvPicPr>
                      <p:cNvPr id="21512" name="Object 20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495800"/>
                        <a:ext cx="1171575"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513" name="Object 2055"/>
          <p:cNvGraphicFramePr>
            <a:graphicFrameLocks noChangeAspect="1"/>
          </p:cNvGraphicFramePr>
          <p:nvPr/>
        </p:nvGraphicFramePr>
        <p:xfrm>
          <a:off x="2249488" y="5181600"/>
          <a:ext cx="4340225" cy="554038"/>
        </p:xfrm>
        <a:graphic>
          <a:graphicData uri="http://schemas.openxmlformats.org/presentationml/2006/ole">
            <mc:AlternateContent xmlns:mc="http://schemas.openxmlformats.org/markup-compatibility/2006">
              <mc:Choice xmlns:v="urn:schemas-microsoft-com:vml" Requires="v">
                <p:oleObj spid="_x0000_s34833" name="Equation" r:id="rId9" imgW="2314656" imgH="228634" progId="Equation.3">
                  <p:embed/>
                </p:oleObj>
              </mc:Choice>
              <mc:Fallback>
                <p:oleObj name="Equation" r:id="rId9" imgW="2314656" imgH="228634" progId="Equation.3">
                  <p:embed/>
                  <p:pic>
                    <p:nvPicPr>
                      <p:cNvPr id="21513" name="Object 205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9488" y="5181600"/>
                        <a:ext cx="4340225"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19544303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2"/>
          <p:cNvSpPr>
            <a:spLocks noGrp="1"/>
          </p:cNvSpPr>
          <p:nvPr>
            <p:ph type="dt" sz="quarter" idx="10"/>
          </p:nvPr>
        </p:nvSpPr>
        <p:spPr>
          <a:noFill/>
        </p:spPr>
        <p:txBody>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D188778-02E8-4C8E-92E6-225074897094}" type="datetime1">
              <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2531" name="Slide Number Placeholder 4"/>
          <p:cNvSpPr>
            <a:spLocks noGrp="1"/>
          </p:cNvSpPr>
          <p:nvPr>
            <p:ph type="sldNum" sz="quarter" idx="12"/>
          </p:nvPr>
        </p:nvSpPr>
        <p:spPr>
          <a:noFill/>
        </p:spPr>
        <p:txBody>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197A8B8-A5C0-401C-8764-6D43311464FF}"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2532" name="Rectangle 2"/>
          <p:cNvSpPr>
            <a:spLocks noGrp="1" noChangeArrowheads="1"/>
          </p:cNvSpPr>
          <p:nvPr>
            <p:ph type="title"/>
          </p:nvPr>
        </p:nvSpPr>
        <p:spPr>
          <a:xfrm>
            <a:off x="0" y="228600"/>
            <a:ext cx="9144000" cy="1143000"/>
          </a:xfrm>
        </p:spPr>
        <p:txBody>
          <a:bodyPr/>
          <a:lstStyle/>
          <a:p>
            <a:pPr eaLnBrk="1" hangingPunct="1"/>
            <a:r>
              <a:rPr lang="en-US" altLang="en-US" smtClean="0"/>
              <a:t>Homogeneous Region: Photometry</a:t>
            </a:r>
          </a:p>
        </p:txBody>
      </p:sp>
      <p:pic>
        <p:nvPicPr>
          <p:cNvPr id="22533" name="Picture 3" descr="overlay_full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3052763"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cdmat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676400"/>
            <a:ext cx="3052763"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5" descr="samp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738" y="4953000"/>
            <a:ext cx="1033462"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6" descr="tinysamp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114800"/>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7" descr="tinyel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4114800"/>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 Box 8"/>
          <p:cNvSpPr txBox="1">
            <a:spLocks noChangeArrowheads="1"/>
          </p:cNvSpPr>
          <p:nvPr/>
        </p:nvSpPr>
        <p:spPr bwMode="auto">
          <a:xfrm>
            <a:off x="898525" y="6061075"/>
            <a:ext cx="1096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Sample</a:t>
            </a:r>
          </a:p>
        </p:txBody>
      </p:sp>
      <p:sp>
        <p:nvSpPr>
          <p:cNvPr id="22539" name="Text Box 9"/>
          <p:cNvSpPr txBox="1">
            <a:spLocks noChangeArrowheads="1"/>
          </p:cNvSpPr>
          <p:nvPr/>
        </p:nvSpPr>
        <p:spPr bwMode="auto">
          <a:xfrm>
            <a:off x="7632700" y="5756275"/>
            <a:ext cx="15208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PCA-fitted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ellipsoid</a:t>
            </a:r>
          </a:p>
        </p:txBody>
      </p:sp>
    </p:spTree>
    <p:extLst>
      <p:ext uri="{BB962C8B-B14F-4D97-AF65-F5344CB8AC3E}">
        <p14:creationId xmlns:p14="http://schemas.microsoft.com/office/powerpoint/2010/main" val="104304153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4"/>
          <p:cNvSpPr>
            <a:spLocks noGrp="1"/>
          </p:cNvSpPr>
          <p:nvPr>
            <p:ph type="dt"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538681E-5E51-45C3-A4DC-155028F82791}" type="datetime1">
              <a:rPr lang="en-US" altLang="en-US" sz="1000" smtClean="0">
                <a:latin typeface="Arial" panose="020B0604020202020204" pitchFamily="34" charset="0"/>
              </a:rPr>
              <a:pPr eaLnBrk="1" hangingPunct="1"/>
              <a:t>1/20/2022</a:t>
            </a:fld>
            <a:endParaRPr lang="en-US" altLang="en-US" sz="1000" smtClean="0">
              <a:latin typeface="Arial" panose="020B0604020202020204" pitchFamily="34" charset="0"/>
            </a:endParaRPr>
          </a:p>
        </p:txBody>
      </p:sp>
      <p:sp>
        <p:nvSpPr>
          <p:cNvPr id="7171" name="Slide Number Placeholder 6"/>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02D97E8-6480-4D34-9AB4-E8B340FCCBA9}" type="slidenum">
              <a:rPr lang="en-US" altLang="en-US" sz="800">
                <a:latin typeface="Arial" panose="020B0604020202020204" pitchFamily="34" charset="0"/>
              </a:rPr>
              <a:pPr eaLnBrk="1" hangingPunct="1"/>
              <a:t>2</a:t>
            </a:fld>
            <a:endParaRPr lang="en-US" altLang="en-US" sz="800">
              <a:latin typeface="Arial" panose="020B0604020202020204" pitchFamily="34" charset="0"/>
            </a:endParaRPr>
          </a:p>
        </p:txBody>
      </p:sp>
      <p:sp>
        <p:nvSpPr>
          <p:cNvPr id="7172" name="Rectangle 2"/>
          <p:cNvSpPr>
            <a:spLocks noGrp="1" noChangeArrowheads="1"/>
          </p:cNvSpPr>
          <p:nvPr>
            <p:ph type="title"/>
          </p:nvPr>
        </p:nvSpPr>
        <p:spPr>
          <a:xfrm>
            <a:off x="990600" y="228600"/>
            <a:ext cx="6934200" cy="990600"/>
          </a:xfrm>
        </p:spPr>
        <p:txBody>
          <a:bodyPr/>
          <a:lstStyle/>
          <a:p>
            <a:r>
              <a:rPr lang="en-US" altLang="en-US" smtClean="0"/>
              <a:t>Why Visual Tracking?</a:t>
            </a:r>
          </a:p>
        </p:txBody>
      </p:sp>
      <p:pic>
        <p:nvPicPr>
          <p:cNvPr id="7173"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138" y="4633913"/>
            <a:ext cx="15843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5" descr="020"/>
          <p:cNvPicPr>
            <a:picLocks noChangeAspect="1" noChangeArrowheads="1"/>
          </p:cNvPicPr>
          <p:nvPr/>
        </p:nvPicPr>
        <p:blipFill>
          <a:blip r:embed="rId5">
            <a:lum bright="46000" contrast="54000"/>
            <a:extLst>
              <a:ext uri="{28A0092B-C50C-407E-A947-70E740481C1C}">
                <a14:useLocalDpi xmlns:a14="http://schemas.microsoft.com/office/drawing/2010/main" val="0"/>
              </a:ext>
            </a:extLst>
          </a:blip>
          <a:srcRect/>
          <a:stretch>
            <a:fillRect/>
          </a:stretch>
        </p:blipFill>
        <p:spPr bwMode="auto">
          <a:xfrm>
            <a:off x="6408738" y="4633913"/>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6"/>
          <p:cNvSpPr txBox="1">
            <a:spLocks noChangeArrowheads="1"/>
          </p:cNvSpPr>
          <p:nvPr/>
        </p:nvSpPr>
        <p:spPr bwMode="auto">
          <a:xfrm>
            <a:off x="1154113" y="6065838"/>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b="1">
                <a:latin typeface="Arial" panose="020B0604020202020204" pitchFamily="34" charset="0"/>
              </a:rPr>
              <a:t>Motion Control</a:t>
            </a:r>
          </a:p>
        </p:txBody>
      </p:sp>
      <p:sp>
        <p:nvSpPr>
          <p:cNvPr id="7176" name="Text Box 7"/>
          <p:cNvSpPr txBox="1">
            <a:spLocks noChangeArrowheads="1"/>
          </p:cNvSpPr>
          <p:nvPr/>
        </p:nvSpPr>
        <p:spPr bwMode="auto">
          <a:xfrm>
            <a:off x="4375150" y="6065838"/>
            <a:ext cx="622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b="1">
                <a:latin typeface="Arial" panose="020B0604020202020204" pitchFamily="34" charset="0"/>
              </a:rPr>
              <a:t>HCI</a:t>
            </a:r>
          </a:p>
        </p:txBody>
      </p:sp>
      <p:sp>
        <p:nvSpPr>
          <p:cNvPr id="7177" name="Text Box 8"/>
          <p:cNvSpPr txBox="1">
            <a:spLocks noChangeArrowheads="1"/>
          </p:cNvSpPr>
          <p:nvPr/>
        </p:nvSpPr>
        <p:spPr bwMode="auto">
          <a:xfrm>
            <a:off x="6259513" y="6065838"/>
            <a:ext cx="1820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b="1">
                <a:latin typeface="Arial" panose="020B0604020202020204" pitchFamily="34" charset="0"/>
              </a:rPr>
              <a:t>Measurement</a:t>
            </a:r>
          </a:p>
        </p:txBody>
      </p:sp>
      <p:pic>
        <p:nvPicPr>
          <p:cNvPr id="7178" name="Picture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5738" y="4633913"/>
            <a:ext cx="15970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0" descr="robots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2022475"/>
            <a:ext cx="322262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 Box 11"/>
          <p:cNvSpPr txBox="1">
            <a:spLocks noChangeArrowheads="1"/>
          </p:cNvSpPr>
          <p:nvPr/>
        </p:nvSpPr>
        <p:spPr bwMode="auto">
          <a:xfrm>
            <a:off x="1066800" y="3733800"/>
            <a:ext cx="33274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FFCC00"/>
                </a:solidFill>
                <a:latin typeface="Arial" panose="020B0604020202020204" pitchFamily="34" charset="0"/>
              </a:rPr>
              <a:t>Computers are fast enough!</a:t>
            </a:r>
          </a:p>
        </p:txBody>
      </p:sp>
      <p:sp>
        <p:nvSpPr>
          <p:cNvPr id="7181" name="Text Box 12"/>
          <p:cNvSpPr txBox="1">
            <a:spLocks noChangeArrowheads="1"/>
          </p:cNvSpPr>
          <p:nvPr/>
        </p:nvSpPr>
        <p:spPr bwMode="auto">
          <a:xfrm>
            <a:off x="5334000" y="3657600"/>
            <a:ext cx="34448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FFCC00"/>
                </a:solidFill>
                <a:latin typeface="Arial" panose="020B0604020202020204" pitchFamily="34" charset="0"/>
              </a:rPr>
              <a:t>Related technology is cheap!</a:t>
            </a:r>
            <a:endParaRPr lang="en-US" altLang="en-US" sz="1600">
              <a:solidFill>
                <a:srgbClr val="FFCC00"/>
              </a:solidFill>
              <a:latin typeface="Courier New" panose="02070309020205020404" pitchFamily="49" charset="0"/>
            </a:endParaRPr>
          </a:p>
        </p:txBody>
      </p:sp>
      <p:sp>
        <p:nvSpPr>
          <p:cNvPr id="7182" name="Text Box 13"/>
          <p:cNvSpPr txBox="1">
            <a:spLocks noChangeArrowheads="1"/>
          </p:cNvSpPr>
          <p:nvPr/>
        </p:nvSpPr>
        <p:spPr bwMode="auto">
          <a:xfrm>
            <a:off x="3505200" y="4267200"/>
            <a:ext cx="24733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FFCC00"/>
                </a:solidFill>
                <a:latin typeface="Arial" panose="020B0604020202020204" pitchFamily="34" charset="0"/>
              </a:rPr>
              <a:t>Applications abound</a:t>
            </a:r>
          </a:p>
        </p:txBody>
      </p:sp>
      <p:graphicFrame>
        <p:nvGraphicFramePr>
          <p:cNvPr id="7183" name="Object 14"/>
          <p:cNvGraphicFramePr>
            <a:graphicFrameLocks noChangeAspect="1"/>
          </p:cNvGraphicFramePr>
          <p:nvPr>
            <p:extLst>
              <p:ext uri="{D42A27DB-BD31-4B8C-83A1-F6EECF244321}">
                <p14:modId xmlns:p14="http://schemas.microsoft.com/office/powerpoint/2010/main" val="1102295060"/>
              </p:ext>
            </p:extLst>
          </p:nvPr>
        </p:nvGraphicFramePr>
        <p:xfrm>
          <a:off x="990599" y="1617662"/>
          <a:ext cx="5815049" cy="3578880"/>
        </p:xfrm>
        <a:graphic>
          <a:graphicData uri="http://schemas.openxmlformats.org/presentationml/2006/ole">
            <mc:AlternateContent xmlns:mc="http://schemas.openxmlformats.org/markup-compatibility/2006">
              <mc:Choice xmlns:v="urn:schemas-microsoft-com:vml" Requires="v">
                <p:oleObj spid="_x0000_s7187" name="Chart" r:id="rId8" imgW="7361663" imgH="4532040" progId="MSGraph.Chart.8">
                  <p:embed followColorScheme="full"/>
                </p:oleObj>
              </mc:Choice>
              <mc:Fallback>
                <p:oleObj name="Chart" r:id="rId8" imgW="7361663" imgH="4532040" progId="MSGraph.Chart.8">
                  <p:embed followColorScheme="full"/>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599" y="1617662"/>
                        <a:ext cx="5815049" cy="3578880"/>
                      </a:xfrm>
                      <a:prstGeom prst="rect">
                        <a:avLst/>
                      </a:prstGeom>
                      <a:noFill/>
                      <a:ln>
                        <a:noFill/>
                      </a:ln>
                      <a:effec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p:spPr>
        <p:txBody>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4E25037-CE95-4BD3-8ABC-0CD08ABB0B75}" type="datetime1">
              <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1/20/2022</a:t>
            </a:fld>
            <a:endPar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3555" name="Slide Number Placeholder 5"/>
          <p:cNvSpPr>
            <a:spLocks noGrp="1"/>
          </p:cNvSpPr>
          <p:nvPr>
            <p:ph type="sldNum" sz="quarter" idx="12"/>
          </p:nvPr>
        </p:nvSpPr>
        <p:spPr>
          <a:noFill/>
        </p:spPr>
        <p:txBody>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94B7EBE-CD05-4652-8FB3-97071B0A6BF2}" type="slidenum">
              <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alt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23556" name="Rectangle 2"/>
          <p:cNvSpPr>
            <a:spLocks noGrp="1" noChangeArrowheads="1"/>
          </p:cNvSpPr>
          <p:nvPr>
            <p:ph type="title"/>
          </p:nvPr>
        </p:nvSpPr>
        <p:spPr/>
        <p:txBody>
          <a:bodyPr/>
          <a:lstStyle/>
          <a:p>
            <a:pPr eaLnBrk="1" hangingPunct="1"/>
            <a:r>
              <a:rPr lang="en-US" altLang="en-US" smtClean="0"/>
              <a:t>Color Extension (Contd.)</a:t>
            </a:r>
          </a:p>
        </p:txBody>
      </p:sp>
      <p:sp>
        <p:nvSpPr>
          <p:cNvPr id="23557" name="Rectangle 3"/>
          <p:cNvSpPr>
            <a:spLocks noGrp="1" noChangeArrowheads="1"/>
          </p:cNvSpPr>
          <p:nvPr>
            <p:ph type="body" idx="1"/>
          </p:nvPr>
        </p:nvSpPr>
        <p:spPr>
          <a:xfrm>
            <a:off x="1066800" y="2362200"/>
            <a:ext cx="7772400" cy="4648200"/>
          </a:xfrm>
        </p:spPr>
        <p:txBody>
          <a:bodyPr/>
          <a:lstStyle/>
          <a:p>
            <a:pPr eaLnBrk="1" hangingPunct="1"/>
            <a:r>
              <a:rPr lang="en-US" altLang="en-US" sz="2000" smtClean="0"/>
              <a:t>H</a:t>
            </a:r>
            <a:r>
              <a:rPr lang="en-US" altLang="en-US" sz="2000" baseline="-25000" smtClean="0"/>
              <a:t>i</a:t>
            </a:r>
            <a:r>
              <a:rPr lang="en-US" altLang="en-US" sz="2000" smtClean="0"/>
              <a:t> = number of pixels in class i</a:t>
            </a:r>
          </a:p>
          <a:p>
            <a:pPr eaLnBrk="1" hangingPunct="1"/>
            <a:r>
              <a:rPr lang="en-US" altLang="en-US" sz="2000" smtClean="0"/>
              <a:t>Histograms are vectors of bin counts</a:t>
            </a:r>
          </a:p>
          <a:p>
            <a:pPr eaLnBrk="1" hangingPunct="1"/>
            <a:r>
              <a:rPr lang="en-US" altLang="en-US" sz="2000" smtClean="0"/>
              <a:t>Given histograms H and G, compare by</a:t>
            </a:r>
          </a:p>
          <a:p>
            <a:pPr eaLnBrk="1" hangingPunct="1"/>
            <a:endParaRPr lang="en-US" altLang="en-US" smtClean="0"/>
          </a:p>
          <a:p>
            <a:pPr eaLnBrk="1" hangingPunct="1"/>
            <a:endParaRPr lang="en-US" altLang="en-US" smtClean="0"/>
          </a:p>
          <a:p>
            <a:pPr eaLnBrk="1" hangingPunct="1"/>
            <a:endParaRPr lang="en-US" altLang="en-US" smtClean="0"/>
          </a:p>
          <a:p>
            <a:pPr lvl="1" eaLnBrk="1" hangingPunct="1"/>
            <a:r>
              <a:rPr lang="en-US" altLang="en-US" smtClean="0"/>
              <a:t>dense, stable signature</a:t>
            </a:r>
          </a:p>
          <a:p>
            <a:pPr lvl="1" eaLnBrk="1" hangingPunct="1"/>
            <a:r>
              <a:rPr lang="en-US" altLang="en-US" smtClean="0"/>
              <a:t>relies on segmentation</a:t>
            </a:r>
          </a:p>
          <a:p>
            <a:pPr lvl="1" eaLnBrk="1" hangingPunct="1"/>
            <a:r>
              <a:rPr lang="en-US" altLang="en-US" smtClean="0"/>
              <a:t>relative color and feature locations lost</a:t>
            </a:r>
          </a:p>
          <a:p>
            <a:pPr lvl="1" eaLnBrk="1" hangingPunct="1"/>
            <a:r>
              <a:rPr lang="en-US" altLang="en-US" smtClean="0"/>
              <a:t>affine transformations preserve area ratios of planar objects</a:t>
            </a:r>
          </a:p>
        </p:txBody>
      </p:sp>
      <p:graphicFrame>
        <p:nvGraphicFramePr>
          <p:cNvPr id="23558" name="Object 4"/>
          <p:cNvGraphicFramePr>
            <a:graphicFrameLocks noChangeAspect="1"/>
          </p:cNvGraphicFramePr>
          <p:nvPr/>
        </p:nvGraphicFramePr>
        <p:xfrm>
          <a:off x="2727325" y="3641725"/>
          <a:ext cx="3192463" cy="766763"/>
        </p:xfrm>
        <a:graphic>
          <a:graphicData uri="http://schemas.openxmlformats.org/presentationml/2006/ole">
            <mc:AlternateContent xmlns:mc="http://schemas.openxmlformats.org/markup-compatibility/2006">
              <mc:Choice xmlns:v="urn:schemas-microsoft-com:vml" Requires="v">
                <p:oleObj spid="_x0000_s35845" name="Equation" r:id="rId3" imgW="2467039" imgH="533389" progId="EquationMagic">
                  <p:embed/>
                </p:oleObj>
              </mc:Choice>
              <mc:Fallback>
                <p:oleObj name="Equation" r:id="rId3" imgW="2467039" imgH="533389" progId="EquationMagic">
                  <p:embed/>
                  <p:pic>
                    <p:nvPicPr>
                      <p:cNvPr id="2355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325" y="3641725"/>
                        <a:ext cx="3192463"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59" name="Text Box 5"/>
          <p:cNvSpPr txBox="1">
            <a:spLocks noChangeArrowheads="1"/>
          </p:cNvSpPr>
          <p:nvPr/>
        </p:nvSpPr>
        <p:spPr bwMode="auto">
          <a:xfrm>
            <a:off x="762000" y="1676400"/>
            <a:ext cx="4405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200">
                <a:solidFill>
                  <a:schemeClr val="tx1"/>
                </a:solidFill>
                <a:latin typeface="Arial" panose="020B0604020202020204" pitchFamily="34" charset="0"/>
              </a:defRPr>
            </a:lvl1pPr>
            <a:lvl2pPr marL="742950" indent="-285750" eaLnBrk="0" hangingPunct="0">
              <a:defRPr sz="2200">
                <a:solidFill>
                  <a:schemeClr val="tx1"/>
                </a:solidFill>
                <a:latin typeface="Arial" panose="020B0604020202020204" pitchFamily="34" charset="0"/>
              </a:defRPr>
            </a:lvl2pPr>
            <a:lvl3pPr marL="1143000" indent="-228600" eaLnBrk="0" hangingPunct="0">
              <a:defRPr sz="22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Color Histograms (Swain et al.)</a:t>
            </a:r>
          </a:p>
        </p:txBody>
      </p:sp>
    </p:spTree>
    <p:extLst>
      <p:ext uri="{BB962C8B-B14F-4D97-AF65-F5344CB8AC3E}">
        <p14:creationId xmlns:p14="http://schemas.microsoft.com/office/powerpoint/2010/main" val="267899742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8C94466-CF65-4C40-A546-864C3B77A0A5}"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27651" name="Slide Number Placeholder 5"/>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3EC9F0C-AEB1-4AB5-9D91-A9809B1DC28C}" type="slidenum">
              <a:rPr lang="en-US" altLang="en-US" sz="800">
                <a:latin typeface="Arial" panose="020B0604020202020204" pitchFamily="34" charset="0"/>
              </a:rPr>
              <a:pPr eaLnBrk="1" hangingPunct="1"/>
              <a:t>21</a:t>
            </a:fld>
            <a:endParaRPr lang="en-US" altLang="en-US" sz="800">
              <a:latin typeface="Arial" panose="020B0604020202020204" pitchFamily="34" charset="0"/>
            </a:endParaRPr>
          </a:p>
        </p:txBody>
      </p:sp>
      <p:sp>
        <p:nvSpPr>
          <p:cNvPr id="27652" name="Rectangle 2"/>
          <p:cNvSpPr>
            <a:spLocks noChangeArrowheads="1"/>
          </p:cNvSpPr>
          <p:nvPr>
            <p:ph type="title"/>
          </p:nvPr>
        </p:nvSpPr>
        <p:spPr>
          <a:xfrm>
            <a:off x="1344613" y="290993"/>
            <a:ext cx="6934200" cy="9906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r>
              <a:rPr lang="en-US" altLang="en-US" dirty="0" smtClean="0"/>
              <a:t>Intro to Registration Tracking</a:t>
            </a:r>
            <a:endParaRPr lang="en-US" altLang="en-US" dirty="0" smtClean="0"/>
          </a:p>
        </p:txBody>
      </p:sp>
      <p:sp>
        <p:nvSpPr>
          <p:cNvPr id="27653" name="Text Box 3"/>
          <p:cNvSpPr txBox="1">
            <a:spLocks noChangeArrowheads="1"/>
          </p:cNvSpPr>
          <p:nvPr/>
        </p:nvSpPr>
        <p:spPr bwMode="auto">
          <a:xfrm>
            <a:off x="2819400" y="1905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latin typeface="Arial" panose="020B0604020202020204" pitchFamily="34" charset="0"/>
              </a:rPr>
              <a:t>I</a:t>
            </a:r>
            <a:r>
              <a:rPr lang="en-US" altLang="en-US" baseline="-25000">
                <a:latin typeface="Arial" panose="020B0604020202020204" pitchFamily="34" charset="0"/>
              </a:rPr>
              <a:t>0</a:t>
            </a:r>
            <a:endParaRPr lang="en-US" altLang="en-US">
              <a:latin typeface="Arial" panose="020B0604020202020204" pitchFamily="34" charset="0"/>
            </a:endParaRPr>
          </a:p>
        </p:txBody>
      </p:sp>
      <p:sp>
        <p:nvSpPr>
          <p:cNvPr id="27654" name="Text Box 4"/>
          <p:cNvSpPr txBox="1">
            <a:spLocks noChangeArrowheads="1"/>
          </p:cNvSpPr>
          <p:nvPr/>
        </p:nvSpPr>
        <p:spPr bwMode="auto">
          <a:xfrm>
            <a:off x="5867400" y="1905000"/>
            <a:ext cx="325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latin typeface="Arial" panose="020B0604020202020204" pitchFamily="34" charset="0"/>
              </a:rPr>
              <a:t>I</a:t>
            </a:r>
            <a:r>
              <a:rPr lang="en-US" altLang="en-US" baseline="-25000">
                <a:latin typeface="Arial" panose="020B0604020202020204" pitchFamily="34" charset="0"/>
              </a:rPr>
              <a:t>t</a:t>
            </a:r>
            <a:endParaRPr lang="en-US" altLang="en-US">
              <a:latin typeface="Arial" panose="020B0604020202020204" pitchFamily="34" charset="0"/>
            </a:endParaRPr>
          </a:p>
        </p:txBody>
      </p:sp>
      <p:grpSp>
        <p:nvGrpSpPr>
          <p:cNvPr id="27655" name="Group 5"/>
          <p:cNvGrpSpPr>
            <a:grpSpLocks/>
          </p:cNvGrpSpPr>
          <p:nvPr/>
        </p:nvGrpSpPr>
        <p:grpSpPr bwMode="auto">
          <a:xfrm>
            <a:off x="881063" y="4495800"/>
            <a:ext cx="8262937" cy="457200"/>
            <a:chOff x="144" y="2640"/>
            <a:chExt cx="5205" cy="288"/>
          </a:xfrm>
        </p:grpSpPr>
        <p:sp>
          <p:nvSpPr>
            <p:cNvPr id="27670" name="Text Box 6"/>
            <p:cNvSpPr txBox="1">
              <a:spLocks noChangeArrowheads="1"/>
            </p:cNvSpPr>
            <p:nvPr/>
          </p:nvSpPr>
          <p:spPr bwMode="auto">
            <a:xfrm>
              <a:off x="2448" y="2640"/>
              <a:ext cx="29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solidFill>
                    <a:schemeClr val="bg2"/>
                  </a:solidFill>
                  <a:latin typeface="Arial" panose="020B0604020202020204" pitchFamily="34" charset="0"/>
                </a:rPr>
                <a:t>From I</a:t>
              </a:r>
              <a:r>
                <a:rPr lang="en-US" altLang="en-US" baseline="-25000" dirty="0">
                  <a:solidFill>
                    <a:schemeClr val="bg2"/>
                  </a:solidFill>
                  <a:latin typeface="Arial" panose="020B0604020202020204" pitchFamily="34" charset="0"/>
                </a:rPr>
                <a:t>0</a:t>
              </a:r>
              <a:r>
                <a:rPr lang="en-US" altLang="en-US" dirty="0">
                  <a:solidFill>
                    <a:schemeClr val="bg2"/>
                  </a:solidFill>
                  <a:latin typeface="Arial" panose="020B0604020202020204" pitchFamily="34" charset="0"/>
                </a:rPr>
                <a:t>, I</a:t>
              </a:r>
              <a:r>
                <a:rPr lang="en-US" altLang="en-US" baseline="-25000" dirty="0">
                  <a:solidFill>
                    <a:schemeClr val="bg2"/>
                  </a:solidFill>
                  <a:latin typeface="Arial" panose="020B0604020202020204" pitchFamily="34" charset="0"/>
                </a:rPr>
                <a:t>t+1</a:t>
              </a:r>
              <a:r>
                <a:rPr lang="en-US" altLang="en-US" dirty="0">
                  <a:solidFill>
                    <a:schemeClr val="bg2"/>
                  </a:solidFill>
                  <a:latin typeface="Arial" panose="020B0604020202020204" pitchFamily="34" charset="0"/>
                </a:rPr>
                <a:t> and </a:t>
              </a:r>
              <a:r>
                <a:rPr lang="en-US" altLang="en-US" dirty="0" err="1">
                  <a:solidFill>
                    <a:schemeClr val="bg2"/>
                  </a:solidFill>
                  <a:latin typeface="Arial" panose="020B0604020202020204" pitchFamily="34" charset="0"/>
                </a:rPr>
                <a:t>p</a:t>
              </a:r>
              <a:r>
                <a:rPr lang="en-US" altLang="en-US" baseline="-25000" dirty="0" err="1">
                  <a:solidFill>
                    <a:schemeClr val="bg2"/>
                  </a:solidFill>
                  <a:latin typeface="Arial" panose="020B0604020202020204" pitchFamily="34" charset="0"/>
                </a:rPr>
                <a:t>t</a:t>
              </a:r>
              <a:r>
                <a:rPr lang="en-US" altLang="en-US" dirty="0">
                  <a:solidFill>
                    <a:schemeClr val="bg2"/>
                  </a:solidFill>
                  <a:latin typeface="Arial" panose="020B0604020202020204" pitchFamily="34" charset="0"/>
                </a:rPr>
                <a:t> compute </a:t>
              </a:r>
              <a:r>
                <a:rPr lang="en-US" altLang="en-US" dirty="0">
                  <a:solidFill>
                    <a:schemeClr val="bg2"/>
                  </a:solidFill>
                  <a:latin typeface="Symbol" panose="05050102010706020507" pitchFamily="18" charset="2"/>
                </a:rPr>
                <a:t>D</a:t>
              </a:r>
              <a:r>
                <a:rPr lang="en-US" altLang="en-US" dirty="0">
                  <a:solidFill>
                    <a:schemeClr val="bg2"/>
                  </a:solidFill>
                  <a:latin typeface="Arial" panose="020B0604020202020204" pitchFamily="34" charset="0"/>
                </a:rPr>
                <a:t>p</a:t>
              </a:r>
              <a:r>
                <a:rPr lang="en-US" altLang="en-US" baseline="-25000" dirty="0">
                  <a:solidFill>
                    <a:schemeClr val="bg2"/>
                  </a:solidFill>
                  <a:latin typeface="Arial" panose="020B0604020202020204" pitchFamily="34" charset="0"/>
                </a:rPr>
                <a:t>t+1</a:t>
              </a:r>
              <a:endParaRPr lang="en-US" altLang="en-US" sz="2800" dirty="0">
                <a:solidFill>
                  <a:schemeClr val="bg2"/>
                </a:solidFill>
                <a:latin typeface="Arial" panose="020B0604020202020204" pitchFamily="34" charset="0"/>
              </a:endParaRPr>
            </a:p>
          </p:txBody>
        </p:sp>
        <p:sp>
          <p:nvSpPr>
            <p:cNvPr id="27671" name="Text Box 7"/>
            <p:cNvSpPr txBox="1">
              <a:spLocks noChangeArrowheads="1"/>
            </p:cNvSpPr>
            <p:nvPr/>
          </p:nvSpPr>
          <p:spPr bwMode="auto">
            <a:xfrm>
              <a:off x="144" y="2640"/>
              <a:ext cx="21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latin typeface="Arial" panose="020B0604020202020204" pitchFamily="34" charset="0"/>
                </a:rPr>
                <a:t>Incremental Estimation:</a:t>
              </a:r>
            </a:p>
          </p:txBody>
        </p:sp>
      </p:grpSp>
      <p:sp>
        <p:nvSpPr>
          <p:cNvPr id="27656" name="Text Box 8"/>
          <p:cNvSpPr txBox="1">
            <a:spLocks noChangeArrowheads="1"/>
          </p:cNvSpPr>
          <p:nvPr/>
        </p:nvSpPr>
        <p:spPr bwMode="auto">
          <a:xfrm>
            <a:off x="2252663" y="5029200"/>
            <a:ext cx="5383212" cy="982663"/>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tIns="228600" rIns="274320" bIns="2286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dirty="0">
                <a:solidFill>
                  <a:schemeClr val="bg2"/>
                </a:solidFill>
                <a:latin typeface="Arial" panose="020B0604020202020204" pitchFamily="34" charset="0"/>
              </a:rPr>
              <a:t>|| I</a:t>
            </a:r>
            <a:r>
              <a:rPr lang="en-US" altLang="en-US" sz="3200" baseline="-25000" dirty="0">
                <a:solidFill>
                  <a:schemeClr val="bg2"/>
                </a:solidFill>
                <a:latin typeface="Arial" panose="020B0604020202020204" pitchFamily="34" charset="0"/>
              </a:rPr>
              <a:t>0</a:t>
            </a:r>
            <a:r>
              <a:rPr lang="en-US" altLang="en-US" sz="3200" dirty="0">
                <a:solidFill>
                  <a:schemeClr val="bg2"/>
                </a:solidFill>
                <a:latin typeface="Arial" panose="020B0604020202020204" pitchFamily="34" charset="0"/>
              </a:rPr>
              <a:t>  - g(I</a:t>
            </a:r>
            <a:r>
              <a:rPr lang="en-US" altLang="en-US" sz="3200" baseline="-25000" dirty="0">
                <a:solidFill>
                  <a:schemeClr val="bg2"/>
                </a:solidFill>
                <a:latin typeface="Arial" panose="020B0604020202020204" pitchFamily="34" charset="0"/>
              </a:rPr>
              <a:t>t+1</a:t>
            </a:r>
            <a:r>
              <a:rPr lang="en-US" altLang="en-US" sz="3200" dirty="0">
                <a:solidFill>
                  <a:schemeClr val="bg2"/>
                </a:solidFill>
                <a:latin typeface="Arial" panose="020B0604020202020204" pitchFamily="34" charset="0"/>
              </a:rPr>
              <a:t>, p</a:t>
            </a:r>
            <a:r>
              <a:rPr lang="en-US" altLang="en-US" sz="3200" baseline="-25000" dirty="0">
                <a:solidFill>
                  <a:schemeClr val="bg2"/>
                </a:solidFill>
                <a:latin typeface="Arial" panose="020B0604020202020204" pitchFamily="34" charset="0"/>
              </a:rPr>
              <a:t>t+1</a:t>
            </a:r>
            <a:r>
              <a:rPr lang="en-US" altLang="en-US" sz="3200" dirty="0">
                <a:solidFill>
                  <a:schemeClr val="bg2"/>
                </a:solidFill>
                <a:latin typeface="Arial" panose="020B0604020202020204" pitchFamily="34" charset="0"/>
              </a:rPr>
              <a:t>) ||</a:t>
            </a:r>
            <a:r>
              <a:rPr lang="en-US" altLang="en-US" sz="3200" baseline="30000" dirty="0">
                <a:solidFill>
                  <a:schemeClr val="bg2"/>
                </a:solidFill>
                <a:latin typeface="Arial" panose="020B0604020202020204" pitchFamily="34" charset="0"/>
              </a:rPr>
              <a:t>2  </a:t>
            </a:r>
            <a:r>
              <a:rPr lang="en-US" altLang="en-US" dirty="0">
                <a:solidFill>
                  <a:schemeClr val="bg2"/>
                </a:solidFill>
                <a:latin typeface="Arial" panose="020B0604020202020204" pitchFamily="34" charset="0"/>
              </a:rPr>
              <a:t>==&gt;</a:t>
            </a:r>
            <a:r>
              <a:rPr lang="en-US" altLang="en-US" sz="3200" dirty="0">
                <a:solidFill>
                  <a:schemeClr val="bg2"/>
                </a:solidFill>
                <a:latin typeface="Arial" panose="020B0604020202020204" pitchFamily="34" charset="0"/>
              </a:rPr>
              <a:t> min</a:t>
            </a:r>
          </a:p>
        </p:txBody>
      </p:sp>
      <p:pic>
        <p:nvPicPr>
          <p:cNvPr id="27657" name="Picture 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413000"/>
            <a:ext cx="962025" cy="102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8" name="Picture 1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514600"/>
            <a:ext cx="1014413" cy="109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9" name="Rectangle 12"/>
          <p:cNvSpPr>
            <a:spLocks noChangeArrowheads="1"/>
          </p:cNvSpPr>
          <p:nvPr/>
        </p:nvSpPr>
        <p:spPr bwMode="auto">
          <a:xfrm>
            <a:off x="4502150" y="1524000"/>
            <a:ext cx="411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chemeClr val="hlink"/>
                </a:solidFill>
                <a:latin typeface="Arial" panose="020B0604020202020204" pitchFamily="34" charset="0"/>
              </a:rPr>
              <a:t>p</a:t>
            </a:r>
            <a:r>
              <a:rPr lang="en-US" altLang="en-US" baseline="-25000">
                <a:solidFill>
                  <a:schemeClr val="hlink"/>
                </a:solidFill>
                <a:latin typeface="Arial" panose="020B0604020202020204" pitchFamily="34" charset="0"/>
              </a:rPr>
              <a:t>t</a:t>
            </a:r>
          </a:p>
        </p:txBody>
      </p:sp>
      <p:sp>
        <p:nvSpPr>
          <p:cNvPr id="27660" name="Freeform 13"/>
          <p:cNvSpPr>
            <a:spLocks/>
          </p:cNvSpPr>
          <p:nvPr/>
        </p:nvSpPr>
        <p:spPr bwMode="auto">
          <a:xfrm>
            <a:off x="3244850" y="2124075"/>
            <a:ext cx="2767013" cy="222250"/>
          </a:xfrm>
          <a:custGeom>
            <a:avLst/>
            <a:gdLst>
              <a:gd name="T0" fmla="*/ 0 w 1743"/>
              <a:gd name="T1" fmla="*/ 2147483646 h 140"/>
              <a:gd name="T2" fmla="*/ 2147483646 w 1743"/>
              <a:gd name="T3" fmla="*/ 2147483646 h 140"/>
              <a:gd name="T4" fmla="*/ 2147483646 w 1743"/>
              <a:gd name="T5" fmla="*/ 2147483646 h 140"/>
              <a:gd name="T6" fmla="*/ 0 60000 65536"/>
              <a:gd name="T7" fmla="*/ 0 60000 65536"/>
              <a:gd name="T8" fmla="*/ 0 60000 65536"/>
            </a:gdLst>
            <a:ahLst/>
            <a:cxnLst>
              <a:cxn ang="T6">
                <a:pos x="T0" y="T1"/>
              </a:cxn>
              <a:cxn ang="T7">
                <a:pos x="T2" y="T3"/>
              </a:cxn>
              <a:cxn ang="T8">
                <a:pos x="T4" y="T5"/>
              </a:cxn>
            </a:cxnLst>
            <a:rect l="0" t="0" r="r" b="b"/>
            <a:pathLst>
              <a:path w="1743" h="140">
                <a:moveTo>
                  <a:pt x="0" y="135"/>
                </a:moveTo>
                <a:cubicBezTo>
                  <a:pt x="162" y="114"/>
                  <a:pt x="682" y="0"/>
                  <a:pt x="972" y="1"/>
                </a:cubicBezTo>
                <a:cubicBezTo>
                  <a:pt x="1262" y="2"/>
                  <a:pt x="1583" y="111"/>
                  <a:pt x="1743" y="140"/>
                </a:cubicBezTo>
              </a:path>
            </a:pathLst>
          </a:custGeom>
          <a:noFill/>
          <a:ln w="1270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nvGrpSpPr>
          <p:cNvPr id="27661" name="Group 14"/>
          <p:cNvGrpSpPr>
            <a:grpSpLocks/>
          </p:cNvGrpSpPr>
          <p:nvPr/>
        </p:nvGrpSpPr>
        <p:grpSpPr bwMode="auto">
          <a:xfrm>
            <a:off x="1452563" y="3733800"/>
            <a:ext cx="6629400" cy="609600"/>
            <a:chOff x="720" y="2016"/>
            <a:chExt cx="4176" cy="384"/>
          </a:xfrm>
        </p:grpSpPr>
        <p:sp>
          <p:nvSpPr>
            <p:cNvPr id="27667" name="Text Box 15"/>
            <p:cNvSpPr txBox="1">
              <a:spLocks noChangeArrowheads="1"/>
            </p:cNvSpPr>
            <p:nvPr/>
          </p:nvSpPr>
          <p:spPr bwMode="auto">
            <a:xfrm>
              <a:off x="2448" y="2064"/>
              <a:ext cx="10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solidFill>
                    <a:schemeClr val="bg2"/>
                  </a:solidFill>
                  <a:latin typeface="Arial" panose="020B0604020202020204" pitchFamily="34" charset="0"/>
                </a:rPr>
                <a:t>I</a:t>
              </a:r>
              <a:r>
                <a:rPr lang="en-US" altLang="en-US" baseline="-25000" dirty="0">
                  <a:solidFill>
                    <a:schemeClr val="bg2"/>
                  </a:solidFill>
                  <a:latin typeface="Arial" panose="020B0604020202020204" pitchFamily="34" charset="0"/>
                </a:rPr>
                <a:t>t</a:t>
              </a:r>
              <a:r>
                <a:rPr lang="en-US" altLang="en-US" dirty="0">
                  <a:solidFill>
                    <a:schemeClr val="bg2"/>
                  </a:solidFill>
                  <a:latin typeface="Arial" panose="020B0604020202020204" pitchFamily="34" charset="0"/>
                </a:rPr>
                <a:t> = g(I</a:t>
              </a:r>
              <a:r>
                <a:rPr lang="en-US" altLang="en-US" baseline="-25000" dirty="0">
                  <a:solidFill>
                    <a:schemeClr val="bg2"/>
                  </a:solidFill>
                  <a:latin typeface="Arial" panose="020B0604020202020204" pitchFamily="34" charset="0"/>
                </a:rPr>
                <a:t>0</a:t>
              </a:r>
              <a:r>
                <a:rPr lang="en-US" altLang="en-US" dirty="0">
                  <a:solidFill>
                    <a:schemeClr val="bg2"/>
                  </a:solidFill>
                  <a:latin typeface="Arial" panose="020B0604020202020204" pitchFamily="34" charset="0"/>
                </a:rPr>
                <a:t>, </a:t>
              </a:r>
              <a:r>
                <a:rPr lang="en-US" altLang="en-US" dirty="0" err="1">
                  <a:solidFill>
                    <a:schemeClr val="bg2"/>
                  </a:solidFill>
                  <a:latin typeface="Arial" panose="020B0604020202020204" pitchFamily="34" charset="0"/>
                </a:rPr>
                <a:t>p</a:t>
              </a:r>
              <a:r>
                <a:rPr lang="en-US" altLang="en-US" baseline="-25000" dirty="0" err="1">
                  <a:solidFill>
                    <a:schemeClr val="bg2"/>
                  </a:solidFill>
                  <a:latin typeface="Arial" panose="020B0604020202020204" pitchFamily="34" charset="0"/>
                </a:rPr>
                <a:t>t</a:t>
              </a:r>
              <a:r>
                <a:rPr lang="en-US" altLang="en-US" dirty="0">
                  <a:solidFill>
                    <a:schemeClr val="bg2"/>
                  </a:solidFill>
                  <a:latin typeface="Arial" panose="020B0604020202020204" pitchFamily="34" charset="0"/>
                </a:rPr>
                <a:t>)</a:t>
              </a:r>
            </a:p>
          </p:txBody>
        </p:sp>
        <p:sp>
          <p:nvSpPr>
            <p:cNvPr id="27668" name="Text Box 16"/>
            <p:cNvSpPr txBox="1">
              <a:spLocks noChangeArrowheads="1"/>
            </p:cNvSpPr>
            <p:nvPr/>
          </p:nvSpPr>
          <p:spPr bwMode="auto">
            <a:xfrm>
              <a:off x="720" y="2064"/>
              <a:ext cx="15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latin typeface="Arial" panose="020B0604020202020204" pitchFamily="34" charset="0"/>
                </a:rPr>
                <a:t>Variability model:</a:t>
              </a:r>
            </a:p>
          </p:txBody>
        </p:sp>
        <p:sp>
          <p:nvSpPr>
            <p:cNvPr id="27669" name="Rectangle 17"/>
            <p:cNvSpPr>
              <a:spLocks noChangeArrowheads="1"/>
            </p:cNvSpPr>
            <p:nvPr/>
          </p:nvSpPr>
          <p:spPr bwMode="auto">
            <a:xfrm>
              <a:off x="3792" y="2016"/>
              <a:ext cx="110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grpSp>
      <p:sp>
        <p:nvSpPr>
          <p:cNvPr id="12306" name="Text Box 18"/>
          <p:cNvSpPr txBox="1">
            <a:spLocks noChangeArrowheads="1"/>
          </p:cNvSpPr>
          <p:nvPr/>
        </p:nvSpPr>
        <p:spPr bwMode="auto">
          <a:xfrm>
            <a:off x="1719263" y="6172200"/>
            <a:ext cx="68310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accent1"/>
                </a:solidFill>
                <a:latin typeface="Arial" panose="020B0604020202020204" pitchFamily="34" charset="0"/>
              </a:rPr>
              <a:t>Visual Tracking = Visual Stabilization</a:t>
            </a:r>
            <a:endParaRPr lang="en-US" altLang="en-US" sz="3200">
              <a:latin typeface="Arial" panose="020B0604020202020204" pitchFamily="34" charset="0"/>
            </a:endParaRPr>
          </a:p>
        </p:txBody>
      </p:sp>
      <p:grpSp>
        <p:nvGrpSpPr>
          <p:cNvPr id="27663" name="Group 19"/>
          <p:cNvGrpSpPr>
            <a:grpSpLocks/>
          </p:cNvGrpSpPr>
          <p:nvPr/>
        </p:nvGrpSpPr>
        <p:grpSpPr bwMode="auto">
          <a:xfrm>
            <a:off x="2286000" y="2362200"/>
            <a:ext cx="4659313" cy="1454150"/>
            <a:chOff x="1386" y="1344"/>
            <a:chExt cx="2935" cy="916"/>
          </a:xfrm>
        </p:grpSpPr>
        <p:pic>
          <p:nvPicPr>
            <p:cNvPr id="27664" name="Picture 20"/>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6" y="1351"/>
              <a:ext cx="779" cy="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5" name="Picture 2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1" y="1351"/>
              <a:ext cx="775" cy="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6" name="Picture 2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51" y="1344"/>
              <a:ext cx="770" cy="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306"/>
                                        </p:tgtEl>
                                        <p:attrNameLst>
                                          <p:attrName>style.visibility</p:attrName>
                                        </p:attrNameLst>
                                      </p:cBhvr>
                                      <p:to>
                                        <p:strVal val="visible"/>
                                      </p:to>
                                    </p:set>
                                    <p:anim calcmode="lin" valueType="num">
                                      <p:cBhvr additive="base">
                                        <p:cTn id="7" dur="500" fill="hold"/>
                                        <p:tgtEl>
                                          <p:spTgt spid="12306"/>
                                        </p:tgtEl>
                                        <p:attrNameLst>
                                          <p:attrName>ppt_x</p:attrName>
                                        </p:attrNameLst>
                                      </p:cBhvr>
                                      <p:tavLst>
                                        <p:tav tm="0">
                                          <p:val>
                                            <p:strVal val="0-#ppt_w/2"/>
                                          </p:val>
                                        </p:tav>
                                        <p:tav tm="100000">
                                          <p:val>
                                            <p:strVal val="#ppt_x"/>
                                          </p:val>
                                        </p:tav>
                                      </p:tavLst>
                                    </p:anim>
                                    <p:anim calcmode="lin" valueType="num">
                                      <p:cBhvr additive="base">
                                        <p:cTn id="8" dur="500" fill="hold"/>
                                        <p:tgtEl>
                                          <p:spTgt spid="123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4"/>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3DB0663-4618-40FF-BAFC-411F939A5BAE}"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28675" name="Slide Number Placeholder 6"/>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C04CC25-2C6C-4D7E-9032-8339E7CE9822}" type="slidenum">
              <a:rPr lang="en-US" altLang="en-US" sz="800">
                <a:latin typeface="Arial" panose="020B0604020202020204" pitchFamily="34" charset="0"/>
              </a:rPr>
              <a:pPr eaLnBrk="1" hangingPunct="1"/>
              <a:t>22</a:t>
            </a:fld>
            <a:endParaRPr lang="en-US" altLang="en-US" sz="800">
              <a:latin typeface="Arial" panose="020B0604020202020204" pitchFamily="34" charset="0"/>
            </a:endParaRPr>
          </a:p>
        </p:txBody>
      </p:sp>
      <p:sp>
        <p:nvSpPr>
          <p:cNvPr id="28676" name="Rectangle 2"/>
          <p:cNvSpPr>
            <a:spLocks noGrp="1" noChangeArrowheads="1"/>
          </p:cNvSpPr>
          <p:nvPr>
            <p:ph type="title"/>
          </p:nvPr>
        </p:nvSpPr>
        <p:spPr>
          <a:xfrm>
            <a:off x="1344613" y="74613"/>
            <a:ext cx="6934200" cy="9906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r>
              <a:rPr lang="en-US" altLang="en-US" smtClean="0"/>
              <a:t>Tracking Cycle</a:t>
            </a:r>
          </a:p>
        </p:txBody>
      </p:sp>
      <p:sp>
        <p:nvSpPr>
          <p:cNvPr id="25605" name="Rectangle 3"/>
          <p:cNvSpPr>
            <a:spLocks noGrp="1" noChangeArrowheads="1"/>
          </p:cNvSpPr>
          <p:nvPr>
            <p:ph type="body" sz="half" idx="1"/>
          </p:nvPr>
        </p:nvSpPr>
        <p:spPr>
          <a:xfrm>
            <a:off x="762000" y="1676400"/>
            <a:ext cx="4191000" cy="51816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defRPr/>
            </a:pPr>
            <a:r>
              <a:rPr lang="en-US" altLang="en-US" sz="2400" smtClean="0"/>
              <a:t>Prediction</a:t>
            </a:r>
          </a:p>
          <a:p>
            <a:pPr lvl="1">
              <a:defRPr/>
            </a:pPr>
            <a:r>
              <a:rPr lang="en-US" altLang="en-US" sz="2000" smtClean="0"/>
              <a:t>Prior states predict new appearance</a:t>
            </a:r>
            <a:br>
              <a:rPr lang="en-US" altLang="en-US" sz="2000" smtClean="0"/>
            </a:br>
            <a:endParaRPr lang="en-US" altLang="en-US" sz="2000" smtClean="0"/>
          </a:p>
          <a:p>
            <a:pPr>
              <a:defRPr/>
            </a:pPr>
            <a:r>
              <a:rPr lang="en-US" altLang="en-US" sz="2400" smtClean="0"/>
              <a:t>Image warping</a:t>
            </a:r>
          </a:p>
          <a:p>
            <a:pPr lvl="1">
              <a:defRPr/>
            </a:pPr>
            <a:r>
              <a:rPr lang="en-US" altLang="en-US" sz="2000" smtClean="0"/>
              <a:t>Generate a “normalized view”</a:t>
            </a:r>
            <a:br>
              <a:rPr lang="en-US" altLang="en-US" sz="2000" smtClean="0"/>
            </a:br>
            <a:endParaRPr lang="en-US" altLang="en-US" sz="2000" smtClean="0"/>
          </a:p>
          <a:p>
            <a:pPr>
              <a:defRPr/>
            </a:pPr>
            <a:r>
              <a:rPr lang="en-US" altLang="en-US" sz="2400" smtClean="0"/>
              <a:t>Model inverse</a:t>
            </a:r>
          </a:p>
          <a:p>
            <a:pPr lvl="1">
              <a:defRPr/>
            </a:pPr>
            <a:r>
              <a:rPr lang="en-US" altLang="en-US" sz="2000" smtClean="0"/>
              <a:t>Compute error from nominal</a:t>
            </a:r>
            <a:br>
              <a:rPr lang="en-US" altLang="en-US" sz="2000" smtClean="0"/>
            </a:br>
            <a:endParaRPr lang="en-US" altLang="en-US" sz="2000" smtClean="0"/>
          </a:p>
          <a:p>
            <a:pPr>
              <a:defRPr/>
            </a:pPr>
            <a:r>
              <a:rPr lang="en-US" altLang="en-US" sz="2400" smtClean="0"/>
              <a:t>State integration</a:t>
            </a:r>
          </a:p>
          <a:p>
            <a:pPr lvl="1">
              <a:defRPr/>
            </a:pPr>
            <a:r>
              <a:rPr lang="en-US" altLang="en-US" sz="2000" smtClean="0"/>
              <a:t>Apply correction to state</a:t>
            </a:r>
          </a:p>
        </p:txBody>
      </p:sp>
      <p:sp>
        <p:nvSpPr>
          <p:cNvPr id="28678" name="Rectangle 4"/>
          <p:cNvSpPr>
            <a:spLocks noChangeArrowheads="1"/>
          </p:cNvSpPr>
          <p:nvPr/>
        </p:nvSpPr>
        <p:spPr bwMode="auto">
          <a:xfrm>
            <a:off x="7327900" y="5405438"/>
            <a:ext cx="1277938"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b="1">
                <a:solidFill>
                  <a:schemeClr val="hlink"/>
                </a:solidFill>
                <a:latin typeface="Arial" panose="020B0604020202020204" pitchFamily="34" charset="0"/>
              </a:rPr>
              <a:t>Model</a:t>
            </a:r>
          </a:p>
          <a:p>
            <a:pPr algn="ctr"/>
            <a:r>
              <a:rPr lang="en-US" altLang="en-US" sz="1600" b="1">
                <a:solidFill>
                  <a:schemeClr val="hlink"/>
                </a:solidFill>
                <a:latin typeface="Arial" panose="020B0604020202020204" pitchFamily="34" charset="0"/>
              </a:rPr>
              <a:t>Inverse</a:t>
            </a:r>
          </a:p>
        </p:txBody>
      </p:sp>
      <p:grpSp>
        <p:nvGrpSpPr>
          <p:cNvPr id="28679" name="Group 5"/>
          <p:cNvGrpSpPr>
            <a:grpSpLocks/>
          </p:cNvGrpSpPr>
          <p:nvPr/>
        </p:nvGrpSpPr>
        <p:grpSpPr bwMode="auto">
          <a:xfrm>
            <a:off x="4943475" y="2047875"/>
            <a:ext cx="3543300" cy="4013200"/>
            <a:chOff x="3114" y="1290"/>
            <a:chExt cx="2232" cy="2528"/>
          </a:xfrm>
        </p:grpSpPr>
        <p:sp>
          <p:nvSpPr>
            <p:cNvPr id="28680" name="Rectangle 6"/>
            <p:cNvSpPr>
              <a:spLocks noChangeArrowheads="1"/>
            </p:cNvSpPr>
            <p:nvPr/>
          </p:nvSpPr>
          <p:spPr bwMode="auto">
            <a:xfrm>
              <a:off x="3225" y="2414"/>
              <a:ext cx="586" cy="47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28681" name="Rectangle 7"/>
            <p:cNvSpPr>
              <a:spLocks noChangeArrowheads="1"/>
            </p:cNvSpPr>
            <p:nvPr/>
          </p:nvSpPr>
          <p:spPr bwMode="auto">
            <a:xfrm>
              <a:off x="4685" y="3378"/>
              <a:ext cx="634" cy="41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28682" name="Line 8"/>
            <p:cNvSpPr>
              <a:spLocks noChangeShapeType="1"/>
            </p:cNvSpPr>
            <p:nvPr/>
          </p:nvSpPr>
          <p:spPr bwMode="auto">
            <a:xfrm>
              <a:off x="3818" y="2645"/>
              <a:ext cx="1096" cy="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8683" name="Line 9"/>
            <p:cNvSpPr>
              <a:spLocks noChangeShapeType="1"/>
            </p:cNvSpPr>
            <p:nvPr/>
          </p:nvSpPr>
          <p:spPr bwMode="auto">
            <a:xfrm flipH="1">
              <a:off x="3814" y="3578"/>
              <a:ext cx="86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8684" name="Line 10"/>
            <p:cNvSpPr>
              <a:spLocks noChangeShapeType="1"/>
            </p:cNvSpPr>
            <p:nvPr/>
          </p:nvSpPr>
          <p:spPr bwMode="auto">
            <a:xfrm flipV="1">
              <a:off x="3520" y="2891"/>
              <a:ext cx="0" cy="45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8685" name="Rectangle 11"/>
            <p:cNvSpPr>
              <a:spLocks noChangeArrowheads="1"/>
            </p:cNvSpPr>
            <p:nvPr/>
          </p:nvSpPr>
          <p:spPr bwMode="auto">
            <a:xfrm>
              <a:off x="3213" y="2495"/>
              <a:ext cx="626"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b="1">
                  <a:solidFill>
                    <a:schemeClr val="hlink"/>
                  </a:solidFill>
                  <a:latin typeface="Arial" panose="020B0604020202020204" pitchFamily="34" charset="0"/>
                </a:rPr>
                <a:t>Image</a:t>
              </a:r>
            </a:p>
            <a:p>
              <a:pPr algn="ctr"/>
              <a:r>
                <a:rPr lang="en-US" altLang="en-US" sz="1600" b="1">
                  <a:solidFill>
                    <a:schemeClr val="hlink"/>
                  </a:solidFill>
                  <a:latin typeface="Arial" panose="020B0604020202020204" pitchFamily="34" charset="0"/>
                </a:rPr>
                <a:t>Warping</a:t>
              </a:r>
            </a:p>
          </p:txBody>
        </p:sp>
        <p:sp>
          <p:nvSpPr>
            <p:cNvPr id="28686" name="Rectangle 12"/>
            <p:cNvSpPr>
              <a:spLocks noChangeArrowheads="1"/>
            </p:cNvSpPr>
            <p:nvPr/>
          </p:nvSpPr>
          <p:spPr bwMode="auto">
            <a:xfrm>
              <a:off x="4168" y="3366"/>
              <a:ext cx="27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dirty="0" err="1">
                  <a:solidFill>
                    <a:schemeClr val="bg2"/>
                  </a:solidFill>
                  <a:latin typeface="Symbol" panose="05050102010706020507" pitchFamily="18" charset="2"/>
                </a:rPr>
                <a:t>D</a:t>
              </a:r>
              <a:r>
                <a:rPr lang="en-US" altLang="en-US" sz="1600" b="1" dirty="0" err="1">
                  <a:solidFill>
                    <a:schemeClr val="bg2"/>
                  </a:solidFill>
                  <a:latin typeface="Arial" panose="020B0604020202020204" pitchFamily="34" charset="0"/>
                </a:rPr>
                <a:t>p</a:t>
              </a:r>
              <a:endParaRPr lang="en-US" altLang="en-US" sz="1600" b="1" dirty="0">
                <a:solidFill>
                  <a:schemeClr val="bg2"/>
                </a:solidFill>
                <a:latin typeface="Arial" panose="020B0604020202020204" pitchFamily="34" charset="0"/>
              </a:endParaRPr>
            </a:p>
          </p:txBody>
        </p:sp>
        <p:sp>
          <p:nvSpPr>
            <p:cNvPr id="28687" name="Rectangle 13"/>
            <p:cNvSpPr>
              <a:spLocks noChangeArrowheads="1"/>
            </p:cNvSpPr>
            <p:nvPr/>
          </p:nvSpPr>
          <p:spPr bwMode="auto">
            <a:xfrm>
              <a:off x="3543" y="3083"/>
              <a:ext cx="19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dirty="0">
                  <a:solidFill>
                    <a:schemeClr val="bg2"/>
                  </a:solidFill>
                  <a:latin typeface="Arial" panose="020B0604020202020204" pitchFamily="34" charset="0"/>
                </a:rPr>
                <a:t>p</a:t>
              </a:r>
            </a:p>
          </p:txBody>
        </p:sp>
        <p:sp>
          <p:nvSpPr>
            <p:cNvPr id="28688" name="Line 14"/>
            <p:cNvSpPr>
              <a:spLocks noChangeShapeType="1"/>
            </p:cNvSpPr>
            <p:nvPr/>
          </p:nvSpPr>
          <p:spPr bwMode="auto">
            <a:xfrm>
              <a:off x="3499" y="1966"/>
              <a:ext cx="0" cy="42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28689" name="Picture 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4" y="1290"/>
              <a:ext cx="770" cy="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90" name="Picture 1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 y="2211"/>
              <a:ext cx="332"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91" name="Picture 1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8" y="1695"/>
              <a:ext cx="395" cy="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92" name="Rectangle 18"/>
            <p:cNvSpPr>
              <a:spLocks noChangeArrowheads="1"/>
            </p:cNvSpPr>
            <p:nvPr/>
          </p:nvSpPr>
          <p:spPr bwMode="auto">
            <a:xfrm>
              <a:off x="3336" y="1611"/>
              <a:ext cx="251" cy="29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grpSp>
          <p:nvGrpSpPr>
            <p:cNvPr id="28693" name="Group 19"/>
            <p:cNvGrpSpPr>
              <a:grpSpLocks/>
            </p:cNvGrpSpPr>
            <p:nvPr/>
          </p:nvGrpSpPr>
          <p:grpSpPr bwMode="auto">
            <a:xfrm>
              <a:off x="4920" y="2544"/>
              <a:ext cx="167" cy="248"/>
              <a:chOff x="4920" y="2544"/>
              <a:chExt cx="167" cy="248"/>
            </a:xfrm>
          </p:grpSpPr>
          <p:sp>
            <p:nvSpPr>
              <p:cNvPr id="28701" name="Oval 20"/>
              <p:cNvSpPr>
                <a:spLocks noChangeArrowheads="1"/>
              </p:cNvSpPr>
              <p:nvPr/>
            </p:nvSpPr>
            <p:spPr bwMode="auto">
              <a:xfrm>
                <a:off x="4934" y="2581"/>
                <a:ext cx="141" cy="16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28702" name="Rectangle 21"/>
              <p:cNvSpPr>
                <a:spLocks noChangeArrowheads="1"/>
              </p:cNvSpPr>
              <p:nvPr/>
            </p:nvSpPr>
            <p:spPr bwMode="auto">
              <a:xfrm>
                <a:off x="4920" y="2544"/>
                <a:ext cx="167"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b="1">
                    <a:latin typeface="Arial" panose="020B0604020202020204" pitchFamily="34" charset="0"/>
                  </a:rPr>
                  <a:t>-</a:t>
                </a:r>
              </a:p>
            </p:txBody>
          </p:sp>
        </p:grpSp>
        <p:sp>
          <p:nvSpPr>
            <p:cNvPr id="28694" name="Line 22"/>
            <p:cNvSpPr>
              <a:spLocks noChangeShapeType="1"/>
            </p:cNvSpPr>
            <p:nvPr/>
          </p:nvSpPr>
          <p:spPr bwMode="auto">
            <a:xfrm>
              <a:off x="5003" y="2740"/>
              <a:ext cx="0" cy="64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8695" name="Line 23"/>
            <p:cNvSpPr>
              <a:spLocks noChangeShapeType="1"/>
            </p:cNvSpPr>
            <p:nvPr/>
          </p:nvSpPr>
          <p:spPr bwMode="auto">
            <a:xfrm>
              <a:off x="5003" y="2163"/>
              <a:ext cx="0" cy="40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8696" name="Rectangle 24"/>
            <p:cNvSpPr>
              <a:spLocks noChangeArrowheads="1"/>
            </p:cNvSpPr>
            <p:nvPr/>
          </p:nvSpPr>
          <p:spPr bwMode="auto">
            <a:xfrm>
              <a:off x="4541" y="1388"/>
              <a:ext cx="80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b="1">
                  <a:solidFill>
                    <a:schemeClr val="hlink"/>
                  </a:solidFill>
                  <a:latin typeface="Arial" panose="020B0604020202020204" pitchFamily="34" charset="0"/>
                </a:rPr>
                <a:t>Reference</a:t>
              </a:r>
            </a:p>
          </p:txBody>
        </p:sp>
        <p:grpSp>
          <p:nvGrpSpPr>
            <p:cNvPr id="28697" name="Group 25"/>
            <p:cNvGrpSpPr>
              <a:grpSpLocks/>
            </p:cNvGrpSpPr>
            <p:nvPr/>
          </p:nvGrpSpPr>
          <p:grpSpPr bwMode="auto">
            <a:xfrm>
              <a:off x="3223" y="3342"/>
              <a:ext cx="586" cy="476"/>
              <a:chOff x="3223" y="3342"/>
              <a:chExt cx="586" cy="476"/>
            </a:xfrm>
          </p:grpSpPr>
          <p:sp>
            <p:nvSpPr>
              <p:cNvPr id="28698" name="Rectangle 26"/>
              <p:cNvSpPr>
                <a:spLocks noChangeArrowheads="1"/>
              </p:cNvSpPr>
              <p:nvPr/>
            </p:nvSpPr>
            <p:spPr bwMode="auto">
              <a:xfrm>
                <a:off x="3223" y="3342"/>
                <a:ext cx="586" cy="47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28699" name="Arc 27"/>
              <p:cNvSpPr>
                <a:spLocks/>
              </p:cNvSpPr>
              <p:nvPr/>
            </p:nvSpPr>
            <p:spPr bwMode="auto">
              <a:xfrm>
                <a:off x="3532" y="3401"/>
                <a:ext cx="97" cy="15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98"/>
                    </a:moveTo>
                    <a:cubicBezTo>
                      <a:pt x="0" y="9757"/>
                      <a:pt x="9534" y="122"/>
                      <a:pt x="21376" y="0"/>
                    </a:cubicBezTo>
                  </a:path>
                  <a:path w="21600" h="21599" stroke="0" extrusionOk="0">
                    <a:moveTo>
                      <a:pt x="0" y="21598"/>
                    </a:moveTo>
                    <a:cubicBezTo>
                      <a:pt x="0" y="9757"/>
                      <a:pt x="9534" y="122"/>
                      <a:pt x="21376" y="0"/>
                    </a:cubicBezTo>
                    <a:lnTo>
                      <a:pt x="21600" y="21599"/>
                    </a:lnTo>
                    <a:lnTo>
                      <a:pt x="0" y="21598"/>
                    </a:lnTo>
                    <a:close/>
                  </a:path>
                </a:pathLst>
              </a:custGeom>
              <a:noFill/>
              <a:ln w="508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8700" name="Arc 28"/>
              <p:cNvSpPr>
                <a:spLocks/>
              </p:cNvSpPr>
              <p:nvPr/>
            </p:nvSpPr>
            <p:spPr bwMode="auto">
              <a:xfrm rot="10800000">
                <a:off x="3451" y="3562"/>
                <a:ext cx="97" cy="15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98"/>
                    </a:moveTo>
                    <a:cubicBezTo>
                      <a:pt x="0" y="9757"/>
                      <a:pt x="9534" y="122"/>
                      <a:pt x="21376" y="0"/>
                    </a:cubicBezTo>
                  </a:path>
                  <a:path w="21600" h="21599" stroke="0" extrusionOk="0">
                    <a:moveTo>
                      <a:pt x="0" y="21598"/>
                    </a:moveTo>
                    <a:cubicBezTo>
                      <a:pt x="0" y="9757"/>
                      <a:pt x="9534" y="122"/>
                      <a:pt x="21376" y="0"/>
                    </a:cubicBezTo>
                    <a:lnTo>
                      <a:pt x="21600" y="21599"/>
                    </a:lnTo>
                    <a:lnTo>
                      <a:pt x="0" y="21598"/>
                    </a:lnTo>
                    <a:close/>
                  </a:path>
                </a:pathLst>
              </a:custGeom>
              <a:noFill/>
              <a:ln w="508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239C3C9-269C-4EFB-93A3-7D126E76AAE3}"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29699" name="Slide Number Placeholder 5"/>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EAA3E1F-FFF5-4363-AFE6-9DA39BBF9832}" type="slidenum">
              <a:rPr lang="en-US" altLang="en-US" sz="800">
                <a:latin typeface="Arial" panose="020B0604020202020204" pitchFamily="34" charset="0"/>
              </a:rPr>
              <a:pPr eaLnBrk="1" hangingPunct="1"/>
              <a:t>23</a:t>
            </a:fld>
            <a:endParaRPr lang="en-US" altLang="en-US" sz="800">
              <a:latin typeface="Arial" panose="020B0604020202020204" pitchFamily="34" charset="0"/>
            </a:endParaRPr>
          </a:p>
        </p:txBody>
      </p:sp>
      <p:sp>
        <p:nvSpPr>
          <p:cNvPr id="29700" name="Rectangle 1026"/>
          <p:cNvSpPr>
            <a:spLocks noGrp="1" noChangeArrowheads="1"/>
          </p:cNvSpPr>
          <p:nvPr>
            <p:ph type="title"/>
          </p:nvPr>
        </p:nvSpPr>
        <p:spPr>
          <a:xfrm>
            <a:off x="1344613" y="395699"/>
            <a:ext cx="6934200" cy="9906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r>
              <a:rPr lang="en-US" altLang="en-US" smtClean="0"/>
              <a:t>Stabilization tracking: Planar Case</a:t>
            </a:r>
          </a:p>
        </p:txBody>
      </p:sp>
      <p:grpSp>
        <p:nvGrpSpPr>
          <p:cNvPr id="29701" name="Group 1027"/>
          <p:cNvGrpSpPr>
            <a:grpSpLocks/>
          </p:cNvGrpSpPr>
          <p:nvPr/>
        </p:nvGrpSpPr>
        <p:grpSpPr bwMode="auto">
          <a:xfrm>
            <a:off x="2241550" y="2503488"/>
            <a:ext cx="4659313" cy="1454150"/>
            <a:chOff x="1386" y="1344"/>
            <a:chExt cx="2935" cy="916"/>
          </a:xfrm>
        </p:grpSpPr>
        <p:pic>
          <p:nvPicPr>
            <p:cNvPr id="29715" name="Picture 102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6" y="1351"/>
              <a:ext cx="779" cy="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6" name="Picture 102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1" y="1351"/>
              <a:ext cx="775" cy="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7" name="Picture 1030"/>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1" y="1344"/>
              <a:ext cx="770" cy="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9702" name="Group 1031"/>
          <p:cNvGrpSpPr>
            <a:grpSpLocks/>
          </p:cNvGrpSpPr>
          <p:nvPr/>
        </p:nvGrpSpPr>
        <p:grpSpPr bwMode="auto">
          <a:xfrm>
            <a:off x="2479675" y="4789488"/>
            <a:ext cx="4324350" cy="974725"/>
            <a:chOff x="1453" y="3247"/>
            <a:chExt cx="2724" cy="614"/>
          </a:xfrm>
        </p:grpSpPr>
        <p:pic>
          <p:nvPicPr>
            <p:cNvPr id="29712" name="Picture 103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3" y="3261"/>
              <a:ext cx="524" cy="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3" name="Picture 103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7" y="3247"/>
              <a:ext cx="535"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4" name="Picture 103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9" y="3250"/>
              <a:ext cx="538" cy="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703" name="Rectangle 1035"/>
          <p:cNvSpPr>
            <a:spLocks noChangeArrowheads="1"/>
          </p:cNvSpPr>
          <p:nvPr/>
        </p:nvSpPr>
        <p:spPr bwMode="auto">
          <a:xfrm>
            <a:off x="6113463" y="1741488"/>
            <a:ext cx="17113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dirty="0" err="1">
                <a:solidFill>
                  <a:schemeClr val="bg2"/>
                </a:solidFill>
                <a:latin typeface="Arial" panose="020B0604020202020204" pitchFamily="34" charset="0"/>
              </a:rPr>
              <a:t>u’</a:t>
            </a:r>
            <a:r>
              <a:rPr lang="en-US" altLang="en-US" sz="2000" baseline="-25000" dirty="0" err="1">
                <a:solidFill>
                  <a:schemeClr val="bg2"/>
                </a:solidFill>
                <a:latin typeface="Arial" panose="020B0604020202020204" pitchFamily="34" charset="0"/>
              </a:rPr>
              <a:t>i</a:t>
            </a:r>
            <a:r>
              <a:rPr lang="en-US" altLang="en-US" sz="2000" baseline="-25000" dirty="0">
                <a:solidFill>
                  <a:schemeClr val="bg2"/>
                </a:solidFill>
                <a:latin typeface="Arial" panose="020B0604020202020204" pitchFamily="34" charset="0"/>
              </a:rPr>
              <a:t> </a:t>
            </a:r>
            <a:r>
              <a:rPr lang="en-US" altLang="en-US" sz="2000" dirty="0">
                <a:solidFill>
                  <a:schemeClr val="bg2"/>
                </a:solidFill>
                <a:latin typeface="Arial" panose="020B0604020202020204" pitchFamily="34" charset="0"/>
              </a:rPr>
              <a:t> =  A </a:t>
            </a:r>
            <a:r>
              <a:rPr lang="en-US" altLang="en-US" sz="2000" dirty="0" err="1">
                <a:solidFill>
                  <a:schemeClr val="bg2"/>
                </a:solidFill>
                <a:latin typeface="Arial" panose="020B0604020202020204" pitchFamily="34" charset="0"/>
              </a:rPr>
              <a:t>u</a:t>
            </a:r>
            <a:r>
              <a:rPr lang="en-US" altLang="en-US" sz="2000" baseline="-25000" dirty="0" err="1">
                <a:solidFill>
                  <a:schemeClr val="bg2"/>
                </a:solidFill>
                <a:latin typeface="Arial" panose="020B0604020202020204" pitchFamily="34" charset="0"/>
              </a:rPr>
              <a:t>i</a:t>
            </a:r>
            <a:r>
              <a:rPr lang="en-US" altLang="en-US" sz="2000" baseline="-25000" dirty="0">
                <a:solidFill>
                  <a:schemeClr val="bg2"/>
                </a:solidFill>
                <a:latin typeface="Arial" panose="020B0604020202020204" pitchFamily="34" charset="0"/>
              </a:rPr>
              <a:t> </a:t>
            </a:r>
            <a:r>
              <a:rPr lang="en-US" altLang="en-US" sz="2000" dirty="0">
                <a:solidFill>
                  <a:schemeClr val="bg2"/>
                </a:solidFill>
                <a:latin typeface="Arial" panose="020B0604020202020204" pitchFamily="34" charset="0"/>
              </a:rPr>
              <a:t> + d</a:t>
            </a:r>
          </a:p>
        </p:txBody>
      </p:sp>
      <p:sp>
        <p:nvSpPr>
          <p:cNvPr id="29704" name="Rectangle 1036"/>
          <p:cNvSpPr>
            <a:spLocks noChangeArrowheads="1"/>
          </p:cNvSpPr>
          <p:nvPr/>
        </p:nvSpPr>
        <p:spPr bwMode="auto">
          <a:xfrm>
            <a:off x="1295400" y="1447800"/>
            <a:ext cx="48006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latin typeface="Arial" panose="020B0604020202020204" pitchFamily="34" charset="0"/>
              </a:rPr>
              <a:t>Planar Object  +</a:t>
            </a:r>
          </a:p>
          <a:p>
            <a:r>
              <a:rPr lang="en-US" altLang="en-US" sz="2000">
                <a:latin typeface="Arial" panose="020B0604020202020204" pitchFamily="34" charset="0"/>
              </a:rPr>
              <a:t>Linear camera =&gt; Affine motion model:</a:t>
            </a:r>
          </a:p>
        </p:txBody>
      </p:sp>
      <p:sp>
        <p:nvSpPr>
          <p:cNvPr id="29705" name="Rectangle 1037"/>
          <p:cNvSpPr>
            <a:spLocks noChangeArrowheads="1"/>
          </p:cNvSpPr>
          <p:nvPr/>
        </p:nvSpPr>
        <p:spPr bwMode="auto">
          <a:xfrm>
            <a:off x="1260475" y="4179888"/>
            <a:ext cx="11969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latin typeface="Arial" panose="020B0604020202020204" pitchFamily="34" charset="0"/>
              </a:rPr>
              <a:t>Warping</a:t>
            </a:r>
          </a:p>
        </p:txBody>
      </p:sp>
      <p:sp>
        <p:nvSpPr>
          <p:cNvPr id="29706" name="Line 1038"/>
          <p:cNvSpPr>
            <a:spLocks noChangeShapeType="1"/>
          </p:cNvSpPr>
          <p:nvPr/>
        </p:nvSpPr>
        <p:spPr bwMode="auto">
          <a:xfrm>
            <a:off x="2784475" y="3646488"/>
            <a:ext cx="36513" cy="10858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707" name="Line 1039"/>
          <p:cNvSpPr>
            <a:spLocks noChangeShapeType="1"/>
          </p:cNvSpPr>
          <p:nvPr/>
        </p:nvSpPr>
        <p:spPr bwMode="auto">
          <a:xfrm>
            <a:off x="6329363" y="3568700"/>
            <a:ext cx="36512" cy="11445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708" name="Line 1040"/>
          <p:cNvSpPr>
            <a:spLocks noChangeShapeType="1"/>
          </p:cNvSpPr>
          <p:nvPr/>
        </p:nvSpPr>
        <p:spPr bwMode="auto">
          <a:xfrm>
            <a:off x="4584700" y="3417888"/>
            <a:ext cx="28575" cy="1295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709" name="Text Box 1041"/>
          <p:cNvSpPr txBox="1">
            <a:spLocks noChangeArrowheads="1"/>
          </p:cNvSpPr>
          <p:nvPr/>
        </p:nvSpPr>
        <p:spPr bwMode="auto">
          <a:xfrm>
            <a:off x="3633788" y="5780088"/>
            <a:ext cx="1885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dirty="0">
                <a:solidFill>
                  <a:schemeClr val="bg2"/>
                </a:solidFill>
                <a:latin typeface="Arial" panose="020B0604020202020204" pitchFamily="34" charset="0"/>
              </a:rPr>
              <a:t>I</a:t>
            </a:r>
            <a:r>
              <a:rPr lang="en-US" altLang="en-US" sz="2800" baseline="-25000" dirty="0">
                <a:solidFill>
                  <a:schemeClr val="bg2"/>
                </a:solidFill>
                <a:latin typeface="Arial" panose="020B0604020202020204" pitchFamily="34" charset="0"/>
              </a:rPr>
              <a:t>t</a:t>
            </a:r>
            <a:r>
              <a:rPr lang="en-US" altLang="en-US" sz="2800" dirty="0">
                <a:solidFill>
                  <a:schemeClr val="bg2"/>
                </a:solidFill>
                <a:latin typeface="Arial" panose="020B0604020202020204" pitchFamily="34" charset="0"/>
              </a:rPr>
              <a:t> = g(</a:t>
            </a:r>
            <a:r>
              <a:rPr lang="en-US" altLang="en-US" sz="2800" dirty="0" err="1">
                <a:solidFill>
                  <a:schemeClr val="bg2"/>
                </a:solidFill>
                <a:latin typeface="Arial" panose="020B0604020202020204" pitchFamily="34" charset="0"/>
              </a:rPr>
              <a:t>p</a:t>
            </a:r>
            <a:r>
              <a:rPr lang="en-US" altLang="en-US" sz="2800" baseline="-25000" dirty="0" err="1">
                <a:solidFill>
                  <a:schemeClr val="bg2"/>
                </a:solidFill>
                <a:latin typeface="Arial" panose="020B0604020202020204" pitchFamily="34" charset="0"/>
              </a:rPr>
              <a:t>t</a:t>
            </a:r>
            <a:r>
              <a:rPr lang="en-US" altLang="en-US" sz="2800" dirty="0">
                <a:solidFill>
                  <a:schemeClr val="bg2"/>
                </a:solidFill>
                <a:latin typeface="Arial" panose="020B0604020202020204" pitchFamily="34" charset="0"/>
              </a:rPr>
              <a:t>, I</a:t>
            </a:r>
            <a:r>
              <a:rPr lang="en-US" altLang="en-US" sz="2800" baseline="-25000" dirty="0">
                <a:solidFill>
                  <a:schemeClr val="bg2"/>
                </a:solidFill>
                <a:latin typeface="Arial" panose="020B0604020202020204" pitchFamily="34" charset="0"/>
              </a:rPr>
              <a:t>0</a:t>
            </a:r>
            <a:r>
              <a:rPr lang="en-US" altLang="en-US" sz="2800" dirty="0">
                <a:solidFill>
                  <a:schemeClr val="bg2"/>
                </a:solidFill>
                <a:latin typeface="Arial" panose="020B0604020202020204" pitchFamily="34" charset="0"/>
              </a:rPr>
              <a:t>)</a:t>
            </a:r>
          </a:p>
        </p:txBody>
      </p:sp>
      <p:sp>
        <p:nvSpPr>
          <p:cNvPr id="411666" name="Text Box 1042"/>
          <p:cNvSpPr txBox="1">
            <a:spLocks noChangeArrowheads="1"/>
          </p:cNvSpPr>
          <p:nvPr/>
        </p:nvSpPr>
        <p:spPr bwMode="auto">
          <a:xfrm>
            <a:off x="228600" y="2895600"/>
            <a:ext cx="84582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200">
                <a:latin typeface="Arial" panose="020B0604020202020204" pitchFamily="34" charset="0"/>
              </a:rPr>
              <a:t>Subtract these:                  -                     -                    = nonsense</a:t>
            </a:r>
          </a:p>
        </p:txBody>
      </p:sp>
      <p:sp>
        <p:nvSpPr>
          <p:cNvPr id="411667" name="Text Box 1043"/>
          <p:cNvSpPr txBox="1">
            <a:spLocks noChangeArrowheads="1"/>
          </p:cNvSpPr>
          <p:nvPr/>
        </p:nvSpPr>
        <p:spPr bwMode="auto">
          <a:xfrm>
            <a:off x="381000" y="5029200"/>
            <a:ext cx="8763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200">
                <a:latin typeface="Arial" panose="020B0604020202020204" pitchFamily="34" charset="0"/>
              </a:rPr>
              <a:t>But these:                        </a:t>
            </a:r>
            <a:r>
              <a:rPr lang="en-US" altLang="en-US" sz="3000">
                <a:latin typeface="Arial" panose="020B0604020202020204" pitchFamily="34" charset="0"/>
              </a:rPr>
              <a:t>-                -             =</a:t>
            </a:r>
            <a:r>
              <a:rPr lang="en-US" altLang="en-US" sz="2200">
                <a:latin typeface="Arial" panose="020B0604020202020204" pitchFamily="34" charset="0"/>
              </a:rPr>
              <a:t> small variation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11666">
                                            <p:txEl>
                                              <p:pRg st="0" end="0"/>
                                            </p:txEl>
                                          </p:spTgt>
                                        </p:tgtEl>
                                        <p:attrNameLst>
                                          <p:attrName>style.visibility</p:attrName>
                                        </p:attrNameLst>
                                      </p:cBhvr>
                                      <p:to>
                                        <p:strVal val="visible"/>
                                      </p:to>
                                    </p:set>
                                    <p:anim calcmode="lin" valueType="num">
                                      <p:cBhvr additive="base">
                                        <p:cTn id="7" dur="300" fill="hold"/>
                                        <p:tgtEl>
                                          <p:spTgt spid="4116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116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11667">
                                            <p:txEl>
                                              <p:pRg st="0" end="0"/>
                                            </p:txEl>
                                          </p:spTgt>
                                        </p:tgtEl>
                                        <p:attrNameLst>
                                          <p:attrName>style.visibility</p:attrName>
                                        </p:attrNameLst>
                                      </p:cBhvr>
                                      <p:to>
                                        <p:strVal val="visible"/>
                                      </p:to>
                                    </p:set>
                                    <p:anim calcmode="lin" valueType="num">
                                      <p:cBhvr additive="base">
                                        <p:cTn id="13" dur="300" fill="hold"/>
                                        <p:tgtEl>
                                          <p:spTgt spid="411667">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1166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66" grpId="0" build="p" autoUpdateAnimBg="0"/>
      <p:bldP spid="41166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l_cereal_s3_30_1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0" y="1752602"/>
            <a:ext cx="4572000" cy="3428999"/>
          </a:xfrm>
          <a:prstGeom prst="rect">
            <a:avLst/>
          </a:prstGeom>
        </p:spPr>
      </p:pic>
      <p:pic>
        <p:nvPicPr>
          <p:cNvPr id="1026" name="Picture 2" descr="E:\UofA\Thesis\Reports\CRV16\Presentation\nl_cereal_s3\nl_cereal_s3_frame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0" y="1754168"/>
            <a:ext cx="4569911" cy="3427432"/>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p:cNvSpPr/>
          <p:nvPr/>
        </p:nvSpPr>
        <p:spPr>
          <a:xfrm>
            <a:off x="5219700" y="762000"/>
            <a:ext cx="18669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88023" y="1"/>
            <a:ext cx="8229600" cy="779585"/>
          </a:xfrm>
        </p:spPr>
        <p:txBody>
          <a:bodyPr/>
          <a:lstStyle/>
          <a:p>
            <a:r>
              <a:rPr lang="en-US" dirty="0" smtClean="0"/>
              <a:t>Registration based Tracking</a:t>
            </a:r>
            <a:endParaRPr lang="en-US" dirty="0"/>
          </a:p>
        </p:txBody>
      </p:sp>
      <p:cxnSp>
        <p:nvCxnSpPr>
          <p:cNvPr id="11" name="Straight Arrow Connector 10"/>
          <p:cNvCxnSpPr/>
          <p:nvPr/>
        </p:nvCxnSpPr>
        <p:spPr>
          <a:xfrm flipH="1">
            <a:off x="533400" y="1371600"/>
            <a:ext cx="4191000" cy="3810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219700" y="1371600"/>
            <a:ext cx="723900" cy="451339"/>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52400" y="3505200"/>
            <a:ext cx="1066800" cy="304800"/>
          </a:xfrm>
          <a:prstGeom prst="rect">
            <a:avLst/>
          </a:prstGeom>
          <a:noFill/>
          <a:ln w="28575">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074" name="Picture 2" descr="E:\UofA\Thesis\Reports\CRV16\Presentation\reg_eq.e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2771" y="798514"/>
            <a:ext cx="5478463" cy="87788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4296938" y="798514"/>
            <a:ext cx="922762" cy="5730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1219202" y="3505202"/>
            <a:ext cx="451787" cy="1778783"/>
          </a:xfrm>
          <a:prstGeom prst="line">
            <a:avLst/>
          </a:prstGeom>
          <a:ln w="28575">
            <a:solidFill>
              <a:srgbClr val="FFFF00"/>
            </a:solidFill>
          </a:ln>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a:off x="1219200" y="3886200"/>
            <a:ext cx="398506" cy="293233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p:cNvSpPr txBox="1"/>
              <p:nvPr/>
            </p:nvSpPr>
            <p:spPr>
              <a:xfrm>
                <a:off x="4076800" y="1826602"/>
                <a:ext cx="49520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𝐼</m:t>
                          </m:r>
                        </m:e>
                        <m:sub>
                          <m:r>
                            <a:rPr lang="en-US" sz="2400" b="0" i="1" smtClean="0">
                              <a:latin typeface="Cambria Math"/>
                            </a:rPr>
                            <m:t>0</m:t>
                          </m:r>
                        </m:sub>
                      </m:sSub>
                    </m:oMath>
                  </m:oMathPara>
                </a14:m>
                <a:endParaRPr lang="en-US"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4076800" y="1826601"/>
                <a:ext cx="495200" cy="461665"/>
              </a:xfrm>
              <a:prstGeom prst="rect">
                <a:avLst/>
              </a:prstGeom>
              <a:blipFill rotWithShape="1">
                <a:blip r:embed="rId29"/>
                <a:stretch>
                  <a:fillRect t="-10667" r="-24691"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8673230" y="1863305"/>
                <a:ext cx="4707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𝐼</m:t>
                          </m:r>
                        </m:e>
                        <m:sub>
                          <m:r>
                            <a:rPr lang="en-US" sz="2400" b="0" i="1" smtClean="0">
                              <a:latin typeface="Cambria Math"/>
                            </a:rPr>
                            <m:t>𝑡</m:t>
                          </m:r>
                        </m:sub>
                      </m:sSub>
                    </m:oMath>
                  </m:oMathPara>
                </a14:m>
                <a:endParaRPr lang="en-US" sz="2400" dirty="0"/>
              </a:p>
            </p:txBody>
          </p:sp>
        </mc:Choice>
        <mc:Fallback xmlns="">
          <p:sp>
            <p:nvSpPr>
              <p:cNvPr id="46" name="TextBox 45"/>
              <p:cNvSpPr txBox="1">
                <a:spLocks noRot="1" noChangeAspect="1" noMove="1" noResize="1" noEditPoints="1" noAdjustHandles="1" noChangeArrowheads="1" noChangeShapeType="1" noTextEdit="1"/>
              </p:cNvSpPr>
              <p:nvPr/>
            </p:nvSpPr>
            <p:spPr>
              <a:xfrm>
                <a:off x="8673230" y="1863304"/>
                <a:ext cx="470770" cy="461665"/>
              </a:xfrm>
              <a:prstGeom prst="rect">
                <a:avLst/>
              </a:prstGeom>
              <a:blipFill rotWithShape="1">
                <a:blip r:embed="rId30"/>
                <a:stretch>
                  <a:fillRect t="-10667" r="-25974" b="-30667"/>
                </a:stretch>
              </a:blipFill>
            </p:spPr>
            <p:txBody>
              <a:bodyPr/>
              <a:lstStyle/>
              <a:p>
                <a:r>
                  <a:rPr lang="en-US">
                    <a:noFill/>
                  </a:rPr>
                  <a:t> </a:t>
                </a:r>
              </a:p>
            </p:txBody>
          </p:sp>
        </mc:Fallback>
      </mc:AlternateContent>
      <p:sp>
        <p:nvSpPr>
          <p:cNvPr id="5" name="Slide Number Placeholder 4"/>
          <p:cNvSpPr>
            <a:spLocks noGrp="1"/>
          </p:cNvSpPr>
          <p:nvPr>
            <p:ph type="sldNum" sz="quarter" idx="4294967295"/>
          </p:nvPr>
        </p:nvSpPr>
        <p:spPr/>
        <p:txBody>
          <a:bodyPr/>
          <a:lstStyle/>
          <a:p>
            <a:fld id="{B6F15528-21DE-4FAA-801E-634DDDAF4B2B}" type="slidenum">
              <a:rPr lang="en-US" smtClean="0"/>
              <a:pPr/>
              <a:t>24</a:t>
            </a:fld>
            <a:endParaRPr lang="en-US" dirty="0"/>
          </a:p>
        </p:txBody>
      </p:sp>
      <p:pic>
        <p:nvPicPr>
          <p:cNvPr id="66" name="Picture 4" descr="E:\UofA\Thesis\Reports\CRV16\Presentation\grid3.jpg"/>
          <p:cNvPicPr>
            <a:picLocks noChangeAspect="1" noChangeArrowheads="1"/>
          </p:cNvPicPr>
          <p:nvPr/>
        </p:nvPicPr>
        <p:blipFill>
          <a:blip r:embed="rId31">
            <a:duotone>
              <a:prstClr val="black"/>
              <a:srgbClr val="1F497D">
                <a:tint val="45000"/>
                <a:satMod val="400000"/>
              </a:srgbClr>
            </a:duotone>
            <a:extLst>
              <a:ext uri="{28A0092B-C50C-407E-A947-70E740481C1C}">
                <a14:useLocalDpi xmlns:a14="http://schemas.microsoft.com/office/drawing/2010/main" val="0"/>
              </a:ext>
            </a:extLst>
          </a:blip>
          <a:srcRect/>
          <a:stretch>
            <a:fillRect/>
          </a:stretch>
        </p:blipFill>
        <p:spPr bwMode="auto">
          <a:xfrm>
            <a:off x="1670989" y="5257801"/>
            <a:ext cx="5802027" cy="1565627"/>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7" name="TextBox 66"/>
              <p:cNvSpPr txBox="1"/>
              <p:nvPr/>
            </p:nvSpPr>
            <p:spPr>
              <a:xfrm>
                <a:off x="1798264" y="5638802"/>
                <a:ext cx="542521"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𝟏</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67" name="TextBox 66"/>
              <p:cNvSpPr txBox="1">
                <a:spLocks noRot="1" noChangeAspect="1" noMove="1" noResize="1" noEditPoints="1" noAdjustHandles="1" noChangeArrowheads="1" noChangeShapeType="1" noTextEdit="1"/>
              </p:cNvSpPr>
              <p:nvPr/>
            </p:nvSpPr>
            <p:spPr>
              <a:xfrm>
                <a:off x="1798264" y="5638802"/>
                <a:ext cx="542521" cy="646331"/>
              </a:xfrm>
              <a:prstGeom prst="rect">
                <a:avLst/>
              </a:prstGeom>
              <a:blipFill>
                <a:blip r:embed="rId32"/>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68" name="TextBox 67"/>
              <p:cNvSpPr txBox="1"/>
              <p:nvPr/>
            </p:nvSpPr>
            <p:spPr>
              <a:xfrm>
                <a:off x="2362201" y="5602070"/>
                <a:ext cx="538545"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𝟐</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68" name="TextBox 67"/>
              <p:cNvSpPr txBox="1">
                <a:spLocks noRot="1" noChangeAspect="1" noMove="1" noResize="1" noEditPoints="1" noAdjustHandles="1" noChangeArrowheads="1" noChangeShapeType="1" noTextEdit="1"/>
              </p:cNvSpPr>
              <p:nvPr/>
            </p:nvSpPr>
            <p:spPr>
              <a:xfrm>
                <a:off x="2362201" y="5602070"/>
                <a:ext cx="538545" cy="646331"/>
              </a:xfrm>
              <a:prstGeom prst="rect">
                <a:avLst/>
              </a:prstGeom>
              <a:blipFill>
                <a:blip r:embed="rId33"/>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0" name="TextBox 69"/>
              <p:cNvSpPr txBox="1"/>
              <p:nvPr/>
            </p:nvSpPr>
            <p:spPr>
              <a:xfrm>
                <a:off x="2895601" y="5562602"/>
                <a:ext cx="538545"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𝟑</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0" name="TextBox 69"/>
              <p:cNvSpPr txBox="1">
                <a:spLocks noRot="1" noChangeAspect="1" noMove="1" noResize="1" noEditPoints="1" noAdjustHandles="1" noChangeArrowheads="1" noChangeShapeType="1" noTextEdit="1"/>
              </p:cNvSpPr>
              <p:nvPr/>
            </p:nvSpPr>
            <p:spPr>
              <a:xfrm>
                <a:off x="2895601" y="5562602"/>
                <a:ext cx="538545" cy="646331"/>
              </a:xfrm>
              <a:prstGeom prst="rect">
                <a:avLst/>
              </a:prstGeom>
              <a:blipFill>
                <a:blip r:embed="rId34"/>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1" name="TextBox 70"/>
              <p:cNvSpPr txBox="1"/>
              <p:nvPr/>
            </p:nvSpPr>
            <p:spPr>
              <a:xfrm>
                <a:off x="3505200" y="5486402"/>
                <a:ext cx="544123"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𝟒</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1" name="TextBox 70"/>
              <p:cNvSpPr txBox="1">
                <a:spLocks noRot="1" noChangeAspect="1" noMove="1" noResize="1" noEditPoints="1" noAdjustHandles="1" noChangeArrowheads="1" noChangeShapeType="1" noTextEdit="1"/>
              </p:cNvSpPr>
              <p:nvPr/>
            </p:nvSpPr>
            <p:spPr>
              <a:xfrm>
                <a:off x="3505200" y="5486402"/>
                <a:ext cx="544123" cy="646331"/>
              </a:xfrm>
              <a:prstGeom prst="rect">
                <a:avLst/>
              </a:prstGeom>
              <a:blipFill>
                <a:blip r:embed="rId35"/>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2" name="TextBox 71"/>
              <p:cNvSpPr txBox="1"/>
              <p:nvPr/>
            </p:nvSpPr>
            <p:spPr>
              <a:xfrm>
                <a:off x="4610674" y="5373470"/>
                <a:ext cx="544123"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𝟔</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2" name="TextBox 71"/>
              <p:cNvSpPr txBox="1">
                <a:spLocks noRot="1" noChangeAspect="1" noMove="1" noResize="1" noEditPoints="1" noAdjustHandles="1" noChangeArrowheads="1" noChangeShapeType="1" noTextEdit="1"/>
              </p:cNvSpPr>
              <p:nvPr/>
            </p:nvSpPr>
            <p:spPr>
              <a:xfrm>
                <a:off x="4610674" y="5373470"/>
                <a:ext cx="544123" cy="646331"/>
              </a:xfrm>
              <a:prstGeom prst="rect">
                <a:avLst/>
              </a:prstGeom>
              <a:blipFill>
                <a:blip r:embed="rId36"/>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3" name="TextBox 72"/>
              <p:cNvSpPr txBox="1"/>
              <p:nvPr/>
            </p:nvSpPr>
            <p:spPr>
              <a:xfrm>
                <a:off x="4038600" y="5410202"/>
                <a:ext cx="544123"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𝟓</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3" name="TextBox 72"/>
              <p:cNvSpPr txBox="1">
                <a:spLocks noRot="1" noChangeAspect="1" noMove="1" noResize="1" noEditPoints="1" noAdjustHandles="1" noChangeArrowheads="1" noChangeShapeType="1" noTextEdit="1"/>
              </p:cNvSpPr>
              <p:nvPr/>
            </p:nvSpPr>
            <p:spPr>
              <a:xfrm>
                <a:off x="4038600" y="5410202"/>
                <a:ext cx="544123" cy="646331"/>
              </a:xfrm>
              <a:prstGeom prst="rect">
                <a:avLst/>
              </a:prstGeom>
              <a:blipFill>
                <a:blip r:embed="rId37"/>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4" name="TextBox 73"/>
              <p:cNvSpPr txBox="1"/>
              <p:nvPr/>
            </p:nvSpPr>
            <p:spPr>
              <a:xfrm>
                <a:off x="5181600" y="5334002"/>
                <a:ext cx="544123"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𝟕</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4" name="TextBox 73"/>
              <p:cNvSpPr txBox="1">
                <a:spLocks noRot="1" noChangeAspect="1" noMove="1" noResize="1" noEditPoints="1" noAdjustHandles="1" noChangeArrowheads="1" noChangeShapeType="1" noTextEdit="1"/>
              </p:cNvSpPr>
              <p:nvPr/>
            </p:nvSpPr>
            <p:spPr>
              <a:xfrm>
                <a:off x="5181600" y="5334002"/>
                <a:ext cx="544123" cy="646331"/>
              </a:xfrm>
              <a:prstGeom prst="rect">
                <a:avLst/>
              </a:prstGeom>
              <a:blipFill>
                <a:blip r:embed="rId38"/>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6" name="TextBox 75"/>
              <p:cNvSpPr txBox="1"/>
              <p:nvPr/>
            </p:nvSpPr>
            <p:spPr>
              <a:xfrm>
                <a:off x="5715000" y="5282615"/>
                <a:ext cx="544123"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𝟖</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6" name="TextBox 75"/>
              <p:cNvSpPr txBox="1">
                <a:spLocks noRot="1" noChangeAspect="1" noMove="1" noResize="1" noEditPoints="1" noAdjustHandles="1" noChangeArrowheads="1" noChangeShapeType="1" noTextEdit="1"/>
              </p:cNvSpPr>
              <p:nvPr/>
            </p:nvSpPr>
            <p:spPr>
              <a:xfrm>
                <a:off x="5715000" y="5282615"/>
                <a:ext cx="544123" cy="646331"/>
              </a:xfrm>
              <a:prstGeom prst="rect">
                <a:avLst/>
              </a:prstGeom>
              <a:blipFill>
                <a:blip r:embed="rId39"/>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7" name="TextBox 76"/>
              <p:cNvSpPr txBox="1"/>
              <p:nvPr/>
            </p:nvSpPr>
            <p:spPr>
              <a:xfrm>
                <a:off x="6253769" y="5245785"/>
                <a:ext cx="544123"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𝟗</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7" name="TextBox 76"/>
              <p:cNvSpPr txBox="1">
                <a:spLocks noRot="1" noChangeAspect="1" noMove="1" noResize="1" noEditPoints="1" noAdjustHandles="1" noChangeArrowheads="1" noChangeShapeType="1" noTextEdit="1"/>
              </p:cNvSpPr>
              <p:nvPr/>
            </p:nvSpPr>
            <p:spPr>
              <a:xfrm>
                <a:off x="6253769" y="5245785"/>
                <a:ext cx="544123" cy="646331"/>
              </a:xfrm>
              <a:prstGeom prst="rect">
                <a:avLst/>
              </a:prstGeom>
              <a:blipFill>
                <a:blip r:embed="rId40"/>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8" name="TextBox 77"/>
              <p:cNvSpPr txBox="1"/>
              <p:nvPr/>
            </p:nvSpPr>
            <p:spPr>
              <a:xfrm>
                <a:off x="6770335" y="5181601"/>
                <a:ext cx="633122"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𝟏𝟎</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8" name="TextBox 77"/>
              <p:cNvSpPr txBox="1">
                <a:spLocks noRot="1" noChangeAspect="1" noMove="1" noResize="1" noEditPoints="1" noAdjustHandles="1" noChangeArrowheads="1" noChangeShapeType="1" noTextEdit="1"/>
              </p:cNvSpPr>
              <p:nvPr/>
            </p:nvSpPr>
            <p:spPr>
              <a:xfrm>
                <a:off x="6770335" y="5181601"/>
                <a:ext cx="633122" cy="646331"/>
              </a:xfrm>
              <a:prstGeom prst="rect">
                <a:avLst/>
              </a:prstGeom>
              <a:blipFill>
                <a:blip r:embed="rId41"/>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9" name="TextBox 78"/>
              <p:cNvSpPr txBox="1"/>
              <p:nvPr/>
            </p:nvSpPr>
            <p:spPr>
              <a:xfrm>
                <a:off x="4103335" y="6172202"/>
                <a:ext cx="633122"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𝟏𝟓</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9" name="TextBox 78"/>
              <p:cNvSpPr txBox="1">
                <a:spLocks noRot="1" noChangeAspect="1" noMove="1" noResize="1" noEditPoints="1" noAdjustHandles="1" noChangeArrowheads="1" noChangeShapeType="1" noTextEdit="1"/>
              </p:cNvSpPr>
              <p:nvPr/>
            </p:nvSpPr>
            <p:spPr>
              <a:xfrm>
                <a:off x="4103335" y="6172202"/>
                <a:ext cx="633122" cy="646331"/>
              </a:xfrm>
              <a:prstGeom prst="rect">
                <a:avLst/>
              </a:prstGeom>
              <a:blipFill>
                <a:blip r:embed="rId42"/>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80" name="TextBox 79"/>
              <p:cNvSpPr txBox="1"/>
              <p:nvPr/>
            </p:nvSpPr>
            <p:spPr>
              <a:xfrm>
                <a:off x="4648201" y="6135470"/>
                <a:ext cx="633122"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𝟏𝟔</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80" name="TextBox 79"/>
              <p:cNvSpPr txBox="1">
                <a:spLocks noRot="1" noChangeAspect="1" noMove="1" noResize="1" noEditPoints="1" noAdjustHandles="1" noChangeArrowheads="1" noChangeShapeType="1" noTextEdit="1"/>
              </p:cNvSpPr>
              <p:nvPr/>
            </p:nvSpPr>
            <p:spPr>
              <a:xfrm>
                <a:off x="4648201" y="6135470"/>
                <a:ext cx="633122" cy="646331"/>
              </a:xfrm>
              <a:prstGeom prst="rect">
                <a:avLst/>
              </a:prstGeom>
              <a:blipFill>
                <a:blip r:embed="rId43"/>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81" name="TextBox 80"/>
              <p:cNvSpPr txBox="1"/>
              <p:nvPr/>
            </p:nvSpPr>
            <p:spPr>
              <a:xfrm>
                <a:off x="5181602" y="6059270"/>
                <a:ext cx="633122"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𝟏𝟕</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81" name="TextBox 80"/>
              <p:cNvSpPr txBox="1">
                <a:spLocks noRot="1" noChangeAspect="1" noMove="1" noResize="1" noEditPoints="1" noAdjustHandles="1" noChangeArrowheads="1" noChangeShapeType="1" noTextEdit="1"/>
              </p:cNvSpPr>
              <p:nvPr/>
            </p:nvSpPr>
            <p:spPr>
              <a:xfrm>
                <a:off x="5181602" y="6059270"/>
                <a:ext cx="633122" cy="646331"/>
              </a:xfrm>
              <a:prstGeom prst="rect">
                <a:avLst/>
              </a:prstGeom>
              <a:blipFill>
                <a:blip r:embed="rId44"/>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82" name="TextBox 81"/>
              <p:cNvSpPr txBox="1"/>
              <p:nvPr/>
            </p:nvSpPr>
            <p:spPr>
              <a:xfrm>
                <a:off x="5715002" y="6019802"/>
                <a:ext cx="633122"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𝟏𝟖</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82" name="TextBox 81"/>
              <p:cNvSpPr txBox="1">
                <a:spLocks noRot="1" noChangeAspect="1" noMove="1" noResize="1" noEditPoints="1" noAdjustHandles="1" noChangeArrowheads="1" noChangeShapeType="1" noTextEdit="1"/>
              </p:cNvSpPr>
              <p:nvPr/>
            </p:nvSpPr>
            <p:spPr>
              <a:xfrm>
                <a:off x="5715002" y="6019802"/>
                <a:ext cx="633122" cy="646331"/>
              </a:xfrm>
              <a:prstGeom prst="rect">
                <a:avLst/>
              </a:prstGeom>
              <a:blipFill>
                <a:blip r:embed="rId45"/>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83" name="TextBox 82"/>
              <p:cNvSpPr txBox="1"/>
              <p:nvPr/>
            </p:nvSpPr>
            <p:spPr>
              <a:xfrm>
                <a:off x="6324602" y="5964705"/>
                <a:ext cx="633122"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𝟏𝟗</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83" name="TextBox 82"/>
              <p:cNvSpPr txBox="1">
                <a:spLocks noRot="1" noChangeAspect="1" noMove="1" noResize="1" noEditPoints="1" noAdjustHandles="1" noChangeArrowheads="1" noChangeShapeType="1" noTextEdit="1"/>
              </p:cNvSpPr>
              <p:nvPr/>
            </p:nvSpPr>
            <p:spPr>
              <a:xfrm>
                <a:off x="6324602" y="5964705"/>
                <a:ext cx="633122" cy="646331"/>
              </a:xfrm>
              <a:prstGeom prst="rect">
                <a:avLst/>
              </a:prstGeom>
              <a:blipFill>
                <a:blip r:embed="rId46"/>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84" name="TextBox 83"/>
              <p:cNvSpPr txBox="1"/>
              <p:nvPr/>
            </p:nvSpPr>
            <p:spPr>
              <a:xfrm>
                <a:off x="6781802" y="5906870"/>
                <a:ext cx="633122"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𝟐𝟎</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84" name="TextBox 83"/>
              <p:cNvSpPr txBox="1">
                <a:spLocks noRot="1" noChangeAspect="1" noMove="1" noResize="1" noEditPoints="1" noAdjustHandles="1" noChangeArrowheads="1" noChangeShapeType="1" noTextEdit="1"/>
              </p:cNvSpPr>
              <p:nvPr/>
            </p:nvSpPr>
            <p:spPr>
              <a:xfrm>
                <a:off x="6781802" y="5906870"/>
                <a:ext cx="633122" cy="646331"/>
              </a:xfrm>
              <a:prstGeom prst="rect">
                <a:avLst/>
              </a:prstGeom>
              <a:blipFill>
                <a:blip r:embed="rId47"/>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3430481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r>
              <a:rPr lang="en-US" dirty="0" smtClean="0"/>
              <a:t>Motivation</a:t>
            </a:r>
            <a:endParaRPr lang="en-US" dirty="0"/>
          </a:p>
        </p:txBody>
      </p:sp>
      <p:sp>
        <p:nvSpPr>
          <p:cNvPr id="3" name="Content Placeholder 2"/>
          <p:cNvSpPr>
            <a:spLocks noGrp="1"/>
          </p:cNvSpPr>
          <p:nvPr>
            <p:ph idx="1"/>
          </p:nvPr>
        </p:nvSpPr>
        <p:spPr>
          <a:xfrm>
            <a:off x="457200" y="990600"/>
            <a:ext cx="8382000" cy="2209800"/>
          </a:xfrm>
        </p:spPr>
        <p:txBody>
          <a:bodyPr>
            <a:normAutofit fontScale="92500" lnSpcReduction="10000"/>
          </a:bodyPr>
          <a:lstStyle/>
          <a:p>
            <a:r>
              <a:rPr lang="en-US" dirty="0" smtClean="0"/>
              <a:t>Learning/detection based trackers are not suitable for tasks requiring </a:t>
            </a:r>
            <a:r>
              <a:rPr lang="en-US" b="1" dirty="0" smtClean="0"/>
              <a:t>fast</a:t>
            </a:r>
            <a:r>
              <a:rPr lang="en-US" dirty="0" smtClean="0"/>
              <a:t> and </a:t>
            </a:r>
            <a:r>
              <a:rPr lang="en-US" b="1" dirty="0" smtClean="0"/>
              <a:t>high precision </a:t>
            </a:r>
            <a:r>
              <a:rPr lang="en-US" dirty="0" smtClean="0"/>
              <a:t>tracking</a:t>
            </a:r>
          </a:p>
          <a:p>
            <a:pPr lvl="1"/>
            <a:r>
              <a:rPr lang="en-US" dirty="0" smtClean="0"/>
              <a:t>Visual Servoing</a:t>
            </a:r>
          </a:p>
          <a:p>
            <a:pPr lvl="1"/>
            <a:r>
              <a:rPr lang="en-US" dirty="0" smtClean="0"/>
              <a:t>Virtual reality</a:t>
            </a:r>
          </a:p>
          <a:p>
            <a:pPr lvl="1"/>
            <a:r>
              <a:rPr lang="en-US" dirty="0" smtClean="0"/>
              <a:t>SLAM</a:t>
            </a:r>
          </a:p>
          <a:p>
            <a:endParaRPr lang="en-US" dirty="0" smtClean="0"/>
          </a:p>
        </p:txBody>
      </p:sp>
      <p:pic>
        <p:nvPicPr>
          <p:cNvPr id="5" name="comparing_8dof_rt_with_lt_robot_60_1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429000"/>
            <a:ext cx="9144000" cy="3429000"/>
          </a:xfrm>
          <a:prstGeom prst="rect">
            <a:avLst/>
          </a:prstGeom>
        </p:spPr>
      </p:pic>
      <p:sp>
        <p:nvSpPr>
          <p:cNvPr id="4" name="Slide Number Placeholder 3"/>
          <p:cNvSpPr>
            <a:spLocks noGrp="1"/>
          </p:cNvSpPr>
          <p:nvPr>
            <p:ph type="sldNum" sz="quarter" idx="4294967295"/>
          </p:nvPr>
        </p:nvSpPr>
        <p:spPr/>
        <p:txBody>
          <a:bodyPr/>
          <a:lstStyle/>
          <a:p>
            <a:fld id="{B6F15528-21DE-4FAA-801E-634DDDAF4B2B}" type="slidenum">
              <a:rPr lang="en-US" smtClean="0">
                <a:solidFill>
                  <a:schemeClr val="bg1"/>
                </a:solidFill>
              </a:rPr>
              <a:pPr/>
              <a:t>25</a:t>
            </a:fld>
            <a:endParaRPr lang="en-US" dirty="0">
              <a:solidFill>
                <a:schemeClr val="bg1"/>
              </a:solidFill>
            </a:endParaRPr>
          </a:p>
        </p:txBody>
      </p:sp>
    </p:spTree>
    <p:extLst>
      <p:ext uri="{BB962C8B-B14F-4D97-AF65-F5344CB8AC3E}">
        <p14:creationId xmlns:p14="http://schemas.microsoft.com/office/powerpoint/2010/main" val="303649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ctrTitle"/>
          </p:nvPr>
        </p:nvSpPr>
        <p:spPr>
          <a:xfrm>
            <a:off x="685800" y="2286000"/>
            <a:ext cx="7772400" cy="1143000"/>
          </a:xfrm>
        </p:spPr>
        <p:txBody>
          <a:bodyPr anchor="ctr"/>
          <a:lstStyle/>
          <a:p>
            <a:r>
              <a:rPr lang="en-US" altLang="en-US" sz="4000"/>
              <a:t>Image Pyramids</a:t>
            </a:r>
          </a:p>
        </p:txBody>
      </p:sp>
      <p:sp>
        <p:nvSpPr>
          <p:cNvPr id="292867" name="Rectangle 3"/>
          <p:cNvSpPr>
            <a:spLocks noGrp="1" noChangeArrowheads="1"/>
          </p:cNvSpPr>
          <p:nvPr>
            <p:ph type="subTitle" idx="1"/>
          </p:nvPr>
        </p:nvSpPr>
        <p:spPr>
          <a:xfrm>
            <a:off x="1371600" y="3886200"/>
            <a:ext cx="6400800" cy="1752600"/>
          </a:xfrm>
        </p:spPr>
        <p:txBody>
          <a:bodyPr/>
          <a:lstStyle/>
          <a:p>
            <a:endParaRPr lang="en-US" altLang="en-US" sz="2800"/>
          </a:p>
        </p:txBody>
      </p:sp>
    </p:spTree>
    <p:extLst>
      <p:ext uri="{BB962C8B-B14F-4D97-AF65-F5344CB8AC3E}">
        <p14:creationId xmlns:p14="http://schemas.microsoft.com/office/powerpoint/2010/main" val="30811911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4294967295"/>
          </p:nvPr>
        </p:nvSpPr>
        <p:spPr/>
        <p:txBody>
          <a:bodyPr/>
          <a:lstStyle/>
          <a:p>
            <a:r>
              <a:rPr lang="en-US" altLang="en-US"/>
              <a:t>2/1/2005</a:t>
            </a:r>
          </a:p>
        </p:txBody>
      </p:sp>
      <p:sp>
        <p:nvSpPr>
          <p:cNvPr id="5" name="Footer Placeholder 3"/>
          <p:cNvSpPr>
            <a:spLocks noGrp="1"/>
          </p:cNvSpPr>
          <p:nvPr>
            <p:ph type="ftr" sz="quarter" idx="4294967295"/>
          </p:nvPr>
        </p:nvSpPr>
        <p:spPr/>
        <p:txBody>
          <a:bodyPr/>
          <a:lstStyle/>
          <a:p>
            <a:r>
              <a:rPr lang="en-US" altLang="en-US"/>
              <a:t>Motion estimation</a:t>
            </a:r>
          </a:p>
        </p:txBody>
      </p:sp>
      <p:sp>
        <p:nvSpPr>
          <p:cNvPr id="6" name="Slide Number Placeholder 4"/>
          <p:cNvSpPr>
            <a:spLocks noGrp="1"/>
          </p:cNvSpPr>
          <p:nvPr>
            <p:ph type="sldNum" sz="quarter" idx="4294967295"/>
          </p:nvPr>
        </p:nvSpPr>
        <p:spPr/>
        <p:txBody>
          <a:bodyPr/>
          <a:lstStyle/>
          <a:p>
            <a:fld id="{91CAC128-F1D8-4342-A9E7-4E43EC970780}" type="slidenum">
              <a:rPr lang="en-US" altLang="en-US"/>
              <a:pPr/>
              <a:t>27</a:t>
            </a:fld>
            <a:endParaRPr lang="en-US" altLang="en-US"/>
          </a:p>
        </p:txBody>
      </p:sp>
      <p:sp>
        <p:nvSpPr>
          <p:cNvPr id="293890" name="Rectangle 2"/>
          <p:cNvSpPr>
            <a:spLocks noGrp="1" noChangeArrowheads="1"/>
          </p:cNvSpPr>
          <p:nvPr>
            <p:ph type="title"/>
          </p:nvPr>
        </p:nvSpPr>
        <p:spPr/>
        <p:txBody>
          <a:bodyPr/>
          <a:lstStyle/>
          <a:p>
            <a:r>
              <a:rPr lang="en-US" altLang="en-US"/>
              <a:t>Image Pyramids</a:t>
            </a:r>
          </a:p>
        </p:txBody>
      </p:sp>
      <p:graphicFrame>
        <p:nvGraphicFramePr>
          <p:cNvPr id="293891" name="Object 3"/>
          <p:cNvGraphicFramePr>
            <a:graphicFrameLocks noChangeAspect="1"/>
          </p:cNvGraphicFramePr>
          <p:nvPr/>
        </p:nvGraphicFramePr>
        <p:xfrm>
          <a:off x="1181100" y="1736725"/>
          <a:ext cx="6134100" cy="4283075"/>
        </p:xfrm>
        <a:graphic>
          <a:graphicData uri="http://schemas.openxmlformats.org/presentationml/2006/ole">
            <mc:AlternateContent xmlns:mc="http://schemas.openxmlformats.org/markup-compatibility/2006">
              <mc:Choice xmlns:v="urn:schemas-microsoft-com:vml" Requires="v">
                <p:oleObj spid="_x0000_s36869" name="Photo Editor Photo" r:id="rId3" imgW="4896533" imgH="3419952" progId="MSPhotoEd.3">
                  <p:embed/>
                </p:oleObj>
              </mc:Choice>
              <mc:Fallback>
                <p:oleObj name="Photo Editor Photo" r:id="rId3" imgW="4896533" imgH="3419952" progId="MSPhotoEd.3">
                  <p:embed/>
                  <p:pic>
                    <p:nvPicPr>
                      <p:cNvPr id="29389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736725"/>
                        <a:ext cx="6134100" cy="428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641125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 name="Date Placeholder 3"/>
          <p:cNvSpPr>
            <a:spLocks noGrp="1"/>
          </p:cNvSpPr>
          <p:nvPr>
            <p:ph type="dt" sz="half" idx="4294967295"/>
          </p:nvPr>
        </p:nvSpPr>
        <p:spPr/>
        <p:txBody>
          <a:bodyPr/>
          <a:lstStyle/>
          <a:p>
            <a:r>
              <a:rPr lang="en-US" altLang="en-US"/>
              <a:t>2/1/2005</a:t>
            </a:r>
          </a:p>
        </p:txBody>
      </p:sp>
      <p:sp>
        <p:nvSpPr>
          <p:cNvPr id="31" name="Footer Placeholder 4"/>
          <p:cNvSpPr>
            <a:spLocks noGrp="1"/>
          </p:cNvSpPr>
          <p:nvPr>
            <p:ph type="ftr" sz="quarter" idx="4294967295"/>
          </p:nvPr>
        </p:nvSpPr>
        <p:spPr/>
        <p:txBody>
          <a:bodyPr/>
          <a:lstStyle/>
          <a:p>
            <a:r>
              <a:rPr lang="en-US" altLang="en-US"/>
              <a:t>Motion estimation</a:t>
            </a:r>
          </a:p>
        </p:txBody>
      </p:sp>
      <p:sp>
        <p:nvSpPr>
          <p:cNvPr id="32" name="Slide Number Placeholder 5"/>
          <p:cNvSpPr>
            <a:spLocks noGrp="1"/>
          </p:cNvSpPr>
          <p:nvPr>
            <p:ph type="sldNum" sz="quarter" idx="4294967295"/>
          </p:nvPr>
        </p:nvSpPr>
        <p:spPr/>
        <p:txBody>
          <a:bodyPr/>
          <a:lstStyle/>
          <a:p>
            <a:fld id="{43A74013-73F2-419E-88D2-900E7B38C442}" type="slidenum">
              <a:rPr lang="en-US" altLang="en-US"/>
              <a:pPr/>
              <a:t>28</a:t>
            </a:fld>
            <a:endParaRPr lang="en-US" altLang="en-US"/>
          </a:p>
        </p:txBody>
      </p:sp>
      <p:sp>
        <p:nvSpPr>
          <p:cNvPr id="294914" name="Rectangle 2"/>
          <p:cNvSpPr>
            <a:spLocks noGrp="1" noChangeArrowheads="1"/>
          </p:cNvSpPr>
          <p:nvPr>
            <p:ph type="title"/>
          </p:nvPr>
        </p:nvSpPr>
        <p:spPr/>
        <p:txBody>
          <a:bodyPr/>
          <a:lstStyle/>
          <a:p>
            <a:r>
              <a:rPr lang="en-US" altLang="en-US"/>
              <a:t>Pyramid Creation</a:t>
            </a:r>
          </a:p>
        </p:txBody>
      </p:sp>
      <p:sp>
        <p:nvSpPr>
          <p:cNvPr id="294915" name="Rectangle 3"/>
          <p:cNvSpPr>
            <a:spLocks noGrp="1" noChangeArrowheads="1"/>
          </p:cNvSpPr>
          <p:nvPr>
            <p:ph type="body" idx="1"/>
          </p:nvPr>
        </p:nvSpPr>
        <p:spPr>
          <a:xfrm>
            <a:off x="685800" y="4270375"/>
            <a:ext cx="7772400" cy="1825625"/>
          </a:xfrm>
        </p:spPr>
        <p:txBody>
          <a:bodyPr/>
          <a:lstStyle/>
          <a:p>
            <a:r>
              <a:rPr lang="en-US" altLang="en-US"/>
              <a:t>“Laplacian” Pyramid</a:t>
            </a:r>
          </a:p>
          <a:p>
            <a:pPr lvl="1"/>
            <a:r>
              <a:rPr lang="en-US" altLang="en-US" sz="2000"/>
              <a:t>Created from Gaussian</a:t>
            </a:r>
            <a:br>
              <a:rPr lang="en-US" altLang="en-US" sz="2000"/>
            </a:br>
            <a:r>
              <a:rPr lang="en-US" altLang="en-US" sz="2000"/>
              <a:t>pyramid by subtraction</a:t>
            </a:r>
            <a:br>
              <a:rPr lang="en-US" altLang="en-US" sz="2000"/>
            </a:br>
            <a:r>
              <a:rPr lang="en-US" altLang="en-US" sz="2000"/>
              <a:t>L</a:t>
            </a:r>
            <a:r>
              <a:rPr lang="en-US" altLang="en-US" sz="2000" baseline="-25000"/>
              <a:t>l</a:t>
            </a:r>
            <a:r>
              <a:rPr lang="en-US" altLang="en-US" sz="2000"/>
              <a:t> = G</a:t>
            </a:r>
            <a:r>
              <a:rPr lang="en-US" altLang="en-US" sz="2000" baseline="-25000"/>
              <a:t>l</a:t>
            </a:r>
            <a:r>
              <a:rPr lang="en-US" altLang="en-US" sz="2000"/>
              <a:t> – expand(G</a:t>
            </a:r>
            <a:r>
              <a:rPr lang="en-US" altLang="en-US" sz="2000" baseline="-25000"/>
              <a:t>l+1</a:t>
            </a:r>
            <a:r>
              <a:rPr lang="en-US" altLang="en-US" sz="2000"/>
              <a:t>)</a:t>
            </a:r>
          </a:p>
        </p:txBody>
      </p:sp>
      <p:sp>
        <p:nvSpPr>
          <p:cNvPr id="294916" name="Oval 4"/>
          <p:cNvSpPr>
            <a:spLocks noChangeArrowheads="1"/>
          </p:cNvSpPr>
          <p:nvPr/>
        </p:nvSpPr>
        <p:spPr bwMode="auto">
          <a:xfrm>
            <a:off x="2590800" y="35163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17" name="Oval 5"/>
          <p:cNvSpPr>
            <a:spLocks noChangeArrowheads="1"/>
          </p:cNvSpPr>
          <p:nvPr/>
        </p:nvSpPr>
        <p:spPr bwMode="auto">
          <a:xfrm>
            <a:off x="2971800" y="35163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18" name="Oval 6"/>
          <p:cNvSpPr>
            <a:spLocks noChangeArrowheads="1"/>
          </p:cNvSpPr>
          <p:nvPr/>
        </p:nvSpPr>
        <p:spPr bwMode="auto">
          <a:xfrm>
            <a:off x="3352800" y="35163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19" name="Oval 7"/>
          <p:cNvSpPr>
            <a:spLocks noChangeArrowheads="1"/>
          </p:cNvSpPr>
          <p:nvPr/>
        </p:nvSpPr>
        <p:spPr bwMode="auto">
          <a:xfrm>
            <a:off x="4114800" y="35163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20" name="Oval 8"/>
          <p:cNvSpPr>
            <a:spLocks noChangeArrowheads="1"/>
          </p:cNvSpPr>
          <p:nvPr/>
        </p:nvSpPr>
        <p:spPr bwMode="auto">
          <a:xfrm>
            <a:off x="3733800" y="35163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21" name="Oval 9"/>
          <p:cNvSpPr>
            <a:spLocks noChangeArrowheads="1"/>
          </p:cNvSpPr>
          <p:nvPr/>
        </p:nvSpPr>
        <p:spPr bwMode="auto">
          <a:xfrm>
            <a:off x="4495800" y="35163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22" name="Oval 10"/>
          <p:cNvSpPr>
            <a:spLocks noChangeArrowheads="1"/>
          </p:cNvSpPr>
          <p:nvPr/>
        </p:nvSpPr>
        <p:spPr bwMode="auto">
          <a:xfrm>
            <a:off x="4876800" y="35163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23" name="Oval 11"/>
          <p:cNvSpPr>
            <a:spLocks noChangeArrowheads="1"/>
          </p:cNvSpPr>
          <p:nvPr/>
        </p:nvSpPr>
        <p:spPr bwMode="auto">
          <a:xfrm>
            <a:off x="5638800" y="35163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24" name="Oval 12"/>
          <p:cNvSpPr>
            <a:spLocks noChangeArrowheads="1"/>
          </p:cNvSpPr>
          <p:nvPr/>
        </p:nvSpPr>
        <p:spPr bwMode="auto">
          <a:xfrm>
            <a:off x="5257800" y="35163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25" name="Freeform 13"/>
          <p:cNvSpPr>
            <a:spLocks/>
          </p:cNvSpPr>
          <p:nvPr/>
        </p:nvSpPr>
        <p:spPr bwMode="auto">
          <a:xfrm>
            <a:off x="3200400" y="2830513"/>
            <a:ext cx="1905000" cy="762000"/>
          </a:xfrm>
          <a:custGeom>
            <a:avLst/>
            <a:gdLst>
              <a:gd name="T0" fmla="*/ 0 w 1200"/>
              <a:gd name="T1" fmla="*/ 480 h 480"/>
              <a:gd name="T2" fmla="*/ 0 w 1200"/>
              <a:gd name="T3" fmla="*/ 384 h 480"/>
              <a:gd name="T4" fmla="*/ 240 w 1200"/>
              <a:gd name="T5" fmla="*/ 384 h 480"/>
              <a:gd name="T6" fmla="*/ 240 w 1200"/>
              <a:gd name="T7" fmla="*/ 192 h 480"/>
              <a:gd name="T8" fmla="*/ 240 w 1200"/>
              <a:gd name="T9" fmla="*/ 144 h 480"/>
              <a:gd name="T10" fmla="*/ 480 w 1200"/>
              <a:gd name="T11" fmla="*/ 144 h 480"/>
              <a:gd name="T12" fmla="*/ 480 w 1200"/>
              <a:gd name="T13" fmla="*/ 0 h 480"/>
              <a:gd name="T14" fmla="*/ 720 w 1200"/>
              <a:gd name="T15" fmla="*/ 0 h 480"/>
              <a:gd name="T16" fmla="*/ 720 w 1200"/>
              <a:gd name="T17" fmla="*/ 144 h 480"/>
              <a:gd name="T18" fmla="*/ 960 w 1200"/>
              <a:gd name="T19" fmla="*/ 144 h 480"/>
              <a:gd name="T20" fmla="*/ 960 w 1200"/>
              <a:gd name="T21" fmla="*/ 384 h 480"/>
              <a:gd name="T22" fmla="*/ 1200 w 1200"/>
              <a:gd name="T23" fmla="*/ 384 h 480"/>
              <a:gd name="T24" fmla="*/ 1200 w 1200"/>
              <a:gd name="T25"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0" h="480">
                <a:moveTo>
                  <a:pt x="0" y="480"/>
                </a:moveTo>
                <a:lnTo>
                  <a:pt x="0" y="384"/>
                </a:lnTo>
                <a:lnTo>
                  <a:pt x="240" y="384"/>
                </a:lnTo>
                <a:lnTo>
                  <a:pt x="240" y="192"/>
                </a:lnTo>
                <a:lnTo>
                  <a:pt x="240" y="144"/>
                </a:lnTo>
                <a:lnTo>
                  <a:pt x="480" y="144"/>
                </a:lnTo>
                <a:lnTo>
                  <a:pt x="480" y="0"/>
                </a:lnTo>
                <a:lnTo>
                  <a:pt x="720" y="0"/>
                </a:lnTo>
                <a:lnTo>
                  <a:pt x="720" y="144"/>
                </a:lnTo>
                <a:lnTo>
                  <a:pt x="960" y="144"/>
                </a:lnTo>
                <a:lnTo>
                  <a:pt x="960" y="384"/>
                </a:lnTo>
                <a:lnTo>
                  <a:pt x="1200" y="384"/>
                </a:lnTo>
                <a:lnTo>
                  <a:pt x="1200" y="48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94926" name="Oval 14"/>
          <p:cNvSpPr>
            <a:spLocks noChangeArrowheads="1"/>
          </p:cNvSpPr>
          <p:nvPr/>
        </p:nvSpPr>
        <p:spPr bwMode="auto">
          <a:xfrm>
            <a:off x="2590800" y="26019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27" name="Oval 15"/>
          <p:cNvSpPr>
            <a:spLocks noChangeArrowheads="1"/>
          </p:cNvSpPr>
          <p:nvPr/>
        </p:nvSpPr>
        <p:spPr bwMode="auto">
          <a:xfrm>
            <a:off x="3352800" y="26019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28" name="Oval 16"/>
          <p:cNvSpPr>
            <a:spLocks noChangeArrowheads="1"/>
          </p:cNvSpPr>
          <p:nvPr/>
        </p:nvSpPr>
        <p:spPr bwMode="auto">
          <a:xfrm>
            <a:off x="4114800" y="26019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29" name="Oval 17"/>
          <p:cNvSpPr>
            <a:spLocks noChangeArrowheads="1"/>
          </p:cNvSpPr>
          <p:nvPr/>
        </p:nvSpPr>
        <p:spPr bwMode="auto">
          <a:xfrm>
            <a:off x="4876800" y="26019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30" name="Oval 18"/>
          <p:cNvSpPr>
            <a:spLocks noChangeArrowheads="1"/>
          </p:cNvSpPr>
          <p:nvPr/>
        </p:nvSpPr>
        <p:spPr bwMode="auto">
          <a:xfrm>
            <a:off x="5638800" y="2601913"/>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31" name="Line 19"/>
          <p:cNvSpPr>
            <a:spLocks noChangeShapeType="1"/>
          </p:cNvSpPr>
          <p:nvPr/>
        </p:nvSpPr>
        <p:spPr bwMode="auto">
          <a:xfrm flipV="1">
            <a:off x="4157663" y="2678113"/>
            <a:ext cx="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nvGrpSpPr>
          <p:cNvPr id="294932" name="Group 20"/>
          <p:cNvGrpSpPr>
            <a:grpSpLocks/>
          </p:cNvGrpSpPr>
          <p:nvPr/>
        </p:nvGrpSpPr>
        <p:grpSpPr bwMode="auto">
          <a:xfrm>
            <a:off x="2252663" y="1676400"/>
            <a:ext cx="3802062" cy="1001713"/>
            <a:chOff x="1419" y="857"/>
            <a:chExt cx="2395" cy="631"/>
          </a:xfrm>
        </p:grpSpPr>
        <p:sp>
          <p:nvSpPr>
            <p:cNvPr id="294933" name="Oval 21"/>
            <p:cNvSpPr>
              <a:spLocks noChangeArrowheads="1"/>
            </p:cNvSpPr>
            <p:nvPr/>
          </p:nvSpPr>
          <p:spPr bwMode="auto">
            <a:xfrm>
              <a:off x="1632" y="857"/>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34" name="Oval 22"/>
            <p:cNvSpPr>
              <a:spLocks noChangeArrowheads="1"/>
            </p:cNvSpPr>
            <p:nvPr/>
          </p:nvSpPr>
          <p:spPr bwMode="auto">
            <a:xfrm>
              <a:off x="2592" y="857"/>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35" name="Oval 23"/>
            <p:cNvSpPr>
              <a:spLocks noChangeArrowheads="1"/>
            </p:cNvSpPr>
            <p:nvPr/>
          </p:nvSpPr>
          <p:spPr bwMode="auto">
            <a:xfrm>
              <a:off x="3552" y="857"/>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4936" name="Freeform 24"/>
            <p:cNvSpPr>
              <a:spLocks/>
            </p:cNvSpPr>
            <p:nvPr/>
          </p:nvSpPr>
          <p:spPr bwMode="auto">
            <a:xfrm>
              <a:off x="1419" y="1008"/>
              <a:ext cx="2395" cy="480"/>
            </a:xfrm>
            <a:custGeom>
              <a:avLst/>
              <a:gdLst>
                <a:gd name="T0" fmla="*/ 0 w 1200"/>
                <a:gd name="T1" fmla="*/ 480 h 480"/>
                <a:gd name="T2" fmla="*/ 0 w 1200"/>
                <a:gd name="T3" fmla="*/ 384 h 480"/>
                <a:gd name="T4" fmla="*/ 240 w 1200"/>
                <a:gd name="T5" fmla="*/ 384 h 480"/>
                <a:gd name="T6" fmla="*/ 240 w 1200"/>
                <a:gd name="T7" fmla="*/ 192 h 480"/>
                <a:gd name="T8" fmla="*/ 240 w 1200"/>
                <a:gd name="T9" fmla="*/ 144 h 480"/>
                <a:gd name="T10" fmla="*/ 480 w 1200"/>
                <a:gd name="T11" fmla="*/ 144 h 480"/>
                <a:gd name="T12" fmla="*/ 480 w 1200"/>
                <a:gd name="T13" fmla="*/ 0 h 480"/>
                <a:gd name="T14" fmla="*/ 720 w 1200"/>
                <a:gd name="T15" fmla="*/ 0 h 480"/>
                <a:gd name="T16" fmla="*/ 720 w 1200"/>
                <a:gd name="T17" fmla="*/ 144 h 480"/>
                <a:gd name="T18" fmla="*/ 960 w 1200"/>
                <a:gd name="T19" fmla="*/ 144 h 480"/>
                <a:gd name="T20" fmla="*/ 960 w 1200"/>
                <a:gd name="T21" fmla="*/ 384 h 480"/>
                <a:gd name="T22" fmla="*/ 1200 w 1200"/>
                <a:gd name="T23" fmla="*/ 384 h 480"/>
                <a:gd name="T24" fmla="*/ 1200 w 1200"/>
                <a:gd name="T25"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0" h="480">
                  <a:moveTo>
                    <a:pt x="0" y="480"/>
                  </a:moveTo>
                  <a:lnTo>
                    <a:pt x="0" y="384"/>
                  </a:lnTo>
                  <a:lnTo>
                    <a:pt x="240" y="384"/>
                  </a:lnTo>
                  <a:lnTo>
                    <a:pt x="240" y="192"/>
                  </a:lnTo>
                  <a:lnTo>
                    <a:pt x="240" y="144"/>
                  </a:lnTo>
                  <a:lnTo>
                    <a:pt x="480" y="144"/>
                  </a:lnTo>
                  <a:lnTo>
                    <a:pt x="480" y="0"/>
                  </a:lnTo>
                  <a:lnTo>
                    <a:pt x="720" y="0"/>
                  </a:lnTo>
                  <a:lnTo>
                    <a:pt x="720" y="144"/>
                  </a:lnTo>
                  <a:lnTo>
                    <a:pt x="960" y="144"/>
                  </a:lnTo>
                  <a:lnTo>
                    <a:pt x="960" y="384"/>
                  </a:lnTo>
                  <a:lnTo>
                    <a:pt x="1200" y="384"/>
                  </a:lnTo>
                  <a:lnTo>
                    <a:pt x="1200" y="480"/>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94937" name="Line 25"/>
            <p:cNvSpPr>
              <a:spLocks noChangeShapeType="1"/>
            </p:cNvSpPr>
            <p:nvPr/>
          </p:nvSpPr>
          <p:spPr bwMode="auto">
            <a:xfrm flipV="1">
              <a:off x="2619" y="912"/>
              <a:ext cx="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sp>
        <p:nvSpPr>
          <p:cNvPr id="294938" name="Text Box 26"/>
          <p:cNvSpPr txBox="1">
            <a:spLocks noChangeArrowheads="1"/>
          </p:cNvSpPr>
          <p:nvPr/>
        </p:nvSpPr>
        <p:spPr bwMode="auto">
          <a:xfrm>
            <a:off x="5318125" y="2943225"/>
            <a:ext cx="122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800">
                <a:latin typeface="Arial" panose="020B0604020202020204" pitchFamily="34" charset="0"/>
              </a:rPr>
              <a:t>filter mask</a:t>
            </a:r>
          </a:p>
        </p:txBody>
      </p:sp>
      <p:sp>
        <p:nvSpPr>
          <p:cNvPr id="294939" name="Line 27"/>
          <p:cNvSpPr>
            <a:spLocks noChangeShapeType="1"/>
          </p:cNvSpPr>
          <p:nvPr/>
        </p:nvSpPr>
        <p:spPr bwMode="auto">
          <a:xfrm flipH="1">
            <a:off x="4800600" y="3135313"/>
            <a:ext cx="5334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aphicFrame>
        <p:nvGraphicFramePr>
          <p:cNvPr id="294940" name="Object 28"/>
          <p:cNvGraphicFramePr>
            <a:graphicFrameLocks noChangeAspect="1"/>
          </p:cNvGraphicFramePr>
          <p:nvPr/>
        </p:nvGraphicFramePr>
        <p:xfrm>
          <a:off x="4343400" y="3648075"/>
          <a:ext cx="4419600" cy="2143125"/>
        </p:xfrm>
        <a:graphic>
          <a:graphicData uri="http://schemas.openxmlformats.org/presentationml/2006/ole">
            <mc:AlternateContent xmlns:mc="http://schemas.openxmlformats.org/markup-compatibility/2006">
              <mc:Choice xmlns:v="urn:schemas-microsoft-com:vml" Requires="v">
                <p:oleObj spid="_x0000_s37893" name="Photo Editor Photo" r:id="rId3" imgW="6780952" imgH="3285714" progId="MSPhotoEd.3">
                  <p:embed/>
                </p:oleObj>
              </mc:Choice>
              <mc:Fallback>
                <p:oleObj name="Photo Editor Photo" r:id="rId3" imgW="6780952" imgH="3285714" progId="MSPhotoEd.3">
                  <p:embed/>
                  <p:pic>
                    <p:nvPicPr>
                      <p:cNvPr id="294940" name="Object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648075"/>
                        <a:ext cx="4419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4941" name="Rectangle 29"/>
          <p:cNvSpPr>
            <a:spLocks noChangeArrowheads="1"/>
          </p:cNvSpPr>
          <p:nvPr/>
        </p:nvSpPr>
        <p:spPr bwMode="auto">
          <a:xfrm>
            <a:off x="685800" y="3733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800">
                <a:latin typeface="Arial" panose="020B0604020202020204" pitchFamily="34" charset="0"/>
              </a:rPr>
              <a:t>“Gaussian” Pyramid</a:t>
            </a:r>
            <a:endParaRPr lang="en-US" altLang="en-US" sz="2000">
              <a:latin typeface="Arial" panose="020B0604020202020204" pitchFamily="34" charset="0"/>
            </a:endParaRPr>
          </a:p>
        </p:txBody>
      </p:sp>
    </p:spTree>
    <p:extLst>
      <p:ext uri="{BB962C8B-B14F-4D97-AF65-F5344CB8AC3E}">
        <p14:creationId xmlns:p14="http://schemas.microsoft.com/office/powerpoint/2010/main" val="144931253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49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491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94915">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294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4294967295"/>
          </p:nvPr>
        </p:nvSpPr>
        <p:spPr/>
        <p:txBody>
          <a:bodyPr/>
          <a:lstStyle/>
          <a:p>
            <a:r>
              <a:rPr lang="en-US" altLang="en-US"/>
              <a:t>2/1/2005</a:t>
            </a:r>
          </a:p>
        </p:txBody>
      </p:sp>
      <p:sp>
        <p:nvSpPr>
          <p:cNvPr id="7" name="Footer Placeholder 4"/>
          <p:cNvSpPr>
            <a:spLocks noGrp="1"/>
          </p:cNvSpPr>
          <p:nvPr>
            <p:ph type="ftr" sz="quarter" idx="4294967295"/>
          </p:nvPr>
        </p:nvSpPr>
        <p:spPr/>
        <p:txBody>
          <a:bodyPr/>
          <a:lstStyle/>
          <a:p>
            <a:r>
              <a:rPr lang="en-US" altLang="en-US"/>
              <a:t>Motion estimation</a:t>
            </a:r>
          </a:p>
        </p:txBody>
      </p:sp>
      <p:sp>
        <p:nvSpPr>
          <p:cNvPr id="8" name="Slide Number Placeholder 5"/>
          <p:cNvSpPr>
            <a:spLocks noGrp="1"/>
          </p:cNvSpPr>
          <p:nvPr>
            <p:ph type="sldNum" sz="quarter" idx="4294967295"/>
          </p:nvPr>
        </p:nvSpPr>
        <p:spPr/>
        <p:txBody>
          <a:bodyPr/>
          <a:lstStyle/>
          <a:p>
            <a:fld id="{C4F86319-9A6B-4582-9E4E-B1232ECE4735}" type="slidenum">
              <a:rPr lang="en-US" altLang="en-US"/>
              <a:pPr/>
              <a:t>29</a:t>
            </a:fld>
            <a:endParaRPr lang="en-US" altLang="en-US"/>
          </a:p>
        </p:txBody>
      </p:sp>
      <p:sp>
        <p:nvSpPr>
          <p:cNvPr id="295938" name="Rectangle 2"/>
          <p:cNvSpPr>
            <a:spLocks noGrp="1" noChangeArrowheads="1"/>
          </p:cNvSpPr>
          <p:nvPr>
            <p:ph type="title"/>
          </p:nvPr>
        </p:nvSpPr>
        <p:spPr>
          <a:xfrm>
            <a:off x="685800" y="228600"/>
            <a:ext cx="7772400" cy="990600"/>
          </a:xfrm>
        </p:spPr>
        <p:txBody>
          <a:bodyPr/>
          <a:lstStyle/>
          <a:p>
            <a:r>
              <a:rPr lang="en-US" altLang="en-US"/>
              <a:t>Octaves in the Spatial Domain</a:t>
            </a:r>
          </a:p>
        </p:txBody>
      </p:sp>
      <p:sp>
        <p:nvSpPr>
          <p:cNvPr id="295939" name="Rectangle 3"/>
          <p:cNvSpPr>
            <a:spLocks noGrp="1" noChangeArrowheads="1"/>
          </p:cNvSpPr>
          <p:nvPr>
            <p:ph type="body" idx="1"/>
          </p:nvPr>
        </p:nvSpPr>
        <p:spPr>
          <a:xfrm>
            <a:off x="685800" y="5529263"/>
            <a:ext cx="7772400" cy="441325"/>
          </a:xfrm>
        </p:spPr>
        <p:txBody>
          <a:bodyPr/>
          <a:lstStyle/>
          <a:p>
            <a:pPr algn="ctr"/>
            <a:r>
              <a:rPr lang="en-US" altLang="en-US"/>
              <a:t>Bandpass Images</a:t>
            </a:r>
          </a:p>
        </p:txBody>
      </p:sp>
      <p:graphicFrame>
        <p:nvGraphicFramePr>
          <p:cNvPr id="295940" name="Object 4"/>
          <p:cNvGraphicFramePr>
            <a:graphicFrameLocks noChangeAspect="1"/>
          </p:cNvGraphicFramePr>
          <p:nvPr/>
        </p:nvGraphicFramePr>
        <p:xfrm>
          <a:off x="533400" y="1609725"/>
          <a:ext cx="8153400" cy="3952875"/>
        </p:xfrm>
        <a:graphic>
          <a:graphicData uri="http://schemas.openxmlformats.org/presentationml/2006/ole">
            <mc:AlternateContent xmlns:mc="http://schemas.openxmlformats.org/markup-compatibility/2006">
              <mc:Choice xmlns:v="urn:schemas-microsoft-com:vml" Requires="v">
                <p:oleObj spid="_x0000_s38917" name="Photo Editor Photo" r:id="rId3" imgW="6780952" imgH="3285714" progId="MSPhotoEd.3">
                  <p:embed/>
                </p:oleObj>
              </mc:Choice>
              <mc:Fallback>
                <p:oleObj name="Photo Editor Photo" r:id="rId3" imgW="6780952" imgH="3285714" progId="MSPhotoEd.3">
                  <p:embed/>
                  <p:pic>
                    <p:nvPicPr>
                      <p:cNvPr id="29594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09725"/>
                        <a:ext cx="8153400"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5941" name="Rectangle 5"/>
          <p:cNvSpPr>
            <a:spLocks noChangeArrowheads="1"/>
          </p:cNvSpPr>
          <p:nvPr/>
        </p:nvSpPr>
        <p:spPr bwMode="auto">
          <a:xfrm>
            <a:off x="685800" y="9906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pPr>
            <a:r>
              <a:rPr lang="en-US" altLang="en-US" sz="2800">
                <a:latin typeface="Arial" panose="020B0604020202020204" pitchFamily="34" charset="0"/>
              </a:rPr>
              <a:t>Lowpass Images</a:t>
            </a:r>
          </a:p>
        </p:txBody>
      </p:sp>
    </p:spTree>
    <p:extLst>
      <p:ext uri="{BB962C8B-B14F-4D97-AF65-F5344CB8AC3E}">
        <p14:creationId xmlns:p14="http://schemas.microsoft.com/office/powerpoint/2010/main" val="428966943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3"/>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35375E8-F82B-436D-940D-7A78EA31E4F6}"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9219" name="Slide Number Placeholder 5"/>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B5507BC-B71C-497F-9191-067A09AFA259}" type="slidenum">
              <a:rPr lang="en-US" altLang="en-US" sz="800">
                <a:latin typeface="Arial" panose="020B0604020202020204" pitchFamily="34" charset="0"/>
              </a:rPr>
              <a:pPr eaLnBrk="1" hangingPunct="1"/>
              <a:t>3</a:t>
            </a:fld>
            <a:endParaRPr lang="en-US" altLang="en-US" sz="800">
              <a:latin typeface="Arial" panose="020B0604020202020204" pitchFamily="34" charset="0"/>
            </a:endParaRPr>
          </a:p>
        </p:txBody>
      </p:sp>
      <p:sp>
        <p:nvSpPr>
          <p:cNvPr id="9220" name="Rectangle 2050"/>
          <p:cNvSpPr>
            <a:spLocks noGrp="1" noChangeArrowheads="1"/>
          </p:cNvSpPr>
          <p:nvPr>
            <p:ph type="title"/>
          </p:nvPr>
        </p:nvSpPr>
        <p:spPr/>
        <p:txBody>
          <a:bodyPr/>
          <a:lstStyle/>
          <a:p>
            <a:r>
              <a:rPr lang="en-US" altLang="en-US" smtClean="0"/>
              <a:t>Applications:</a:t>
            </a:r>
            <a:br>
              <a:rPr lang="en-US" altLang="en-US" smtClean="0"/>
            </a:br>
            <a:r>
              <a:rPr lang="en-US" altLang="en-US" smtClean="0"/>
              <a:t>Watching a moving target</a:t>
            </a:r>
          </a:p>
        </p:txBody>
      </p:sp>
      <p:sp>
        <p:nvSpPr>
          <p:cNvPr id="5125" name="Rectangle 2051"/>
          <p:cNvSpPr>
            <a:spLocks noGrp="1" noChangeArrowheads="1"/>
          </p:cNvSpPr>
          <p:nvPr>
            <p:ph type="body" idx="1"/>
          </p:nvPr>
        </p:nvSpPr>
        <p:spPr>
          <a:xfrm>
            <a:off x="762000" y="1600200"/>
            <a:ext cx="4419600" cy="4800600"/>
          </a:xfrm>
        </p:spPr>
        <p:txBody>
          <a:bodyPr/>
          <a:lstStyle/>
          <a:p>
            <a:pPr>
              <a:defRPr/>
            </a:pPr>
            <a:r>
              <a:rPr lang="en-US" altLang="en-US" sz="2800" dirty="0" smtClean="0"/>
              <a:t>Camera + computer can determine how things move in an scene over time.</a:t>
            </a:r>
          </a:p>
          <a:p>
            <a:pPr>
              <a:buFontTx/>
              <a:buNone/>
              <a:defRPr/>
            </a:pPr>
            <a:r>
              <a:rPr lang="en-US" altLang="en-US" sz="2800" dirty="0" smtClean="0"/>
              <a:t>Uses:</a:t>
            </a:r>
          </a:p>
          <a:p>
            <a:pPr>
              <a:defRPr/>
            </a:pPr>
            <a:r>
              <a:rPr lang="en-US" altLang="en-US" sz="2800" dirty="0" smtClean="0"/>
              <a:t>Security: e.g. monitoring people moving in a subway station or store</a:t>
            </a:r>
          </a:p>
          <a:p>
            <a:pPr>
              <a:defRPr/>
            </a:pPr>
            <a:r>
              <a:rPr lang="en-US" altLang="en-US" sz="2800" dirty="0" smtClean="0"/>
              <a:t>Measurement: Speed, alert on colliding trajectories etc.</a:t>
            </a:r>
          </a:p>
        </p:txBody>
      </p:sp>
      <p:pic>
        <p:nvPicPr>
          <p:cNvPr id="431108" name="ChrisMC.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181600" y="2743200"/>
            <a:ext cx="3798888"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1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31108"/>
                                        </p:tgtEl>
                                      </p:cBhvr>
                                    </p:cmd>
                                  </p:childTnLst>
                                </p:cTn>
                              </p:par>
                            </p:childTnLst>
                          </p:cTn>
                        </p:par>
                      </p:childTnLst>
                    </p:cTn>
                  </p:par>
                </p:childTnLst>
              </p:cTn>
              <p:nextCondLst>
                <p:cond evt="onClick" delay="0">
                  <p:tgtEl>
                    <p:spTgt spid="431108"/>
                  </p:tgtEl>
                </p:cond>
              </p:nextCondLst>
            </p:seq>
            <p:video>
              <p:cMediaNode>
                <p:cTn id="7" fill="hold" display="0">
                  <p:stCondLst>
                    <p:cond delay="indefinite"/>
                  </p:stCondLst>
                  <p:endCondLst>
                    <p:cond evt="onNext" delay="0">
                      <p:tgtEl>
                        <p:sldTgt/>
                      </p:tgtEl>
                    </p:cond>
                    <p:cond evt="onPrev" delay="0">
                      <p:tgtEl>
                        <p:sldTgt/>
                      </p:tgtEl>
                    </p:cond>
                  </p:endCondLst>
                </p:cTn>
                <p:tgtEl>
                  <p:spTgt spid="43110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p:txBody>
          <a:bodyPr/>
          <a:lstStyle/>
          <a:p>
            <a:r>
              <a:rPr lang="en-US" altLang="en-US"/>
              <a:t>2/1/2005</a:t>
            </a:r>
          </a:p>
        </p:txBody>
      </p:sp>
      <p:sp>
        <p:nvSpPr>
          <p:cNvPr id="5" name="Footer Placeholder 4"/>
          <p:cNvSpPr>
            <a:spLocks noGrp="1"/>
          </p:cNvSpPr>
          <p:nvPr>
            <p:ph type="ftr" sz="quarter" idx="4294967295"/>
          </p:nvPr>
        </p:nvSpPr>
        <p:spPr/>
        <p:txBody>
          <a:bodyPr/>
          <a:lstStyle/>
          <a:p>
            <a:r>
              <a:rPr lang="en-US" altLang="en-US"/>
              <a:t>Motion estimation</a:t>
            </a:r>
          </a:p>
        </p:txBody>
      </p:sp>
      <p:sp>
        <p:nvSpPr>
          <p:cNvPr id="6" name="Slide Number Placeholder 5"/>
          <p:cNvSpPr>
            <a:spLocks noGrp="1"/>
          </p:cNvSpPr>
          <p:nvPr>
            <p:ph type="sldNum" sz="quarter" idx="4294967295"/>
          </p:nvPr>
        </p:nvSpPr>
        <p:spPr/>
        <p:txBody>
          <a:bodyPr/>
          <a:lstStyle/>
          <a:p>
            <a:fld id="{4A49C641-537E-4F23-9386-DB2B752FB943}" type="slidenum">
              <a:rPr lang="en-US" altLang="en-US"/>
              <a:pPr/>
              <a:t>30</a:t>
            </a:fld>
            <a:endParaRPr lang="en-US" altLang="en-US"/>
          </a:p>
        </p:txBody>
      </p:sp>
      <p:sp>
        <p:nvSpPr>
          <p:cNvPr id="296962" name="Rectangle 2"/>
          <p:cNvSpPr>
            <a:spLocks noGrp="1" noChangeArrowheads="1"/>
          </p:cNvSpPr>
          <p:nvPr>
            <p:ph type="title"/>
          </p:nvPr>
        </p:nvSpPr>
        <p:spPr/>
        <p:txBody>
          <a:bodyPr/>
          <a:lstStyle/>
          <a:p>
            <a:r>
              <a:rPr lang="en-US" altLang="en-US"/>
              <a:t>Pyramids</a:t>
            </a:r>
          </a:p>
        </p:txBody>
      </p:sp>
      <p:sp>
        <p:nvSpPr>
          <p:cNvPr id="296963" name="Rectangle 3"/>
          <p:cNvSpPr>
            <a:spLocks noGrp="1" noChangeArrowheads="1"/>
          </p:cNvSpPr>
          <p:nvPr>
            <p:ph type="body" idx="1"/>
          </p:nvPr>
        </p:nvSpPr>
        <p:spPr/>
        <p:txBody>
          <a:bodyPr/>
          <a:lstStyle/>
          <a:p>
            <a:pPr>
              <a:lnSpc>
                <a:spcPct val="80000"/>
              </a:lnSpc>
            </a:pPr>
            <a:r>
              <a:rPr lang="en-US" altLang="en-US"/>
              <a:t>Advantages of pyramids</a:t>
            </a:r>
          </a:p>
          <a:p>
            <a:pPr lvl="1">
              <a:lnSpc>
                <a:spcPct val="80000"/>
              </a:lnSpc>
            </a:pPr>
            <a:r>
              <a:rPr lang="en-US" altLang="en-US"/>
              <a:t>Faster than Fourier transform</a:t>
            </a:r>
          </a:p>
          <a:p>
            <a:pPr lvl="1">
              <a:lnSpc>
                <a:spcPct val="80000"/>
              </a:lnSpc>
            </a:pPr>
            <a:r>
              <a:rPr lang="en-US" altLang="en-US"/>
              <a:t>Avoids “ringing” artifacts</a:t>
            </a:r>
          </a:p>
          <a:p>
            <a:pPr>
              <a:lnSpc>
                <a:spcPct val="80000"/>
              </a:lnSpc>
            </a:pPr>
            <a:r>
              <a:rPr lang="en-US" altLang="en-US"/>
              <a:t>Many applications</a:t>
            </a:r>
          </a:p>
          <a:p>
            <a:pPr lvl="1">
              <a:lnSpc>
                <a:spcPct val="80000"/>
              </a:lnSpc>
            </a:pPr>
            <a:r>
              <a:rPr lang="en-US" altLang="en-US"/>
              <a:t>small images faster to process</a:t>
            </a:r>
          </a:p>
          <a:p>
            <a:pPr lvl="1">
              <a:lnSpc>
                <a:spcPct val="80000"/>
              </a:lnSpc>
            </a:pPr>
            <a:r>
              <a:rPr lang="en-US" altLang="en-US"/>
              <a:t>good for multiresolution processing</a:t>
            </a:r>
          </a:p>
          <a:p>
            <a:pPr lvl="1">
              <a:lnSpc>
                <a:spcPct val="80000"/>
              </a:lnSpc>
            </a:pPr>
            <a:r>
              <a:rPr lang="en-US" altLang="en-US"/>
              <a:t>compression</a:t>
            </a:r>
          </a:p>
          <a:p>
            <a:pPr lvl="1">
              <a:lnSpc>
                <a:spcPct val="80000"/>
              </a:lnSpc>
            </a:pPr>
            <a:r>
              <a:rPr lang="en-US" altLang="en-US"/>
              <a:t>progressive transmission</a:t>
            </a:r>
          </a:p>
          <a:p>
            <a:pPr>
              <a:lnSpc>
                <a:spcPct val="80000"/>
              </a:lnSpc>
            </a:pPr>
            <a:r>
              <a:rPr lang="en-US" altLang="en-US"/>
              <a:t>Known as “mip-maps” in graphics community</a:t>
            </a:r>
          </a:p>
          <a:p>
            <a:pPr>
              <a:lnSpc>
                <a:spcPct val="80000"/>
              </a:lnSpc>
            </a:pPr>
            <a:r>
              <a:rPr lang="en-US" altLang="en-US"/>
              <a:t>Precursor to wavelets</a:t>
            </a:r>
          </a:p>
          <a:p>
            <a:pPr lvl="1">
              <a:lnSpc>
                <a:spcPct val="80000"/>
              </a:lnSpc>
            </a:pPr>
            <a:r>
              <a:rPr lang="en-US" altLang="en-US"/>
              <a:t>Wavelets also have these advantages </a:t>
            </a:r>
          </a:p>
        </p:txBody>
      </p:sp>
    </p:spTree>
    <p:extLst>
      <p:ext uri="{BB962C8B-B14F-4D97-AF65-F5344CB8AC3E}">
        <p14:creationId xmlns:p14="http://schemas.microsoft.com/office/powerpoint/2010/main" val="35093510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p:cNvSpPr>
            <a:spLocks noGrp="1"/>
          </p:cNvSpPr>
          <p:nvPr>
            <p:ph type="dt" sz="half" idx="4294967295"/>
          </p:nvPr>
        </p:nvSpPr>
        <p:spPr/>
        <p:txBody>
          <a:bodyPr/>
          <a:lstStyle/>
          <a:p>
            <a:r>
              <a:rPr lang="en-US" altLang="en-US"/>
              <a:t>2/1/2005</a:t>
            </a:r>
          </a:p>
        </p:txBody>
      </p:sp>
      <p:sp>
        <p:nvSpPr>
          <p:cNvPr id="15" name="Footer Placeholder 2"/>
          <p:cNvSpPr>
            <a:spLocks noGrp="1"/>
          </p:cNvSpPr>
          <p:nvPr>
            <p:ph type="ftr" sz="quarter" idx="4294967295"/>
          </p:nvPr>
        </p:nvSpPr>
        <p:spPr/>
        <p:txBody>
          <a:bodyPr/>
          <a:lstStyle/>
          <a:p>
            <a:r>
              <a:rPr lang="en-US" altLang="en-US"/>
              <a:t>Motion estimation</a:t>
            </a:r>
          </a:p>
        </p:txBody>
      </p:sp>
      <p:sp>
        <p:nvSpPr>
          <p:cNvPr id="16" name="Slide Number Placeholder 3"/>
          <p:cNvSpPr>
            <a:spLocks noGrp="1"/>
          </p:cNvSpPr>
          <p:nvPr>
            <p:ph type="sldNum" sz="quarter" idx="4294967295"/>
          </p:nvPr>
        </p:nvSpPr>
        <p:spPr/>
        <p:txBody>
          <a:bodyPr/>
          <a:lstStyle/>
          <a:p>
            <a:fld id="{33C9A2B3-3B1E-4DD4-8032-03B7FDB6F2EC}" type="slidenum">
              <a:rPr lang="en-US" altLang="en-US"/>
              <a:pPr/>
              <a:t>31</a:t>
            </a:fld>
            <a:endParaRPr lang="en-US" altLang="en-US"/>
          </a:p>
        </p:txBody>
      </p:sp>
      <p:sp>
        <p:nvSpPr>
          <p:cNvPr id="297986" name="Rectangle 2"/>
          <p:cNvSpPr>
            <a:spLocks noChangeArrowheads="1"/>
          </p:cNvSpPr>
          <p:nvPr/>
        </p:nvSpPr>
        <p:spPr bwMode="auto">
          <a:xfrm>
            <a:off x="609600" y="685800"/>
            <a:ext cx="8001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297987" name="Picture 3" descr="level0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6988" y="4340225"/>
            <a:ext cx="7466012" cy="2060575"/>
          </a:xfrm>
          <a:prstGeom prst="rect">
            <a:avLst/>
          </a:prstGeom>
          <a:noFill/>
          <a:extLst>
            <a:ext uri="{909E8E84-426E-40DD-AFC4-6F175D3DCCD1}">
              <a14:hiddenFill xmlns:a14="http://schemas.microsoft.com/office/drawing/2010/main">
                <a:solidFill>
                  <a:srgbClr val="FFFFFF"/>
                </a:solidFill>
              </a14:hiddenFill>
            </a:ext>
          </a:extLst>
        </p:spPr>
      </p:pic>
      <p:grpSp>
        <p:nvGrpSpPr>
          <p:cNvPr id="297988" name="Group 4"/>
          <p:cNvGrpSpPr>
            <a:grpSpLocks/>
          </p:cNvGrpSpPr>
          <p:nvPr/>
        </p:nvGrpSpPr>
        <p:grpSpPr bwMode="auto">
          <a:xfrm>
            <a:off x="66675" y="255588"/>
            <a:ext cx="8694738" cy="2068512"/>
            <a:chOff x="42" y="161"/>
            <a:chExt cx="5477" cy="1303"/>
          </a:xfrm>
        </p:grpSpPr>
        <p:pic>
          <p:nvPicPr>
            <p:cNvPr id="297989" name="Picture 5" descr="level4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 y="161"/>
              <a:ext cx="4703" cy="1303"/>
            </a:xfrm>
            <a:prstGeom prst="rect">
              <a:avLst/>
            </a:prstGeom>
            <a:noFill/>
            <a:extLst>
              <a:ext uri="{909E8E84-426E-40DD-AFC4-6F175D3DCCD1}">
                <a14:hiddenFill xmlns:a14="http://schemas.microsoft.com/office/drawing/2010/main">
                  <a:solidFill>
                    <a:srgbClr val="FFFFFF"/>
                  </a:solidFill>
                </a14:hiddenFill>
              </a:ext>
            </a:extLst>
          </p:spPr>
        </p:pic>
        <p:sp>
          <p:nvSpPr>
            <p:cNvPr id="297990" name="Text Box 6"/>
            <p:cNvSpPr txBox="1">
              <a:spLocks noChangeArrowheads="1"/>
            </p:cNvSpPr>
            <p:nvPr/>
          </p:nvSpPr>
          <p:spPr bwMode="auto">
            <a:xfrm>
              <a:off x="42" y="432"/>
              <a:ext cx="871"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Laplacian</a:t>
              </a:r>
            </a:p>
            <a:p>
              <a:pPr algn="ctr" eaLnBrk="0" hangingPunct="0"/>
              <a:r>
                <a:rPr lang="en-US" altLang="en-US"/>
                <a:t>level</a:t>
              </a:r>
            </a:p>
            <a:p>
              <a:pPr algn="ctr" eaLnBrk="0" hangingPunct="0"/>
              <a:r>
                <a:rPr lang="en-US" altLang="en-US"/>
                <a:t>4</a:t>
              </a:r>
            </a:p>
          </p:txBody>
        </p:sp>
      </p:grpSp>
      <p:grpSp>
        <p:nvGrpSpPr>
          <p:cNvPr id="297991" name="Group 7"/>
          <p:cNvGrpSpPr>
            <a:grpSpLocks/>
          </p:cNvGrpSpPr>
          <p:nvPr/>
        </p:nvGrpSpPr>
        <p:grpSpPr bwMode="auto">
          <a:xfrm>
            <a:off x="66675" y="2305050"/>
            <a:ext cx="8696325" cy="2062163"/>
            <a:chOff x="42" y="1452"/>
            <a:chExt cx="5478" cy="1299"/>
          </a:xfrm>
        </p:grpSpPr>
        <p:pic>
          <p:nvPicPr>
            <p:cNvPr id="297992" name="Picture 8" descr="level2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1452"/>
              <a:ext cx="4704" cy="1299"/>
            </a:xfrm>
            <a:prstGeom prst="rect">
              <a:avLst/>
            </a:prstGeom>
            <a:noFill/>
            <a:extLst>
              <a:ext uri="{909E8E84-426E-40DD-AFC4-6F175D3DCCD1}">
                <a14:hiddenFill xmlns:a14="http://schemas.microsoft.com/office/drawing/2010/main">
                  <a:solidFill>
                    <a:srgbClr val="FFFFFF"/>
                  </a:solidFill>
                </a14:hiddenFill>
              </a:ext>
            </a:extLst>
          </p:spPr>
        </p:pic>
        <p:sp>
          <p:nvSpPr>
            <p:cNvPr id="297993" name="Text Box 9"/>
            <p:cNvSpPr txBox="1">
              <a:spLocks noChangeArrowheads="1"/>
            </p:cNvSpPr>
            <p:nvPr/>
          </p:nvSpPr>
          <p:spPr bwMode="auto">
            <a:xfrm>
              <a:off x="42" y="1728"/>
              <a:ext cx="871"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Laplacian</a:t>
              </a:r>
            </a:p>
            <a:p>
              <a:pPr algn="ctr" eaLnBrk="0" hangingPunct="0"/>
              <a:r>
                <a:rPr lang="en-US" altLang="en-US"/>
                <a:t>level</a:t>
              </a:r>
            </a:p>
            <a:p>
              <a:pPr algn="ctr" eaLnBrk="0" hangingPunct="0"/>
              <a:r>
                <a:rPr lang="en-US" altLang="en-US"/>
                <a:t>2</a:t>
              </a:r>
            </a:p>
          </p:txBody>
        </p:sp>
      </p:grpSp>
      <p:sp>
        <p:nvSpPr>
          <p:cNvPr id="297994" name="Text Box 10"/>
          <p:cNvSpPr txBox="1">
            <a:spLocks noChangeArrowheads="1"/>
          </p:cNvSpPr>
          <p:nvPr/>
        </p:nvSpPr>
        <p:spPr bwMode="auto">
          <a:xfrm>
            <a:off x="66675" y="4756150"/>
            <a:ext cx="13827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Laplacian</a:t>
            </a:r>
          </a:p>
          <a:p>
            <a:pPr algn="ctr" eaLnBrk="0" hangingPunct="0"/>
            <a:r>
              <a:rPr lang="en-US" altLang="en-US"/>
              <a:t>level</a:t>
            </a:r>
          </a:p>
          <a:p>
            <a:pPr algn="ctr" eaLnBrk="0" hangingPunct="0"/>
            <a:r>
              <a:rPr lang="en-US" altLang="en-US"/>
              <a:t>0</a:t>
            </a:r>
          </a:p>
        </p:txBody>
      </p:sp>
      <p:sp>
        <p:nvSpPr>
          <p:cNvPr id="297995" name="Text Box 11"/>
          <p:cNvSpPr txBox="1">
            <a:spLocks noChangeArrowheads="1"/>
          </p:cNvSpPr>
          <p:nvPr/>
        </p:nvSpPr>
        <p:spPr bwMode="auto">
          <a:xfrm>
            <a:off x="1631950" y="6324600"/>
            <a:ext cx="1679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left pyramid</a:t>
            </a:r>
          </a:p>
        </p:txBody>
      </p:sp>
      <p:sp>
        <p:nvSpPr>
          <p:cNvPr id="297996" name="Text Box 12"/>
          <p:cNvSpPr txBox="1">
            <a:spLocks noChangeArrowheads="1"/>
          </p:cNvSpPr>
          <p:nvPr/>
        </p:nvSpPr>
        <p:spPr bwMode="auto">
          <a:xfrm>
            <a:off x="3951288" y="6324600"/>
            <a:ext cx="1849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right pyramid</a:t>
            </a:r>
          </a:p>
        </p:txBody>
      </p:sp>
      <p:sp>
        <p:nvSpPr>
          <p:cNvPr id="297997" name="Text Box 13"/>
          <p:cNvSpPr txBox="1">
            <a:spLocks noChangeArrowheads="1"/>
          </p:cNvSpPr>
          <p:nvPr/>
        </p:nvSpPr>
        <p:spPr bwMode="auto">
          <a:xfrm>
            <a:off x="6500813" y="6324600"/>
            <a:ext cx="2238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t>blended pyramid</a:t>
            </a:r>
          </a:p>
        </p:txBody>
      </p:sp>
    </p:spTree>
    <p:extLst>
      <p:ext uri="{BB962C8B-B14F-4D97-AF65-F5344CB8AC3E}">
        <p14:creationId xmlns:p14="http://schemas.microsoft.com/office/powerpoint/2010/main" val="8546405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79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97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4294967295"/>
          </p:nvPr>
        </p:nvSpPr>
        <p:spPr/>
        <p:txBody>
          <a:bodyPr/>
          <a:lstStyle/>
          <a:p>
            <a:r>
              <a:rPr lang="en-US" altLang="en-US"/>
              <a:t>2/1/2005</a:t>
            </a:r>
          </a:p>
        </p:txBody>
      </p:sp>
      <p:sp>
        <p:nvSpPr>
          <p:cNvPr id="7" name="Footer Placeholder 3"/>
          <p:cNvSpPr>
            <a:spLocks noGrp="1"/>
          </p:cNvSpPr>
          <p:nvPr>
            <p:ph type="ftr" sz="quarter" idx="4294967295"/>
          </p:nvPr>
        </p:nvSpPr>
        <p:spPr/>
        <p:txBody>
          <a:bodyPr/>
          <a:lstStyle/>
          <a:p>
            <a:r>
              <a:rPr lang="en-US" altLang="en-US"/>
              <a:t>Motion estimation</a:t>
            </a:r>
          </a:p>
        </p:txBody>
      </p:sp>
      <p:sp>
        <p:nvSpPr>
          <p:cNvPr id="8" name="Slide Number Placeholder 4"/>
          <p:cNvSpPr>
            <a:spLocks noGrp="1"/>
          </p:cNvSpPr>
          <p:nvPr>
            <p:ph type="sldNum" sz="quarter" idx="4294967295"/>
          </p:nvPr>
        </p:nvSpPr>
        <p:spPr/>
        <p:txBody>
          <a:bodyPr/>
          <a:lstStyle/>
          <a:p>
            <a:fld id="{C491DFED-5A51-498C-84E0-C2A4F52FAA98}" type="slidenum">
              <a:rPr lang="en-US" altLang="en-US"/>
              <a:pPr/>
              <a:t>32</a:t>
            </a:fld>
            <a:endParaRPr lang="en-US" altLang="en-US"/>
          </a:p>
        </p:txBody>
      </p:sp>
      <p:sp>
        <p:nvSpPr>
          <p:cNvPr id="299010" name="Rectangle 2"/>
          <p:cNvSpPr>
            <a:spLocks noGrp="1" noChangeArrowheads="1"/>
          </p:cNvSpPr>
          <p:nvPr>
            <p:ph type="title"/>
          </p:nvPr>
        </p:nvSpPr>
        <p:spPr/>
        <p:txBody>
          <a:bodyPr/>
          <a:lstStyle/>
          <a:p>
            <a:r>
              <a:rPr lang="en-US" altLang="en-US"/>
              <a:t>Pyramid Blending</a:t>
            </a:r>
          </a:p>
        </p:txBody>
      </p:sp>
      <p:pic>
        <p:nvPicPr>
          <p:cNvPr id="299011" name="Picture 3" descr="app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76400"/>
            <a:ext cx="2824163" cy="2041525"/>
          </a:xfrm>
          <a:prstGeom prst="rect">
            <a:avLst/>
          </a:prstGeom>
          <a:noFill/>
          <a:extLst>
            <a:ext uri="{909E8E84-426E-40DD-AFC4-6F175D3DCCD1}">
              <a14:hiddenFill xmlns:a14="http://schemas.microsoft.com/office/drawing/2010/main">
                <a:solidFill>
                  <a:srgbClr val="FFFFFF"/>
                </a:solidFill>
              </a14:hiddenFill>
            </a:ext>
          </a:extLst>
        </p:spPr>
      </p:pic>
      <p:pic>
        <p:nvPicPr>
          <p:cNvPr id="299012" name="Picture 4" descr="oran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76400"/>
            <a:ext cx="2724150" cy="1976438"/>
          </a:xfrm>
          <a:prstGeom prst="rect">
            <a:avLst/>
          </a:prstGeom>
          <a:noFill/>
          <a:extLst>
            <a:ext uri="{909E8E84-426E-40DD-AFC4-6F175D3DCCD1}">
              <a14:hiddenFill xmlns:a14="http://schemas.microsoft.com/office/drawing/2010/main">
                <a:solidFill>
                  <a:srgbClr val="FFFFFF"/>
                </a:solidFill>
              </a14:hiddenFill>
            </a:ext>
          </a:extLst>
        </p:spPr>
      </p:pic>
      <p:pic>
        <p:nvPicPr>
          <p:cNvPr id="299013" name="Picture 5" descr="contrib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733800"/>
            <a:ext cx="8763000" cy="242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38675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ctrTitle"/>
          </p:nvPr>
        </p:nvSpPr>
        <p:spPr>
          <a:xfrm>
            <a:off x="685800" y="2286000"/>
            <a:ext cx="7772400" cy="1143000"/>
          </a:xfrm>
        </p:spPr>
        <p:txBody>
          <a:bodyPr anchor="ctr"/>
          <a:lstStyle/>
          <a:p>
            <a:r>
              <a:rPr lang="en-US" altLang="en-US" sz="4000"/>
              <a:t>Image Warping</a:t>
            </a:r>
          </a:p>
        </p:txBody>
      </p:sp>
      <p:sp>
        <p:nvSpPr>
          <p:cNvPr id="300035" name="Rectangle 3"/>
          <p:cNvSpPr>
            <a:spLocks noGrp="1" noChangeArrowheads="1"/>
          </p:cNvSpPr>
          <p:nvPr>
            <p:ph type="subTitle" idx="1"/>
          </p:nvPr>
        </p:nvSpPr>
        <p:spPr>
          <a:xfrm>
            <a:off x="1371600" y="3886200"/>
            <a:ext cx="6400800" cy="1752600"/>
          </a:xfrm>
        </p:spPr>
        <p:txBody>
          <a:bodyPr/>
          <a:lstStyle/>
          <a:p>
            <a:endParaRPr lang="en-US" altLang="en-US" sz="2800"/>
          </a:p>
        </p:txBody>
      </p:sp>
    </p:spTree>
    <p:extLst>
      <p:ext uri="{BB962C8B-B14F-4D97-AF65-F5344CB8AC3E}">
        <p14:creationId xmlns:p14="http://schemas.microsoft.com/office/powerpoint/2010/main" val="17257515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Date Placeholder 3"/>
          <p:cNvSpPr>
            <a:spLocks noGrp="1"/>
          </p:cNvSpPr>
          <p:nvPr>
            <p:ph type="dt" sz="half" idx="4294967295"/>
          </p:nvPr>
        </p:nvSpPr>
        <p:spPr/>
        <p:txBody>
          <a:bodyPr/>
          <a:lstStyle/>
          <a:p>
            <a:r>
              <a:rPr lang="en-US" altLang="en-US"/>
              <a:t>2/1/2005</a:t>
            </a:r>
          </a:p>
        </p:txBody>
      </p:sp>
      <p:sp>
        <p:nvSpPr>
          <p:cNvPr id="37" name="Footer Placeholder 4"/>
          <p:cNvSpPr>
            <a:spLocks noGrp="1"/>
          </p:cNvSpPr>
          <p:nvPr>
            <p:ph type="ftr" sz="quarter" idx="4294967295"/>
          </p:nvPr>
        </p:nvSpPr>
        <p:spPr/>
        <p:txBody>
          <a:bodyPr/>
          <a:lstStyle/>
          <a:p>
            <a:r>
              <a:rPr lang="en-US" altLang="en-US"/>
              <a:t>Motion estimation</a:t>
            </a:r>
          </a:p>
        </p:txBody>
      </p:sp>
      <p:sp>
        <p:nvSpPr>
          <p:cNvPr id="38" name="Slide Number Placeholder 5"/>
          <p:cNvSpPr>
            <a:spLocks noGrp="1"/>
          </p:cNvSpPr>
          <p:nvPr>
            <p:ph type="sldNum" sz="quarter" idx="4294967295"/>
          </p:nvPr>
        </p:nvSpPr>
        <p:spPr/>
        <p:txBody>
          <a:bodyPr/>
          <a:lstStyle/>
          <a:p>
            <a:fld id="{766158D1-7747-457A-840D-054923EBD2E2}" type="slidenum">
              <a:rPr lang="en-US" altLang="en-US"/>
              <a:pPr/>
              <a:t>34</a:t>
            </a:fld>
            <a:endParaRPr lang="en-US" altLang="en-US"/>
          </a:p>
        </p:txBody>
      </p:sp>
      <p:sp>
        <p:nvSpPr>
          <p:cNvPr id="301058" name="Rectangle 2"/>
          <p:cNvSpPr>
            <a:spLocks noGrp="1" noChangeArrowheads="1"/>
          </p:cNvSpPr>
          <p:nvPr>
            <p:ph type="title"/>
          </p:nvPr>
        </p:nvSpPr>
        <p:spPr/>
        <p:txBody>
          <a:bodyPr/>
          <a:lstStyle/>
          <a:p>
            <a:r>
              <a:rPr lang="en-US" altLang="en-US"/>
              <a:t>Image Warping</a:t>
            </a:r>
          </a:p>
        </p:txBody>
      </p:sp>
      <p:sp>
        <p:nvSpPr>
          <p:cNvPr id="301059" name="Rectangle 3"/>
          <p:cNvSpPr>
            <a:spLocks noGrp="1" noChangeArrowheads="1"/>
          </p:cNvSpPr>
          <p:nvPr>
            <p:ph type="body" idx="1"/>
          </p:nvPr>
        </p:nvSpPr>
        <p:spPr/>
        <p:txBody>
          <a:bodyPr/>
          <a:lstStyle/>
          <a:p>
            <a:pPr>
              <a:lnSpc>
                <a:spcPct val="90000"/>
              </a:lnSpc>
            </a:pPr>
            <a:r>
              <a:rPr lang="en-US" altLang="en-US"/>
              <a:t>image filtering: change </a:t>
            </a:r>
            <a:r>
              <a:rPr lang="en-US" altLang="en-US" i="1"/>
              <a:t>range</a:t>
            </a:r>
            <a:r>
              <a:rPr lang="en-US" altLang="en-US"/>
              <a:t> of image</a:t>
            </a:r>
          </a:p>
          <a:p>
            <a:pPr algn="ctr">
              <a:lnSpc>
                <a:spcPct val="90000"/>
              </a:lnSpc>
            </a:pPr>
            <a:r>
              <a:rPr lang="en-US" altLang="en-US" i="1"/>
              <a:t>g(x) = h(f(x))</a:t>
            </a:r>
          </a:p>
          <a:p>
            <a:pPr algn="ctr">
              <a:lnSpc>
                <a:spcPct val="90000"/>
              </a:lnSpc>
            </a:pPr>
            <a:endParaRPr lang="en-US" altLang="en-US" i="1"/>
          </a:p>
          <a:p>
            <a:pPr algn="ctr">
              <a:lnSpc>
                <a:spcPct val="90000"/>
              </a:lnSpc>
            </a:pPr>
            <a:endParaRPr lang="en-US" altLang="en-US" i="1"/>
          </a:p>
          <a:p>
            <a:pPr>
              <a:lnSpc>
                <a:spcPct val="170000"/>
              </a:lnSpc>
            </a:pPr>
            <a:r>
              <a:rPr lang="en-US" altLang="en-US"/>
              <a:t>image warping: change </a:t>
            </a:r>
            <a:r>
              <a:rPr lang="en-US" altLang="en-US" i="1"/>
              <a:t>domain</a:t>
            </a:r>
            <a:r>
              <a:rPr lang="en-US" altLang="en-US"/>
              <a:t> of image</a:t>
            </a:r>
          </a:p>
          <a:p>
            <a:pPr algn="ctr">
              <a:lnSpc>
                <a:spcPct val="90000"/>
              </a:lnSpc>
            </a:pPr>
            <a:r>
              <a:rPr lang="en-US" altLang="en-US" i="1"/>
              <a:t>g(x) = f(h(x))</a:t>
            </a:r>
          </a:p>
          <a:p>
            <a:pPr>
              <a:lnSpc>
                <a:spcPct val="90000"/>
              </a:lnSpc>
            </a:pPr>
            <a:endParaRPr lang="en-US" altLang="en-US"/>
          </a:p>
        </p:txBody>
      </p:sp>
      <p:grpSp>
        <p:nvGrpSpPr>
          <p:cNvPr id="301060" name="Group 4"/>
          <p:cNvGrpSpPr>
            <a:grpSpLocks/>
          </p:cNvGrpSpPr>
          <p:nvPr/>
        </p:nvGrpSpPr>
        <p:grpSpPr bwMode="auto">
          <a:xfrm>
            <a:off x="1524000" y="2667000"/>
            <a:ext cx="1981200" cy="1219200"/>
            <a:chOff x="960" y="1872"/>
            <a:chExt cx="1248" cy="768"/>
          </a:xfrm>
        </p:grpSpPr>
        <p:sp>
          <p:nvSpPr>
            <p:cNvPr id="301061" name="Line 5"/>
            <p:cNvSpPr>
              <a:spLocks noChangeShapeType="1"/>
            </p:cNvSpPr>
            <p:nvPr/>
          </p:nvSpPr>
          <p:spPr bwMode="auto">
            <a:xfrm>
              <a:off x="1152" y="1920"/>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1062" name="Line 6"/>
            <p:cNvSpPr>
              <a:spLocks noChangeShapeType="1"/>
            </p:cNvSpPr>
            <p:nvPr/>
          </p:nvSpPr>
          <p:spPr bwMode="auto">
            <a:xfrm>
              <a:off x="1152" y="2448"/>
              <a:ext cx="9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1063" name="Freeform 7"/>
            <p:cNvSpPr>
              <a:spLocks/>
            </p:cNvSpPr>
            <p:nvPr/>
          </p:nvSpPr>
          <p:spPr bwMode="auto">
            <a:xfrm>
              <a:off x="1248" y="2000"/>
              <a:ext cx="672" cy="384"/>
            </a:xfrm>
            <a:custGeom>
              <a:avLst/>
              <a:gdLst>
                <a:gd name="T0" fmla="*/ 0 w 672"/>
                <a:gd name="T1" fmla="*/ 304 h 384"/>
                <a:gd name="T2" fmla="*/ 96 w 672"/>
                <a:gd name="T3" fmla="*/ 16 h 384"/>
                <a:gd name="T4" fmla="*/ 288 w 672"/>
                <a:gd name="T5" fmla="*/ 208 h 384"/>
                <a:gd name="T6" fmla="*/ 528 w 672"/>
                <a:gd name="T7" fmla="*/ 352 h 384"/>
                <a:gd name="T8" fmla="*/ 672 w 672"/>
                <a:gd name="T9" fmla="*/ 16 h 384"/>
              </a:gdLst>
              <a:ahLst/>
              <a:cxnLst>
                <a:cxn ang="0">
                  <a:pos x="T0" y="T1"/>
                </a:cxn>
                <a:cxn ang="0">
                  <a:pos x="T2" y="T3"/>
                </a:cxn>
                <a:cxn ang="0">
                  <a:pos x="T4" y="T5"/>
                </a:cxn>
                <a:cxn ang="0">
                  <a:pos x="T6" y="T7"/>
                </a:cxn>
                <a:cxn ang="0">
                  <a:pos x="T8" y="T9"/>
                </a:cxn>
              </a:cxnLst>
              <a:rect l="0" t="0" r="r" b="b"/>
              <a:pathLst>
                <a:path w="672" h="384">
                  <a:moveTo>
                    <a:pt x="0" y="304"/>
                  </a:moveTo>
                  <a:cubicBezTo>
                    <a:pt x="24" y="168"/>
                    <a:pt x="48" y="32"/>
                    <a:pt x="96" y="16"/>
                  </a:cubicBezTo>
                  <a:cubicBezTo>
                    <a:pt x="144" y="0"/>
                    <a:pt x="216" y="152"/>
                    <a:pt x="288" y="208"/>
                  </a:cubicBezTo>
                  <a:cubicBezTo>
                    <a:pt x="360" y="264"/>
                    <a:pt x="464" y="384"/>
                    <a:pt x="528" y="352"/>
                  </a:cubicBezTo>
                  <a:cubicBezTo>
                    <a:pt x="592" y="320"/>
                    <a:pt x="648" y="72"/>
                    <a:pt x="672" y="1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1064" name="Text Box 8"/>
            <p:cNvSpPr txBox="1">
              <a:spLocks noChangeArrowheads="1"/>
            </p:cNvSpPr>
            <p:nvPr/>
          </p:nvSpPr>
          <p:spPr bwMode="auto">
            <a:xfrm>
              <a:off x="960" y="1872"/>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t>f</a:t>
              </a:r>
            </a:p>
          </p:txBody>
        </p:sp>
        <p:sp>
          <p:nvSpPr>
            <p:cNvPr id="301065" name="Text Box 9"/>
            <p:cNvSpPr txBox="1">
              <a:spLocks noChangeArrowheads="1"/>
            </p:cNvSpPr>
            <p:nvPr/>
          </p:nvSpPr>
          <p:spPr bwMode="auto">
            <a:xfrm>
              <a:off x="1968" y="2409"/>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t>x</a:t>
              </a:r>
            </a:p>
          </p:txBody>
        </p:sp>
      </p:grpSp>
      <p:grpSp>
        <p:nvGrpSpPr>
          <p:cNvPr id="301066" name="Group 10"/>
          <p:cNvGrpSpPr>
            <a:grpSpLocks/>
          </p:cNvGrpSpPr>
          <p:nvPr/>
        </p:nvGrpSpPr>
        <p:grpSpPr bwMode="auto">
          <a:xfrm>
            <a:off x="3581400" y="2971800"/>
            <a:ext cx="1600200" cy="476250"/>
            <a:chOff x="2256" y="2064"/>
            <a:chExt cx="1008" cy="300"/>
          </a:xfrm>
        </p:grpSpPr>
        <p:sp>
          <p:nvSpPr>
            <p:cNvPr id="301067" name="Text Box 11"/>
            <p:cNvSpPr txBox="1">
              <a:spLocks noChangeArrowheads="1"/>
            </p:cNvSpPr>
            <p:nvPr/>
          </p:nvSpPr>
          <p:spPr bwMode="auto">
            <a:xfrm>
              <a:off x="2592" y="2064"/>
              <a:ext cx="336" cy="3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i="1"/>
                <a:t>h</a:t>
              </a:r>
            </a:p>
          </p:txBody>
        </p:sp>
        <p:sp>
          <p:nvSpPr>
            <p:cNvPr id="301068" name="Line 12"/>
            <p:cNvSpPr>
              <a:spLocks noChangeShapeType="1"/>
            </p:cNvSpPr>
            <p:nvPr/>
          </p:nvSpPr>
          <p:spPr bwMode="auto">
            <a:xfrm>
              <a:off x="2256" y="2208"/>
              <a:ext cx="3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1069" name="Line 13"/>
            <p:cNvSpPr>
              <a:spLocks noChangeShapeType="1"/>
            </p:cNvSpPr>
            <p:nvPr/>
          </p:nvSpPr>
          <p:spPr bwMode="auto">
            <a:xfrm>
              <a:off x="2928" y="2208"/>
              <a:ext cx="3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grpSp>
        <p:nvGrpSpPr>
          <p:cNvPr id="301070" name="Group 14"/>
          <p:cNvGrpSpPr>
            <a:grpSpLocks/>
          </p:cNvGrpSpPr>
          <p:nvPr/>
        </p:nvGrpSpPr>
        <p:grpSpPr bwMode="auto">
          <a:xfrm>
            <a:off x="5638800" y="2667000"/>
            <a:ext cx="1981200" cy="1219200"/>
            <a:chOff x="3552" y="1872"/>
            <a:chExt cx="1248" cy="768"/>
          </a:xfrm>
        </p:grpSpPr>
        <p:sp>
          <p:nvSpPr>
            <p:cNvPr id="301071" name="Line 15"/>
            <p:cNvSpPr>
              <a:spLocks noChangeShapeType="1"/>
            </p:cNvSpPr>
            <p:nvPr/>
          </p:nvSpPr>
          <p:spPr bwMode="auto">
            <a:xfrm>
              <a:off x="3744" y="1920"/>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1072" name="Line 16"/>
            <p:cNvSpPr>
              <a:spLocks noChangeShapeType="1"/>
            </p:cNvSpPr>
            <p:nvPr/>
          </p:nvSpPr>
          <p:spPr bwMode="auto">
            <a:xfrm>
              <a:off x="3744" y="2448"/>
              <a:ext cx="9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1073" name="Freeform 17"/>
            <p:cNvSpPr>
              <a:spLocks/>
            </p:cNvSpPr>
            <p:nvPr/>
          </p:nvSpPr>
          <p:spPr bwMode="auto">
            <a:xfrm>
              <a:off x="3840" y="2000"/>
              <a:ext cx="672" cy="160"/>
            </a:xfrm>
            <a:custGeom>
              <a:avLst/>
              <a:gdLst>
                <a:gd name="T0" fmla="*/ 0 w 672"/>
                <a:gd name="T1" fmla="*/ 304 h 384"/>
                <a:gd name="T2" fmla="*/ 96 w 672"/>
                <a:gd name="T3" fmla="*/ 16 h 384"/>
                <a:gd name="T4" fmla="*/ 288 w 672"/>
                <a:gd name="T5" fmla="*/ 208 h 384"/>
                <a:gd name="T6" fmla="*/ 528 w 672"/>
                <a:gd name="T7" fmla="*/ 352 h 384"/>
                <a:gd name="T8" fmla="*/ 672 w 672"/>
                <a:gd name="T9" fmla="*/ 16 h 384"/>
              </a:gdLst>
              <a:ahLst/>
              <a:cxnLst>
                <a:cxn ang="0">
                  <a:pos x="T0" y="T1"/>
                </a:cxn>
                <a:cxn ang="0">
                  <a:pos x="T2" y="T3"/>
                </a:cxn>
                <a:cxn ang="0">
                  <a:pos x="T4" y="T5"/>
                </a:cxn>
                <a:cxn ang="0">
                  <a:pos x="T6" y="T7"/>
                </a:cxn>
                <a:cxn ang="0">
                  <a:pos x="T8" y="T9"/>
                </a:cxn>
              </a:cxnLst>
              <a:rect l="0" t="0" r="r" b="b"/>
              <a:pathLst>
                <a:path w="672" h="384">
                  <a:moveTo>
                    <a:pt x="0" y="304"/>
                  </a:moveTo>
                  <a:cubicBezTo>
                    <a:pt x="24" y="168"/>
                    <a:pt x="48" y="32"/>
                    <a:pt x="96" y="16"/>
                  </a:cubicBezTo>
                  <a:cubicBezTo>
                    <a:pt x="144" y="0"/>
                    <a:pt x="216" y="152"/>
                    <a:pt x="288" y="208"/>
                  </a:cubicBezTo>
                  <a:cubicBezTo>
                    <a:pt x="360" y="264"/>
                    <a:pt x="464" y="384"/>
                    <a:pt x="528" y="352"/>
                  </a:cubicBezTo>
                  <a:cubicBezTo>
                    <a:pt x="592" y="320"/>
                    <a:pt x="648" y="72"/>
                    <a:pt x="672" y="1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1074" name="Text Box 18"/>
            <p:cNvSpPr txBox="1">
              <a:spLocks noChangeArrowheads="1"/>
            </p:cNvSpPr>
            <p:nvPr/>
          </p:nvSpPr>
          <p:spPr bwMode="auto">
            <a:xfrm>
              <a:off x="3552" y="1872"/>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t>f</a:t>
              </a:r>
            </a:p>
          </p:txBody>
        </p:sp>
        <p:sp>
          <p:nvSpPr>
            <p:cNvPr id="301075" name="Text Box 19"/>
            <p:cNvSpPr txBox="1">
              <a:spLocks noChangeArrowheads="1"/>
            </p:cNvSpPr>
            <p:nvPr/>
          </p:nvSpPr>
          <p:spPr bwMode="auto">
            <a:xfrm>
              <a:off x="4560" y="2409"/>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t>x</a:t>
              </a:r>
            </a:p>
          </p:txBody>
        </p:sp>
      </p:grpSp>
      <p:grpSp>
        <p:nvGrpSpPr>
          <p:cNvPr id="301076" name="Group 20"/>
          <p:cNvGrpSpPr>
            <a:grpSpLocks/>
          </p:cNvGrpSpPr>
          <p:nvPr/>
        </p:nvGrpSpPr>
        <p:grpSpPr bwMode="auto">
          <a:xfrm>
            <a:off x="1524000" y="5029200"/>
            <a:ext cx="1981200" cy="1219200"/>
            <a:chOff x="960" y="1872"/>
            <a:chExt cx="1248" cy="768"/>
          </a:xfrm>
        </p:grpSpPr>
        <p:sp>
          <p:nvSpPr>
            <p:cNvPr id="301077" name="Line 21"/>
            <p:cNvSpPr>
              <a:spLocks noChangeShapeType="1"/>
            </p:cNvSpPr>
            <p:nvPr/>
          </p:nvSpPr>
          <p:spPr bwMode="auto">
            <a:xfrm>
              <a:off x="1152" y="1920"/>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1078" name="Line 22"/>
            <p:cNvSpPr>
              <a:spLocks noChangeShapeType="1"/>
            </p:cNvSpPr>
            <p:nvPr/>
          </p:nvSpPr>
          <p:spPr bwMode="auto">
            <a:xfrm>
              <a:off x="1152" y="2448"/>
              <a:ext cx="9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1079" name="Freeform 23"/>
            <p:cNvSpPr>
              <a:spLocks/>
            </p:cNvSpPr>
            <p:nvPr/>
          </p:nvSpPr>
          <p:spPr bwMode="auto">
            <a:xfrm>
              <a:off x="1248" y="2000"/>
              <a:ext cx="672" cy="384"/>
            </a:xfrm>
            <a:custGeom>
              <a:avLst/>
              <a:gdLst>
                <a:gd name="T0" fmla="*/ 0 w 672"/>
                <a:gd name="T1" fmla="*/ 304 h 384"/>
                <a:gd name="T2" fmla="*/ 96 w 672"/>
                <a:gd name="T3" fmla="*/ 16 h 384"/>
                <a:gd name="T4" fmla="*/ 288 w 672"/>
                <a:gd name="T5" fmla="*/ 208 h 384"/>
                <a:gd name="T6" fmla="*/ 528 w 672"/>
                <a:gd name="T7" fmla="*/ 352 h 384"/>
                <a:gd name="T8" fmla="*/ 672 w 672"/>
                <a:gd name="T9" fmla="*/ 16 h 384"/>
              </a:gdLst>
              <a:ahLst/>
              <a:cxnLst>
                <a:cxn ang="0">
                  <a:pos x="T0" y="T1"/>
                </a:cxn>
                <a:cxn ang="0">
                  <a:pos x="T2" y="T3"/>
                </a:cxn>
                <a:cxn ang="0">
                  <a:pos x="T4" y="T5"/>
                </a:cxn>
                <a:cxn ang="0">
                  <a:pos x="T6" y="T7"/>
                </a:cxn>
                <a:cxn ang="0">
                  <a:pos x="T8" y="T9"/>
                </a:cxn>
              </a:cxnLst>
              <a:rect l="0" t="0" r="r" b="b"/>
              <a:pathLst>
                <a:path w="672" h="384">
                  <a:moveTo>
                    <a:pt x="0" y="304"/>
                  </a:moveTo>
                  <a:cubicBezTo>
                    <a:pt x="24" y="168"/>
                    <a:pt x="48" y="32"/>
                    <a:pt x="96" y="16"/>
                  </a:cubicBezTo>
                  <a:cubicBezTo>
                    <a:pt x="144" y="0"/>
                    <a:pt x="216" y="152"/>
                    <a:pt x="288" y="208"/>
                  </a:cubicBezTo>
                  <a:cubicBezTo>
                    <a:pt x="360" y="264"/>
                    <a:pt x="464" y="384"/>
                    <a:pt x="528" y="352"/>
                  </a:cubicBezTo>
                  <a:cubicBezTo>
                    <a:pt x="592" y="320"/>
                    <a:pt x="648" y="72"/>
                    <a:pt x="672" y="1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1080" name="Text Box 24"/>
            <p:cNvSpPr txBox="1">
              <a:spLocks noChangeArrowheads="1"/>
            </p:cNvSpPr>
            <p:nvPr/>
          </p:nvSpPr>
          <p:spPr bwMode="auto">
            <a:xfrm>
              <a:off x="960" y="1872"/>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t>f</a:t>
              </a:r>
            </a:p>
          </p:txBody>
        </p:sp>
        <p:sp>
          <p:nvSpPr>
            <p:cNvPr id="301081" name="Text Box 25"/>
            <p:cNvSpPr txBox="1">
              <a:spLocks noChangeArrowheads="1"/>
            </p:cNvSpPr>
            <p:nvPr/>
          </p:nvSpPr>
          <p:spPr bwMode="auto">
            <a:xfrm>
              <a:off x="1968" y="2409"/>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t>x</a:t>
              </a:r>
            </a:p>
          </p:txBody>
        </p:sp>
      </p:grpSp>
      <p:grpSp>
        <p:nvGrpSpPr>
          <p:cNvPr id="301082" name="Group 26"/>
          <p:cNvGrpSpPr>
            <a:grpSpLocks/>
          </p:cNvGrpSpPr>
          <p:nvPr/>
        </p:nvGrpSpPr>
        <p:grpSpPr bwMode="auto">
          <a:xfrm>
            <a:off x="3581400" y="5314950"/>
            <a:ext cx="1600200" cy="476250"/>
            <a:chOff x="2256" y="2064"/>
            <a:chExt cx="1008" cy="300"/>
          </a:xfrm>
        </p:grpSpPr>
        <p:sp>
          <p:nvSpPr>
            <p:cNvPr id="301083" name="Text Box 27"/>
            <p:cNvSpPr txBox="1">
              <a:spLocks noChangeArrowheads="1"/>
            </p:cNvSpPr>
            <p:nvPr/>
          </p:nvSpPr>
          <p:spPr bwMode="auto">
            <a:xfrm>
              <a:off x="2592" y="2064"/>
              <a:ext cx="336" cy="3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i="1"/>
                <a:t>h</a:t>
              </a:r>
            </a:p>
          </p:txBody>
        </p:sp>
        <p:sp>
          <p:nvSpPr>
            <p:cNvPr id="301084" name="Line 28"/>
            <p:cNvSpPr>
              <a:spLocks noChangeShapeType="1"/>
            </p:cNvSpPr>
            <p:nvPr/>
          </p:nvSpPr>
          <p:spPr bwMode="auto">
            <a:xfrm>
              <a:off x="2256" y="2208"/>
              <a:ext cx="3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1085" name="Line 29"/>
            <p:cNvSpPr>
              <a:spLocks noChangeShapeType="1"/>
            </p:cNvSpPr>
            <p:nvPr/>
          </p:nvSpPr>
          <p:spPr bwMode="auto">
            <a:xfrm>
              <a:off x="2928" y="2208"/>
              <a:ext cx="3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grpSp>
        <p:nvGrpSpPr>
          <p:cNvPr id="301086" name="Group 30"/>
          <p:cNvGrpSpPr>
            <a:grpSpLocks/>
          </p:cNvGrpSpPr>
          <p:nvPr/>
        </p:nvGrpSpPr>
        <p:grpSpPr bwMode="auto">
          <a:xfrm>
            <a:off x="5638800" y="5029200"/>
            <a:ext cx="1981200" cy="1219200"/>
            <a:chOff x="3552" y="3168"/>
            <a:chExt cx="1248" cy="768"/>
          </a:xfrm>
        </p:grpSpPr>
        <p:sp>
          <p:nvSpPr>
            <p:cNvPr id="301087" name="Line 31"/>
            <p:cNvSpPr>
              <a:spLocks noChangeShapeType="1"/>
            </p:cNvSpPr>
            <p:nvPr/>
          </p:nvSpPr>
          <p:spPr bwMode="auto">
            <a:xfrm>
              <a:off x="3744" y="3216"/>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1088" name="Line 32"/>
            <p:cNvSpPr>
              <a:spLocks noChangeShapeType="1"/>
            </p:cNvSpPr>
            <p:nvPr/>
          </p:nvSpPr>
          <p:spPr bwMode="auto">
            <a:xfrm>
              <a:off x="3744" y="3744"/>
              <a:ext cx="9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1089" name="Freeform 33"/>
            <p:cNvSpPr>
              <a:spLocks/>
            </p:cNvSpPr>
            <p:nvPr/>
          </p:nvSpPr>
          <p:spPr bwMode="auto">
            <a:xfrm>
              <a:off x="4224" y="3296"/>
              <a:ext cx="384" cy="384"/>
            </a:xfrm>
            <a:custGeom>
              <a:avLst/>
              <a:gdLst>
                <a:gd name="T0" fmla="*/ 0 w 672"/>
                <a:gd name="T1" fmla="*/ 304 h 384"/>
                <a:gd name="T2" fmla="*/ 96 w 672"/>
                <a:gd name="T3" fmla="*/ 16 h 384"/>
                <a:gd name="T4" fmla="*/ 288 w 672"/>
                <a:gd name="T5" fmla="*/ 208 h 384"/>
                <a:gd name="T6" fmla="*/ 528 w 672"/>
                <a:gd name="T7" fmla="*/ 352 h 384"/>
                <a:gd name="T8" fmla="*/ 672 w 672"/>
                <a:gd name="T9" fmla="*/ 16 h 384"/>
              </a:gdLst>
              <a:ahLst/>
              <a:cxnLst>
                <a:cxn ang="0">
                  <a:pos x="T0" y="T1"/>
                </a:cxn>
                <a:cxn ang="0">
                  <a:pos x="T2" y="T3"/>
                </a:cxn>
                <a:cxn ang="0">
                  <a:pos x="T4" y="T5"/>
                </a:cxn>
                <a:cxn ang="0">
                  <a:pos x="T6" y="T7"/>
                </a:cxn>
                <a:cxn ang="0">
                  <a:pos x="T8" y="T9"/>
                </a:cxn>
              </a:cxnLst>
              <a:rect l="0" t="0" r="r" b="b"/>
              <a:pathLst>
                <a:path w="672" h="384">
                  <a:moveTo>
                    <a:pt x="0" y="304"/>
                  </a:moveTo>
                  <a:cubicBezTo>
                    <a:pt x="24" y="168"/>
                    <a:pt x="48" y="32"/>
                    <a:pt x="96" y="16"/>
                  </a:cubicBezTo>
                  <a:cubicBezTo>
                    <a:pt x="144" y="0"/>
                    <a:pt x="216" y="152"/>
                    <a:pt x="288" y="208"/>
                  </a:cubicBezTo>
                  <a:cubicBezTo>
                    <a:pt x="360" y="264"/>
                    <a:pt x="464" y="384"/>
                    <a:pt x="528" y="352"/>
                  </a:cubicBezTo>
                  <a:cubicBezTo>
                    <a:pt x="592" y="320"/>
                    <a:pt x="648" y="72"/>
                    <a:pt x="672" y="1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1090" name="Text Box 34"/>
            <p:cNvSpPr txBox="1">
              <a:spLocks noChangeArrowheads="1"/>
            </p:cNvSpPr>
            <p:nvPr/>
          </p:nvSpPr>
          <p:spPr bwMode="auto">
            <a:xfrm>
              <a:off x="3552" y="3168"/>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t>f</a:t>
              </a:r>
            </a:p>
          </p:txBody>
        </p:sp>
        <p:sp>
          <p:nvSpPr>
            <p:cNvPr id="301091" name="Text Box 35"/>
            <p:cNvSpPr txBox="1">
              <a:spLocks noChangeArrowheads="1"/>
            </p:cNvSpPr>
            <p:nvPr/>
          </p:nvSpPr>
          <p:spPr bwMode="auto">
            <a:xfrm>
              <a:off x="4560" y="3705"/>
              <a:ext cx="2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t>x</a:t>
              </a:r>
            </a:p>
          </p:txBody>
        </p:sp>
      </p:grpSp>
    </p:spTree>
    <p:extLst>
      <p:ext uri="{BB962C8B-B14F-4D97-AF65-F5344CB8AC3E}">
        <p14:creationId xmlns:p14="http://schemas.microsoft.com/office/powerpoint/2010/main" val="20773365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Date Placeholder 3"/>
          <p:cNvSpPr>
            <a:spLocks noGrp="1"/>
          </p:cNvSpPr>
          <p:nvPr>
            <p:ph type="dt" sz="half" idx="4294967295"/>
          </p:nvPr>
        </p:nvSpPr>
        <p:spPr/>
        <p:txBody>
          <a:bodyPr/>
          <a:lstStyle/>
          <a:p>
            <a:r>
              <a:rPr lang="en-US" altLang="en-US"/>
              <a:t>2/1/2005</a:t>
            </a:r>
          </a:p>
        </p:txBody>
      </p:sp>
      <p:sp>
        <p:nvSpPr>
          <p:cNvPr id="21" name="Footer Placeholder 4"/>
          <p:cNvSpPr>
            <a:spLocks noGrp="1"/>
          </p:cNvSpPr>
          <p:nvPr>
            <p:ph type="ftr" sz="quarter" idx="4294967295"/>
          </p:nvPr>
        </p:nvSpPr>
        <p:spPr/>
        <p:txBody>
          <a:bodyPr/>
          <a:lstStyle/>
          <a:p>
            <a:r>
              <a:rPr lang="en-US" altLang="en-US"/>
              <a:t>Motion estimation</a:t>
            </a:r>
          </a:p>
        </p:txBody>
      </p:sp>
      <p:sp>
        <p:nvSpPr>
          <p:cNvPr id="22" name="Slide Number Placeholder 5"/>
          <p:cNvSpPr>
            <a:spLocks noGrp="1"/>
          </p:cNvSpPr>
          <p:nvPr>
            <p:ph type="sldNum" sz="quarter" idx="4294967295"/>
          </p:nvPr>
        </p:nvSpPr>
        <p:spPr/>
        <p:txBody>
          <a:bodyPr/>
          <a:lstStyle/>
          <a:p>
            <a:fld id="{0F0223A5-57F0-48CF-B58E-E83E87CAD0AD}" type="slidenum">
              <a:rPr lang="en-US" altLang="en-US"/>
              <a:pPr/>
              <a:t>35</a:t>
            </a:fld>
            <a:endParaRPr lang="en-US" altLang="en-US"/>
          </a:p>
        </p:txBody>
      </p:sp>
      <p:sp>
        <p:nvSpPr>
          <p:cNvPr id="302082" name="Rectangle 2"/>
          <p:cNvSpPr>
            <a:spLocks noGrp="1" noChangeArrowheads="1"/>
          </p:cNvSpPr>
          <p:nvPr>
            <p:ph type="title"/>
          </p:nvPr>
        </p:nvSpPr>
        <p:spPr/>
        <p:txBody>
          <a:bodyPr/>
          <a:lstStyle/>
          <a:p>
            <a:r>
              <a:rPr lang="en-US" altLang="en-US"/>
              <a:t>Image Warping</a:t>
            </a:r>
          </a:p>
        </p:txBody>
      </p:sp>
      <p:sp>
        <p:nvSpPr>
          <p:cNvPr id="302083" name="Rectangle 3"/>
          <p:cNvSpPr>
            <a:spLocks noGrp="1" noChangeArrowheads="1"/>
          </p:cNvSpPr>
          <p:nvPr>
            <p:ph type="body" idx="1"/>
          </p:nvPr>
        </p:nvSpPr>
        <p:spPr/>
        <p:txBody>
          <a:bodyPr/>
          <a:lstStyle/>
          <a:p>
            <a:pPr>
              <a:lnSpc>
                <a:spcPct val="90000"/>
              </a:lnSpc>
            </a:pPr>
            <a:r>
              <a:rPr lang="en-US" altLang="en-US"/>
              <a:t>image filtering: change </a:t>
            </a:r>
            <a:r>
              <a:rPr lang="en-US" altLang="en-US" i="1"/>
              <a:t>range</a:t>
            </a:r>
            <a:r>
              <a:rPr lang="en-US" altLang="en-US"/>
              <a:t> of image</a:t>
            </a:r>
          </a:p>
          <a:p>
            <a:pPr algn="ctr">
              <a:lnSpc>
                <a:spcPct val="90000"/>
              </a:lnSpc>
            </a:pPr>
            <a:r>
              <a:rPr lang="en-US" altLang="en-US" i="1"/>
              <a:t>g(x) = h(f(x))</a:t>
            </a:r>
          </a:p>
          <a:p>
            <a:pPr algn="ctr">
              <a:lnSpc>
                <a:spcPct val="90000"/>
              </a:lnSpc>
            </a:pPr>
            <a:endParaRPr lang="en-US" altLang="en-US" i="1"/>
          </a:p>
          <a:p>
            <a:pPr algn="ctr">
              <a:lnSpc>
                <a:spcPct val="90000"/>
              </a:lnSpc>
            </a:pPr>
            <a:endParaRPr lang="en-US" altLang="en-US" i="1"/>
          </a:p>
          <a:p>
            <a:pPr>
              <a:lnSpc>
                <a:spcPct val="170000"/>
              </a:lnSpc>
            </a:pPr>
            <a:r>
              <a:rPr lang="en-US" altLang="en-US"/>
              <a:t>image warping: change </a:t>
            </a:r>
            <a:r>
              <a:rPr lang="en-US" altLang="en-US" i="1"/>
              <a:t>domain</a:t>
            </a:r>
            <a:r>
              <a:rPr lang="en-US" altLang="en-US"/>
              <a:t> of image</a:t>
            </a:r>
          </a:p>
          <a:p>
            <a:pPr algn="ctr">
              <a:lnSpc>
                <a:spcPct val="90000"/>
              </a:lnSpc>
            </a:pPr>
            <a:r>
              <a:rPr lang="en-US" altLang="en-US" i="1"/>
              <a:t>g(x) = f(h(x))</a:t>
            </a:r>
          </a:p>
          <a:p>
            <a:pPr>
              <a:lnSpc>
                <a:spcPct val="90000"/>
              </a:lnSpc>
            </a:pPr>
            <a:endParaRPr lang="en-US" altLang="en-US"/>
          </a:p>
        </p:txBody>
      </p:sp>
      <p:grpSp>
        <p:nvGrpSpPr>
          <p:cNvPr id="302084" name="Group 4"/>
          <p:cNvGrpSpPr>
            <a:grpSpLocks/>
          </p:cNvGrpSpPr>
          <p:nvPr/>
        </p:nvGrpSpPr>
        <p:grpSpPr bwMode="auto">
          <a:xfrm>
            <a:off x="3581400" y="2924175"/>
            <a:ext cx="1600200" cy="476250"/>
            <a:chOff x="2256" y="2064"/>
            <a:chExt cx="1008" cy="300"/>
          </a:xfrm>
        </p:grpSpPr>
        <p:sp>
          <p:nvSpPr>
            <p:cNvPr id="302085" name="Text Box 5"/>
            <p:cNvSpPr txBox="1">
              <a:spLocks noChangeArrowheads="1"/>
            </p:cNvSpPr>
            <p:nvPr/>
          </p:nvSpPr>
          <p:spPr bwMode="auto">
            <a:xfrm>
              <a:off x="2592" y="2064"/>
              <a:ext cx="336" cy="3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i="1"/>
                <a:t>h</a:t>
              </a:r>
            </a:p>
          </p:txBody>
        </p:sp>
        <p:sp>
          <p:nvSpPr>
            <p:cNvPr id="302086" name="Line 6"/>
            <p:cNvSpPr>
              <a:spLocks noChangeShapeType="1"/>
            </p:cNvSpPr>
            <p:nvPr/>
          </p:nvSpPr>
          <p:spPr bwMode="auto">
            <a:xfrm>
              <a:off x="2256" y="2208"/>
              <a:ext cx="3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2087" name="Line 7"/>
            <p:cNvSpPr>
              <a:spLocks noChangeShapeType="1"/>
            </p:cNvSpPr>
            <p:nvPr/>
          </p:nvSpPr>
          <p:spPr bwMode="auto">
            <a:xfrm>
              <a:off x="2928" y="2208"/>
              <a:ext cx="3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grpSp>
        <p:nvGrpSpPr>
          <p:cNvPr id="302088" name="Group 8"/>
          <p:cNvGrpSpPr>
            <a:grpSpLocks/>
          </p:cNvGrpSpPr>
          <p:nvPr/>
        </p:nvGrpSpPr>
        <p:grpSpPr bwMode="auto">
          <a:xfrm>
            <a:off x="3581400" y="5314950"/>
            <a:ext cx="1600200" cy="476250"/>
            <a:chOff x="2256" y="2064"/>
            <a:chExt cx="1008" cy="300"/>
          </a:xfrm>
        </p:grpSpPr>
        <p:sp>
          <p:nvSpPr>
            <p:cNvPr id="302089" name="Text Box 9"/>
            <p:cNvSpPr txBox="1">
              <a:spLocks noChangeArrowheads="1"/>
            </p:cNvSpPr>
            <p:nvPr/>
          </p:nvSpPr>
          <p:spPr bwMode="auto">
            <a:xfrm>
              <a:off x="2592" y="2064"/>
              <a:ext cx="336" cy="3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i="1"/>
                <a:t>h</a:t>
              </a:r>
            </a:p>
          </p:txBody>
        </p:sp>
        <p:sp>
          <p:nvSpPr>
            <p:cNvPr id="302090" name="Line 10"/>
            <p:cNvSpPr>
              <a:spLocks noChangeShapeType="1"/>
            </p:cNvSpPr>
            <p:nvPr/>
          </p:nvSpPr>
          <p:spPr bwMode="auto">
            <a:xfrm>
              <a:off x="2256" y="2208"/>
              <a:ext cx="3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2091" name="Line 11"/>
            <p:cNvSpPr>
              <a:spLocks noChangeShapeType="1"/>
            </p:cNvSpPr>
            <p:nvPr/>
          </p:nvSpPr>
          <p:spPr bwMode="auto">
            <a:xfrm>
              <a:off x="2928" y="2208"/>
              <a:ext cx="33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pic>
        <p:nvPicPr>
          <p:cNvPr id="302092" name="Picture 12" descr="HHHIMG_11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590800"/>
            <a:ext cx="1462088" cy="1095375"/>
          </a:xfrm>
          <a:prstGeom prst="rect">
            <a:avLst/>
          </a:prstGeom>
          <a:noFill/>
          <a:extLst>
            <a:ext uri="{909E8E84-426E-40DD-AFC4-6F175D3DCCD1}">
              <a14:hiddenFill xmlns:a14="http://schemas.microsoft.com/office/drawing/2010/main">
                <a:solidFill>
                  <a:srgbClr val="FFFFFF"/>
                </a:solidFill>
              </a14:hiddenFill>
            </a:ext>
          </a:extLst>
        </p:spPr>
      </p:pic>
      <p:pic>
        <p:nvPicPr>
          <p:cNvPr id="302093" name="Picture 13" descr="HHHIMG_1166"/>
          <p:cNvPicPr>
            <a:picLocks noChangeAspect="1" noChangeArrowheads="1"/>
          </p:cNvPicPr>
          <p:nvPr/>
        </p:nvPicPr>
        <p:blipFill>
          <a:blip r:embed="rId2">
            <a:lum bright="48000"/>
            <a:extLst>
              <a:ext uri="{28A0092B-C50C-407E-A947-70E740481C1C}">
                <a14:useLocalDpi xmlns:a14="http://schemas.microsoft.com/office/drawing/2010/main" val="0"/>
              </a:ext>
            </a:extLst>
          </a:blip>
          <a:srcRect/>
          <a:stretch>
            <a:fillRect/>
          </a:stretch>
        </p:blipFill>
        <p:spPr bwMode="auto">
          <a:xfrm>
            <a:off x="5943600" y="2590800"/>
            <a:ext cx="1462088" cy="1095375"/>
          </a:xfrm>
          <a:prstGeom prst="rect">
            <a:avLst/>
          </a:prstGeom>
          <a:noFill/>
          <a:extLst>
            <a:ext uri="{909E8E84-426E-40DD-AFC4-6F175D3DCCD1}">
              <a14:hiddenFill xmlns:a14="http://schemas.microsoft.com/office/drawing/2010/main">
                <a:solidFill>
                  <a:srgbClr val="FFFFFF"/>
                </a:solidFill>
              </a14:hiddenFill>
            </a:ext>
          </a:extLst>
        </p:spPr>
      </p:pic>
      <p:pic>
        <p:nvPicPr>
          <p:cNvPr id="302094" name="Picture 14" descr="HHHIMG_11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5000625"/>
            <a:ext cx="1462088" cy="1095375"/>
          </a:xfrm>
          <a:prstGeom prst="rect">
            <a:avLst/>
          </a:prstGeom>
          <a:noFill/>
          <a:extLst>
            <a:ext uri="{909E8E84-426E-40DD-AFC4-6F175D3DCCD1}">
              <a14:hiddenFill xmlns:a14="http://schemas.microsoft.com/office/drawing/2010/main">
                <a:solidFill>
                  <a:srgbClr val="FFFFFF"/>
                </a:solidFill>
              </a14:hiddenFill>
            </a:ext>
          </a:extLst>
        </p:spPr>
      </p:pic>
      <p:pic>
        <p:nvPicPr>
          <p:cNvPr id="302095" name="Picture 15" descr="HHHIMG_11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313" y="5105400"/>
            <a:ext cx="1843087" cy="762000"/>
          </a:xfrm>
          <a:prstGeom prst="rect">
            <a:avLst/>
          </a:prstGeom>
          <a:noFill/>
          <a:extLst>
            <a:ext uri="{909E8E84-426E-40DD-AFC4-6F175D3DCCD1}">
              <a14:hiddenFill xmlns:a14="http://schemas.microsoft.com/office/drawing/2010/main">
                <a:solidFill>
                  <a:srgbClr val="FFFFFF"/>
                </a:solidFill>
              </a14:hiddenFill>
            </a:ext>
          </a:extLst>
        </p:spPr>
      </p:pic>
      <p:sp>
        <p:nvSpPr>
          <p:cNvPr id="302096" name="Text Box 16"/>
          <p:cNvSpPr txBox="1">
            <a:spLocks noChangeArrowheads="1"/>
          </p:cNvSpPr>
          <p:nvPr/>
        </p:nvSpPr>
        <p:spPr bwMode="auto">
          <a:xfrm>
            <a:off x="1447800" y="2619375"/>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t>f</a:t>
            </a:r>
          </a:p>
        </p:txBody>
      </p:sp>
      <p:sp>
        <p:nvSpPr>
          <p:cNvPr id="302097" name="Text Box 17"/>
          <p:cNvSpPr txBox="1">
            <a:spLocks noChangeArrowheads="1"/>
          </p:cNvSpPr>
          <p:nvPr/>
        </p:nvSpPr>
        <p:spPr bwMode="auto">
          <a:xfrm>
            <a:off x="1447800" y="5043488"/>
            <a:ext cx="30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t>f</a:t>
            </a:r>
          </a:p>
        </p:txBody>
      </p:sp>
      <p:sp>
        <p:nvSpPr>
          <p:cNvPr id="302098" name="Text Box 18"/>
          <p:cNvSpPr txBox="1">
            <a:spLocks noChangeArrowheads="1"/>
          </p:cNvSpPr>
          <p:nvPr/>
        </p:nvSpPr>
        <p:spPr bwMode="auto">
          <a:xfrm>
            <a:off x="5638800" y="5119688"/>
            <a:ext cx="30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t>g</a:t>
            </a:r>
          </a:p>
        </p:txBody>
      </p:sp>
      <p:sp>
        <p:nvSpPr>
          <p:cNvPr id="302099" name="Text Box 19"/>
          <p:cNvSpPr txBox="1">
            <a:spLocks noChangeArrowheads="1"/>
          </p:cNvSpPr>
          <p:nvPr/>
        </p:nvSpPr>
        <p:spPr bwMode="auto">
          <a:xfrm>
            <a:off x="5638800" y="2619375"/>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t>g</a:t>
            </a:r>
          </a:p>
        </p:txBody>
      </p:sp>
    </p:spTree>
    <p:extLst>
      <p:ext uri="{BB962C8B-B14F-4D97-AF65-F5344CB8AC3E}">
        <p14:creationId xmlns:p14="http://schemas.microsoft.com/office/powerpoint/2010/main" val="339163513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ph type="dt" sz="half" idx="4294967295"/>
          </p:nvPr>
        </p:nvSpPr>
        <p:spPr/>
        <p:txBody>
          <a:bodyPr/>
          <a:lstStyle/>
          <a:p>
            <a:r>
              <a:rPr lang="en-US" altLang="en-US"/>
              <a:t>2/1/2005</a:t>
            </a:r>
          </a:p>
        </p:txBody>
      </p:sp>
      <p:sp>
        <p:nvSpPr>
          <p:cNvPr id="17" name="Footer Placeholder 4"/>
          <p:cNvSpPr>
            <a:spLocks noGrp="1"/>
          </p:cNvSpPr>
          <p:nvPr>
            <p:ph type="ftr" sz="quarter" idx="4294967295"/>
          </p:nvPr>
        </p:nvSpPr>
        <p:spPr/>
        <p:txBody>
          <a:bodyPr/>
          <a:lstStyle/>
          <a:p>
            <a:r>
              <a:rPr lang="en-US" altLang="en-US"/>
              <a:t>Motion estimation</a:t>
            </a:r>
          </a:p>
        </p:txBody>
      </p:sp>
      <p:sp>
        <p:nvSpPr>
          <p:cNvPr id="18" name="Slide Number Placeholder 5"/>
          <p:cNvSpPr>
            <a:spLocks noGrp="1"/>
          </p:cNvSpPr>
          <p:nvPr>
            <p:ph type="sldNum" sz="quarter" idx="4294967295"/>
          </p:nvPr>
        </p:nvSpPr>
        <p:spPr/>
        <p:txBody>
          <a:bodyPr/>
          <a:lstStyle/>
          <a:p>
            <a:fld id="{282CF507-2F41-40EE-93BB-75A11232418A}" type="slidenum">
              <a:rPr lang="en-US" altLang="en-US"/>
              <a:pPr/>
              <a:t>36</a:t>
            </a:fld>
            <a:endParaRPr lang="en-US" altLang="en-US"/>
          </a:p>
        </p:txBody>
      </p:sp>
      <p:sp>
        <p:nvSpPr>
          <p:cNvPr id="303106" name="Rectangle 2"/>
          <p:cNvSpPr>
            <a:spLocks noGrp="1" noChangeArrowheads="1"/>
          </p:cNvSpPr>
          <p:nvPr>
            <p:ph type="title"/>
          </p:nvPr>
        </p:nvSpPr>
        <p:spPr/>
        <p:txBody>
          <a:bodyPr/>
          <a:lstStyle/>
          <a:p>
            <a:r>
              <a:rPr lang="en-US" altLang="en-US"/>
              <a:t>Parametric (global) warping</a:t>
            </a:r>
          </a:p>
        </p:txBody>
      </p:sp>
      <p:sp>
        <p:nvSpPr>
          <p:cNvPr id="303107" name="Rectangle 3"/>
          <p:cNvSpPr>
            <a:spLocks noGrp="1" noChangeArrowheads="1"/>
          </p:cNvSpPr>
          <p:nvPr>
            <p:ph type="body" idx="1"/>
          </p:nvPr>
        </p:nvSpPr>
        <p:spPr/>
        <p:txBody>
          <a:bodyPr/>
          <a:lstStyle/>
          <a:p>
            <a:r>
              <a:rPr lang="en-US" altLang="en-US"/>
              <a:t>Examples of parametric warps:</a:t>
            </a:r>
          </a:p>
        </p:txBody>
      </p:sp>
      <p:pic>
        <p:nvPicPr>
          <p:cNvPr id="303108" name="Picture 4" descr="HHHIMG_11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3" y="2805113"/>
            <a:ext cx="1462087" cy="1095375"/>
          </a:xfrm>
          <a:prstGeom prst="rect">
            <a:avLst/>
          </a:prstGeom>
          <a:noFill/>
          <a:extLst>
            <a:ext uri="{909E8E84-426E-40DD-AFC4-6F175D3DCCD1}">
              <a14:hiddenFill xmlns:a14="http://schemas.microsoft.com/office/drawing/2010/main">
                <a:solidFill>
                  <a:srgbClr val="FFFFFF"/>
                </a:solidFill>
              </a14:hiddenFill>
            </a:ext>
          </a:extLst>
        </p:spPr>
      </p:pic>
      <p:sp>
        <p:nvSpPr>
          <p:cNvPr id="303109" name="Text Box 5"/>
          <p:cNvSpPr txBox="1">
            <a:spLocks noChangeArrowheads="1"/>
          </p:cNvSpPr>
          <p:nvPr/>
        </p:nvSpPr>
        <p:spPr bwMode="auto">
          <a:xfrm>
            <a:off x="1524000" y="3900488"/>
            <a:ext cx="121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t>translation</a:t>
            </a:r>
          </a:p>
        </p:txBody>
      </p:sp>
      <p:pic>
        <p:nvPicPr>
          <p:cNvPr id="303110" name="Picture 6" descr="HHHIMG_11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819400"/>
            <a:ext cx="1462088" cy="762000"/>
          </a:xfrm>
          <a:prstGeom prst="rect">
            <a:avLst/>
          </a:prstGeom>
          <a:noFill/>
          <a:extLst>
            <a:ext uri="{909E8E84-426E-40DD-AFC4-6F175D3DCCD1}">
              <a14:hiddenFill xmlns:a14="http://schemas.microsoft.com/office/drawing/2010/main">
                <a:solidFill>
                  <a:srgbClr val="FFFFFF"/>
                </a:solidFill>
              </a14:hiddenFill>
            </a:ext>
          </a:extLst>
        </p:spPr>
      </p:pic>
      <p:pic>
        <p:nvPicPr>
          <p:cNvPr id="303111" name="Picture 7" descr="rot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590800"/>
            <a:ext cx="1755775" cy="1411288"/>
          </a:xfrm>
          <a:prstGeom prst="rect">
            <a:avLst/>
          </a:prstGeom>
          <a:noFill/>
          <a:extLst>
            <a:ext uri="{909E8E84-426E-40DD-AFC4-6F175D3DCCD1}">
              <a14:hiddenFill xmlns:a14="http://schemas.microsoft.com/office/drawing/2010/main">
                <a:solidFill>
                  <a:srgbClr val="FFFFFF"/>
                </a:solidFill>
              </a14:hiddenFill>
            </a:ext>
          </a:extLst>
        </p:spPr>
      </p:pic>
      <p:sp>
        <p:nvSpPr>
          <p:cNvPr id="303112" name="Text Box 8"/>
          <p:cNvSpPr txBox="1">
            <a:spLocks noChangeArrowheads="1"/>
          </p:cNvSpPr>
          <p:nvPr/>
        </p:nvSpPr>
        <p:spPr bwMode="auto">
          <a:xfrm>
            <a:off x="4117975" y="38862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t>rotation</a:t>
            </a:r>
          </a:p>
        </p:txBody>
      </p:sp>
      <p:sp>
        <p:nvSpPr>
          <p:cNvPr id="303113" name="Text Box 9"/>
          <p:cNvSpPr txBox="1">
            <a:spLocks noChangeArrowheads="1"/>
          </p:cNvSpPr>
          <p:nvPr/>
        </p:nvSpPr>
        <p:spPr bwMode="auto">
          <a:xfrm>
            <a:off x="6553200" y="38100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t>aspect</a:t>
            </a:r>
          </a:p>
        </p:txBody>
      </p:sp>
      <p:pic>
        <p:nvPicPr>
          <p:cNvPr id="303114" name="Picture 10" descr="aff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495800"/>
            <a:ext cx="1746250" cy="1306513"/>
          </a:xfrm>
          <a:prstGeom prst="rect">
            <a:avLst/>
          </a:prstGeom>
          <a:noFill/>
          <a:extLst>
            <a:ext uri="{909E8E84-426E-40DD-AFC4-6F175D3DCCD1}">
              <a14:hiddenFill xmlns:a14="http://schemas.microsoft.com/office/drawing/2010/main">
                <a:solidFill>
                  <a:srgbClr val="FFFFFF"/>
                </a:solidFill>
              </a14:hiddenFill>
            </a:ext>
          </a:extLst>
        </p:spPr>
      </p:pic>
      <p:sp>
        <p:nvSpPr>
          <p:cNvPr id="303115" name="Text Box 11"/>
          <p:cNvSpPr txBox="1">
            <a:spLocks noChangeArrowheads="1"/>
          </p:cNvSpPr>
          <p:nvPr/>
        </p:nvSpPr>
        <p:spPr bwMode="auto">
          <a:xfrm>
            <a:off x="1524000" y="59436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t>affine</a:t>
            </a:r>
          </a:p>
        </p:txBody>
      </p:sp>
      <p:pic>
        <p:nvPicPr>
          <p:cNvPr id="303116" name="Picture 12" descr="perspecti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4648200"/>
            <a:ext cx="1563688" cy="1001713"/>
          </a:xfrm>
          <a:prstGeom prst="rect">
            <a:avLst/>
          </a:prstGeom>
          <a:noFill/>
          <a:extLst>
            <a:ext uri="{909E8E84-426E-40DD-AFC4-6F175D3DCCD1}">
              <a14:hiddenFill xmlns:a14="http://schemas.microsoft.com/office/drawing/2010/main">
                <a:solidFill>
                  <a:srgbClr val="FFFFFF"/>
                </a:solidFill>
              </a14:hiddenFill>
            </a:ext>
          </a:extLst>
        </p:spPr>
      </p:pic>
      <p:sp>
        <p:nvSpPr>
          <p:cNvPr id="303117" name="Text Box 13"/>
          <p:cNvSpPr txBox="1">
            <a:spLocks noChangeArrowheads="1"/>
          </p:cNvSpPr>
          <p:nvPr/>
        </p:nvSpPr>
        <p:spPr bwMode="auto">
          <a:xfrm>
            <a:off x="4002088" y="57404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t>perspective</a:t>
            </a:r>
          </a:p>
        </p:txBody>
      </p:sp>
      <p:pic>
        <p:nvPicPr>
          <p:cNvPr id="303118" name="Picture 14" descr="cylindric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7313" y="4543425"/>
            <a:ext cx="1563687" cy="1171575"/>
          </a:xfrm>
          <a:prstGeom prst="rect">
            <a:avLst/>
          </a:prstGeom>
          <a:noFill/>
          <a:extLst>
            <a:ext uri="{909E8E84-426E-40DD-AFC4-6F175D3DCCD1}">
              <a14:hiddenFill xmlns:a14="http://schemas.microsoft.com/office/drawing/2010/main">
                <a:solidFill>
                  <a:srgbClr val="FFFFFF"/>
                </a:solidFill>
              </a14:hiddenFill>
            </a:ext>
          </a:extLst>
        </p:spPr>
      </p:pic>
      <p:sp>
        <p:nvSpPr>
          <p:cNvPr id="303119" name="Text Box 15"/>
          <p:cNvSpPr txBox="1">
            <a:spLocks noChangeArrowheads="1"/>
          </p:cNvSpPr>
          <p:nvPr/>
        </p:nvSpPr>
        <p:spPr bwMode="auto">
          <a:xfrm>
            <a:off x="6477000" y="58928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800"/>
              <a:t>cylindrical</a:t>
            </a:r>
          </a:p>
        </p:txBody>
      </p:sp>
    </p:spTree>
    <p:extLst>
      <p:ext uri="{BB962C8B-B14F-4D97-AF65-F5344CB8AC3E}">
        <p14:creationId xmlns:p14="http://schemas.microsoft.com/office/powerpoint/2010/main" val="138405164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457" y="1006890"/>
            <a:ext cx="7090653" cy="2413386"/>
          </a:xfrm>
          <a:prstGeom prst="rect">
            <a:avLst/>
          </a:prstGeom>
        </p:spPr>
      </p:pic>
      <p:sp>
        <p:nvSpPr>
          <p:cNvPr id="4" name="Date Placeholder 3"/>
          <p:cNvSpPr>
            <a:spLocks noGrp="1"/>
          </p:cNvSpPr>
          <p:nvPr>
            <p:ph type="dt" sz="half" idx="4294967295"/>
          </p:nvPr>
        </p:nvSpPr>
        <p:spPr/>
        <p:txBody>
          <a:bodyPr/>
          <a:lstStyle/>
          <a:p>
            <a:r>
              <a:rPr lang="en-US" altLang="en-US"/>
              <a:t>2/1/2005</a:t>
            </a:r>
          </a:p>
        </p:txBody>
      </p:sp>
      <p:sp>
        <p:nvSpPr>
          <p:cNvPr id="5" name="Footer Placeholder 4"/>
          <p:cNvSpPr>
            <a:spLocks noGrp="1"/>
          </p:cNvSpPr>
          <p:nvPr>
            <p:ph type="ftr" sz="quarter" idx="4294967295"/>
          </p:nvPr>
        </p:nvSpPr>
        <p:spPr/>
        <p:txBody>
          <a:bodyPr/>
          <a:lstStyle/>
          <a:p>
            <a:r>
              <a:rPr lang="en-US" altLang="en-US"/>
              <a:t>Motion estimation</a:t>
            </a:r>
          </a:p>
        </p:txBody>
      </p:sp>
      <p:sp>
        <p:nvSpPr>
          <p:cNvPr id="6" name="Slide Number Placeholder 5"/>
          <p:cNvSpPr>
            <a:spLocks noGrp="1"/>
          </p:cNvSpPr>
          <p:nvPr>
            <p:ph type="sldNum" sz="quarter" idx="4294967295"/>
          </p:nvPr>
        </p:nvSpPr>
        <p:spPr/>
        <p:txBody>
          <a:bodyPr/>
          <a:lstStyle/>
          <a:p>
            <a:fld id="{427E64AE-77D2-4181-B03F-8025F7A1DCB9}" type="slidenum">
              <a:rPr lang="en-US" altLang="en-US"/>
              <a:pPr/>
              <a:t>37</a:t>
            </a:fld>
            <a:endParaRPr lang="en-US" altLang="en-US"/>
          </a:p>
        </p:txBody>
      </p:sp>
      <p:sp>
        <p:nvSpPr>
          <p:cNvPr id="304130" name="Rectangle 2"/>
          <p:cNvSpPr>
            <a:spLocks noGrp="1" noChangeArrowheads="1"/>
          </p:cNvSpPr>
          <p:nvPr>
            <p:ph type="title"/>
          </p:nvPr>
        </p:nvSpPr>
        <p:spPr/>
        <p:txBody>
          <a:bodyPr/>
          <a:lstStyle/>
          <a:p>
            <a:r>
              <a:rPr lang="en-US" altLang="en-US"/>
              <a:t>2D coordinate transformations</a:t>
            </a:r>
          </a:p>
        </p:txBody>
      </p:sp>
      <p:sp>
        <p:nvSpPr>
          <p:cNvPr id="304131" name="Rectangle 3"/>
          <p:cNvSpPr>
            <a:spLocks noGrp="1" noChangeArrowheads="1"/>
          </p:cNvSpPr>
          <p:nvPr>
            <p:ph type="body" idx="1"/>
          </p:nvPr>
        </p:nvSpPr>
        <p:spPr>
          <a:xfrm>
            <a:off x="228600" y="3155028"/>
            <a:ext cx="8686800" cy="4648200"/>
          </a:xfrm>
        </p:spPr>
        <p:txBody>
          <a:bodyPr/>
          <a:lstStyle/>
          <a:p>
            <a:r>
              <a:rPr lang="en-US" altLang="en-US" sz="2800" dirty="0"/>
              <a:t>translation:	</a:t>
            </a:r>
            <a:r>
              <a:rPr lang="en-US" altLang="en-US" sz="2800" b="1" i="1" dirty="0" smtClean="0"/>
              <a:t>x</a:t>
            </a:r>
            <a:r>
              <a:rPr lang="en-US" altLang="en-US" sz="2800" b="1" i="1" dirty="0"/>
              <a:t>’ </a:t>
            </a:r>
            <a:r>
              <a:rPr lang="en-US" altLang="en-US" sz="2800" b="1" dirty="0"/>
              <a:t>=</a:t>
            </a:r>
            <a:r>
              <a:rPr lang="en-US" altLang="en-US" sz="2800" b="1" i="1" dirty="0"/>
              <a:t> x + t		 x = </a:t>
            </a:r>
            <a:r>
              <a:rPr lang="en-US" altLang="en-US" sz="2800" dirty="0"/>
              <a:t>(</a:t>
            </a:r>
            <a:r>
              <a:rPr lang="en-US" altLang="en-US" sz="2800" i="1" dirty="0" err="1"/>
              <a:t>x</a:t>
            </a:r>
            <a:r>
              <a:rPr lang="en-US" altLang="en-US" sz="2800" dirty="0" err="1"/>
              <a:t>,</a:t>
            </a:r>
            <a:r>
              <a:rPr lang="en-US" altLang="en-US" sz="2800" i="1" dirty="0" err="1"/>
              <a:t>y</a:t>
            </a:r>
            <a:r>
              <a:rPr lang="en-US" altLang="en-US" sz="2800" dirty="0"/>
              <a:t>)</a:t>
            </a:r>
          </a:p>
          <a:p>
            <a:r>
              <a:rPr lang="en-US" altLang="en-US" sz="2800" dirty="0"/>
              <a:t>rotation:		</a:t>
            </a:r>
            <a:r>
              <a:rPr lang="en-US" altLang="en-US" sz="2800" b="1" i="1" dirty="0"/>
              <a:t>x’ </a:t>
            </a:r>
            <a:r>
              <a:rPr lang="en-US" altLang="en-US" sz="2800" b="1" dirty="0"/>
              <a:t>=</a:t>
            </a:r>
            <a:r>
              <a:rPr lang="en-US" altLang="en-US" sz="2800" b="1" i="1" dirty="0"/>
              <a:t> R x + t</a:t>
            </a:r>
            <a:endParaRPr lang="en-US" altLang="en-US" sz="2800" dirty="0"/>
          </a:p>
          <a:p>
            <a:r>
              <a:rPr lang="en-US" altLang="en-US" sz="2800" dirty="0"/>
              <a:t>similarity:	</a:t>
            </a:r>
            <a:r>
              <a:rPr lang="en-US" altLang="en-US" sz="2800" b="1" i="1" dirty="0" smtClean="0"/>
              <a:t>x</a:t>
            </a:r>
            <a:r>
              <a:rPr lang="en-US" altLang="en-US" sz="2800" b="1" i="1" dirty="0"/>
              <a:t>’ </a:t>
            </a:r>
            <a:r>
              <a:rPr lang="en-US" altLang="en-US" sz="2800" b="1" dirty="0"/>
              <a:t>=</a:t>
            </a:r>
            <a:r>
              <a:rPr lang="en-US" altLang="en-US" sz="2800" b="1" i="1" dirty="0"/>
              <a:t> </a:t>
            </a:r>
            <a:r>
              <a:rPr lang="en-US" altLang="en-US" sz="2800" i="1" dirty="0"/>
              <a:t>s</a:t>
            </a:r>
            <a:r>
              <a:rPr lang="en-US" altLang="en-US" sz="2800" b="1" i="1" dirty="0"/>
              <a:t> R x + t</a:t>
            </a:r>
            <a:endParaRPr lang="en-US" altLang="en-US" sz="2800" dirty="0"/>
          </a:p>
          <a:p>
            <a:r>
              <a:rPr lang="en-US" altLang="en-US" sz="2800" dirty="0"/>
              <a:t>affine:		</a:t>
            </a:r>
            <a:r>
              <a:rPr lang="en-US" altLang="en-US" sz="2800" b="1" i="1" dirty="0"/>
              <a:t>x’ </a:t>
            </a:r>
            <a:r>
              <a:rPr lang="en-US" altLang="en-US" sz="2800" b="1" dirty="0"/>
              <a:t>=</a:t>
            </a:r>
            <a:r>
              <a:rPr lang="en-US" altLang="en-US" sz="2800" b="1" i="1" dirty="0"/>
              <a:t> A x + t</a:t>
            </a:r>
            <a:endParaRPr lang="en-US" altLang="en-US" sz="2800" dirty="0"/>
          </a:p>
          <a:p>
            <a:r>
              <a:rPr lang="en-US" altLang="en-US" sz="2800" dirty="0"/>
              <a:t>perspective:	</a:t>
            </a:r>
            <a:r>
              <a:rPr lang="en-US" altLang="en-US" sz="2800" b="1" i="1" u="sng" dirty="0"/>
              <a:t>x</a:t>
            </a:r>
            <a:r>
              <a:rPr lang="en-US" altLang="en-US" sz="2800" b="1" i="1" dirty="0"/>
              <a:t>’ </a:t>
            </a:r>
            <a:r>
              <a:rPr lang="en-US" altLang="en-US" sz="2800" b="1" dirty="0">
                <a:sym typeface="Symbol" panose="05050102010706020507" pitchFamily="18" charset="2"/>
              </a:rPr>
              <a:t></a:t>
            </a:r>
            <a:r>
              <a:rPr lang="en-US" altLang="en-US" sz="2800" b="1" i="1" dirty="0"/>
              <a:t> H </a:t>
            </a:r>
            <a:r>
              <a:rPr lang="en-US" altLang="en-US" sz="2800" b="1" i="1" u="sng" dirty="0"/>
              <a:t>x</a:t>
            </a:r>
            <a:r>
              <a:rPr lang="en-US" altLang="en-US" sz="2800" b="1" i="1" dirty="0"/>
              <a:t>		 </a:t>
            </a:r>
            <a:r>
              <a:rPr lang="en-US" altLang="en-US" sz="2800" b="1" i="1" u="sng" dirty="0"/>
              <a:t>x</a:t>
            </a:r>
            <a:r>
              <a:rPr lang="en-US" altLang="en-US" sz="2800" b="1" i="1" dirty="0"/>
              <a:t> = </a:t>
            </a:r>
            <a:r>
              <a:rPr lang="en-US" altLang="en-US" sz="2800" dirty="0"/>
              <a:t>(</a:t>
            </a:r>
            <a:r>
              <a:rPr lang="en-US" altLang="en-US" sz="2800" i="1" dirty="0"/>
              <a:t>x</a:t>
            </a:r>
            <a:r>
              <a:rPr lang="en-US" altLang="en-US" sz="2800" dirty="0"/>
              <a:t>,</a:t>
            </a:r>
            <a:r>
              <a:rPr lang="en-US" altLang="en-US" sz="2800" i="1" dirty="0"/>
              <a:t>y</a:t>
            </a:r>
            <a:r>
              <a:rPr lang="en-US" altLang="en-US" sz="2800" dirty="0"/>
              <a:t>,1)</a:t>
            </a:r>
            <a:br>
              <a:rPr lang="en-US" altLang="en-US" sz="2800" dirty="0"/>
            </a:br>
            <a:r>
              <a:rPr lang="en-US" altLang="en-US" sz="2800" dirty="0"/>
              <a:t>	(</a:t>
            </a:r>
            <a:r>
              <a:rPr lang="en-US" altLang="en-US" sz="2800" b="1" i="1" u="sng" dirty="0"/>
              <a:t>x</a:t>
            </a:r>
            <a:r>
              <a:rPr lang="en-US" altLang="en-US" sz="2800" dirty="0"/>
              <a:t> is a </a:t>
            </a:r>
            <a:r>
              <a:rPr lang="en-US" altLang="en-US" sz="2800" i="1" dirty="0"/>
              <a:t>homogeneous</a:t>
            </a:r>
            <a:r>
              <a:rPr lang="en-US" altLang="en-US" sz="2800" dirty="0"/>
              <a:t> coordinate)</a:t>
            </a:r>
          </a:p>
          <a:p>
            <a:pPr>
              <a:lnSpc>
                <a:spcPct val="130000"/>
              </a:lnSpc>
            </a:pPr>
            <a:r>
              <a:rPr lang="en-US" altLang="en-US" sz="2800" dirty="0"/>
              <a:t>These all form a nested </a:t>
            </a:r>
            <a:r>
              <a:rPr lang="en-US" altLang="en-US" sz="2800" i="1" dirty="0"/>
              <a:t>group</a:t>
            </a:r>
            <a:r>
              <a:rPr lang="en-US" altLang="en-US" sz="2800" dirty="0"/>
              <a:t> (closed w/ inv.)</a:t>
            </a:r>
          </a:p>
        </p:txBody>
      </p:sp>
    </p:spTree>
    <p:extLst>
      <p:ext uri="{BB962C8B-B14F-4D97-AF65-F5344CB8AC3E}">
        <p14:creationId xmlns:p14="http://schemas.microsoft.com/office/powerpoint/2010/main" val="4668035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4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41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41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413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0413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041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1"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3"/>
          <p:cNvSpPr>
            <a:spLocks noGrp="1"/>
          </p:cNvSpPr>
          <p:nvPr>
            <p:ph type="dt" sz="half" idx="4294967295"/>
          </p:nvPr>
        </p:nvSpPr>
        <p:spPr/>
        <p:txBody>
          <a:bodyPr/>
          <a:lstStyle/>
          <a:p>
            <a:r>
              <a:rPr lang="en-US" altLang="en-US"/>
              <a:t>2/1/2005</a:t>
            </a:r>
          </a:p>
        </p:txBody>
      </p:sp>
      <p:sp>
        <p:nvSpPr>
          <p:cNvPr id="21" name="Footer Placeholder 4"/>
          <p:cNvSpPr>
            <a:spLocks noGrp="1"/>
          </p:cNvSpPr>
          <p:nvPr>
            <p:ph type="ftr" sz="quarter" idx="4294967295"/>
          </p:nvPr>
        </p:nvSpPr>
        <p:spPr/>
        <p:txBody>
          <a:bodyPr/>
          <a:lstStyle/>
          <a:p>
            <a:r>
              <a:rPr lang="en-US" altLang="en-US"/>
              <a:t>Motion estimation</a:t>
            </a:r>
          </a:p>
        </p:txBody>
      </p:sp>
      <p:sp>
        <p:nvSpPr>
          <p:cNvPr id="22" name="Slide Number Placeholder 5"/>
          <p:cNvSpPr>
            <a:spLocks noGrp="1"/>
          </p:cNvSpPr>
          <p:nvPr>
            <p:ph type="sldNum" sz="quarter" idx="4294967295"/>
          </p:nvPr>
        </p:nvSpPr>
        <p:spPr/>
        <p:txBody>
          <a:bodyPr/>
          <a:lstStyle/>
          <a:p>
            <a:fld id="{8F7DD811-F655-4348-826E-FD8FC8D7A8B2}" type="slidenum">
              <a:rPr lang="en-US" altLang="en-US"/>
              <a:pPr/>
              <a:t>38</a:t>
            </a:fld>
            <a:endParaRPr lang="en-US" altLang="en-US"/>
          </a:p>
        </p:txBody>
      </p:sp>
      <p:sp>
        <p:nvSpPr>
          <p:cNvPr id="305154" name="Rectangle 2"/>
          <p:cNvSpPr>
            <a:spLocks noGrp="1" noChangeArrowheads="1"/>
          </p:cNvSpPr>
          <p:nvPr>
            <p:ph type="title"/>
          </p:nvPr>
        </p:nvSpPr>
        <p:spPr/>
        <p:txBody>
          <a:bodyPr/>
          <a:lstStyle/>
          <a:p>
            <a:r>
              <a:rPr lang="en-US" altLang="en-US"/>
              <a:t>Image Warping</a:t>
            </a:r>
          </a:p>
        </p:txBody>
      </p:sp>
      <p:sp>
        <p:nvSpPr>
          <p:cNvPr id="305155" name="Rectangle 3"/>
          <p:cNvSpPr>
            <a:spLocks noGrp="1" noChangeArrowheads="1"/>
          </p:cNvSpPr>
          <p:nvPr>
            <p:ph type="body" idx="1"/>
          </p:nvPr>
        </p:nvSpPr>
        <p:spPr/>
        <p:txBody>
          <a:bodyPr/>
          <a:lstStyle/>
          <a:p>
            <a:r>
              <a:rPr lang="en-US" altLang="en-US"/>
              <a:t>Given a coordinate transform </a:t>
            </a:r>
            <a:r>
              <a:rPr lang="en-US" altLang="en-US" b="1" i="1"/>
              <a:t>x’ </a:t>
            </a:r>
            <a:r>
              <a:rPr lang="en-US" altLang="en-US"/>
              <a:t>=</a:t>
            </a:r>
            <a:r>
              <a:rPr lang="en-US" altLang="en-US" b="1" i="1"/>
              <a:t> h</a:t>
            </a:r>
            <a:r>
              <a:rPr lang="en-US" altLang="en-US"/>
              <a:t>(</a:t>
            </a:r>
            <a:r>
              <a:rPr lang="en-US" altLang="en-US" b="1" i="1"/>
              <a:t>x</a:t>
            </a:r>
            <a:r>
              <a:rPr lang="en-US" altLang="en-US"/>
              <a:t>) and a source image </a:t>
            </a:r>
            <a:r>
              <a:rPr lang="en-US" altLang="en-US" b="1" i="1"/>
              <a:t>f</a:t>
            </a:r>
            <a:r>
              <a:rPr lang="en-US" altLang="en-US"/>
              <a:t>(</a:t>
            </a:r>
            <a:r>
              <a:rPr lang="en-US" altLang="en-US" b="1" i="1"/>
              <a:t>x</a:t>
            </a:r>
            <a:r>
              <a:rPr lang="en-US" altLang="en-US"/>
              <a:t>), how do we compute a transformed image </a:t>
            </a:r>
            <a:r>
              <a:rPr lang="en-US" altLang="en-US" b="1" i="1"/>
              <a:t>g</a:t>
            </a:r>
            <a:r>
              <a:rPr lang="en-US" altLang="en-US"/>
              <a:t>(</a:t>
            </a:r>
            <a:r>
              <a:rPr lang="en-US" altLang="en-US" b="1" i="1"/>
              <a:t>x’</a:t>
            </a:r>
            <a:r>
              <a:rPr lang="en-US" altLang="en-US"/>
              <a:t>)</a:t>
            </a:r>
            <a:r>
              <a:rPr lang="en-US" altLang="en-US" b="1"/>
              <a:t> </a:t>
            </a:r>
            <a:r>
              <a:rPr lang="en-US" altLang="en-US"/>
              <a:t>=</a:t>
            </a:r>
            <a:r>
              <a:rPr lang="en-US" altLang="en-US" b="1"/>
              <a:t> </a:t>
            </a:r>
            <a:r>
              <a:rPr lang="en-US" altLang="en-US" b="1" i="1"/>
              <a:t>f</a:t>
            </a:r>
            <a:r>
              <a:rPr lang="en-US" altLang="en-US"/>
              <a:t>(</a:t>
            </a:r>
            <a:r>
              <a:rPr lang="en-US" altLang="en-US" b="1" i="1"/>
              <a:t>h</a:t>
            </a:r>
            <a:r>
              <a:rPr lang="en-US" altLang="en-US"/>
              <a:t>(</a:t>
            </a:r>
            <a:r>
              <a:rPr lang="en-US" altLang="en-US" b="1" i="1"/>
              <a:t>x</a:t>
            </a:r>
            <a:r>
              <a:rPr lang="en-US" altLang="en-US"/>
              <a:t>))?</a:t>
            </a:r>
          </a:p>
        </p:txBody>
      </p:sp>
      <p:pic>
        <p:nvPicPr>
          <p:cNvPr id="305156" name="Picture 4" descr="HHHIMG_11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86200"/>
            <a:ext cx="2193925" cy="1643063"/>
          </a:xfrm>
          <a:prstGeom prst="rect">
            <a:avLst/>
          </a:prstGeom>
          <a:noFill/>
          <a:extLst>
            <a:ext uri="{909E8E84-426E-40DD-AFC4-6F175D3DCCD1}">
              <a14:hiddenFill xmlns:a14="http://schemas.microsoft.com/office/drawing/2010/main">
                <a:solidFill>
                  <a:srgbClr val="FFFFFF"/>
                </a:solidFill>
              </a14:hiddenFill>
            </a:ext>
          </a:extLst>
        </p:spPr>
      </p:pic>
      <p:pic>
        <p:nvPicPr>
          <p:cNvPr id="305157" name="Picture 5" descr="rot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925" y="3733800"/>
            <a:ext cx="2632075" cy="2114550"/>
          </a:xfrm>
          <a:prstGeom prst="rect">
            <a:avLst/>
          </a:prstGeom>
          <a:noFill/>
          <a:extLst>
            <a:ext uri="{909E8E84-426E-40DD-AFC4-6F175D3DCCD1}">
              <a14:hiddenFill xmlns:a14="http://schemas.microsoft.com/office/drawing/2010/main">
                <a:solidFill>
                  <a:srgbClr val="FFFFFF"/>
                </a:solidFill>
              </a14:hiddenFill>
            </a:ext>
          </a:extLst>
        </p:spPr>
      </p:pic>
      <p:sp>
        <p:nvSpPr>
          <p:cNvPr id="305158" name="Text Box 6"/>
          <p:cNvSpPr txBox="1">
            <a:spLocks noChangeArrowheads="1"/>
          </p:cNvSpPr>
          <p:nvPr/>
        </p:nvSpPr>
        <p:spPr bwMode="auto">
          <a:xfrm>
            <a:off x="2590800" y="5715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f</a:t>
            </a:r>
            <a:r>
              <a:rPr lang="en-US" altLang="en-US"/>
              <a:t>(</a:t>
            </a:r>
            <a:r>
              <a:rPr lang="en-US" altLang="en-US" b="1" i="1"/>
              <a:t>x</a:t>
            </a:r>
            <a:r>
              <a:rPr lang="en-US" altLang="en-US"/>
              <a:t>)</a:t>
            </a:r>
          </a:p>
        </p:txBody>
      </p:sp>
      <p:sp>
        <p:nvSpPr>
          <p:cNvPr id="305159" name="Text Box 7"/>
          <p:cNvSpPr txBox="1">
            <a:spLocks noChangeArrowheads="1"/>
          </p:cNvSpPr>
          <p:nvPr/>
        </p:nvSpPr>
        <p:spPr bwMode="auto">
          <a:xfrm>
            <a:off x="6096000" y="5715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g</a:t>
            </a:r>
            <a:r>
              <a:rPr lang="en-US" altLang="en-US"/>
              <a:t>(</a:t>
            </a:r>
            <a:r>
              <a:rPr lang="en-US" altLang="en-US" b="1" i="1"/>
              <a:t>x’</a:t>
            </a:r>
            <a:r>
              <a:rPr lang="en-US" altLang="en-US"/>
              <a:t>)</a:t>
            </a:r>
          </a:p>
        </p:txBody>
      </p:sp>
      <p:grpSp>
        <p:nvGrpSpPr>
          <p:cNvPr id="305160" name="Group 8"/>
          <p:cNvGrpSpPr>
            <a:grpSpLocks/>
          </p:cNvGrpSpPr>
          <p:nvPr/>
        </p:nvGrpSpPr>
        <p:grpSpPr bwMode="auto">
          <a:xfrm>
            <a:off x="1752600" y="5257800"/>
            <a:ext cx="381000" cy="381000"/>
            <a:chOff x="1104" y="3312"/>
            <a:chExt cx="240" cy="240"/>
          </a:xfrm>
        </p:grpSpPr>
        <p:sp>
          <p:nvSpPr>
            <p:cNvPr id="305161" name="Line 9"/>
            <p:cNvSpPr>
              <a:spLocks noChangeShapeType="1"/>
            </p:cNvSpPr>
            <p:nvPr/>
          </p:nvSpPr>
          <p:spPr bwMode="auto">
            <a:xfrm flipV="1">
              <a:off x="1104" y="3312"/>
              <a:ext cx="0" cy="24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5162" name="Line 10"/>
            <p:cNvSpPr>
              <a:spLocks noChangeShapeType="1"/>
            </p:cNvSpPr>
            <p:nvPr/>
          </p:nvSpPr>
          <p:spPr bwMode="auto">
            <a:xfrm flipV="1">
              <a:off x="1104" y="3552"/>
              <a:ext cx="24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grpSp>
        <p:nvGrpSpPr>
          <p:cNvPr id="305163" name="Group 11"/>
          <p:cNvGrpSpPr>
            <a:grpSpLocks/>
          </p:cNvGrpSpPr>
          <p:nvPr/>
        </p:nvGrpSpPr>
        <p:grpSpPr bwMode="auto">
          <a:xfrm>
            <a:off x="5257800" y="5257800"/>
            <a:ext cx="381000" cy="381000"/>
            <a:chOff x="1104" y="3312"/>
            <a:chExt cx="240" cy="240"/>
          </a:xfrm>
        </p:grpSpPr>
        <p:sp>
          <p:nvSpPr>
            <p:cNvPr id="305164" name="Line 12"/>
            <p:cNvSpPr>
              <a:spLocks noChangeShapeType="1"/>
            </p:cNvSpPr>
            <p:nvPr/>
          </p:nvSpPr>
          <p:spPr bwMode="auto">
            <a:xfrm flipV="1">
              <a:off x="1104" y="3312"/>
              <a:ext cx="0" cy="24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5165" name="Line 13"/>
            <p:cNvSpPr>
              <a:spLocks noChangeShapeType="1"/>
            </p:cNvSpPr>
            <p:nvPr/>
          </p:nvSpPr>
          <p:spPr bwMode="auto">
            <a:xfrm flipV="1">
              <a:off x="1104" y="3552"/>
              <a:ext cx="24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sp>
        <p:nvSpPr>
          <p:cNvPr id="305166" name="Text Box 14"/>
          <p:cNvSpPr txBox="1">
            <a:spLocks noChangeArrowheads="1"/>
          </p:cNvSpPr>
          <p:nvPr/>
        </p:nvSpPr>
        <p:spPr bwMode="auto">
          <a:xfrm>
            <a:off x="1752600" y="5562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x</a:t>
            </a:r>
            <a:endParaRPr lang="en-US" altLang="en-US"/>
          </a:p>
        </p:txBody>
      </p:sp>
      <p:sp>
        <p:nvSpPr>
          <p:cNvPr id="305167" name="Text Box 15"/>
          <p:cNvSpPr txBox="1">
            <a:spLocks noChangeArrowheads="1"/>
          </p:cNvSpPr>
          <p:nvPr/>
        </p:nvSpPr>
        <p:spPr bwMode="auto">
          <a:xfrm>
            <a:off x="5257800" y="5562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x’</a:t>
            </a:r>
            <a:endParaRPr lang="en-US" altLang="en-US"/>
          </a:p>
        </p:txBody>
      </p:sp>
      <p:sp>
        <p:nvSpPr>
          <p:cNvPr id="305168" name="Rectangle 16"/>
          <p:cNvSpPr>
            <a:spLocks noChangeArrowheads="1"/>
          </p:cNvSpPr>
          <p:nvPr/>
        </p:nvSpPr>
        <p:spPr bwMode="auto">
          <a:xfrm>
            <a:off x="2225675" y="5105400"/>
            <a:ext cx="136525" cy="1365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5169" name="Rectangle 17"/>
          <p:cNvSpPr>
            <a:spLocks noChangeArrowheads="1"/>
          </p:cNvSpPr>
          <p:nvPr/>
        </p:nvSpPr>
        <p:spPr bwMode="auto">
          <a:xfrm>
            <a:off x="5791200" y="5121275"/>
            <a:ext cx="136525" cy="1365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5170" name="Freeform 18"/>
          <p:cNvSpPr>
            <a:spLocks/>
          </p:cNvSpPr>
          <p:nvPr/>
        </p:nvSpPr>
        <p:spPr bwMode="auto">
          <a:xfrm>
            <a:off x="2422525" y="4724400"/>
            <a:ext cx="3352800" cy="381000"/>
          </a:xfrm>
          <a:custGeom>
            <a:avLst/>
            <a:gdLst>
              <a:gd name="T0" fmla="*/ 0 w 2160"/>
              <a:gd name="T1" fmla="*/ 288 h 288"/>
              <a:gd name="T2" fmla="*/ 1152 w 2160"/>
              <a:gd name="T3" fmla="*/ 0 h 288"/>
              <a:gd name="T4" fmla="*/ 2160 w 2160"/>
              <a:gd name="T5" fmla="*/ 288 h 288"/>
            </a:gdLst>
            <a:ahLst/>
            <a:cxnLst>
              <a:cxn ang="0">
                <a:pos x="T0" y="T1"/>
              </a:cxn>
              <a:cxn ang="0">
                <a:pos x="T2" y="T3"/>
              </a:cxn>
              <a:cxn ang="0">
                <a:pos x="T4" y="T5"/>
              </a:cxn>
            </a:cxnLst>
            <a:rect l="0" t="0" r="r" b="b"/>
            <a:pathLst>
              <a:path w="2160" h="288">
                <a:moveTo>
                  <a:pt x="0" y="288"/>
                </a:moveTo>
                <a:cubicBezTo>
                  <a:pt x="396" y="144"/>
                  <a:pt x="792" y="0"/>
                  <a:pt x="1152" y="0"/>
                </a:cubicBezTo>
                <a:cubicBezTo>
                  <a:pt x="1512" y="0"/>
                  <a:pt x="1836" y="144"/>
                  <a:pt x="2160" y="288"/>
                </a:cubicBezTo>
              </a:path>
            </a:pathLst>
          </a:custGeom>
          <a:noFill/>
          <a:ln w="25400">
            <a:solidFill>
              <a:schemeClr val="accent1"/>
            </a:solidFill>
            <a:round/>
            <a:headEnd type="none" w="lg" len="lg"/>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5171" name="Text Box 19"/>
          <p:cNvSpPr txBox="1">
            <a:spLocks noChangeArrowheads="1"/>
          </p:cNvSpPr>
          <p:nvPr/>
        </p:nvSpPr>
        <p:spPr bwMode="auto">
          <a:xfrm>
            <a:off x="4191000" y="48006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h</a:t>
            </a:r>
            <a:r>
              <a:rPr lang="en-US" altLang="en-US"/>
              <a:t>(</a:t>
            </a:r>
            <a:r>
              <a:rPr lang="en-US" altLang="en-US" b="1" i="1"/>
              <a:t>x</a:t>
            </a:r>
            <a:r>
              <a:rPr lang="en-US" altLang="en-US"/>
              <a:t>)</a:t>
            </a:r>
          </a:p>
        </p:txBody>
      </p:sp>
    </p:spTree>
    <p:extLst>
      <p:ext uri="{BB962C8B-B14F-4D97-AF65-F5344CB8AC3E}">
        <p14:creationId xmlns:p14="http://schemas.microsoft.com/office/powerpoint/2010/main" val="19529284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3"/>
          <p:cNvSpPr>
            <a:spLocks noGrp="1"/>
          </p:cNvSpPr>
          <p:nvPr>
            <p:ph type="dt" sz="half" idx="4294967295"/>
          </p:nvPr>
        </p:nvSpPr>
        <p:spPr/>
        <p:txBody>
          <a:bodyPr/>
          <a:lstStyle/>
          <a:p>
            <a:r>
              <a:rPr lang="en-US" altLang="en-US"/>
              <a:t>2/1/2005</a:t>
            </a:r>
          </a:p>
        </p:txBody>
      </p:sp>
      <p:sp>
        <p:nvSpPr>
          <p:cNvPr id="22" name="Footer Placeholder 4"/>
          <p:cNvSpPr>
            <a:spLocks noGrp="1"/>
          </p:cNvSpPr>
          <p:nvPr>
            <p:ph type="ftr" sz="quarter" idx="4294967295"/>
          </p:nvPr>
        </p:nvSpPr>
        <p:spPr/>
        <p:txBody>
          <a:bodyPr/>
          <a:lstStyle/>
          <a:p>
            <a:r>
              <a:rPr lang="en-US" altLang="en-US"/>
              <a:t>Motion estimation</a:t>
            </a:r>
          </a:p>
        </p:txBody>
      </p:sp>
      <p:sp>
        <p:nvSpPr>
          <p:cNvPr id="23" name="Slide Number Placeholder 5"/>
          <p:cNvSpPr>
            <a:spLocks noGrp="1"/>
          </p:cNvSpPr>
          <p:nvPr>
            <p:ph type="sldNum" sz="quarter" idx="4294967295"/>
          </p:nvPr>
        </p:nvSpPr>
        <p:spPr/>
        <p:txBody>
          <a:bodyPr/>
          <a:lstStyle/>
          <a:p>
            <a:fld id="{BFA387A2-0912-4781-A116-D4A9A1CBBB25}" type="slidenum">
              <a:rPr lang="en-US" altLang="en-US"/>
              <a:pPr/>
              <a:t>39</a:t>
            </a:fld>
            <a:endParaRPr lang="en-US" altLang="en-US"/>
          </a:p>
        </p:txBody>
      </p:sp>
      <p:sp>
        <p:nvSpPr>
          <p:cNvPr id="306178" name="Rectangle 2"/>
          <p:cNvSpPr>
            <a:spLocks noGrp="1" noChangeArrowheads="1"/>
          </p:cNvSpPr>
          <p:nvPr>
            <p:ph type="title"/>
          </p:nvPr>
        </p:nvSpPr>
        <p:spPr/>
        <p:txBody>
          <a:bodyPr/>
          <a:lstStyle/>
          <a:p>
            <a:r>
              <a:rPr lang="en-US" altLang="en-US"/>
              <a:t>Forward Warping</a:t>
            </a:r>
          </a:p>
        </p:txBody>
      </p:sp>
      <p:sp>
        <p:nvSpPr>
          <p:cNvPr id="306179" name="Rectangle 3"/>
          <p:cNvSpPr>
            <a:spLocks noGrp="1" noChangeArrowheads="1"/>
          </p:cNvSpPr>
          <p:nvPr>
            <p:ph type="body" idx="1"/>
          </p:nvPr>
        </p:nvSpPr>
        <p:spPr/>
        <p:txBody>
          <a:bodyPr/>
          <a:lstStyle/>
          <a:p>
            <a:r>
              <a:rPr lang="en-US" altLang="en-US"/>
              <a:t>Send each pixel </a:t>
            </a:r>
            <a:r>
              <a:rPr lang="en-US" altLang="en-US" b="1" i="1"/>
              <a:t>f</a:t>
            </a:r>
            <a:r>
              <a:rPr lang="en-US" altLang="en-US"/>
              <a:t>(</a:t>
            </a:r>
            <a:r>
              <a:rPr lang="en-US" altLang="en-US" b="1" i="1"/>
              <a:t>x</a:t>
            </a:r>
            <a:r>
              <a:rPr lang="en-US" altLang="en-US"/>
              <a:t>) to its corresponding location </a:t>
            </a:r>
            <a:r>
              <a:rPr lang="en-US" altLang="en-US" b="1" i="1"/>
              <a:t>x’</a:t>
            </a:r>
            <a:r>
              <a:rPr lang="en-US" altLang="en-US" b="1"/>
              <a:t> </a:t>
            </a:r>
            <a:r>
              <a:rPr lang="en-US" altLang="en-US"/>
              <a:t>=</a:t>
            </a:r>
            <a:r>
              <a:rPr lang="en-US" altLang="en-US" b="1"/>
              <a:t> </a:t>
            </a:r>
            <a:r>
              <a:rPr lang="en-US" altLang="en-US" b="1" i="1"/>
              <a:t>h</a:t>
            </a:r>
            <a:r>
              <a:rPr lang="en-US" altLang="en-US"/>
              <a:t>(</a:t>
            </a:r>
            <a:r>
              <a:rPr lang="en-US" altLang="en-US" b="1" i="1"/>
              <a:t>x</a:t>
            </a:r>
            <a:r>
              <a:rPr lang="en-US" altLang="en-US"/>
              <a:t>) in </a:t>
            </a:r>
            <a:r>
              <a:rPr lang="en-US" altLang="en-US" b="1" i="1"/>
              <a:t>g</a:t>
            </a:r>
            <a:r>
              <a:rPr lang="en-US" altLang="en-US"/>
              <a:t>(</a:t>
            </a:r>
            <a:r>
              <a:rPr lang="en-US" altLang="en-US" b="1" i="1"/>
              <a:t>x’</a:t>
            </a:r>
            <a:r>
              <a:rPr lang="en-US" altLang="en-US"/>
              <a:t>)</a:t>
            </a:r>
          </a:p>
        </p:txBody>
      </p:sp>
      <p:pic>
        <p:nvPicPr>
          <p:cNvPr id="306180" name="Picture 4" descr="HHHIMG_11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86200"/>
            <a:ext cx="2193925" cy="1643063"/>
          </a:xfrm>
          <a:prstGeom prst="rect">
            <a:avLst/>
          </a:prstGeom>
          <a:noFill/>
          <a:extLst>
            <a:ext uri="{909E8E84-426E-40DD-AFC4-6F175D3DCCD1}">
              <a14:hiddenFill xmlns:a14="http://schemas.microsoft.com/office/drawing/2010/main">
                <a:solidFill>
                  <a:srgbClr val="FFFFFF"/>
                </a:solidFill>
              </a14:hiddenFill>
            </a:ext>
          </a:extLst>
        </p:spPr>
      </p:pic>
      <p:pic>
        <p:nvPicPr>
          <p:cNvPr id="306181" name="Picture 5" descr="rot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925" y="3733800"/>
            <a:ext cx="2632075" cy="2114550"/>
          </a:xfrm>
          <a:prstGeom prst="rect">
            <a:avLst/>
          </a:prstGeom>
          <a:noFill/>
          <a:extLst>
            <a:ext uri="{909E8E84-426E-40DD-AFC4-6F175D3DCCD1}">
              <a14:hiddenFill xmlns:a14="http://schemas.microsoft.com/office/drawing/2010/main">
                <a:solidFill>
                  <a:srgbClr val="FFFFFF"/>
                </a:solidFill>
              </a14:hiddenFill>
            </a:ext>
          </a:extLst>
        </p:spPr>
      </p:pic>
      <p:sp>
        <p:nvSpPr>
          <p:cNvPr id="306182" name="Text Box 6"/>
          <p:cNvSpPr txBox="1">
            <a:spLocks noChangeArrowheads="1"/>
          </p:cNvSpPr>
          <p:nvPr/>
        </p:nvSpPr>
        <p:spPr bwMode="auto">
          <a:xfrm>
            <a:off x="2590800" y="5715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f</a:t>
            </a:r>
            <a:r>
              <a:rPr lang="en-US" altLang="en-US"/>
              <a:t>(</a:t>
            </a:r>
            <a:r>
              <a:rPr lang="en-US" altLang="en-US" b="1" i="1"/>
              <a:t>x</a:t>
            </a:r>
            <a:r>
              <a:rPr lang="en-US" altLang="en-US"/>
              <a:t>)</a:t>
            </a:r>
          </a:p>
        </p:txBody>
      </p:sp>
      <p:sp>
        <p:nvSpPr>
          <p:cNvPr id="306183" name="Text Box 7"/>
          <p:cNvSpPr txBox="1">
            <a:spLocks noChangeArrowheads="1"/>
          </p:cNvSpPr>
          <p:nvPr/>
        </p:nvSpPr>
        <p:spPr bwMode="auto">
          <a:xfrm>
            <a:off x="6096000" y="5715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g</a:t>
            </a:r>
            <a:r>
              <a:rPr lang="en-US" altLang="en-US"/>
              <a:t>(</a:t>
            </a:r>
            <a:r>
              <a:rPr lang="en-US" altLang="en-US" b="1" i="1"/>
              <a:t>x’</a:t>
            </a:r>
            <a:r>
              <a:rPr lang="en-US" altLang="en-US"/>
              <a:t>)</a:t>
            </a:r>
          </a:p>
        </p:txBody>
      </p:sp>
      <p:grpSp>
        <p:nvGrpSpPr>
          <p:cNvPr id="306184" name="Group 8"/>
          <p:cNvGrpSpPr>
            <a:grpSpLocks/>
          </p:cNvGrpSpPr>
          <p:nvPr/>
        </p:nvGrpSpPr>
        <p:grpSpPr bwMode="auto">
          <a:xfrm>
            <a:off x="1752600" y="5257800"/>
            <a:ext cx="381000" cy="381000"/>
            <a:chOff x="1104" y="3312"/>
            <a:chExt cx="240" cy="240"/>
          </a:xfrm>
        </p:grpSpPr>
        <p:sp>
          <p:nvSpPr>
            <p:cNvPr id="306185" name="Line 9"/>
            <p:cNvSpPr>
              <a:spLocks noChangeShapeType="1"/>
            </p:cNvSpPr>
            <p:nvPr/>
          </p:nvSpPr>
          <p:spPr bwMode="auto">
            <a:xfrm flipV="1">
              <a:off x="1104" y="3312"/>
              <a:ext cx="0" cy="24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6186" name="Line 10"/>
            <p:cNvSpPr>
              <a:spLocks noChangeShapeType="1"/>
            </p:cNvSpPr>
            <p:nvPr/>
          </p:nvSpPr>
          <p:spPr bwMode="auto">
            <a:xfrm flipV="1">
              <a:off x="1104" y="3552"/>
              <a:ext cx="24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grpSp>
        <p:nvGrpSpPr>
          <p:cNvPr id="306187" name="Group 11"/>
          <p:cNvGrpSpPr>
            <a:grpSpLocks/>
          </p:cNvGrpSpPr>
          <p:nvPr/>
        </p:nvGrpSpPr>
        <p:grpSpPr bwMode="auto">
          <a:xfrm>
            <a:off x="5257800" y="5257800"/>
            <a:ext cx="381000" cy="381000"/>
            <a:chOff x="1104" y="3312"/>
            <a:chExt cx="240" cy="240"/>
          </a:xfrm>
        </p:grpSpPr>
        <p:sp>
          <p:nvSpPr>
            <p:cNvPr id="306188" name="Line 12"/>
            <p:cNvSpPr>
              <a:spLocks noChangeShapeType="1"/>
            </p:cNvSpPr>
            <p:nvPr/>
          </p:nvSpPr>
          <p:spPr bwMode="auto">
            <a:xfrm flipV="1">
              <a:off x="1104" y="3312"/>
              <a:ext cx="0" cy="24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6189" name="Line 13"/>
            <p:cNvSpPr>
              <a:spLocks noChangeShapeType="1"/>
            </p:cNvSpPr>
            <p:nvPr/>
          </p:nvSpPr>
          <p:spPr bwMode="auto">
            <a:xfrm flipV="1">
              <a:off x="1104" y="3552"/>
              <a:ext cx="24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sp>
        <p:nvSpPr>
          <p:cNvPr id="306190" name="Text Box 14"/>
          <p:cNvSpPr txBox="1">
            <a:spLocks noChangeArrowheads="1"/>
          </p:cNvSpPr>
          <p:nvPr/>
        </p:nvSpPr>
        <p:spPr bwMode="auto">
          <a:xfrm>
            <a:off x="1752600" y="5562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x</a:t>
            </a:r>
            <a:endParaRPr lang="en-US" altLang="en-US"/>
          </a:p>
        </p:txBody>
      </p:sp>
      <p:sp>
        <p:nvSpPr>
          <p:cNvPr id="306191" name="Text Box 15"/>
          <p:cNvSpPr txBox="1">
            <a:spLocks noChangeArrowheads="1"/>
          </p:cNvSpPr>
          <p:nvPr/>
        </p:nvSpPr>
        <p:spPr bwMode="auto">
          <a:xfrm>
            <a:off x="5257800" y="5562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x’</a:t>
            </a:r>
            <a:endParaRPr lang="en-US" altLang="en-US"/>
          </a:p>
        </p:txBody>
      </p:sp>
      <p:sp>
        <p:nvSpPr>
          <p:cNvPr id="306192" name="Rectangle 16"/>
          <p:cNvSpPr>
            <a:spLocks noChangeArrowheads="1"/>
          </p:cNvSpPr>
          <p:nvPr/>
        </p:nvSpPr>
        <p:spPr bwMode="auto">
          <a:xfrm>
            <a:off x="2225675" y="5105400"/>
            <a:ext cx="136525" cy="1365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6193" name="Rectangle 17"/>
          <p:cNvSpPr>
            <a:spLocks noChangeArrowheads="1"/>
          </p:cNvSpPr>
          <p:nvPr/>
        </p:nvSpPr>
        <p:spPr bwMode="auto">
          <a:xfrm>
            <a:off x="5791200" y="5121275"/>
            <a:ext cx="136525" cy="1365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6194" name="Freeform 18"/>
          <p:cNvSpPr>
            <a:spLocks/>
          </p:cNvSpPr>
          <p:nvPr/>
        </p:nvSpPr>
        <p:spPr bwMode="auto">
          <a:xfrm>
            <a:off x="2422525" y="4724400"/>
            <a:ext cx="3352800" cy="381000"/>
          </a:xfrm>
          <a:custGeom>
            <a:avLst/>
            <a:gdLst>
              <a:gd name="T0" fmla="*/ 0 w 2160"/>
              <a:gd name="T1" fmla="*/ 288 h 288"/>
              <a:gd name="T2" fmla="*/ 1152 w 2160"/>
              <a:gd name="T3" fmla="*/ 0 h 288"/>
              <a:gd name="T4" fmla="*/ 2160 w 2160"/>
              <a:gd name="T5" fmla="*/ 288 h 288"/>
            </a:gdLst>
            <a:ahLst/>
            <a:cxnLst>
              <a:cxn ang="0">
                <a:pos x="T0" y="T1"/>
              </a:cxn>
              <a:cxn ang="0">
                <a:pos x="T2" y="T3"/>
              </a:cxn>
              <a:cxn ang="0">
                <a:pos x="T4" y="T5"/>
              </a:cxn>
            </a:cxnLst>
            <a:rect l="0" t="0" r="r" b="b"/>
            <a:pathLst>
              <a:path w="2160" h="288">
                <a:moveTo>
                  <a:pt x="0" y="288"/>
                </a:moveTo>
                <a:cubicBezTo>
                  <a:pt x="396" y="144"/>
                  <a:pt x="792" y="0"/>
                  <a:pt x="1152" y="0"/>
                </a:cubicBezTo>
                <a:cubicBezTo>
                  <a:pt x="1512" y="0"/>
                  <a:pt x="1836" y="144"/>
                  <a:pt x="2160" y="288"/>
                </a:cubicBezTo>
              </a:path>
            </a:pathLst>
          </a:custGeom>
          <a:noFill/>
          <a:ln w="25400">
            <a:solidFill>
              <a:schemeClr val="accent1"/>
            </a:solidFill>
            <a:round/>
            <a:headEnd type="none" w="lg" len="lg"/>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6195" name="Text Box 19"/>
          <p:cNvSpPr txBox="1">
            <a:spLocks noChangeArrowheads="1"/>
          </p:cNvSpPr>
          <p:nvPr/>
        </p:nvSpPr>
        <p:spPr bwMode="auto">
          <a:xfrm>
            <a:off x="4191000" y="48006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h</a:t>
            </a:r>
            <a:r>
              <a:rPr lang="en-US" altLang="en-US"/>
              <a:t>(</a:t>
            </a:r>
            <a:r>
              <a:rPr lang="en-US" altLang="en-US" b="1" i="1"/>
              <a:t>x</a:t>
            </a:r>
            <a:r>
              <a:rPr lang="en-US" altLang="en-US"/>
              <a:t>)</a:t>
            </a:r>
          </a:p>
        </p:txBody>
      </p:sp>
      <p:sp>
        <p:nvSpPr>
          <p:cNvPr id="306196" name="Rectangle 20"/>
          <p:cNvSpPr>
            <a:spLocks noChangeArrowheads="1"/>
          </p:cNvSpPr>
          <p:nvPr/>
        </p:nvSpPr>
        <p:spPr bwMode="auto">
          <a:xfrm>
            <a:off x="685800" y="26670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FontTx/>
              <a:buChar char="•"/>
            </a:pPr>
            <a:r>
              <a:rPr lang="en-US" altLang="en-US" sz="2800">
                <a:latin typeface="Arial" panose="020B0604020202020204" pitchFamily="34" charset="0"/>
              </a:rPr>
              <a:t>What if pixel lands “between” two pixels?</a:t>
            </a:r>
          </a:p>
        </p:txBody>
      </p:sp>
    </p:spTree>
    <p:extLst>
      <p:ext uri="{BB962C8B-B14F-4D97-AF65-F5344CB8AC3E}">
        <p14:creationId xmlns:p14="http://schemas.microsoft.com/office/powerpoint/2010/main" val="178507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61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6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61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6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9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2" name="zachHCI.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4800600" y="1905000"/>
            <a:ext cx="42068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Date Placeholder 3"/>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68AED49-7D92-45B1-8FFE-0E9C77D3ED41}"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10244" name="Slide Number Placeholder 5"/>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97860B8-8AE6-4D70-899D-3ED3109DBA31}" type="slidenum">
              <a:rPr lang="en-US" altLang="en-US" sz="800">
                <a:latin typeface="Arial" panose="020B0604020202020204" pitchFamily="34" charset="0"/>
              </a:rPr>
              <a:pPr eaLnBrk="1" hangingPunct="1"/>
              <a:t>4</a:t>
            </a:fld>
            <a:endParaRPr lang="en-US" altLang="en-US" sz="800">
              <a:latin typeface="Arial" panose="020B0604020202020204" pitchFamily="34" charset="0"/>
            </a:endParaRPr>
          </a:p>
        </p:txBody>
      </p:sp>
      <p:sp>
        <p:nvSpPr>
          <p:cNvPr id="10245" name="Rectangle 3074"/>
          <p:cNvSpPr>
            <a:spLocks noGrp="1" noChangeArrowheads="1"/>
          </p:cNvSpPr>
          <p:nvPr>
            <p:ph type="title"/>
          </p:nvPr>
        </p:nvSpPr>
        <p:spPr/>
        <p:txBody>
          <a:bodyPr/>
          <a:lstStyle/>
          <a:p>
            <a:r>
              <a:rPr lang="en-US" altLang="en-US" smtClean="0"/>
              <a:t>Applications</a:t>
            </a:r>
            <a:br>
              <a:rPr lang="en-US" altLang="en-US" smtClean="0"/>
            </a:br>
            <a:r>
              <a:rPr lang="en-US" altLang="en-US" smtClean="0"/>
              <a:t>Human-Computer Interfaces</a:t>
            </a:r>
          </a:p>
        </p:txBody>
      </p:sp>
      <p:sp>
        <p:nvSpPr>
          <p:cNvPr id="6150" name="Rectangle 3075"/>
          <p:cNvSpPr>
            <a:spLocks noGrp="1" noChangeArrowheads="1"/>
          </p:cNvSpPr>
          <p:nvPr>
            <p:ph type="body" idx="1"/>
          </p:nvPr>
        </p:nvSpPr>
        <p:spPr>
          <a:xfrm>
            <a:off x="230188" y="1600200"/>
            <a:ext cx="4746625" cy="4800600"/>
          </a:xfrm>
        </p:spPr>
        <p:txBody>
          <a:bodyPr/>
          <a:lstStyle/>
          <a:p>
            <a:pPr>
              <a:lnSpc>
                <a:spcPct val="90000"/>
              </a:lnSpc>
              <a:defRPr/>
            </a:pPr>
            <a:r>
              <a:rPr lang="en-US" altLang="en-US" sz="2800" dirty="0" smtClean="0"/>
              <a:t>Camera + computer tracks motions of human user and interprets this in an on-line interaction.</a:t>
            </a:r>
          </a:p>
          <a:p>
            <a:pPr>
              <a:lnSpc>
                <a:spcPct val="90000"/>
              </a:lnSpc>
              <a:defRPr/>
            </a:pPr>
            <a:r>
              <a:rPr lang="en-US" altLang="en-US" sz="2800" dirty="0" smtClean="0"/>
              <a:t>Can interact with menus, buttons and e.g. drawing programs using hand movements as mouse movements, and gestures as clicking</a:t>
            </a:r>
          </a:p>
          <a:p>
            <a:pPr>
              <a:lnSpc>
                <a:spcPct val="90000"/>
              </a:lnSpc>
              <a:defRPr/>
            </a:pPr>
            <a:r>
              <a:rPr lang="en-US" altLang="en-US" sz="2800" dirty="0" smtClean="0"/>
              <a:t>Furthermore, can interpret physical interactions</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213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32132"/>
                                        </p:tgtEl>
                                      </p:cBhvr>
                                    </p:cmd>
                                  </p:childTnLst>
                                </p:cTn>
                              </p:par>
                            </p:childTnLst>
                          </p:cTn>
                        </p:par>
                      </p:childTnLst>
                    </p:cTn>
                  </p:par>
                </p:childTnLst>
              </p:cTn>
              <p:nextCondLst>
                <p:cond evt="onClick" delay="0">
                  <p:tgtEl>
                    <p:spTgt spid="432132"/>
                  </p:tgtEl>
                </p:cond>
              </p:nextCondLst>
            </p:seq>
            <p:video>
              <p:cMediaNode>
                <p:cTn id="7" fill="hold" display="0">
                  <p:stCondLst>
                    <p:cond delay="indefinite"/>
                  </p:stCondLst>
                  <p:endCondLst>
                    <p:cond evt="onNext" delay="0">
                      <p:tgtEl>
                        <p:sldTgt/>
                      </p:tgtEl>
                    </p:cond>
                    <p:cond evt="onPrev" delay="0">
                      <p:tgtEl>
                        <p:sldTgt/>
                      </p:tgtEl>
                    </p:cond>
                  </p:endCondLst>
                </p:cTn>
                <p:tgtEl>
                  <p:spTgt spid="43213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ate Placeholder 3"/>
          <p:cNvSpPr>
            <a:spLocks noGrp="1"/>
          </p:cNvSpPr>
          <p:nvPr>
            <p:ph type="dt" sz="half" idx="4294967295"/>
          </p:nvPr>
        </p:nvSpPr>
        <p:spPr/>
        <p:txBody>
          <a:bodyPr/>
          <a:lstStyle/>
          <a:p>
            <a:r>
              <a:rPr lang="en-US" altLang="en-US"/>
              <a:t>2/1/2005</a:t>
            </a:r>
          </a:p>
        </p:txBody>
      </p:sp>
      <p:sp>
        <p:nvSpPr>
          <p:cNvPr id="31" name="Footer Placeholder 4"/>
          <p:cNvSpPr>
            <a:spLocks noGrp="1"/>
          </p:cNvSpPr>
          <p:nvPr>
            <p:ph type="ftr" sz="quarter" idx="4294967295"/>
          </p:nvPr>
        </p:nvSpPr>
        <p:spPr/>
        <p:txBody>
          <a:bodyPr/>
          <a:lstStyle/>
          <a:p>
            <a:r>
              <a:rPr lang="en-US" altLang="en-US"/>
              <a:t>Motion estimation</a:t>
            </a:r>
          </a:p>
        </p:txBody>
      </p:sp>
      <p:sp>
        <p:nvSpPr>
          <p:cNvPr id="32" name="Slide Number Placeholder 5"/>
          <p:cNvSpPr>
            <a:spLocks noGrp="1"/>
          </p:cNvSpPr>
          <p:nvPr>
            <p:ph type="sldNum" sz="quarter" idx="4294967295"/>
          </p:nvPr>
        </p:nvSpPr>
        <p:spPr/>
        <p:txBody>
          <a:bodyPr/>
          <a:lstStyle/>
          <a:p>
            <a:fld id="{C14A1F99-07FE-49F5-9637-880D67278590}" type="slidenum">
              <a:rPr lang="en-US" altLang="en-US"/>
              <a:pPr/>
              <a:t>40</a:t>
            </a:fld>
            <a:endParaRPr lang="en-US" altLang="en-US"/>
          </a:p>
        </p:txBody>
      </p:sp>
      <p:sp>
        <p:nvSpPr>
          <p:cNvPr id="307202" name="Rectangle 2"/>
          <p:cNvSpPr>
            <a:spLocks noGrp="1" noChangeArrowheads="1"/>
          </p:cNvSpPr>
          <p:nvPr>
            <p:ph type="title"/>
          </p:nvPr>
        </p:nvSpPr>
        <p:spPr/>
        <p:txBody>
          <a:bodyPr/>
          <a:lstStyle/>
          <a:p>
            <a:r>
              <a:rPr lang="en-US" altLang="en-US"/>
              <a:t>Forward Warping</a:t>
            </a:r>
          </a:p>
        </p:txBody>
      </p:sp>
      <p:sp>
        <p:nvSpPr>
          <p:cNvPr id="307203" name="Rectangle 3"/>
          <p:cNvSpPr>
            <a:spLocks noGrp="1" noChangeArrowheads="1"/>
          </p:cNvSpPr>
          <p:nvPr>
            <p:ph type="body" idx="1"/>
          </p:nvPr>
        </p:nvSpPr>
        <p:spPr/>
        <p:txBody>
          <a:bodyPr/>
          <a:lstStyle/>
          <a:p>
            <a:r>
              <a:rPr lang="en-US" altLang="en-US"/>
              <a:t>Send each pixel </a:t>
            </a:r>
            <a:r>
              <a:rPr lang="en-US" altLang="en-US" b="1" i="1"/>
              <a:t>f</a:t>
            </a:r>
            <a:r>
              <a:rPr lang="en-US" altLang="en-US"/>
              <a:t>(</a:t>
            </a:r>
            <a:r>
              <a:rPr lang="en-US" altLang="en-US" b="1" i="1"/>
              <a:t>x</a:t>
            </a:r>
            <a:r>
              <a:rPr lang="en-US" altLang="en-US"/>
              <a:t>) to its corresponding location </a:t>
            </a:r>
            <a:r>
              <a:rPr lang="en-US" altLang="en-US" b="1" i="1"/>
              <a:t>x’</a:t>
            </a:r>
            <a:r>
              <a:rPr lang="en-US" altLang="en-US" b="1"/>
              <a:t> </a:t>
            </a:r>
            <a:r>
              <a:rPr lang="en-US" altLang="en-US"/>
              <a:t>=</a:t>
            </a:r>
            <a:r>
              <a:rPr lang="en-US" altLang="en-US" b="1"/>
              <a:t> </a:t>
            </a:r>
            <a:r>
              <a:rPr lang="en-US" altLang="en-US" b="1" i="1"/>
              <a:t>h</a:t>
            </a:r>
            <a:r>
              <a:rPr lang="en-US" altLang="en-US"/>
              <a:t>(</a:t>
            </a:r>
            <a:r>
              <a:rPr lang="en-US" altLang="en-US" b="1" i="1"/>
              <a:t>x</a:t>
            </a:r>
            <a:r>
              <a:rPr lang="en-US" altLang="en-US"/>
              <a:t>) in </a:t>
            </a:r>
            <a:r>
              <a:rPr lang="en-US" altLang="en-US" b="1" i="1"/>
              <a:t>g</a:t>
            </a:r>
            <a:r>
              <a:rPr lang="en-US" altLang="en-US"/>
              <a:t>(</a:t>
            </a:r>
            <a:r>
              <a:rPr lang="en-US" altLang="en-US" b="1" i="1"/>
              <a:t>x’</a:t>
            </a:r>
            <a:r>
              <a:rPr lang="en-US" altLang="en-US"/>
              <a:t>)</a:t>
            </a:r>
          </a:p>
        </p:txBody>
      </p:sp>
      <p:sp>
        <p:nvSpPr>
          <p:cNvPr id="307204" name="Text Box 4"/>
          <p:cNvSpPr txBox="1">
            <a:spLocks noChangeArrowheads="1"/>
          </p:cNvSpPr>
          <p:nvPr/>
        </p:nvSpPr>
        <p:spPr bwMode="auto">
          <a:xfrm>
            <a:off x="2590800" y="5715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f</a:t>
            </a:r>
            <a:r>
              <a:rPr lang="en-US" altLang="en-US"/>
              <a:t>(</a:t>
            </a:r>
            <a:r>
              <a:rPr lang="en-US" altLang="en-US" b="1" i="1"/>
              <a:t>x</a:t>
            </a:r>
            <a:r>
              <a:rPr lang="en-US" altLang="en-US"/>
              <a:t>)</a:t>
            </a:r>
          </a:p>
        </p:txBody>
      </p:sp>
      <p:sp>
        <p:nvSpPr>
          <p:cNvPr id="307205" name="Text Box 5"/>
          <p:cNvSpPr txBox="1">
            <a:spLocks noChangeArrowheads="1"/>
          </p:cNvSpPr>
          <p:nvPr/>
        </p:nvSpPr>
        <p:spPr bwMode="auto">
          <a:xfrm>
            <a:off x="6096000" y="5715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g</a:t>
            </a:r>
            <a:r>
              <a:rPr lang="en-US" altLang="en-US"/>
              <a:t>(</a:t>
            </a:r>
            <a:r>
              <a:rPr lang="en-US" altLang="en-US" b="1" i="1"/>
              <a:t>x’</a:t>
            </a:r>
            <a:r>
              <a:rPr lang="en-US" altLang="en-US"/>
              <a:t>)</a:t>
            </a:r>
          </a:p>
        </p:txBody>
      </p:sp>
      <p:grpSp>
        <p:nvGrpSpPr>
          <p:cNvPr id="307206" name="Group 6"/>
          <p:cNvGrpSpPr>
            <a:grpSpLocks/>
          </p:cNvGrpSpPr>
          <p:nvPr/>
        </p:nvGrpSpPr>
        <p:grpSpPr bwMode="auto">
          <a:xfrm>
            <a:off x="1752600" y="5257800"/>
            <a:ext cx="381000" cy="381000"/>
            <a:chOff x="1104" y="3312"/>
            <a:chExt cx="240" cy="240"/>
          </a:xfrm>
        </p:grpSpPr>
        <p:sp>
          <p:nvSpPr>
            <p:cNvPr id="307207" name="Line 7"/>
            <p:cNvSpPr>
              <a:spLocks noChangeShapeType="1"/>
            </p:cNvSpPr>
            <p:nvPr/>
          </p:nvSpPr>
          <p:spPr bwMode="auto">
            <a:xfrm flipV="1">
              <a:off x="1104" y="3312"/>
              <a:ext cx="0" cy="24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7208" name="Line 8"/>
            <p:cNvSpPr>
              <a:spLocks noChangeShapeType="1"/>
            </p:cNvSpPr>
            <p:nvPr/>
          </p:nvSpPr>
          <p:spPr bwMode="auto">
            <a:xfrm flipV="1">
              <a:off x="1104" y="3552"/>
              <a:ext cx="24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grpSp>
        <p:nvGrpSpPr>
          <p:cNvPr id="307209" name="Group 9"/>
          <p:cNvGrpSpPr>
            <a:grpSpLocks/>
          </p:cNvGrpSpPr>
          <p:nvPr/>
        </p:nvGrpSpPr>
        <p:grpSpPr bwMode="auto">
          <a:xfrm>
            <a:off x="5257800" y="5257800"/>
            <a:ext cx="381000" cy="381000"/>
            <a:chOff x="1104" y="3312"/>
            <a:chExt cx="240" cy="240"/>
          </a:xfrm>
        </p:grpSpPr>
        <p:sp>
          <p:nvSpPr>
            <p:cNvPr id="307210" name="Line 10"/>
            <p:cNvSpPr>
              <a:spLocks noChangeShapeType="1"/>
            </p:cNvSpPr>
            <p:nvPr/>
          </p:nvSpPr>
          <p:spPr bwMode="auto">
            <a:xfrm flipV="1">
              <a:off x="1104" y="3312"/>
              <a:ext cx="0" cy="24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7211" name="Line 11"/>
            <p:cNvSpPr>
              <a:spLocks noChangeShapeType="1"/>
            </p:cNvSpPr>
            <p:nvPr/>
          </p:nvSpPr>
          <p:spPr bwMode="auto">
            <a:xfrm flipV="1">
              <a:off x="1104" y="3552"/>
              <a:ext cx="24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sp>
        <p:nvSpPr>
          <p:cNvPr id="307212" name="Text Box 12"/>
          <p:cNvSpPr txBox="1">
            <a:spLocks noChangeArrowheads="1"/>
          </p:cNvSpPr>
          <p:nvPr/>
        </p:nvSpPr>
        <p:spPr bwMode="auto">
          <a:xfrm>
            <a:off x="1752600" y="5562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x</a:t>
            </a:r>
            <a:endParaRPr lang="en-US" altLang="en-US"/>
          </a:p>
        </p:txBody>
      </p:sp>
      <p:sp>
        <p:nvSpPr>
          <p:cNvPr id="307213" name="Text Box 13"/>
          <p:cNvSpPr txBox="1">
            <a:spLocks noChangeArrowheads="1"/>
          </p:cNvSpPr>
          <p:nvPr/>
        </p:nvSpPr>
        <p:spPr bwMode="auto">
          <a:xfrm>
            <a:off x="5257800" y="5562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x’</a:t>
            </a:r>
            <a:endParaRPr lang="en-US" altLang="en-US"/>
          </a:p>
        </p:txBody>
      </p:sp>
      <p:sp>
        <p:nvSpPr>
          <p:cNvPr id="307214" name="Rectangle 14"/>
          <p:cNvSpPr>
            <a:spLocks noChangeArrowheads="1"/>
          </p:cNvSpPr>
          <p:nvPr/>
        </p:nvSpPr>
        <p:spPr bwMode="auto">
          <a:xfrm>
            <a:off x="2225675" y="5105400"/>
            <a:ext cx="136525" cy="1365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7215" name="Rectangle 15"/>
          <p:cNvSpPr>
            <a:spLocks noChangeArrowheads="1"/>
          </p:cNvSpPr>
          <p:nvPr/>
        </p:nvSpPr>
        <p:spPr bwMode="auto">
          <a:xfrm>
            <a:off x="5791200" y="5121275"/>
            <a:ext cx="136525" cy="1365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7216" name="Freeform 16"/>
          <p:cNvSpPr>
            <a:spLocks/>
          </p:cNvSpPr>
          <p:nvPr/>
        </p:nvSpPr>
        <p:spPr bwMode="auto">
          <a:xfrm>
            <a:off x="2422525" y="4724400"/>
            <a:ext cx="3352800" cy="381000"/>
          </a:xfrm>
          <a:custGeom>
            <a:avLst/>
            <a:gdLst>
              <a:gd name="T0" fmla="*/ 0 w 2160"/>
              <a:gd name="T1" fmla="*/ 288 h 288"/>
              <a:gd name="T2" fmla="*/ 1152 w 2160"/>
              <a:gd name="T3" fmla="*/ 0 h 288"/>
              <a:gd name="T4" fmla="*/ 2160 w 2160"/>
              <a:gd name="T5" fmla="*/ 288 h 288"/>
            </a:gdLst>
            <a:ahLst/>
            <a:cxnLst>
              <a:cxn ang="0">
                <a:pos x="T0" y="T1"/>
              </a:cxn>
              <a:cxn ang="0">
                <a:pos x="T2" y="T3"/>
              </a:cxn>
              <a:cxn ang="0">
                <a:pos x="T4" y="T5"/>
              </a:cxn>
            </a:cxnLst>
            <a:rect l="0" t="0" r="r" b="b"/>
            <a:pathLst>
              <a:path w="2160" h="288">
                <a:moveTo>
                  <a:pt x="0" y="288"/>
                </a:moveTo>
                <a:cubicBezTo>
                  <a:pt x="396" y="144"/>
                  <a:pt x="792" y="0"/>
                  <a:pt x="1152" y="0"/>
                </a:cubicBezTo>
                <a:cubicBezTo>
                  <a:pt x="1512" y="0"/>
                  <a:pt x="1836" y="144"/>
                  <a:pt x="2160" y="288"/>
                </a:cubicBezTo>
              </a:path>
            </a:pathLst>
          </a:custGeom>
          <a:noFill/>
          <a:ln w="25400">
            <a:solidFill>
              <a:schemeClr val="accent1"/>
            </a:solidFill>
            <a:round/>
            <a:headEnd type="none" w="lg" len="lg"/>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7217" name="Text Box 17"/>
          <p:cNvSpPr txBox="1">
            <a:spLocks noChangeArrowheads="1"/>
          </p:cNvSpPr>
          <p:nvPr/>
        </p:nvSpPr>
        <p:spPr bwMode="auto">
          <a:xfrm>
            <a:off x="4191000" y="48006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h</a:t>
            </a:r>
            <a:r>
              <a:rPr lang="en-US" altLang="en-US"/>
              <a:t>(</a:t>
            </a:r>
            <a:r>
              <a:rPr lang="en-US" altLang="en-US" b="1" i="1"/>
              <a:t>x</a:t>
            </a:r>
            <a:r>
              <a:rPr lang="en-US" altLang="en-US"/>
              <a:t>)</a:t>
            </a:r>
          </a:p>
        </p:txBody>
      </p:sp>
      <p:sp>
        <p:nvSpPr>
          <p:cNvPr id="307218" name="Rectangle 18"/>
          <p:cNvSpPr>
            <a:spLocks noChangeArrowheads="1"/>
          </p:cNvSpPr>
          <p:nvPr/>
        </p:nvSpPr>
        <p:spPr bwMode="auto">
          <a:xfrm>
            <a:off x="685800" y="26670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FontTx/>
              <a:buChar char="•"/>
            </a:pPr>
            <a:r>
              <a:rPr lang="en-US" altLang="en-US" sz="2800">
                <a:latin typeface="Arial" panose="020B0604020202020204" pitchFamily="34" charset="0"/>
              </a:rPr>
              <a:t>What if pixel lands “between” two pixels?</a:t>
            </a:r>
          </a:p>
        </p:txBody>
      </p:sp>
      <p:sp>
        <p:nvSpPr>
          <p:cNvPr id="307219" name="Rectangle 19"/>
          <p:cNvSpPr>
            <a:spLocks noChangeArrowheads="1"/>
          </p:cNvSpPr>
          <p:nvPr/>
        </p:nvSpPr>
        <p:spPr bwMode="auto">
          <a:xfrm>
            <a:off x="685800" y="3124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FontTx/>
              <a:buChar char="•"/>
            </a:pPr>
            <a:r>
              <a:rPr lang="en-US" altLang="en-US" sz="2800">
                <a:latin typeface="Arial" panose="020B0604020202020204" pitchFamily="34" charset="0"/>
              </a:rPr>
              <a:t>Answer: add “contribution” to several pixels, normalize later (</a:t>
            </a:r>
            <a:r>
              <a:rPr lang="en-US" altLang="en-US" sz="2800" i="1">
                <a:latin typeface="Arial" panose="020B0604020202020204" pitchFamily="34" charset="0"/>
              </a:rPr>
              <a:t>splatting</a:t>
            </a:r>
            <a:r>
              <a:rPr lang="en-US" altLang="en-US" sz="2800">
                <a:latin typeface="Arial" panose="020B0604020202020204" pitchFamily="34" charset="0"/>
              </a:rPr>
              <a:t>)</a:t>
            </a:r>
          </a:p>
        </p:txBody>
      </p:sp>
      <p:grpSp>
        <p:nvGrpSpPr>
          <p:cNvPr id="307220" name="Group 20"/>
          <p:cNvGrpSpPr>
            <a:grpSpLocks/>
          </p:cNvGrpSpPr>
          <p:nvPr/>
        </p:nvGrpSpPr>
        <p:grpSpPr bwMode="auto">
          <a:xfrm>
            <a:off x="1981200" y="4876800"/>
            <a:ext cx="609600" cy="609600"/>
            <a:chOff x="1248" y="3072"/>
            <a:chExt cx="384" cy="384"/>
          </a:xfrm>
        </p:grpSpPr>
        <p:sp>
          <p:nvSpPr>
            <p:cNvPr id="307221" name="Line 21"/>
            <p:cNvSpPr>
              <a:spLocks noChangeShapeType="1"/>
            </p:cNvSpPr>
            <p:nvPr/>
          </p:nvSpPr>
          <p:spPr bwMode="auto">
            <a:xfrm>
              <a:off x="1392" y="3072"/>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7222" name="Line 22"/>
            <p:cNvSpPr>
              <a:spLocks noChangeShapeType="1"/>
            </p:cNvSpPr>
            <p:nvPr/>
          </p:nvSpPr>
          <p:spPr bwMode="auto">
            <a:xfrm>
              <a:off x="1488" y="3072"/>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7223" name="Line 23"/>
            <p:cNvSpPr>
              <a:spLocks noChangeShapeType="1"/>
            </p:cNvSpPr>
            <p:nvPr/>
          </p:nvSpPr>
          <p:spPr bwMode="auto">
            <a:xfrm flipV="1">
              <a:off x="1248" y="3216"/>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7224" name="Line 24"/>
            <p:cNvSpPr>
              <a:spLocks noChangeShapeType="1"/>
            </p:cNvSpPr>
            <p:nvPr/>
          </p:nvSpPr>
          <p:spPr bwMode="auto">
            <a:xfrm flipV="1">
              <a:off x="1248" y="3312"/>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grpSp>
        <p:nvGrpSpPr>
          <p:cNvPr id="307225" name="Group 25"/>
          <p:cNvGrpSpPr>
            <a:grpSpLocks/>
          </p:cNvGrpSpPr>
          <p:nvPr/>
        </p:nvGrpSpPr>
        <p:grpSpPr bwMode="auto">
          <a:xfrm>
            <a:off x="5486400" y="4800600"/>
            <a:ext cx="609600" cy="609600"/>
            <a:chOff x="1248" y="3072"/>
            <a:chExt cx="384" cy="384"/>
          </a:xfrm>
        </p:grpSpPr>
        <p:sp>
          <p:nvSpPr>
            <p:cNvPr id="307226" name="Line 26"/>
            <p:cNvSpPr>
              <a:spLocks noChangeShapeType="1"/>
            </p:cNvSpPr>
            <p:nvPr/>
          </p:nvSpPr>
          <p:spPr bwMode="auto">
            <a:xfrm>
              <a:off x="1392" y="3072"/>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7227" name="Line 27"/>
            <p:cNvSpPr>
              <a:spLocks noChangeShapeType="1"/>
            </p:cNvSpPr>
            <p:nvPr/>
          </p:nvSpPr>
          <p:spPr bwMode="auto">
            <a:xfrm>
              <a:off x="1488" y="3072"/>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7228" name="Line 28"/>
            <p:cNvSpPr>
              <a:spLocks noChangeShapeType="1"/>
            </p:cNvSpPr>
            <p:nvPr/>
          </p:nvSpPr>
          <p:spPr bwMode="auto">
            <a:xfrm flipV="1">
              <a:off x="1248" y="3216"/>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7229" name="Line 29"/>
            <p:cNvSpPr>
              <a:spLocks noChangeShapeType="1"/>
            </p:cNvSpPr>
            <p:nvPr/>
          </p:nvSpPr>
          <p:spPr bwMode="auto">
            <a:xfrm flipV="1">
              <a:off x="1248" y="3312"/>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spTree>
    <p:extLst>
      <p:ext uri="{BB962C8B-B14F-4D97-AF65-F5344CB8AC3E}">
        <p14:creationId xmlns:p14="http://schemas.microsoft.com/office/powerpoint/2010/main" val="13375104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9"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3"/>
          <p:cNvSpPr>
            <a:spLocks noGrp="1"/>
          </p:cNvSpPr>
          <p:nvPr>
            <p:ph type="dt" sz="half" idx="4294967295"/>
          </p:nvPr>
        </p:nvSpPr>
        <p:spPr/>
        <p:txBody>
          <a:bodyPr/>
          <a:lstStyle/>
          <a:p>
            <a:r>
              <a:rPr lang="en-US" altLang="en-US"/>
              <a:t>2/1/2005</a:t>
            </a:r>
          </a:p>
        </p:txBody>
      </p:sp>
      <p:sp>
        <p:nvSpPr>
          <p:cNvPr id="22" name="Footer Placeholder 4"/>
          <p:cNvSpPr>
            <a:spLocks noGrp="1"/>
          </p:cNvSpPr>
          <p:nvPr>
            <p:ph type="ftr" sz="quarter" idx="4294967295"/>
          </p:nvPr>
        </p:nvSpPr>
        <p:spPr/>
        <p:txBody>
          <a:bodyPr/>
          <a:lstStyle/>
          <a:p>
            <a:r>
              <a:rPr lang="en-US" altLang="en-US"/>
              <a:t>Motion estimation</a:t>
            </a:r>
          </a:p>
        </p:txBody>
      </p:sp>
      <p:sp>
        <p:nvSpPr>
          <p:cNvPr id="23" name="Slide Number Placeholder 5"/>
          <p:cNvSpPr>
            <a:spLocks noGrp="1"/>
          </p:cNvSpPr>
          <p:nvPr>
            <p:ph type="sldNum" sz="quarter" idx="4294967295"/>
          </p:nvPr>
        </p:nvSpPr>
        <p:spPr/>
        <p:txBody>
          <a:bodyPr/>
          <a:lstStyle/>
          <a:p>
            <a:fld id="{32169F9F-23E7-416C-90C4-106DDD600149}" type="slidenum">
              <a:rPr lang="en-US" altLang="en-US"/>
              <a:pPr/>
              <a:t>41</a:t>
            </a:fld>
            <a:endParaRPr lang="en-US" altLang="en-US"/>
          </a:p>
        </p:txBody>
      </p:sp>
      <p:sp>
        <p:nvSpPr>
          <p:cNvPr id="308226" name="Rectangle 2"/>
          <p:cNvSpPr>
            <a:spLocks noGrp="1" noChangeArrowheads="1"/>
          </p:cNvSpPr>
          <p:nvPr>
            <p:ph type="title"/>
          </p:nvPr>
        </p:nvSpPr>
        <p:spPr/>
        <p:txBody>
          <a:bodyPr/>
          <a:lstStyle/>
          <a:p>
            <a:r>
              <a:rPr lang="en-US" altLang="en-US"/>
              <a:t>Inverse Warping</a:t>
            </a:r>
          </a:p>
        </p:txBody>
      </p:sp>
      <p:sp>
        <p:nvSpPr>
          <p:cNvPr id="308227" name="Rectangle 3"/>
          <p:cNvSpPr>
            <a:spLocks noGrp="1" noChangeArrowheads="1"/>
          </p:cNvSpPr>
          <p:nvPr>
            <p:ph type="body" idx="1"/>
          </p:nvPr>
        </p:nvSpPr>
        <p:spPr/>
        <p:txBody>
          <a:bodyPr/>
          <a:lstStyle/>
          <a:p>
            <a:r>
              <a:rPr lang="en-US" altLang="en-US"/>
              <a:t>Get each pixel </a:t>
            </a:r>
            <a:r>
              <a:rPr lang="en-US" altLang="en-US" b="1" i="1"/>
              <a:t>g</a:t>
            </a:r>
            <a:r>
              <a:rPr lang="en-US" altLang="en-US"/>
              <a:t>(</a:t>
            </a:r>
            <a:r>
              <a:rPr lang="en-US" altLang="en-US" b="1" i="1"/>
              <a:t>x’</a:t>
            </a:r>
            <a:r>
              <a:rPr lang="en-US" altLang="en-US"/>
              <a:t>) from its corresponding location </a:t>
            </a:r>
            <a:r>
              <a:rPr lang="en-US" altLang="en-US" b="1" i="1"/>
              <a:t>x</a:t>
            </a:r>
            <a:r>
              <a:rPr lang="en-US" altLang="en-US" b="1"/>
              <a:t> </a:t>
            </a:r>
            <a:r>
              <a:rPr lang="en-US" altLang="en-US"/>
              <a:t>=</a:t>
            </a:r>
            <a:r>
              <a:rPr lang="en-US" altLang="en-US" b="1"/>
              <a:t> </a:t>
            </a:r>
            <a:r>
              <a:rPr lang="en-US" altLang="en-US" b="1" i="1"/>
              <a:t>h</a:t>
            </a:r>
            <a:r>
              <a:rPr lang="en-US" altLang="en-US" b="1" i="1" baseline="30000"/>
              <a:t>-1</a:t>
            </a:r>
            <a:r>
              <a:rPr lang="en-US" altLang="en-US"/>
              <a:t>(</a:t>
            </a:r>
            <a:r>
              <a:rPr lang="en-US" altLang="en-US" b="1" i="1"/>
              <a:t>x’</a:t>
            </a:r>
            <a:r>
              <a:rPr lang="en-US" altLang="en-US"/>
              <a:t>) in </a:t>
            </a:r>
            <a:r>
              <a:rPr lang="en-US" altLang="en-US" b="1" i="1"/>
              <a:t>f</a:t>
            </a:r>
            <a:r>
              <a:rPr lang="en-US" altLang="en-US"/>
              <a:t>(</a:t>
            </a:r>
            <a:r>
              <a:rPr lang="en-US" altLang="en-US" b="1" i="1"/>
              <a:t>x</a:t>
            </a:r>
            <a:r>
              <a:rPr lang="en-US" altLang="en-US"/>
              <a:t>)</a:t>
            </a:r>
          </a:p>
        </p:txBody>
      </p:sp>
      <p:pic>
        <p:nvPicPr>
          <p:cNvPr id="308228" name="Picture 4" descr="HHHIMG_11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86200"/>
            <a:ext cx="2193925" cy="1643063"/>
          </a:xfrm>
          <a:prstGeom prst="rect">
            <a:avLst/>
          </a:prstGeom>
          <a:noFill/>
          <a:extLst>
            <a:ext uri="{909E8E84-426E-40DD-AFC4-6F175D3DCCD1}">
              <a14:hiddenFill xmlns:a14="http://schemas.microsoft.com/office/drawing/2010/main">
                <a:solidFill>
                  <a:srgbClr val="FFFFFF"/>
                </a:solidFill>
              </a14:hiddenFill>
            </a:ext>
          </a:extLst>
        </p:spPr>
      </p:pic>
      <p:pic>
        <p:nvPicPr>
          <p:cNvPr id="308229" name="Picture 5" descr="rot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925" y="3733800"/>
            <a:ext cx="2632075" cy="2114550"/>
          </a:xfrm>
          <a:prstGeom prst="rect">
            <a:avLst/>
          </a:prstGeom>
          <a:noFill/>
          <a:extLst>
            <a:ext uri="{909E8E84-426E-40DD-AFC4-6F175D3DCCD1}">
              <a14:hiddenFill xmlns:a14="http://schemas.microsoft.com/office/drawing/2010/main">
                <a:solidFill>
                  <a:srgbClr val="FFFFFF"/>
                </a:solidFill>
              </a14:hiddenFill>
            </a:ext>
          </a:extLst>
        </p:spPr>
      </p:pic>
      <p:sp>
        <p:nvSpPr>
          <p:cNvPr id="308230" name="Text Box 6"/>
          <p:cNvSpPr txBox="1">
            <a:spLocks noChangeArrowheads="1"/>
          </p:cNvSpPr>
          <p:nvPr/>
        </p:nvSpPr>
        <p:spPr bwMode="auto">
          <a:xfrm>
            <a:off x="2590800" y="5715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f</a:t>
            </a:r>
            <a:r>
              <a:rPr lang="en-US" altLang="en-US"/>
              <a:t>(</a:t>
            </a:r>
            <a:r>
              <a:rPr lang="en-US" altLang="en-US" b="1" i="1"/>
              <a:t>x</a:t>
            </a:r>
            <a:r>
              <a:rPr lang="en-US" altLang="en-US"/>
              <a:t>)</a:t>
            </a:r>
          </a:p>
        </p:txBody>
      </p:sp>
      <p:sp>
        <p:nvSpPr>
          <p:cNvPr id="308231" name="Text Box 7"/>
          <p:cNvSpPr txBox="1">
            <a:spLocks noChangeArrowheads="1"/>
          </p:cNvSpPr>
          <p:nvPr/>
        </p:nvSpPr>
        <p:spPr bwMode="auto">
          <a:xfrm>
            <a:off x="6096000" y="5715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g</a:t>
            </a:r>
            <a:r>
              <a:rPr lang="en-US" altLang="en-US"/>
              <a:t>(</a:t>
            </a:r>
            <a:r>
              <a:rPr lang="en-US" altLang="en-US" b="1" i="1"/>
              <a:t>x’</a:t>
            </a:r>
            <a:r>
              <a:rPr lang="en-US" altLang="en-US"/>
              <a:t>)</a:t>
            </a:r>
          </a:p>
        </p:txBody>
      </p:sp>
      <p:grpSp>
        <p:nvGrpSpPr>
          <p:cNvPr id="308232" name="Group 8"/>
          <p:cNvGrpSpPr>
            <a:grpSpLocks/>
          </p:cNvGrpSpPr>
          <p:nvPr/>
        </p:nvGrpSpPr>
        <p:grpSpPr bwMode="auto">
          <a:xfrm>
            <a:off x="1752600" y="5257800"/>
            <a:ext cx="381000" cy="381000"/>
            <a:chOff x="1104" y="3312"/>
            <a:chExt cx="240" cy="240"/>
          </a:xfrm>
        </p:grpSpPr>
        <p:sp>
          <p:nvSpPr>
            <p:cNvPr id="308233" name="Line 9"/>
            <p:cNvSpPr>
              <a:spLocks noChangeShapeType="1"/>
            </p:cNvSpPr>
            <p:nvPr/>
          </p:nvSpPr>
          <p:spPr bwMode="auto">
            <a:xfrm flipV="1">
              <a:off x="1104" y="3312"/>
              <a:ext cx="0" cy="24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8234" name="Line 10"/>
            <p:cNvSpPr>
              <a:spLocks noChangeShapeType="1"/>
            </p:cNvSpPr>
            <p:nvPr/>
          </p:nvSpPr>
          <p:spPr bwMode="auto">
            <a:xfrm flipV="1">
              <a:off x="1104" y="3552"/>
              <a:ext cx="24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grpSp>
        <p:nvGrpSpPr>
          <p:cNvPr id="308235" name="Group 11"/>
          <p:cNvGrpSpPr>
            <a:grpSpLocks/>
          </p:cNvGrpSpPr>
          <p:nvPr/>
        </p:nvGrpSpPr>
        <p:grpSpPr bwMode="auto">
          <a:xfrm>
            <a:off x="5257800" y="5257800"/>
            <a:ext cx="381000" cy="381000"/>
            <a:chOff x="1104" y="3312"/>
            <a:chExt cx="240" cy="240"/>
          </a:xfrm>
        </p:grpSpPr>
        <p:sp>
          <p:nvSpPr>
            <p:cNvPr id="308236" name="Line 12"/>
            <p:cNvSpPr>
              <a:spLocks noChangeShapeType="1"/>
            </p:cNvSpPr>
            <p:nvPr/>
          </p:nvSpPr>
          <p:spPr bwMode="auto">
            <a:xfrm flipV="1">
              <a:off x="1104" y="3312"/>
              <a:ext cx="0" cy="24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8237" name="Line 13"/>
            <p:cNvSpPr>
              <a:spLocks noChangeShapeType="1"/>
            </p:cNvSpPr>
            <p:nvPr/>
          </p:nvSpPr>
          <p:spPr bwMode="auto">
            <a:xfrm flipV="1">
              <a:off x="1104" y="3552"/>
              <a:ext cx="24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sp>
        <p:nvSpPr>
          <p:cNvPr id="308238" name="Text Box 14"/>
          <p:cNvSpPr txBox="1">
            <a:spLocks noChangeArrowheads="1"/>
          </p:cNvSpPr>
          <p:nvPr/>
        </p:nvSpPr>
        <p:spPr bwMode="auto">
          <a:xfrm>
            <a:off x="1752600" y="5562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x</a:t>
            </a:r>
            <a:endParaRPr lang="en-US" altLang="en-US"/>
          </a:p>
        </p:txBody>
      </p:sp>
      <p:sp>
        <p:nvSpPr>
          <p:cNvPr id="308239" name="Text Box 15"/>
          <p:cNvSpPr txBox="1">
            <a:spLocks noChangeArrowheads="1"/>
          </p:cNvSpPr>
          <p:nvPr/>
        </p:nvSpPr>
        <p:spPr bwMode="auto">
          <a:xfrm>
            <a:off x="5257800" y="5562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x’</a:t>
            </a:r>
            <a:endParaRPr lang="en-US" altLang="en-US"/>
          </a:p>
        </p:txBody>
      </p:sp>
      <p:sp>
        <p:nvSpPr>
          <p:cNvPr id="308240" name="Rectangle 16"/>
          <p:cNvSpPr>
            <a:spLocks noChangeArrowheads="1"/>
          </p:cNvSpPr>
          <p:nvPr/>
        </p:nvSpPr>
        <p:spPr bwMode="auto">
          <a:xfrm>
            <a:off x="2225675" y="5105400"/>
            <a:ext cx="136525" cy="1365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8241" name="Rectangle 17"/>
          <p:cNvSpPr>
            <a:spLocks noChangeArrowheads="1"/>
          </p:cNvSpPr>
          <p:nvPr/>
        </p:nvSpPr>
        <p:spPr bwMode="auto">
          <a:xfrm>
            <a:off x="5791200" y="5121275"/>
            <a:ext cx="136525" cy="13652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8242" name="Freeform 18"/>
          <p:cNvSpPr>
            <a:spLocks/>
          </p:cNvSpPr>
          <p:nvPr/>
        </p:nvSpPr>
        <p:spPr bwMode="auto">
          <a:xfrm>
            <a:off x="2422525" y="4724400"/>
            <a:ext cx="3352800" cy="381000"/>
          </a:xfrm>
          <a:custGeom>
            <a:avLst/>
            <a:gdLst>
              <a:gd name="T0" fmla="*/ 0 w 2160"/>
              <a:gd name="T1" fmla="*/ 288 h 288"/>
              <a:gd name="T2" fmla="*/ 1152 w 2160"/>
              <a:gd name="T3" fmla="*/ 0 h 288"/>
              <a:gd name="T4" fmla="*/ 2160 w 2160"/>
              <a:gd name="T5" fmla="*/ 288 h 288"/>
            </a:gdLst>
            <a:ahLst/>
            <a:cxnLst>
              <a:cxn ang="0">
                <a:pos x="T0" y="T1"/>
              </a:cxn>
              <a:cxn ang="0">
                <a:pos x="T2" y="T3"/>
              </a:cxn>
              <a:cxn ang="0">
                <a:pos x="T4" y="T5"/>
              </a:cxn>
            </a:cxnLst>
            <a:rect l="0" t="0" r="r" b="b"/>
            <a:pathLst>
              <a:path w="2160" h="288">
                <a:moveTo>
                  <a:pt x="0" y="288"/>
                </a:moveTo>
                <a:cubicBezTo>
                  <a:pt x="396" y="144"/>
                  <a:pt x="792" y="0"/>
                  <a:pt x="1152" y="0"/>
                </a:cubicBezTo>
                <a:cubicBezTo>
                  <a:pt x="1512" y="0"/>
                  <a:pt x="1836" y="144"/>
                  <a:pt x="2160" y="288"/>
                </a:cubicBezTo>
              </a:path>
            </a:pathLst>
          </a:custGeom>
          <a:noFill/>
          <a:ln w="25400">
            <a:solidFill>
              <a:schemeClr val="accent1"/>
            </a:solidFill>
            <a:round/>
            <a:headEnd type="none" w="lg" len="lg"/>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8243" name="Text Box 19"/>
          <p:cNvSpPr txBox="1">
            <a:spLocks noChangeArrowheads="1"/>
          </p:cNvSpPr>
          <p:nvPr/>
        </p:nvSpPr>
        <p:spPr bwMode="auto">
          <a:xfrm>
            <a:off x="4191000" y="48006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h</a:t>
            </a:r>
            <a:r>
              <a:rPr lang="en-US" altLang="en-US" b="1" i="1" baseline="30000"/>
              <a:t>-1</a:t>
            </a:r>
            <a:r>
              <a:rPr lang="en-US" altLang="en-US"/>
              <a:t>(</a:t>
            </a:r>
            <a:r>
              <a:rPr lang="en-US" altLang="en-US" b="1" i="1"/>
              <a:t>x’</a:t>
            </a:r>
            <a:r>
              <a:rPr lang="en-US" altLang="en-US"/>
              <a:t>)</a:t>
            </a:r>
          </a:p>
        </p:txBody>
      </p:sp>
      <p:sp>
        <p:nvSpPr>
          <p:cNvPr id="308244" name="Rectangle 20"/>
          <p:cNvSpPr>
            <a:spLocks noChangeArrowheads="1"/>
          </p:cNvSpPr>
          <p:nvPr/>
        </p:nvSpPr>
        <p:spPr bwMode="auto">
          <a:xfrm>
            <a:off x="685800" y="2667000"/>
            <a:ext cx="8001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FontTx/>
              <a:buChar char="•"/>
            </a:pPr>
            <a:r>
              <a:rPr lang="en-US" altLang="en-US" sz="2800">
                <a:latin typeface="Arial" panose="020B0604020202020204" pitchFamily="34" charset="0"/>
              </a:rPr>
              <a:t>What if pixel comes from “between” two pixels?</a:t>
            </a:r>
          </a:p>
        </p:txBody>
      </p:sp>
    </p:spTree>
    <p:extLst>
      <p:ext uri="{BB962C8B-B14F-4D97-AF65-F5344CB8AC3E}">
        <p14:creationId xmlns:p14="http://schemas.microsoft.com/office/powerpoint/2010/main" val="95478021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82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82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82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8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4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3"/>
          <p:cNvSpPr>
            <a:spLocks noGrp="1"/>
          </p:cNvSpPr>
          <p:nvPr>
            <p:ph type="dt" sz="half" idx="4294967295"/>
          </p:nvPr>
        </p:nvSpPr>
        <p:spPr/>
        <p:txBody>
          <a:bodyPr/>
          <a:lstStyle/>
          <a:p>
            <a:r>
              <a:rPr lang="en-US" altLang="en-US"/>
              <a:t>2/1/2005</a:t>
            </a:r>
          </a:p>
        </p:txBody>
      </p:sp>
      <p:sp>
        <p:nvSpPr>
          <p:cNvPr id="30" name="Footer Placeholder 4"/>
          <p:cNvSpPr>
            <a:spLocks noGrp="1"/>
          </p:cNvSpPr>
          <p:nvPr>
            <p:ph type="ftr" sz="quarter" idx="4294967295"/>
          </p:nvPr>
        </p:nvSpPr>
        <p:spPr/>
        <p:txBody>
          <a:bodyPr/>
          <a:lstStyle/>
          <a:p>
            <a:r>
              <a:rPr lang="en-US" altLang="en-US"/>
              <a:t>Motion estimation</a:t>
            </a:r>
          </a:p>
        </p:txBody>
      </p:sp>
      <p:sp>
        <p:nvSpPr>
          <p:cNvPr id="31" name="Slide Number Placeholder 5"/>
          <p:cNvSpPr>
            <a:spLocks noGrp="1"/>
          </p:cNvSpPr>
          <p:nvPr>
            <p:ph type="sldNum" sz="quarter" idx="4294967295"/>
          </p:nvPr>
        </p:nvSpPr>
        <p:spPr/>
        <p:txBody>
          <a:bodyPr/>
          <a:lstStyle/>
          <a:p>
            <a:fld id="{C9D260F0-A91F-43D0-A012-438A00F1B026}" type="slidenum">
              <a:rPr lang="en-US" altLang="en-US"/>
              <a:pPr/>
              <a:t>42</a:t>
            </a:fld>
            <a:endParaRPr lang="en-US" altLang="en-US"/>
          </a:p>
        </p:txBody>
      </p:sp>
      <p:sp>
        <p:nvSpPr>
          <p:cNvPr id="309250" name="Rectangle 2"/>
          <p:cNvSpPr>
            <a:spLocks noGrp="1" noChangeArrowheads="1"/>
          </p:cNvSpPr>
          <p:nvPr>
            <p:ph type="title"/>
          </p:nvPr>
        </p:nvSpPr>
        <p:spPr/>
        <p:txBody>
          <a:bodyPr/>
          <a:lstStyle/>
          <a:p>
            <a:r>
              <a:rPr lang="en-US" altLang="en-US"/>
              <a:t>Inverse Warping</a:t>
            </a:r>
          </a:p>
        </p:txBody>
      </p:sp>
      <p:sp>
        <p:nvSpPr>
          <p:cNvPr id="309251" name="Rectangle 3"/>
          <p:cNvSpPr>
            <a:spLocks noGrp="1" noChangeArrowheads="1"/>
          </p:cNvSpPr>
          <p:nvPr>
            <p:ph type="body" idx="1"/>
          </p:nvPr>
        </p:nvSpPr>
        <p:spPr/>
        <p:txBody>
          <a:bodyPr/>
          <a:lstStyle/>
          <a:p>
            <a:r>
              <a:rPr lang="en-US" altLang="en-US"/>
              <a:t>Get each pixel </a:t>
            </a:r>
            <a:r>
              <a:rPr lang="en-US" altLang="en-US" b="1" i="1"/>
              <a:t>g</a:t>
            </a:r>
            <a:r>
              <a:rPr lang="en-US" altLang="en-US"/>
              <a:t>(</a:t>
            </a:r>
            <a:r>
              <a:rPr lang="en-US" altLang="en-US" b="1" i="1"/>
              <a:t>x’</a:t>
            </a:r>
            <a:r>
              <a:rPr lang="en-US" altLang="en-US"/>
              <a:t>) from its corresponding location </a:t>
            </a:r>
            <a:r>
              <a:rPr lang="en-US" altLang="en-US" b="1" i="1"/>
              <a:t>x</a:t>
            </a:r>
            <a:r>
              <a:rPr lang="en-US" altLang="en-US" b="1"/>
              <a:t> </a:t>
            </a:r>
            <a:r>
              <a:rPr lang="en-US" altLang="en-US"/>
              <a:t>=</a:t>
            </a:r>
            <a:r>
              <a:rPr lang="en-US" altLang="en-US" b="1"/>
              <a:t> </a:t>
            </a:r>
            <a:r>
              <a:rPr lang="en-US" altLang="en-US" b="1" i="1"/>
              <a:t>h</a:t>
            </a:r>
            <a:r>
              <a:rPr lang="en-US" altLang="en-US" b="1" i="1" baseline="30000"/>
              <a:t>-1</a:t>
            </a:r>
            <a:r>
              <a:rPr lang="en-US" altLang="en-US"/>
              <a:t>(</a:t>
            </a:r>
            <a:r>
              <a:rPr lang="en-US" altLang="en-US" b="1" i="1"/>
              <a:t>x’</a:t>
            </a:r>
            <a:r>
              <a:rPr lang="en-US" altLang="en-US"/>
              <a:t>) in </a:t>
            </a:r>
            <a:r>
              <a:rPr lang="en-US" altLang="en-US" b="1" i="1"/>
              <a:t>f</a:t>
            </a:r>
            <a:r>
              <a:rPr lang="en-US" altLang="en-US"/>
              <a:t>(</a:t>
            </a:r>
            <a:r>
              <a:rPr lang="en-US" altLang="en-US" b="1" i="1"/>
              <a:t>x</a:t>
            </a:r>
            <a:r>
              <a:rPr lang="en-US" altLang="en-US"/>
              <a:t>)</a:t>
            </a:r>
          </a:p>
        </p:txBody>
      </p:sp>
      <p:sp>
        <p:nvSpPr>
          <p:cNvPr id="309252" name="Rectangle 4"/>
          <p:cNvSpPr>
            <a:spLocks noChangeArrowheads="1"/>
          </p:cNvSpPr>
          <p:nvPr/>
        </p:nvSpPr>
        <p:spPr bwMode="auto">
          <a:xfrm>
            <a:off x="685800" y="2667000"/>
            <a:ext cx="8001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FontTx/>
              <a:buChar char="•"/>
            </a:pPr>
            <a:r>
              <a:rPr lang="en-US" altLang="en-US" sz="2800">
                <a:latin typeface="Arial" panose="020B0604020202020204" pitchFamily="34" charset="0"/>
              </a:rPr>
              <a:t>What if pixel comes from “between” two pixels?</a:t>
            </a:r>
          </a:p>
        </p:txBody>
      </p:sp>
      <p:sp>
        <p:nvSpPr>
          <p:cNvPr id="309253" name="Rectangle 5"/>
          <p:cNvSpPr>
            <a:spLocks noChangeArrowheads="1"/>
          </p:cNvSpPr>
          <p:nvPr/>
        </p:nvSpPr>
        <p:spPr bwMode="auto">
          <a:xfrm>
            <a:off x="685800" y="31242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FontTx/>
              <a:buChar char="•"/>
            </a:pPr>
            <a:r>
              <a:rPr lang="en-US" altLang="en-US" sz="2800">
                <a:latin typeface="Arial" panose="020B0604020202020204" pitchFamily="34" charset="0"/>
              </a:rPr>
              <a:t>Answer: </a:t>
            </a:r>
            <a:r>
              <a:rPr lang="en-US" altLang="en-US" sz="2800" i="1">
                <a:latin typeface="Arial" panose="020B0604020202020204" pitchFamily="34" charset="0"/>
              </a:rPr>
              <a:t>resample</a:t>
            </a:r>
            <a:r>
              <a:rPr lang="en-US" altLang="en-US" sz="2800">
                <a:latin typeface="Arial" panose="020B0604020202020204" pitchFamily="34" charset="0"/>
              </a:rPr>
              <a:t> color value from </a:t>
            </a:r>
            <a:r>
              <a:rPr lang="en-US" altLang="en-US" sz="2800" i="1">
                <a:latin typeface="Arial" panose="020B0604020202020204" pitchFamily="34" charset="0"/>
              </a:rPr>
              <a:t>interpolated</a:t>
            </a:r>
            <a:r>
              <a:rPr lang="en-US" altLang="en-US" sz="2800">
                <a:latin typeface="Arial" panose="020B0604020202020204" pitchFamily="34" charset="0"/>
              </a:rPr>
              <a:t> (</a:t>
            </a:r>
            <a:r>
              <a:rPr lang="en-US" altLang="en-US" sz="2800" i="1">
                <a:latin typeface="Arial" panose="020B0604020202020204" pitchFamily="34" charset="0"/>
              </a:rPr>
              <a:t>prefiltered</a:t>
            </a:r>
            <a:r>
              <a:rPr lang="en-US" altLang="en-US" sz="2800">
                <a:latin typeface="Arial" panose="020B0604020202020204" pitchFamily="34" charset="0"/>
              </a:rPr>
              <a:t>) source image</a:t>
            </a:r>
          </a:p>
        </p:txBody>
      </p:sp>
      <p:sp>
        <p:nvSpPr>
          <p:cNvPr id="309254" name="Text Box 6"/>
          <p:cNvSpPr txBox="1">
            <a:spLocks noChangeArrowheads="1"/>
          </p:cNvSpPr>
          <p:nvPr/>
        </p:nvSpPr>
        <p:spPr bwMode="auto">
          <a:xfrm>
            <a:off x="2590800" y="5715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f</a:t>
            </a:r>
            <a:r>
              <a:rPr lang="en-US" altLang="en-US"/>
              <a:t>(</a:t>
            </a:r>
            <a:r>
              <a:rPr lang="en-US" altLang="en-US" b="1" i="1"/>
              <a:t>x</a:t>
            </a:r>
            <a:r>
              <a:rPr lang="en-US" altLang="en-US"/>
              <a:t>)</a:t>
            </a:r>
          </a:p>
        </p:txBody>
      </p:sp>
      <p:sp>
        <p:nvSpPr>
          <p:cNvPr id="309255" name="Text Box 7"/>
          <p:cNvSpPr txBox="1">
            <a:spLocks noChangeArrowheads="1"/>
          </p:cNvSpPr>
          <p:nvPr/>
        </p:nvSpPr>
        <p:spPr bwMode="auto">
          <a:xfrm>
            <a:off x="6096000" y="5715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g</a:t>
            </a:r>
            <a:r>
              <a:rPr lang="en-US" altLang="en-US"/>
              <a:t>(</a:t>
            </a:r>
            <a:r>
              <a:rPr lang="en-US" altLang="en-US" b="1" i="1"/>
              <a:t>x’</a:t>
            </a:r>
            <a:r>
              <a:rPr lang="en-US" altLang="en-US"/>
              <a:t>)</a:t>
            </a:r>
          </a:p>
        </p:txBody>
      </p:sp>
      <p:grpSp>
        <p:nvGrpSpPr>
          <p:cNvPr id="309256" name="Group 8"/>
          <p:cNvGrpSpPr>
            <a:grpSpLocks/>
          </p:cNvGrpSpPr>
          <p:nvPr/>
        </p:nvGrpSpPr>
        <p:grpSpPr bwMode="auto">
          <a:xfrm>
            <a:off x="1752600" y="5257800"/>
            <a:ext cx="381000" cy="381000"/>
            <a:chOff x="1104" y="3312"/>
            <a:chExt cx="240" cy="240"/>
          </a:xfrm>
        </p:grpSpPr>
        <p:sp>
          <p:nvSpPr>
            <p:cNvPr id="309257" name="Line 9"/>
            <p:cNvSpPr>
              <a:spLocks noChangeShapeType="1"/>
            </p:cNvSpPr>
            <p:nvPr/>
          </p:nvSpPr>
          <p:spPr bwMode="auto">
            <a:xfrm flipV="1">
              <a:off x="1104" y="3312"/>
              <a:ext cx="0" cy="24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9258" name="Line 10"/>
            <p:cNvSpPr>
              <a:spLocks noChangeShapeType="1"/>
            </p:cNvSpPr>
            <p:nvPr/>
          </p:nvSpPr>
          <p:spPr bwMode="auto">
            <a:xfrm flipV="1">
              <a:off x="1104" y="3552"/>
              <a:ext cx="24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grpSp>
        <p:nvGrpSpPr>
          <p:cNvPr id="309259" name="Group 11"/>
          <p:cNvGrpSpPr>
            <a:grpSpLocks/>
          </p:cNvGrpSpPr>
          <p:nvPr/>
        </p:nvGrpSpPr>
        <p:grpSpPr bwMode="auto">
          <a:xfrm>
            <a:off x="5257800" y="5257800"/>
            <a:ext cx="381000" cy="381000"/>
            <a:chOff x="1104" y="3312"/>
            <a:chExt cx="240" cy="240"/>
          </a:xfrm>
        </p:grpSpPr>
        <p:sp>
          <p:nvSpPr>
            <p:cNvPr id="309260" name="Line 12"/>
            <p:cNvSpPr>
              <a:spLocks noChangeShapeType="1"/>
            </p:cNvSpPr>
            <p:nvPr/>
          </p:nvSpPr>
          <p:spPr bwMode="auto">
            <a:xfrm flipV="1">
              <a:off x="1104" y="3312"/>
              <a:ext cx="0" cy="24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9261" name="Line 13"/>
            <p:cNvSpPr>
              <a:spLocks noChangeShapeType="1"/>
            </p:cNvSpPr>
            <p:nvPr/>
          </p:nvSpPr>
          <p:spPr bwMode="auto">
            <a:xfrm flipV="1">
              <a:off x="1104" y="3552"/>
              <a:ext cx="24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sp>
        <p:nvSpPr>
          <p:cNvPr id="309262" name="Text Box 14"/>
          <p:cNvSpPr txBox="1">
            <a:spLocks noChangeArrowheads="1"/>
          </p:cNvSpPr>
          <p:nvPr/>
        </p:nvSpPr>
        <p:spPr bwMode="auto">
          <a:xfrm>
            <a:off x="1752600" y="5562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x</a:t>
            </a:r>
            <a:endParaRPr lang="en-US" altLang="en-US"/>
          </a:p>
        </p:txBody>
      </p:sp>
      <p:sp>
        <p:nvSpPr>
          <p:cNvPr id="309263" name="Text Box 15"/>
          <p:cNvSpPr txBox="1">
            <a:spLocks noChangeArrowheads="1"/>
          </p:cNvSpPr>
          <p:nvPr/>
        </p:nvSpPr>
        <p:spPr bwMode="auto">
          <a:xfrm>
            <a:off x="5257800" y="5562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a:t>x’</a:t>
            </a:r>
            <a:endParaRPr lang="en-US" altLang="en-US"/>
          </a:p>
        </p:txBody>
      </p:sp>
      <p:sp>
        <p:nvSpPr>
          <p:cNvPr id="309264" name="Rectangle 16"/>
          <p:cNvSpPr>
            <a:spLocks noChangeArrowheads="1"/>
          </p:cNvSpPr>
          <p:nvPr/>
        </p:nvSpPr>
        <p:spPr bwMode="auto">
          <a:xfrm>
            <a:off x="2225675" y="5105400"/>
            <a:ext cx="92075" cy="92075"/>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9265" name="Rectangle 17"/>
          <p:cNvSpPr>
            <a:spLocks noChangeArrowheads="1"/>
          </p:cNvSpPr>
          <p:nvPr/>
        </p:nvSpPr>
        <p:spPr bwMode="auto">
          <a:xfrm>
            <a:off x="5821363" y="5137150"/>
            <a:ext cx="92075" cy="92075"/>
          </a:xfrm>
          <a:prstGeom prst="rect">
            <a:avLst/>
          </a:prstGeom>
          <a:solidFill>
            <a:srgbClr val="FF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9266" name="Freeform 18"/>
          <p:cNvSpPr>
            <a:spLocks/>
          </p:cNvSpPr>
          <p:nvPr/>
        </p:nvSpPr>
        <p:spPr bwMode="auto">
          <a:xfrm>
            <a:off x="2422525" y="4724400"/>
            <a:ext cx="3352800" cy="381000"/>
          </a:xfrm>
          <a:custGeom>
            <a:avLst/>
            <a:gdLst>
              <a:gd name="T0" fmla="*/ 0 w 2160"/>
              <a:gd name="T1" fmla="*/ 288 h 288"/>
              <a:gd name="T2" fmla="*/ 1152 w 2160"/>
              <a:gd name="T3" fmla="*/ 0 h 288"/>
              <a:gd name="T4" fmla="*/ 2160 w 2160"/>
              <a:gd name="T5" fmla="*/ 288 h 288"/>
            </a:gdLst>
            <a:ahLst/>
            <a:cxnLst>
              <a:cxn ang="0">
                <a:pos x="T0" y="T1"/>
              </a:cxn>
              <a:cxn ang="0">
                <a:pos x="T2" y="T3"/>
              </a:cxn>
              <a:cxn ang="0">
                <a:pos x="T4" y="T5"/>
              </a:cxn>
            </a:cxnLst>
            <a:rect l="0" t="0" r="r" b="b"/>
            <a:pathLst>
              <a:path w="2160" h="288">
                <a:moveTo>
                  <a:pt x="0" y="288"/>
                </a:moveTo>
                <a:cubicBezTo>
                  <a:pt x="396" y="144"/>
                  <a:pt x="792" y="0"/>
                  <a:pt x="1152" y="0"/>
                </a:cubicBezTo>
                <a:cubicBezTo>
                  <a:pt x="1512" y="0"/>
                  <a:pt x="1836" y="144"/>
                  <a:pt x="2160" y="288"/>
                </a:cubicBezTo>
              </a:path>
            </a:pathLst>
          </a:custGeom>
          <a:noFill/>
          <a:ln w="25400">
            <a:solidFill>
              <a:schemeClr val="accent1"/>
            </a:solidFill>
            <a:round/>
            <a:headEnd type="none" w="lg" len="lg"/>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nvGrpSpPr>
          <p:cNvPr id="309267" name="Group 19"/>
          <p:cNvGrpSpPr>
            <a:grpSpLocks/>
          </p:cNvGrpSpPr>
          <p:nvPr/>
        </p:nvGrpSpPr>
        <p:grpSpPr bwMode="auto">
          <a:xfrm>
            <a:off x="1981200" y="4876800"/>
            <a:ext cx="609600" cy="609600"/>
            <a:chOff x="1248" y="3072"/>
            <a:chExt cx="384" cy="384"/>
          </a:xfrm>
        </p:grpSpPr>
        <p:sp>
          <p:nvSpPr>
            <p:cNvPr id="309268" name="Line 20"/>
            <p:cNvSpPr>
              <a:spLocks noChangeShapeType="1"/>
            </p:cNvSpPr>
            <p:nvPr/>
          </p:nvSpPr>
          <p:spPr bwMode="auto">
            <a:xfrm>
              <a:off x="1392" y="3072"/>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9269" name="Line 21"/>
            <p:cNvSpPr>
              <a:spLocks noChangeShapeType="1"/>
            </p:cNvSpPr>
            <p:nvPr/>
          </p:nvSpPr>
          <p:spPr bwMode="auto">
            <a:xfrm>
              <a:off x="1488" y="3072"/>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9270" name="Line 22"/>
            <p:cNvSpPr>
              <a:spLocks noChangeShapeType="1"/>
            </p:cNvSpPr>
            <p:nvPr/>
          </p:nvSpPr>
          <p:spPr bwMode="auto">
            <a:xfrm flipV="1">
              <a:off x="1248" y="3216"/>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9271" name="Line 23"/>
            <p:cNvSpPr>
              <a:spLocks noChangeShapeType="1"/>
            </p:cNvSpPr>
            <p:nvPr/>
          </p:nvSpPr>
          <p:spPr bwMode="auto">
            <a:xfrm flipV="1">
              <a:off x="1248" y="3312"/>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grpSp>
        <p:nvGrpSpPr>
          <p:cNvPr id="309272" name="Group 24"/>
          <p:cNvGrpSpPr>
            <a:grpSpLocks/>
          </p:cNvGrpSpPr>
          <p:nvPr/>
        </p:nvGrpSpPr>
        <p:grpSpPr bwMode="auto">
          <a:xfrm>
            <a:off x="5486400" y="4800600"/>
            <a:ext cx="609600" cy="609600"/>
            <a:chOff x="1248" y="3072"/>
            <a:chExt cx="384" cy="384"/>
          </a:xfrm>
        </p:grpSpPr>
        <p:sp>
          <p:nvSpPr>
            <p:cNvPr id="309273" name="Line 25"/>
            <p:cNvSpPr>
              <a:spLocks noChangeShapeType="1"/>
            </p:cNvSpPr>
            <p:nvPr/>
          </p:nvSpPr>
          <p:spPr bwMode="auto">
            <a:xfrm>
              <a:off x="1392" y="3072"/>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9274" name="Line 26"/>
            <p:cNvSpPr>
              <a:spLocks noChangeShapeType="1"/>
            </p:cNvSpPr>
            <p:nvPr/>
          </p:nvSpPr>
          <p:spPr bwMode="auto">
            <a:xfrm>
              <a:off x="1488" y="3072"/>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9275" name="Line 27"/>
            <p:cNvSpPr>
              <a:spLocks noChangeShapeType="1"/>
            </p:cNvSpPr>
            <p:nvPr/>
          </p:nvSpPr>
          <p:spPr bwMode="auto">
            <a:xfrm flipV="1">
              <a:off x="1248" y="3216"/>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09276" name="Line 28"/>
            <p:cNvSpPr>
              <a:spLocks noChangeShapeType="1"/>
            </p:cNvSpPr>
            <p:nvPr/>
          </p:nvSpPr>
          <p:spPr bwMode="auto">
            <a:xfrm flipV="1">
              <a:off x="1248" y="3312"/>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spTree>
    <p:extLst>
      <p:ext uri="{BB962C8B-B14F-4D97-AF65-F5344CB8AC3E}">
        <p14:creationId xmlns:p14="http://schemas.microsoft.com/office/powerpoint/2010/main" val="13755805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9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half" idx="4294967295"/>
          </p:nvPr>
        </p:nvSpPr>
        <p:spPr/>
        <p:txBody>
          <a:bodyPr/>
          <a:lstStyle/>
          <a:p>
            <a:r>
              <a:rPr lang="en-US" altLang="en-US"/>
              <a:t>2/1/2005</a:t>
            </a:r>
          </a:p>
        </p:txBody>
      </p:sp>
      <p:sp>
        <p:nvSpPr>
          <p:cNvPr id="6" name="Footer Placeholder 4"/>
          <p:cNvSpPr>
            <a:spLocks noGrp="1"/>
          </p:cNvSpPr>
          <p:nvPr>
            <p:ph type="ftr" sz="quarter" idx="4294967295"/>
          </p:nvPr>
        </p:nvSpPr>
        <p:spPr/>
        <p:txBody>
          <a:bodyPr/>
          <a:lstStyle/>
          <a:p>
            <a:r>
              <a:rPr lang="en-US" altLang="en-US"/>
              <a:t>Motion estimation</a:t>
            </a:r>
          </a:p>
        </p:txBody>
      </p:sp>
      <p:sp>
        <p:nvSpPr>
          <p:cNvPr id="7" name="Slide Number Placeholder 5"/>
          <p:cNvSpPr>
            <a:spLocks noGrp="1"/>
          </p:cNvSpPr>
          <p:nvPr>
            <p:ph type="sldNum" sz="quarter" idx="4294967295"/>
          </p:nvPr>
        </p:nvSpPr>
        <p:spPr/>
        <p:txBody>
          <a:bodyPr/>
          <a:lstStyle/>
          <a:p>
            <a:fld id="{F1403DA9-C8C8-4C49-9CAB-EE60E9E519A3}" type="slidenum">
              <a:rPr lang="en-US" altLang="en-US"/>
              <a:pPr/>
              <a:t>43</a:t>
            </a:fld>
            <a:endParaRPr lang="en-US" altLang="en-US"/>
          </a:p>
        </p:txBody>
      </p:sp>
      <p:sp>
        <p:nvSpPr>
          <p:cNvPr id="310274" name="Rectangle 2"/>
          <p:cNvSpPr>
            <a:spLocks noGrp="1" noChangeArrowheads="1"/>
          </p:cNvSpPr>
          <p:nvPr>
            <p:ph type="title"/>
          </p:nvPr>
        </p:nvSpPr>
        <p:spPr/>
        <p:txBody>
          <a:bodyPr/>
          <a:lstStyle/>
          <a:p>
            <a:r>
              <a:rPr lang="en-US" altLang="en-US"/>
              <a:t>Interpolation</a:t>
            </a:r>
          </a:p>
        </p:txBody>
      </p:sp>
      <p:sp>
        <p:nvSpPr>
          <p:cNvPr id="310275" name="Rectangle 3"/>
          <p:cNvSpPr>
            <a:spLocks noGrp="1" noChangeArrowheads="1"/>
          </p:cNvSpPr>
          <p:nvPr>
            <p:ph type="body" idx="1"/>
          </p:nvPr>
        </p:nvSpPr>
        <p:spPr/>
        <p:txBody>
          <a:bodyPr/>
          <a:lstStyle/>
          <a:p>
            <a:r>
              <a:rPr lang="en-US" altLang="en-US"/>
              <a:t>Possible interpolation filters:</a:t>
            </a:r>
          </a:p>
          <a:p>
            <a:pPr lvl="1"/>
            <a:r>
              <a:rPr lang="en-US" altLang="en-US"/>
              <a:t>nearest neighbor</a:t>
            </a:r>
          </a:p>
          <a:p>
            <a:pPr lvl="1"/>
            <a:r>
              <a:rPr lang="en-US" altLang="en-US"/>
              <a:t>bilinear</a:t>
            </a:r>
          </a:p>
          <a:p>
            <a:pPr lvl="1"/>
            <a:r>
              <a:rPr lang="en-US" altLang="en-US"/>
              <a:t>bicubic (interpolating)</a:t>
            </a:r>
          </a:p>
          <a:p>
            <a:pPr lvl="1"/>
            <a:r>
              <a:rPr lang="en-US" altLang="en-US"/>
              <a:t>sinc / FIR</a:t>
            </a:r>
          </a:p>
          <a:p>
            <a:r>
              <a:rPr lang="en-US" altLang="en-US"/>
              <a:t>Needed to prevent “jaggies”</a:t>
            </a:r>
            <a:br>
              <a:rPr lang="en-US" altLang="en-US"/>
            </a:br>
            <a:r>
              <a:rPr lang="en-US" altLang="en-US"/>
              <a:t> and “texture crawl” (see </a:t>
            </a:r>
            <a:r>
              <a:rPr lang="en-US" altLang="en-US">
                <a:solidFill>
                  <a:schemeClr val="accent2"/>
                </a:solidFill>
              </a:rPr>
              <a:t>demo</a:t>
            </a:r>
            <a:r>
              <a:rPr lang="en-US" altLang="en-US"/>
              <a:t>)</a:t>
            </a:r>
          </a:p>
        </p:txBody>
      </p:sp>
      <p:pic>
        <p:nvPicPr>
          <p:cNvPr id="310276" name="Picture 4" descr="rotatedN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752600"/>
            <a:ext cx="3449638" cy="284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39264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1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102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1027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1027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310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build="p" bldLvl="2"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4294967295"/>
          </p:nvPr>
        </p:nvSpPr>
        <p:spPr/>
        <p:txBody>
          <a:bodyPr/>
          <a:lstStyle/>
          <a:p>
            <a:r>
              <a:rPr lang="en-US" altLang="en-US"/>
              <a:t>2/1/2005</a:t>
            </a:r>
          </a:p>
        </p:txBody>
      </p:sp>
      <p:sp>
        <p:nvSpPr>
          <p:cNvPr id="10" name="Footer Placeholder 4"/>
          <p:cNvSpPr>
            <a:spLocks noGrp="1"/>
          </p:cNvSpPr>
          <p:nvPr>
            <p:ph type="ftr" sz="quarter" idx="4294967295"/>
          </p:nvPr>
        </p:nvSpPr>
        <p:spPr/>
        <p:txBody>
          <a:bodyPr/>
          <a:lstStyle/>
          <a:p>
            <a:r>
              <a:rPr lang="en-US" altLang="en-US"/>
              <a:t>Motion estimation</a:t>
            </a:r>
          </a:p>
        </p:txBody>
      </p:sp>
      <p:sp>
        <p:nvSpPr>
          <p:cNvPr id="11" name="Slide Number Placeholder 5"/>
          <p:cNvSpPr>
            <a:spLocks noGrp="1"/>
          </p:cNvSpPr>
          <p:nvPr>
            <p:ph type="sldNum" sz="quarter" idx="4294967295"/>
          </p:nvPr>
        </p:nvSpPr>
        <p:spPr/>
        <p:txBody>
          <a:bodyPr/>
          <a:lstStyle/>
          <a:p>
            <a:fld id="{5B109C13-30FC-4FCA-85D2-3A475251E14D}" type="slidenum">
              <a:rPr lang="en-US" altLang="en-US"/>
              <a:pPr/>
              <a:t>44</a:t>
            </a:fld>
            <a:endParaRPr lang="en-US" altLang="en-US"/>
          </a:p>
        </p:txBody>
      </p:sp>
      <p:sp>
        <p:nvSpPr>
          <p:cNvPr id="311298" name="Rectangle 2"/>
          <p:cNvSpPr>
            <a:spLocks noGrp="1" noChangeArrowheads="1"/>
          </p:cNvSpPr>
          <p:nvPr>
            <p:ph type="title"/>
          </p:nvPr>
        </p:nvSpPr>
        <p:spPr/>
        <p:txBody>
          <a:bodyPr/>
          <a:lstStyle/>
          <a:p>
            <a:r>
              <a:rPr lang="en-US" altLang="en-US"/>
              <a:t>Prefiltering</a:t>
            </a:r>
          </a:p>
        </p:txBody>
      </p:sp>
      <p:sp>
        <p:nvSpPr>
          <p:cNvPr id="311299" name="Rectangle 3"/>
          <p:cNvSpPr>
            <a:spLocks noGrp="1" noChangeArrowheads="1"/>
          </p:cNvSpPr>
          <p:nvPr>
            <p:ph type="body" idx="1"/>
          </p:nvPr>
        </p:nvSpPr>
        <p:spPr/>
        <p:txBody>
          <a:bodyPr/>
          <a:lstStyle/>
          <a:p>
            <a:pPr marL="533400" indent="-533400"/>
            <a:r>
              <a:rPr lang="en-US" altLang="en-US"/>
              <a:t>Essential for </a:t>
            </a:r>
            <a:r>
              <a:rPr lang="en-US" altLang="en-US" i="1"/>
              <a:t>downsampling</a:t>
            </a:r>
            <a:r>
              <a:rPr lang="en-US" altLang="en-US"/>
              <a:t> (</a:t>
            </a:r>
            <a:r>
              <a:rPr lang="en-US" altLang="en-US" i="1"/>
              <a:t>decimation</a:t>
            </a:r>
            <a:r>
              <a:rPr lang="en-US" altLang="en-US"/>
              <a:t>) to prevent </a:t>
            </a:r>
            <a:r>
              <a:rPr lang="en-US" altLang="en-US" i="1"/>
              <a:t>aliasing</a:t>
            </a:r>
            <a:endParaRPr lang="en-US" altLang="en-US"/>
          </a:p>
          <a:p>
            <a:pPr marL="533400" indent="-533400"/>
            <a:r>
              <a:rPr lang="en-US" altLang="en-US"/>
              <a:t>MIP-mapping [Williams’83]:</a:t>
            </a:r>
          </a:p>
          <a:p>
            <a:pPr marL="914400" lvl="1" indent="-457200">
              <a:buFontTx/>
              <a:buAutoNum type="arabicPeriod"/>
            </a:pPr>
            <a:r>
              <a:rPr lang="en-US" altLang="en-US"/>
              <a:t>build pyramid (but what decimation filter?):</a:t>
            </a:r>
          </a:p>
          <a:p>
            <a:pPr marL="1295400" lvl="2" indent="-381000"/>
            <a:r>
              <a:rPr lang="en-US" altLang="en-US"/>
              <a:t>block averaging</a:t>
            </a:r>
          </a:p>
          <a:p>
            <a:pPr marL="1295400" lvl="2" indent="-381000"/>
            <a:r>
              <a:rPr lang="en-US" altLang="en-US"/>
              <a:t>Burt &amp; Adelson (5-tap binomial)</a:t>
            </a:r>
          </a:p>
          <a:p>
            <a:pPr marL="1295400" lvl="2" indent="-381000"/>
            <a:r>
              <a:rPr lang="en-US" altLang="en-US"/>
              <a:t>7-tap wavelet-based filter (better)</a:t>
            </a:r>
            <a:endParaRPr lang="en-US" altLang="en-US" i="1"/>
          </a:p>
          <a:p>
            <a:pPr marL="914400" lvl="1" indent="-457200">
              <a:buFontTx/>
              <a:buAutoNum type="arabicPeriod"/>
            </a:pPr>
            <a:r>
              <a:rPr lang="en-US" altLang="en-US"/>
              <a:t> </a:t>
            </a:r>
            <a:r>
              <a:rPr lang="en-US" altLang="en-US" i="1"/>
              <a:t>trilinear</a:t>
            </a:r>
            <a:r>
              <a:rPr lang="en-US" altLang="en-US"/>
              <a:t> interpolation</a:t>
            </a:r>
          </a:p>
          <a:p>
            <a:pPr marL="1295400" lvl="2" indent="-381000"/>
            <a:r>
              <a:rPr lang="en-US" altLang="en-US"/>
              <a:t>bilinear within each 2 adjacent levels</a:t>
            </a:r>
          </a:p>
          <a:p>
            <a:pPr marL="1295400" lvl="2" indent="-381000"/>
            <a:r>
              <a:rPr lang="en-US" altLang="en-US"/>
              <a:t>linear blend </a:t>
            </a:r>
            <a:r>
              <a:rPr lang="en-US" altLang="en-US" i="1"/>
              <a:t>between</a:t>
            </a:r>
            <a:r>
              <a:rPr lang="en-US" altLang="en-US"/>
              <a:t> levels (determined by pixel size)</a:t>
            </a:r>
          </a:p>
        </p:txBody>
      </p:sp>
      <p:graphicFrame>
        <p:nvGraphicFramePr>
          <p:cNvPr id="311300" name="Object 4"/>
          <p:cNvGraphicFramePr>
            <a:graphicFrameLocks noChangeAspect="1"/>
          </p:cNvGraphicFramePr>
          <p:nvPr/>
        </p:nvGraphicFramePr>
        <p:xfrm>
          <a:off x="6324600" y="3657600"/>
          <a:ext cx="2568575" cy="1627188"/>
        </p:xfrm>
        <a:graphic>
          <a:graphicData uri="http://schemas.openxmlformats.org/presentationml/2006/ole">
            <mc:AlternateContent xmlns:mc="http://schemas.openxmlformats.org/markup-compatibility/2006">
              <mc:Choice xmlns:v="urn:schemas-microsoft-com:vml" Requires="v">
                <p:oleObj spid="_x0000_s39941" name="Photo Editor Photo" r:id="rId3" imgW="4896533" imgH="3419952" progId="MSPhotoEd.3">
                  <p:embed/>
                </p:oleObj>
              </mc:Choice>
              <mc:Fallback>
                <p:oleObj name="Photo Editor Photo" r:id="rId3" imgW="4896533" imgH="3419952" progId="MSPhotoEd.3">
                  <p:embed/>
                  <p:pic>
                    <p:nvPicPr>
                      <p:cNvPr id="311300" name="Object 4"/>
                      <p:cNvPicPr>
                        <a:picLocks noChangeAspect="1" noChangeArrowheads="1"/>
                      </p:cNvPicPr>
                      <p:nvPr/>
                    </p:nvPicPr>
                    <p:blipFill>
                      <a:blip r:embed="rId4">
                        <a:lum contrast="48000"/>
                        <a:extLst>
                          <a:ext uri="{28A0092B-C50C-407E-A947-70E740481C1C}">
                            <a14:useLocalDpi xmlns:a14="http://schemas.microsoft.com/office/drawing/2010/main" val="0"/>
                          </a:ext>
                        </a:extLst>
                      </a:blip>
                      <a:srcRect t="16844" r="30440" b="20053"/>
                      <a:stretch>
                        <a:fillRect/>
                      </a:stretch>
                    </p:blipFill>
                    <p:spPr bwMode="auto">
                      <a:xfrm>
                        <a:off x="6324600" y="3657600"/>
                        <a:ext cx="2568575"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1301" name="Line 5"/>
          <p:cNvSpPr>
            <a:spLocks noChangeShapeType="1"/>
          </p:cNvSpPr>
          <p:nvPr/>
        </p:nvSpPr>
        <p:spPr bwMode="auto">
          <a:xfrm flipV="1">
            <a:off x="7431088" y="4191000"/>
            <a:ext cx="188912" cy="585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11302" name="Oval 6"/>
          <p:cNvSpPr>
            <a:spLocks noChangeArrowheads="1"/>
          </p:cNvSpPr>
          <p:nvPr/>
        </p:nvSpPr>
        <p:spPr bwMode="auto">
          <a:xfrm>
            <a:off x="7391400" y="4724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11303" name="Oval 7"/>
          <p:cNvSpPr>
            <a:spLocks noChangeArrowheads="1"/>
          </p:cNvSpPr>
          <p:nvPr/>
        </p:nvSpPr>
        <p:spPr bwMode="auto">
          <a:xfrm>
            <a:off x="7620000" y="4114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11304" name="Oval 8"/>
          <p:cNvSpPr>
            <a:spLocks noChangeArrowheads="1"/>
          </p:cNvSpPr>
          <p:nvPr/>
        </p:nvSpPr>
        <p:spPr bwMode="auto">
          <a:xfrm>
            <a:off x="7467600" y="44958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extLst>
      <p:ext uri="{BB962C8B-B14F-4D97-AF65-F5344CB8AC3E}">
        <p14:creationId xmlns:p14="http://schemas.microsoft.com/office/powerpoint/2010/main" val="32586402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113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113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113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11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p:txBody>
          <a:bodyPr/>
          <a:lstStyle/>
          <a:p>
            <a:r>
              <a:rPr lang="en-US" altLang="en-US"/>
              <a:t>2/1/2005</a:t>
            </a:r>
          </a:p>
        </p:txBody>
      </p:sp>
      <p:sp>
        <p:nvSpPr>
          <p:cNvPr id="5" name="Footer Placeholder 4"/>
          <p:cNvSpPr>
            <a:spLocks noGrp="1"/>
          </p:cNvSpPr>
          <p:nvPr>
            <p:ph type="ftr" sz="quarter" idx="4294967295"/>
          </p:nvPr>
        </p:nvSpPr>
        <p:spPr/>
        <p:txBody>
          <a:bodyPr/>
          <a:lstStyle/>
          <a:p>
            <a:r>
              <a:rPr lang="en-US" altLang="en-US"/>
              <a:t>Motion estimation</a:t>
            </a:r>
          </a:p>
        </p:txBody>
      </p:sp>
      <p:sp>
        <p:nvSpPr>
          <p:cNvPr id="6" name="Slide Number Placeholder 5"/>
          <p:cNvSpPr>
            <a:spLocks noGrp="1"/>
          </p:cNvSpPr>
          <p:nvPr>
            <p:ph type="sldNum" sz="quarter" idx="4294967295"/>
          </p:nvPr>
        </p:nvSpPr>
        <p:spPr/>
        <p:txBody>
          <a:bodyPr/>
          <a:lstStyle/>
          <a:p>
            <a:fld id="{6FC9F93B-166D-4753-A62E-290680AFE1A8}" type="slidenum">
              <a:rPr lang="en-US" altLang="en-US"/>
              <a:pPr/>
              <a:t>45</a:t>
            </a:fld>
            <a:endParaRPr lang="en-US" altLang="en-US"/>
          </a:p>
        </p:txBody>
      </p:sp>
      <p:sp>
        <p:nvSpPr>
          <p:cNvPr id="312322" name="Rectangle 2"/>
          <p:cNvSpPr>
            <a:spLocks noGrp="1" noChangeArrowheads="1"/>
          </p:cNvSpPr>
          <p:nvPr>
            <p:ph type="title"/>
          </p:nvPr>
        </p:nvSpPr>
        <p:spPr/>
        <p:txBody>
          <a:bodyPr/>
          <a:lstStyle/>
          <a:p>
            <a:r>
              <a:rPr lang="en-US" altLang="en-US"/>
              <a:t>Prefiltering</a:t>
            </a:r>
          </a:p>
        </p:txBody>
      </p:sp>
      <p:sp>
        <p:nvSpPr>
          <p:cNvPr id="312323" name="Rectangle 3"/>
          <p:cNvSpPr>
            <a:spLocks noGrp="1" noChangeArrowheads="1"/>
          </p:cNvSpPr>
          <p:nvPr>
            <p:ph type="body" idx="1"/>
          </p:nvPr>
        </p:nvSpPr>
        <p:spPr/>
        <p:txBody>
          <a:bodyPr/>
          <a:lstStyle/>
          <a:p>
            <a:r>
              <a:rPr lang="en-US" altLang="en-US"/>
              <a:t>Essential for </a:t>
            </a:r>
            <a:r>
              <a:rPr lang="en-US" altLang="en-US" i="1"/>
              <a:t>downsampling</a:t>
            </a:r>
            <a:r>
              <a:rPr lang="en-US" altLang="en-US"/>
              <a:t> (</a:t>
            </a:r>
            <a:r>
              <a:rPr lang="en-US" altLang="en-US" i="1"/>
              <a:t>decimation</a:t>
            </a:r>
            <a:r>
              <a:rPr lang="en-US" altLang="en-US"/>
              <a:t>) to prevent </a:t>
            </a:r>
            <a:r>
              <a:rPr lang="en-US" altLang="en-US" i="1"/>
              <a:t>aliasing</a:t>
            </a:r>
            <a:endParaRPr lang="en-US" altLang="en-US"/>
          </a:p>
          <a:p>
            <a:r>
              <a:rPr lang="en-US" altLang="en-US"/>
              <a:t>Other possibilities:</a:t>
            </a:r>
          </a:p>
          <a:p>
            <a:pPr lvl="1"/>
            <a:r>
              <a:rPr lang="en-US" altLang="en-US"/>
              <a:t>summed area tables</a:t>
            </a:r>
          </a:p>
          <a:p>
            <a:pPr lvl="1"/>
            <a:r>
              <a:rPr lang="en-US" altLang="en-US"/>
              <a:t>elliptically weighted Gaussians (EWA) [Heckbert’86]</a:t>
            </a:r>
          </a:p>
        </p:txBody>
      </p:sp>
    </p:spTree>
    <p:extLst>
      <p:ext uri="{BB962C8B-B14F-4D97-AF65-F5344CB8AC3E}">
        <p14:creationId xmlns:p14="http://schemas.microsoft.com/office/powerpoint/2010/main" val="280027559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4294967295"/>
          </p:nvPr>
        </p:nvSpPr>
        <p:spPr/>
        <p:txBody>
          <a:bodyPr/>
          <a:lstStyle/>
          <a:p>
            <a:r>
              <a:rPr lang="en-US" altLang="en-US"/>
              <a:t>2/1/2005</a:t>
            </a:r>
          </a:p>
        </p:txBody>
      </p:sp>
      <p:sp>
        <p:nvSpPr>
          <p:cNvPr id="6" name="Footer Placeholder 4"/>
          <p:cNvSpPr>
            <a:spLocks noGrp="1"/>
          </p:cNvSpPr>
          <p:nvPr>
            <p:ph type="ftr" sz="quarter" idx="4294967295"/>
          </p:nvPr>
        </p:nvSpPr>
        <p:spPr/>
        <p:txBody>
          <a:bodyPr/>
          <a:lstStyle/>
          <a:p>
            <a:r>
              <a:rPr lang="en-US" altLang="en-US"/>
              <a:t>Motion estimation</a:t>
            </a:r>
          </a:p>
        </p:txBody>
      </p:sp>
      <p:sp>
        <p:nvSpPr>
          <p:cNvPr id="7" name="Slide Number Placeholder 5"/>
          <p:cNvSpPr>
            <a:spLocks noGrp="1"/>
          </p:cNvSpPr>
          <p:nvPr>
            <p:ph type="sldNum" sz="quarter" idx="4294967295"/>
          </p:nvPr>
        </p:nvSpPr>
        <p:spPr/>
        <p:txBody>
          <a:bodyPr/>
          <a:lstStyle/>
          <a:p>
            <a:fld id="{CD9AA998-FA9F-4D68-8616-5DADE9DD8983}" type="slidenum">
              <a:rPr lang="en-US" altLang="en-US"/>
              <a:pPr/>
              <a:t>46</a:t>
            </a:fld>
            <a:endParaRPr lang="en-US" altLang="en-US"/>
          </a:p>
        </p:txBody>
      </p:sp>
      <p:sp>
        <p:nvSpPr>
          <p:cNvPr id="313346" name="Rectangle 2"/>
          <p:cNvSpPr>
            <a:spLocks noGrp="1" noChangeArrowheads="1"/>
          </p:cNvSpPr>
          <p:nvPr>
            <p:ph type="title"/>
          </p:nvPr>
        </p:nvSpPr>
        <p:spPr/>
        <p:txBody>
          <a:bodyPr/>
          <a:lstStyle/>
          <a:p>
            <a:r>
              <a:rPr lang="en-US" altLang="en-US"/>
              <a:t>Image Warping – non-parametric</a:t>
            </a:r>
          </a:p>
        </p:txBody>
      </p:sp>
      <p:sp>
        <p:nvSpPr>
          <p:cNvPr id="313347" name="Rectangle 3"/>
          <p:cNvSpPr>
            <a:spLocks noGrp="1" noChangeArrowheads="1"/>
          </p:cNvSpPr>
          <p:nvPr>
            <p:ph type="body" idx="1"/>
          </p:nvPr>
        </p:nvSpPr>
        <p:spPr/>
        <p:txBody>
          <a:bodyPr/>
          <a:lstStyle/>
          <a:p>
            <a:r>
              <a:rPr lang="en-US" altLang="en-US"/>
              <a:t>Specify more detailed warp function</a:t>
            </a:r>
          </a:p>
          <a:p>
            <a:endParaRPr lang="en-US" altLang="en-US"/>
          </a:p>
          <a:p>
            <a:endParaRPr lang="en-US" altLang="en-US"/>
          </a:p>
          <a:p>
            <a:endParaRPr lang="en-US" altLang="en-US"/>
          </a:p>
          <a:p>
            <a:r>
              <a:rPr lang="en-US" altLang="en-US"/>
              <a:t>Examples: </a:t>
            </a:r>
          </a:p>
          <a:p>
            <a:pPr lvl="1"/>
            <a:r>
              <a:rPr lang="en-US" altLang="en-US"/>
              <a:t>splines</a:t>
            </a:r>
          </a:p>
          <a:p>
            <a:pPr lvl="1"/>
            <a:r>
              <a:rPr lang="en-US" altLang="en-US"/>
              <a:t>triangles</a:t>
            </a:r>
          </a:p>
          <a:p>
            <a:pPr lvl="1"/>
            <a:r>
              <a:rPr lang="en-US" altLang="en-US"/>
              <a:t>optical flow (per-pixel motion)</a:t>
            </a:r>
          </a:p>
          <a:p>
            <a:endParaRPr lang="en-US" altLang="en-US"/>
          </a:p>
        </p:txBody>
      </p:sp>
      <p:pic>
        <p:nvPicPr>
          <p:cNvPr id="313348" name="Picture 4" descr="BeierCa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362200"/>
            <a:ext cx="3394075"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4725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4294967295"/>
          </p:nvPr>
        </p:nvSpPr>
        <p:spPr/>
        <p:txBody>
          <a:bodyPr/>
          <a:lstStyle/>
          <a:p>
            <a:r>
              <a:rPr lang="en-US" altLang="en-US"/>
              <a:t>2/1/2005</a:t>
            </a:r>
          </a:p>
        </p:txBody>
      </p:sp>
      <p:sp>
        <p:nvSpPr>
          <p:cNvPr id="6" name="Footer Placeholder 4"/>
          <p:cNvSpPr>
            <a:spLocks noGrp="1"/>
          </p:cNvSpPr>
          <p:nvPr>
            <p:ph type="ftr" sz="quarter" idx="4294967295"/>
          </p:nvPr>
        </p:nvSpPr>
        <p:spPr/>
        <p:txBody>
          <a:bodyPr/>
          <a:lstStyle/>
          <a:p>
            <a:r>
              <a:rPr lang="en-US" altLang="en-US"/>
              <a:t>Motion estimation</a:t>
            </a:r>
          </a:p>
        </p:txBody>
      </p:sp>
      <p:sp>
        <p:nvSpPr>
          <p:cNvPr id="7" name="Slide Number Placeholder 5"/>
          <p:cNvSpPr>
            <a:spLocks noGrp="1"/>
          </p:cNvSpPr>
          <p:nvPr>
            <p:ph type="sldNum" sz="quarter" idx="4294967295"/>
          </p:nvPr>
        </p:nvSpPr>
        <p:spPr/>
        <p:txBody>
          <a:bodyPr/>
          <a:lstStyle/>
          <a:p>
            <a:fld id="{F80ED5C1-F9B7-4AC4-BEAA-9CF2CA9C5F52}" type="slidenum">
              <a:rPr lang="en-US" altLang="en-US"/>
              <a:pPr/>
              <a:t>47</a:t>
            </a:fld>
            <a:endParaRPr lang="en-US" altLang="en-US"/>
          </a:p>
        </p:txBody>
      </p:sp>
      <p:sp>
        <p:nvSpPr>
          <p:cNvPr id="314370" name="Rectangle 2"/>
          <p:cNvSpPr>
            <a:spLocks noGrp="1" noChangeArrowheads="1"/>
          </p:cNvSpPr>
          <p:nvPr>
            <p:ph type="title"/>
          </p:nvPr>
        </p:nvSpPr>
        <p:spPr/>
        <p:txBody>
          <a:bodyPr/>
          <a:lstStyle/>
          <a:p>
            <a:r>
              <a:rPr lang="en-US" altLang="en-US"/>
              <a:t>Image Warping – non-parametric</a:t>
            </a:r>
          </a:p>
        </p:txBody>
      </p:sp>
      <p:sp>
        <p:nvSpPr>
          <p:cNvPr id="314371" name="Rectangle 3"/>
          <p:cNvSpPr>
            <a:spLocks noGrp="1" noChangeArrowheads="1"/>
          </p:cNvSpPr>
          <p:nvPr>
            <p:ph type="body" idx="1"/>
          </p:nvPr>
        </p:nvSpPr>
        <p:spPr/>
        <p:txBody>
          <a:bodyPr/>
          <a:lstStyle/>
          <a:p>
            <a:r>
              <a:rPr lang="en-US" altLang="en-US"/>
              <a:t>Move control points to specify spline warp</a:t>
            </a:r>
          </a:p>
        </p:txBody>
      </p:sp>
      <p:pic>
        <p:nvPicPr>
          <p:cNvPr id="314372" name="Picture 4" descr="CatWomanWa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362200"/>
            <a:ext cx="6973888"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0434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ctrTitle"/>
          </p:nvPr>
        </p:nvSpPr>
        <p:spPr>
          <a:xfrm>
            <a:off x="685800" y="2286000"/>
            <a:ext cx="7772400" cy="1143000"/>
          </a:xfrm>
        </p:spPr>
        <p:txBody>
          <a:bodyPr anchor="ctr"/>
          <a:lstStyle/>
          <a:p>
            <a:r>
              <a:rPr lang="en-US" altLang="en-US" sz="4000"/>
              <a:t>Image Morphing</a:t>
            </a:r>
          </a:p>
        </p:txBody>
      </p:sp>
      <p:sp>
        <p:nvSpPr>
          <p:cNvPr id="315395" name="Rectangle 3"/>
          <p:cNvSpPr>
            <a:spLocks noGrp="1" noChangeArrowheads="1"/>
          </p:cNvSpPr>
          <p:nvPr>
            <p:ph type="subTitle" idx="1"/>
          </p:nvPr>
        </p:nvSpPr>
        <p:spPr>
          <a:xfrm>
            <a:off x="1371600" y="3886200"/>
            <a:ext cx="6400800" cy="1752600"/>
          </a:xfrm>
        </p:spPr>
        <p:txBody>
          <a:bodyPr/>
          <a:lstStyle/>
          <a:p>
            <a:endParaRPr lang="en-US" altLang="en-US" sz="2800"/>
          </a:p>
        </p:txBody>
      </p:sp>
      <p:pic>
        <p:nvPicPr>
          <p:cNvPr id="315397" name="Picture 5" descr="catwoma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886200"/>
            <a:ext cx="2590800" cy="158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70067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half" idx="4294967295"/>
          </p:nvPr>
        </p:nvSpPr>
        <p:spPr/>
        <p:txBody>
          <a:bodyPr/>
          <a:lstStyle/>
          <a:p>
            <a:r>
              <a:rPr lang="en-US" altLang="en-US"/>
              <a:t>2/1/2005</a:t>
            </a:r>
          </a:p>
        </p:txBody>
      </p:sp>
      <p:sp>
        <p:nvSpPr>
          <p:cNvPr id="6" name="Footer Placeholder 4"/>
          <p:cNvSpPr>
            <a:spLocks noGrp="1"/>
          </p:cNvSpPr>
          <p:nvPr>
            <p:ph type="ftr" sz="quarter" idx="4294967295"/>
          </p:nvPr>
        </p:nvSpPr>
        <p:spPr/>
        <p:txBody>
          <a:bodyPr/>
          <a:lstStyle/>
          <a:p>
            <a:r>
              <a:rPr lang="en-US" altLang="en-US"/>
              <a:t>Motion estimation</a:t>
            </a:r>
          </a:p>
        </p:txBody>
      </p:sp>
      <p:sp>
        <p:nvSpPr>
          <p:cNvPr id="7" name="Slide Number Placeholder 5"/>
          <p:cNvSpPr>
            <a:spLocks noGrp="1"/>
          </p:cNvSpPr>
          <p:nvPr>
            <p:ph type="sldNum" sz="quarter" idx="4294967295"/>
          </p:nvPr>
        </p:nvSpPr>
        <p:spPr/>
        <p:txBody>
          <a:bodyPr/>
          <a:lstStyle/>
          <a:p>
            <a:fld id="{5ACB1473-C89E-43E7-8FD0-076F6FAEAF0A}" type="slidenum">
              <a:rPr lang="en-US" altLang="en-US"/>
              <a:pPr/>
              <a:t>49</a:t>
            </a:fld>
            <a:endParaRPr lang="en-US" altLang="en-US"/>
          </a:p>
        </p:txBody>
      </p:sp>
      <p:sp>
        <p:nvSpPr>
          <p:cNvPr id="316418" name="Rectangle 2"/>
          <p:cNvSpPr>
            <a:spLocks noGrp="1" noChangeArrowheads="1"/>
          </p:cNvSpPr>
          <p:nvPr>
            <p:ph type="title"/>
          </p:nvPr>
        </p:nvSpPr>
        <p:spPr/>
        <p:txBody>
          <a:bodyPr/>
          <a:lstStyle/>
          <a:p>
            <a:r>
              <a:rPr lang="en-US" altLang="en-US"/>
              <a:t>Image Morphing</a:t>
            </a:r>
          </a:p>
        </p:txBody>
      </p:sp>
      <p:sp>
        <p:nvSpPr>
          <p:cNvPr id="316419" name="Rectangle 3"/>
          <p:cNvSpPr>
            <a:spLocks noGrp="1" noChangeArrowheads="1"/>
          </p:cNvSpPr>
          <p:nvPr>
            <p:ph type="body" idx="1"/>
          </p:nvPr>
        </p:nvSpPr>
        <p:spPr/>
        <p:txBody>
          <a:bodyPr/>
          <a:lstStyle/>
          <a:p>
            <a:pPr marL="533400" indent="-533400"/>
            <a:r>
              <a:rPr lang="en-US" altLang="en-US"/>
              <a:t>How can we </a:t>
            </a:r>
            <a:r>
              <a:rPr lang="en-US" altLang="en-US" i="1"/>
              <a:t>in-between</a:t>
            </a:r>
            <a:r>
              <a:rPr lang="en-US" altLang="en-US"/>
              <a:t> two images?</a:t>
            </a:r>
          </a:p>
          <a:p>
            <a:pPr marL="914400" lvl="1" indent="-457200">
              <a:buFontTx/>
              <a:buAutoNum type="arabicPeriod"/>
            </a:pPr>
            <a:r>
              <a:rPr lang="en-US" altLang="en-US"/>
              <a:t>Cross-dissolve</a:t>
            </a:r>
            <a:br>
              <a:rPr lang="en-US" altLang="en-US"/>
            </a:br>
            <a:r>
              <a:rPr lang="en-US" altLang="en-US"/>
              <a:t/>
            </a:r>
            <a:br>
              <a:rPr lang="en-US" altLang="en-US"/>
            </a:br>
            <a:r>
              <a:rPr lang="en-US" altLang="en-US"/>
              <a:t/>
            </a:r>
            <a:br>
              <a:rPr lang="en-US" altLang="en-US"/>
            </a:br>
            <a:r>
              <a:rPr lang="en-US" altLang="en-US"/>
              <a:t/>
            </a:r>
            <a:br>
              <a:rPr lang="en-US" altLang="en-US"/>
            </a:br>
            <a:r>
              <a:rPr lang="en-US" altLang="en-US"/>
              <a:t/>
            </a:r>
            <a:br>
              <a:rPr lang="en-US" altLang="en-US"/>
            </a:br>
            <a:r>
              <a:rPr lang="en-US" altLang="en-US"/>
              <a:t/>
            </a:r>
            <a:br>
              <a:rPr lang="en-US" altLang="en-US"/>
            </a:br>
            <a:r>
              <a:rPr lang="en-US" altLang="en-US"/>
              <a:t/>
            </a:r>
            <a:br>
              <a:rPr lang="en-US" altLang="en-US"/>
            </a:br>
            <a:r>
              <a:rPr lang="en-US" altLang="en-US"/>
              <a:t/>
            </a:r>
            <a:br>
              <a:rPr lang="en-US" altLang="en-US"/>
            </a:br>
            <a:r>
              <a:rPr lang="en-US" altLang="en-US"/>
              <a:t/>
            </a:r>
            <a:br>
              <a:rPr lang="en-US" altLang="en-US"/>
            </a:br>
            <a:r>
              <a:rPr lang="en-US" altLang="en-US"/>
              <a:t>(all examples from [Gomes </a:t>
            </a:r>
            <a:r>
              <a:rPr lang="en-US" altLang="en-US" i="1"/>
              <a:t>et al.</a:t>
            </a:r>
            <a:r>
              <a:rPr lang="en-US" altLang="en-US"/>
              <a:t>’99])</a:t>
            </a:r>
          </a:p>
        </p:txBody>
      </p:sp>
      <p:pic>
        <p:nvPicPr>
          <p:cNvPr id="316420" name="Picture 4" descr="CatWXdi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 y="2841625"/>
            <a:ext cx="7840663" cy="272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3001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6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164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16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19BD760-0A92-4E1E-AB86-6A91AC11AB5E}"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11267" name="Slide Number Placeholder 5"/>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D00FA43-4BC8-497C-AD8C-F5865539B8A1}" type="slidenum">
              <a:rPr lang="en-US" altLang="en-US" sz="800">
                <a:latin typeface="Arial" panose="020B0604020202020204" pitchFamily="34" charset="0"/>
              </a:rPr>
              <a:pPr eaLnBrk="1" hangingPunct="1"/>
              <a:t>5</a:t>
            </a:fld>
            <a:endParaRPr lang="en-US" altLang="en-US" sz="800">
              <a:latin typeface="Arial" panose="020B0604020202020204" pitchFamily="34" charset="0"/>
            </a:endParaRPr>
          </a:p>
        </p:txBody>
      </p:sp>
      <p:sp>
        <p:nvSpPr>
          <p:cNvPr id="11268" name="Rectangle 3074"/>
          <p:cNvSpPr>
            <a:spLocks noGrp="1" noChangeArrowheads="1"/>
          </p:cNvSpPr>
          <p:nvPr>
            <p:ph type="title"/>
          </p:nvPr>
        </p:nvSpPr>
        <p:spPr/>
        <p:txBody>
          <a:bodyPr/>
          <a:lstStyle/>
          <a:p>
            <a:r>
              <a:rPr lang="en-US" altLang="en-US" smtClean="0"/>
              <a:t>Applications</a:t>
            </a:r>
            <a:br>
              <a:rPr lang="en-US" altLang="en-US" smtClean="0"/>
            </a:br>
            <a:r>
              <a:rPr lang="en-US" altLang="en-US" smtClean="0"/>
              <a:t>Interpreting tasks and functinality</a:t>
            </a:r>
          </a:p>
        </p:txBody>
      </p:sp>
      <p:sp>
        <p:nvSpPr>
          <p:cNvPr id="6150" name="Rectangle 3075"/>
          <p:cNvSpPr>
            <a:spLocks noGrp="1" noChangeArrowheads="1"/>
          </p:cNvSpPr>
          <p:nvPr>
            <p:ph type="body" idx="1"/>
          </p:nvPr>
        </p:nvSpPr>
        <p:spPr>
          <a:xfrm>
            <a:off x="762000" y="1600200"/>
            <a:ext cx="3962400" cy="4800600"/>
          </a:xfrm>
        </p:spPr>
        <p:txBody>
          <a:bodyPr/>
          <a:lstStyle/>
          <a:p>
            <a:pPr marL="0" indent="0">
              <a:lnSpc>
                <a:spcPct val="90000"/>
              </a:lnSpc>
              <a:buFontTx/>
              <a:buNone/>
              <a:defRPr/>
            </a:pPr>
            <a:r>
              <a:rPr lang="en-US" altLang="en-US" smtClean="0"/>
              <a:t>Use tracking to interpret:</a:t>
            </a:r>
          </a:p>
          <a:p>
            <a:pPr marL="0" indent="0">
              <a:lnSpc>
                <a:spcPct val="90000"/>
              </a:lnSpc>
              <a:buFontTx/>
              <a:buAutoNum type="arabicPeriod"/>
              <a:defRPr/>
            </a:pPr>
            <a:r>
              <a:rPr lang="en-US" altLang="en-US" smtClean="0"/>
              <a:t>Physics of a mechanism</a:t>
            </a:r>
          </a:p>
          <a:p>
            <a:pPr marL="0" indent="0">
              <a:lnSpc>
                <a:spcPct val="90000"/>
              </a:lnSpc>
              <a:buFontTx/>
              <a:buAutoNum type="arabicPeriod"/>
              <a:defRPr/>
            </a:pPr>
            <a:r>
              <a:rPr lang="en-US" altLang="en-US" smtClean="0"/>
              <a:t>How a car is repaired.</a:t>
            </a:r>
          </a:p>
          <a:p>
            <a:pPr marL="0" indent="0">
              <a:lnSpc>
                <a:spcPct val="90000"/>
              </a:lnSpc>
              <a:buFontTx/>
              <a:buNone/>
              <a:defRPr/>
            </a:pPr>
            <a:r>
              <a:rPr lang="en-US" altLang="en-US" smtClean="0"/>
              <a:t>3. How a human cooks in a kitchen</a:t>
            </a:r>
          </a:p>
        </p:txBody>
      </p:sp>
      <p:pic>
        <p:nvPicPr>
          <p:cNvPr id="432134" name="gears-9-28.mpe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4800600" y="1371600"/>
            <a:ext cx="3505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32134"/>
                                        </p:tgtEl>
                                        <p:attrNameLst>
                                          <p:attrName>style.visibility</p:attrName>
                                        </p:attrNameLst>
                                      </p:cBhvr>
                                      <p:to>
                                        <p:strVal val="visible"/>
                                      </p:to>
                                    </p:set>
                                  </p:child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36320" fill="hold"/>
                                        <p:tgtEl>
                                          <p:spTgt spid="4321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432134"/>
                </p:tgtEl>
              </p:cMediaNode>
            </p:video>
            <p:seq concurrent="1" nextAc="seek">
              <p:cTn id="11" restart="whenNotActive" fill="hold" evtFilter="cancelBubble" nodeType="interactiveSeq">
                <p:stCondLst>
                  <p:cond evt="onClick" delay="0">
                    <p:tgtEl>
                      <p:spTgt spid="43213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432134"/>
                                        </p:tgtEl>
                                      </p:cBhvr>
                                    </p:cmd>
                                  </p:childTnLst>
                                </p:cTn>
                              </p:par>
                            </p:childTnLst>
                          </p:cTn>
                        </p:par>
                      </p:childTnLst>
                    </p:cTn>
                  </p:par>
                </p:childTnLst>
              </p:cTn>
              <p:nextCondLst>
                <p:cond evt="onClick" delay="0">
                  <p:tgtEl>
                    <p:spTgt spid="43213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4294967295"/>
          </p:nvPr>
        </p:nvSpPr>
        <p:spPr/>
        <p:txBody>
          <a:bodyPr/>
          <a:lstStyle/>
          <a:p>
            <a:r>
              <a:rPr lang="en-US" altLang="en-US"/>
              <a:t>2/1/2005</a:t>
            </a:r>
          </a:p>
        </p:txBody>
      </p:sp>
      <p:sp>
        <p:nvSpPr>
          <p:cNvPr id="6" name="Footer Placeholder 4"/>
          <p:cNvSpPr>
            <a:spLocks noGrp="1"/>
          </p:cNvSpPr>
          <p:nvPr>
            <p:ph type="ftr" sz="quarter" idx="4294967295"/>
          </p:nvPr>
        </p:nvSpPr>
        <p:spPr/>
        <p:txBody>
          <a:bodyPr/>
          <a:lstStyle/>
          <a:p>
            <a:r>
              <a:rPr lang="en-US" altLang="en-US"/>
              <a:t>Motion estimation</a:t>
            </a:r>
          </a:p>
        </p:txBody>
      </p:sp>
      <p:sp>
        <p:nvSpPr>
          <p:cNvPr id="7" name="Slide Number Placeholder 5"/>
          <p:cNvSpPr>
            <a:spLocks noGrp="1"/>
          </p:cNvSpPr>
          <p:nvPr>
            <p:ph type="sldNum" sz="quarter" idx="4294967295"/>
          </p:nvPr>
        </p:nvSpPr>
        <p:spPr/>
        <p:txBody>
          <a:bodyPr/>
          <a:lstStyle/>
          <a:p>
            <a:fld id="{89E90BDE-F759-4D54-824F-8FB4CAFA41C8}" type="slidenum">
              <a:rPr lang="en-US" altLang="en-US"/>
              <a:pPr/>
              <a:t>50</a:t>
            </a:fld>
            <a:endParaRPr lang="en-US" altLang="en-US"/>
          </a:p>
        </p:txBody>
      </p:sp>
      <p:sp>
        <p:nvSpPr>
          <p:cNvPr id="317442" name="Rectangle 2"/>
          <p:cNvSpPr>
            <a:spLocks noGrp="1" noChangeArrowheads="1"/>
          </p:cNvSpPr>
          <p:nvPr>
            <p:ph type="title"/>
          </p:nvPr>
        </p:nvSpPr>
        <p:spPr/>
        <p:txBody>
          <a:bodyPr/>
          <a:lstStyle/>
          <a:p>
            <a:r>
              <a:rPr lang="en-US" altLang="en-US"/>
              <a:t>Image Morphing</a:t>
            </a:r>
          </a:p>
        </p:txBody>
      </p:sp>
      <p:sp>
        <p:nvSpPr>
          <p:cNvPr id="317443" name="Rectangle 3"/>
          <p:cNvSpPr>
            <a:spLocks noGrp="1" noChangeArrowheads="1"/>
          </p:cNvSpPr>
          <p:nvPr>
            <p:ph type="body" idx="1"/>
          </p:nvPr>
        </p:nvSpPr>
        <p:spPr/>
        <p:txBody>
          <a:bodyPr/>
          <a:lstStyle/>
          <a:p>
            <a:pPr marL="533400" indent="-533400"/>
            <a:r>
              <a:rPr lang="en-US" altLang="en-US"/>
              <a:t>How can we </a:t>
            </a:r>
            <a:r>
              <a:rPr lang="en-US" altLang="en-US" i="1"/>
              <a:t>in-between</a:t>
            </a:r>
            <a:r>
              <a:rPr lang="en-US" altLang="en-US"/>
              <a:t> two images?</a:t>
            </a:r>
          </a:p>
          <a:p>
            <a:pPr marL="914400" lvl="1" indent="-457200">
              <a:buFontTx/>
              <a:buAutoNum type="arabicPeriod" startAt="2"/>
            </a:pPr>
            <a:r>
              <a:rPr lang="en-US" altLang="en-US"/>
              <a:t>Warp then cross-dissolve = </a:t>
            </a:r>
            <a:r>
              <a:rPr lang="en-US" altLang="en-US" i="1"/>
              <a:t>morph</a:t>
            </a:r>
            <a:endParaRPr lang="en-US" altLang="en-US"/>
          </a:p>
        </p:txBody>
      </p:sp>
      <p:pic>
        <p:nvPicPr>
          <p:cNvPr id="317444" name="Picture 4" descr="CatWMor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997200"/>
            <a:ext cx="5905500" cy="287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23213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4294967295"/>
          </p:nvPr>
        </p:nvSpPr>
        <p:spPr/>
        <p:txBody>
          <a:bodyPr/>
          <a:lstStyle/>
          <a:p>
            <a:r>
              <a:rPr lang="en-US" altLang="en-US"/>
              <a:t>2/1/2005</a:t>
            </a:r>
          </a:p>
        </p:txBody>
      </p:sp>
      <p:sp>
        <p:nvSpPr>
          <p:cNvPr id="6" name="Footer Placeholder 4"/>
          <p:cNvSpPr>
            <a:spLocks noGrp="1"/>
          </p:cNvSpPr>
          <p:nvPr>
            <p:ph type="ftr" sz="quarter" idx="4294967295"/>
          </p:nvPr>
        </p:nvSpPr>
        <p:spPr/>
        <p:txBody>
          <a:bodyPr/>
          <a:lstStyle/>
          <a:p>
            <a:r>
              <a:rPr lang="en-US" altLang="en-US"/>
              <a:t>Motion estimation</a:t>
            </a:r>
          </a:p>
        </p:txBody>
      </p:sp>
      <p:sp>
        <p:nvSpPr>
          <p:cNvPr id="7" name="Slide Number Placeholder 5"/>
          <p:cNvSpPr>
            <a:spLocks noGrp="1"/>
          </p:cNvSpPr>
          <p:nvPr>
            <p:ph type="sldNum" sz="quarter" idx="4294967295"/>
          </p:nvPr>
        </p:nvSpPr>
        <p:spPr/>
        <p:txBody>
          <a:bodyPr/>
          <a:lstStyle/>
          <a:p>
            <a:fld id="{76FA1247-7AB2-4758-9653-983A1DB50A5F}" type="slidenum">
              <a:rPr lang="en-US" altLang="en-US"/>
              <a:pPr/>
              <a:t>51</a:t>
            </a:fld>
            <a:endParaRPr lang="en-US" altLang="en-US"/>
          </a:p>
        </p:txBody>
      </p:sp>
      <p:sp>
        <p:nvSpPr>
          <p:cNvPr id="318466" name="Rectangle 2"/>
          <p:cNvSpPr>
            <a:spLocks noGrp="1" noChangeArrowheads="1"/>
          </p:cNvSpPr>
          <p:nvPr>
            <p:ph type="title"/>
          </p:nvPr>
        </p:nvSpPr>
        <p:spPr/>
        <p:txBody>
          <a:bodyPr/>
          <a:lstStyle/>
          <a:p>
            <a:r>
              <a:rPr lang="en-US" altLang="en-US"/>
              <a:t>Warp specification</a:t>
            </a:r>
          </a:p>
        </p:txBody>
      </p:sp>
      <p:sp>
        <p:nvSpPr>
          <p:cNvPr id="318467" name="Rectangle 3"/>
          <p:cNvSpPr>
            <a:spLocks noGrp="1" noChangeArrowheads="1"/>
          </p:cNvSpPr>
          <p:nvPr>
            <p:ph type="body" idx="1"/>
          </p:nvPr>
        </p:nvSpPr>
        <p:spPr/>
        <p:txBody>
          <a:bodyPr/>
          <a:lstStyle/>
          <a:p>
            <a:pPr marL="533400" indent="-533400"/>
            <a:r>
              <a:rPr lang="en-US" altLang="en-US"/>
              <a:t>How can we specify the warp?</a:t>
            </a:r>
          </a:p>
          <a:p>
            <a:pPr marL="914400" lvl="1" indent="-457200">
              <a:buFontTx/>
              <a:buAutoNum type="arabicPeriod"/>
            </a:pPr>
            <a:r>
              <a:rPr lang="en-US" altLang="en-US"/>
              <a:t>Specify corresponding </a:t>
            </a:r>
            <a:r>
              <a:rPr lang="en-US" altLang="en-US" i="1"/>
              <a:t>points</a:t>
            </a:r>
            <a:endParaRPr lang="en-US" altLang="en-US"/>
          </a:p>
          <a:p>
            <a:pPr marL="1295400" lvl="2" indent="-381000">
              <a:buFontTx/>
              <a:buChar char="•"/>
            </a:pPr>
            <a:r>
              <a:rPr lang="en-US" altLang="en-US" i="1"/>
              <a:t>interpolate</a:t>
            </a:r>
            <a:r>
              <a:rPr lang="en-US" altLang="en-US"/>
              <a:t> to a complete warping function</a:t>
            </a:r>
            <a:br>
              <a:rPr lang="en-US" altLang="en-US"/>
            </a:br>
            <a:r>
              <a:rPr lang="en-US" altLang="en-US"/>
              <a:t/>
            </a:r>
            <a:br>
              <a:rPr lang="en-US" altLang="en-US"/>
            </a:br>
            <a:r>
              <a:rPr lang="en-US" altLang="en-US"/>
              <a:t/>
            </a:r>
            <a:br>
              <a:rPr lang="en-US" altLang="en-US"/>
            </a:br>
            <a:r>
              <a:rPr lang="en-US" altLang="en-US"/>
              <a:t/>
            </a:r>
            <a:br>
              <a:rPr lang="en-US" altLang="en-US"/>
            </a:br>
            <a:r>
              <a:rPr lang="en-US" altLang="en-US"/>
              <a:t/>
            </a:r>
            <a:br>
              <a:rPr lang="en-US" altLang="en-US"/>
            </a:br>
            <a:r>
              <a:rPr lang="en-US" altLang="en-US"/>
              <a:t/>
            </a:r>
            <a:br>
              <a:rPr lang="en-US" altLang="en-US"/>
            </a:br>
            <a:r>
              <a:rPr lang="en-US" altLang="en-US"/>
              <a:t/>
            </a:r>
            <a:br>
              <a:rPr lang="en-US" altLang="en-US"/>
            </a:br>
            <a:r>
              <a:rPr lang="en-US" altLang="en-US"/>
              <a:t/>
            </a:r>
            <a:br>
              <a:rPr lang="en-US" altLang="en-US"/>
            </a:br>
            <a:r>
              <a:rPr lang="en-US" altLang="en-US"/>
              <a:t/>
            </a:r>
            <a:br>
              <a:rPr lang="en-US" altLang="en-US"/>
            </a:br>
            <a:endParaRPr lang="en-US" altLang="en-US"/>
          </a:p>
          <a:p>
            <a:pPr marL="1295400" lvl="2" indent="-381000">
              <a:buFontTx/>
              <a:buChar char="•"/>
            </a:pPr>
            <a:r>
              <a:rPr lang="en-US" altLang="en-US"/>
              <a:t>Nielson, </a:t>
            </a:r>
            <a:r>
              <a:rPr lang="en-US" altLang="en-US" i="1"/>
              <a:t>Scattered Data Modeling</a:t>
            </a:r>
            <a:r>
              <a:rPr lang="en-US" altLang="en-US"/>
              <a:t>, IEEE CG&amp;A’93]</a:t>
            </a:r>
          </a:p>
        </p:txBody>
      </p:sp>
      <p:pic>
        <p:nvPicPr>
          <p:cNvPr id="318468" name="Picture 4" descr="CatWPo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3254375"/>
            <a:ext cx="6481762" cy="238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44552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4294967295"/>
          </p:nvPr>
        </p:nvSpPr>
        <p:spPr/>
        <p:txBody>
          <a:bodyPr/>
          <a:lstStyle/>
          <a:p>
            <a:r>
              <a:rPr lang="en-US" altLang="en-US"/>
              <a:t>2/1/2005</a:t>
            </a:r>
          </a:p>
        </p:txBody>
      </p:sp>
      <p:sp>
        <p:nvSpPr>
          <p:cNvPr id="6" name="Footer Placeholder 4"/>
          <p:cNvSpPr>
            <a:spLocks noGrp="1"/>
          </p:cNvSpPr>
          <p:nvPr>
            <p:ph type="ftr" sz="quarter" idx="4294967295"/>
          </p:nvPr>
        </p:nvSpPr>
        <p:spPr/>
        <p:txBody>
          <a:bodyPr/>
          <a:lstStyle/>
          <a:p>
            <a:r>
              <a:rPr lang="en-US" altLang="en-US"/>
              <a:t>Motion estimation</a:t>
            </a:r>
          </a:p>
        </p:txBody>
      </p:sp>
      <p:sp>
        <p:nvSpPr>
          <p:cNvPr id="7" name="Slide Number Placeholder 5"/>
          <p:cNvSpPr>
            <a:spLocks noGrp="1"/>
          </p:cNvSpPr>
          <p:nvPr>
            <p:ph type="sldNum" sz="quarter" idx="4294967295"/>
          </p:nvPr>
        </p:nvSpPr>
        <p:spPr/>
        <p:txBody>
          <a:bodyPr/>
          <a:lstStyle/>
          <a:p>
            <a:fld id="{21812EAE-4DF5-4DFD-9309-F3B96D42844C}" type="slidenum">
              <a:rPr lang="en-US" altLang="en-US"/>
              <a:pPr/>
              <a:t>52</a:t>
            </a:fld>
            <a:endParaRPr lang="en-US" altLang="en-US"/>
          </a:p>
        </p:txBody>
      </p:sp>
      <p:sp>
        <p:nvSpPr>
          <p:cNvPr id="319490" name="Rectangle 2"/>
          <p:cNvSpPr>
            <a:spLocks noGrp="1" noChangeArrowheads="1"/>
          </p:cNvSpPr>
          <p:nvPr>
            <p:ph type="title"/>
          </p:nvPr>
        </p:nvSpPr>
        <p:spPr/>
        <p:txBody>
          <a:bodyPr/>
          <a:lstStyle/>
          <a:p>
            <a:r>
              <a:rPr lang="en-US" altLang="en-US"/>
              <a:t>Warp specification</a:t>
            </a:r>
          </a:p>
        </p:txBody>
      </p:sp>
      <p:sp>
        <p:nvSpPr>
          <p:cNvPr id="319491" name="Rectangle 3"/>
          <p:cNvSpPr>
            <a:spLocks noGrp="1" noChangeArrowheads="1"/>
          </p:cNvSpPr>
          <p:nvPr>
            <p:ph type="body" idx="1"/>
          </p:nvPr>
        </p:nvSpPr>
        <p:spPr/>
        <p:txBody>
          <a:bodyPr/>
          <a:lstStyle/>
          <a:p>
            <a:pPr marL="533400" indent="-533400"/>
            <a:r>
              <a:rPr lang="en-US" altLang="en-US"/>
              <a:t>How can we specify the warp?</a:t>
            </a:r>
          </a:p>
          <a:p>
            <a:pPr marL="914400" lvl="1" indent="-457200">
              <a:buFontTx/>
              <a:buAutoNum type="arabicPeriod" startAt="2"/>
            </a:pPr>
            <a:r>
              <a:rPr lang="en-US" altLang="en-US"/>
              <a:t>Specify corresponding </a:t>
            </a:r>
            <a:r>
              <a:rPr lang="en-US" altLang="en-US" i="1"/>
              <a:t>vectors</a:t>
            </a:r>
            <a:endParaRPr lang="en-US" altLang="en-US"/>
          </a:p>
          <a:p>
            <a:pPr marL="1295400" lvl="2" indent="-381000">
              <a:buFontTx/>
              <a:buChar char="•"/>
            </a:pPr>
            <a:r>
              <a:rPr lang="en-US" altLang="en-US" i="1"/>
              <a:t>interpolate</a:t>
            </a:r>
            <a:r>
              <a:rPr lang="en-US" altLang="en-US"/>
              <a:t> to a complete warping function</a:t>
            </a:r>
            <a:br>
              <a:rPr lang="en-US" altLang="en-US"/>
            </a:br>
            <a:endParaRPr lang="en-US" altLang="en-US"/>
          </a:p>
        </p:txBody>
      </p:sp>
      <p:pic>
        <p:nvPicPr>
          <p:cNvPr id="319492" name="Picture 4" descr="CatW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713" y="3352800"/>
            <a:ext cx="6161087" cy="224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5206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4294967295"/>
          </p:nvPr>
        </p:nvSpPr>
        <p:spPr/>
        <p:txBody>
          <a:bodyPr/>
          <a:lstStyle/>
          <a:p>
            <a:r>
              <a:rPr lang="en-US" altLang="en-US"/>
              <a:t>2/1/2005</a:t>
            </a:r>
          </a:p>
        </p:txBody>
      </p:sp>
      <p:sp>
        <p:nvSpPr>
          <p:cNvPr id="7" name="Footer Placeholder 4"/>
          <p:cNvSpPr>
            <a:spLocks noGrp="1"/>
          </p:cNvSpPr>
          <p:nvPr>
            <p:ph type="ftr" sz="quarter" idx="4294967295"/>
          </p:nvPr>
        </p:nvSpPr>
        <p:spPr/>
        <p:txBody>
          <a:bodyPr/>
          <a:lstStyle/>
          <a:p>
            <a:r>
              <a:rPr lang="en-US" altLang="en-US"/>
              <a:t>Motion estimation</a:t>
            </a:r>
          </a:p>
        </p:txBody>
      </p:sp>
      <p:sp>
        <p:nvSpPr>
          <p:cNvPr id="8" name="Slide Number Placeholder 5"/>
          <p:cNvSpPr>
            <a:spLocks noGrp="1"/>
          </p:cNvSpPr>
          <p:nvPr>
            <p:ph type="sldNum" sz="quarter" idx="4294967295"/>
          </p:nvPr>
        </p:nvSpPr>
        <p:spPr/>
        <p:txBody>
          <a:bodyPr/>
          <a:lstStyle/>
          <a:p>
            <a:fld id="{2E83F716-A92D-4D92-BC2A-A44C8F1E2ABC}" type="slidenum">
              <a:rPr lang="en-US" altLang="en-US"/>
              <a:pPr/>
              <a:t>53</a:t>
            </a:fld>
            <a:endParaRPr lang="en-US" altLang="en-US"/>
          </a:p>
        </p:txBody>
      </p:sp>
      <p:sp>
        <p:nvSpPr>
          <p:cNvPr id="320514" name="Rectangle 2"/>
          <p:cNvSpPr>
            <a:spLocks noGrp="1" noChangeArrowheads="1"/>
          </p:cNvSpPr>
          <p:nvPr>
            <p:ph type="title"/>
          </p:nvPr>
        </p:nvSpPr>
        <p:spPr/>
        <p:txBody>
          <a:bodyPr/>
          <a:lstStyle/>
          <a:p>
            <a:r>
              <a:rPr lang="en-US" altLang="en-US"/>
              <a:t>Warp specification</a:t>
            </a:r>
          </a:p>
        </p:txBody>
      </p:sp>
      <p:sp>
        <p:nvSpPr>
          <p:cNvPr id="320515" name="Rectangle 3"/>
          <p:cNvSpPr>
            <a:spLocks noGrp="1" noChangeArrowheads="1"/>
          </p:cNvSpPr>
          <p:nvPr>
            <p:ph type="body" idx="1"/>
          </p:nvPr>
        </p:nvSpPr>
        <p:spPr/>
        <p:txBody>
          <a:bodyPr/>
          <a:lstStyle/>
          <a:p>
            <a:pPr marL="533400" indent="-533400"/>
            <a:r>
              <a:rPr lang="en-US" altLang="en-US"/>
              <a:t>How can we specify the warp?</a:t>
            </a:r>
          </a:p>
          <a:p>
            <a:pPr marL="914400" lvl="1" indent="-457200">
              <a:buFontTx/>
              <a:buAutoNum type="arabicPeriod" startAt="2"/>
            </a:pPr>
            <a:r>
              <a:rPr lang="en-US" altLang="en-US"/>
              <a:t>Specify corresponding </a:t>
            </a:r>
            <a:r>
              <a:rPr lang="en-US" altLang="en-US" i="1"/>
              <a:t>vectors</a:t>
            </a:r>
            <a:endParaRPr lang="en-US" altLang="en-US"/>
          </a:p>
          <a:p>
            <a:pPr marL="1295400" lvl="2" indent="-381000">
              <a:buFontTx/>
              <a:buChar char="•"/>
            </a:pPr>
            <a:r>
              <a:rPr lang="en-US" altLang="en-US" i="1"/>
              <a:t>interpolate</a:t>
            </a:r>
            <a:r>
              <a:rPr lang="en-US" altLang="en-US"/>
              <a:t> [Beier &amp; Neely, SIGGRAPH’92]</a:t>
            </a:r>
          </a:p>
        </p:txBody>
      </p:sp>
      <p:pic>
        <p:nvPicPr>
          <p:cNvPr id="320516" name="Picture 4" descr="BeierCa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88" y="3552825"/>
            <a:ext cx="3935412" cy="2085975"/>
          </a:xfrm>
          <a:prstGeom prst="rect">
            <a:avLst/>
          </a:prstGeom>
          <a:noFill/>
          <a:extLst>
            <a:ext uri="{909E8E84-426E-40DD-AFC4-6F175D3DCCD1}">
              <a14:hiddenFill xmlns:a14="http://schemas.microsoft.com/office/drawing/2010/main">
                <a:solidFill>
                  <a:srgbClr val="FFFFFF"/>
                </a:solidFill>
              </a14:hiddenFill>
            </a:ext>
          </a:extLst>
        </p:spPr>
      </p:pic>
      <p:pic>
        <p:nvPicPr>
          <p:cNvPr id="320517" name="Picture 5" descr="BeierCa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352800"/>
            <a:ext cx="3997325" cy="258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31907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20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4294967295"/>
          </p:nvPr>
        </p:nvSpPr>
        <p:spPr/>
        <p:txBody>
          <a:bodyPr/>
          <a:lstStyle/>
          <a:p>
            <a:r>
              <a:rPr lang="en-US" altLang="en-US"/>
              <a:t>2/1/2005</a:t>
            </a:r>
          </a:p>
        </p:txBody>
      </p:sp>
      <p:sp>
        <p:nvSpPr>
          <p:cNvPr id="6" name="Footer Placeholder 4"/>
          <p:cNvSpPr>
            <a:spLocks noGrp="1"/>
          </p:cNvSpPr>
          <p:nvPr>
            <p:ph type="ftr" sz="quarter" idx="4294967295"/>
          </p:nvPr>
        </p:nvSpPr>
        <p:spPr/>
        <p:txBody>
          <a:bodyPr/>
          <a:lstStyle/>
          <a:p>
            <a:r>
              <a:rPr lang="en-US" altLang="en-US"/>
              <a:t>Motion estimation</a:t>
            </a:r>
          </a:p>
        </p:txBody>
      </p:sp>
      <p:sp>
        <p:nvSpPr>
          <p:cNvPr id="7" name="Slide Number Placeholder 5"/>
          <p:cNvSpPr>
            <a:spLocks noGrp="1"/>
          </p:cNvSpPr>
          <p:nvPr>
            <p:ph type="sldNum" sz="quarter" idx="4294967295"/>
          </p:nvPr>
        </p:nvSpPr>
        <p:spPr/>
        <p:txBody>
          <a:bodyPr/>
          <a:lstStyle/>
          <a:p>
            <a:fld id="{A846523B-8E48-4AE4-BCD0-ABC064C54EF9}" type="slidenum">
              <a:rPr lang="en-US" altLang="en-US"/>
              <a:pPr/>
              <a:t>54</a:t>
            </a:fld>
            <a:endParaRPr lang="en-US" altLang="en-US"/>
          </a:p>
        </p:txBody>
      </p:sp>
      <p:sp>
        <p:nvSpPr>
          <p:cNvPr id="321538" name="Rectangle 2"/>
          <p:cNvSpPr>
            <a:spLocks noGrp="1" noChangeArrowheads="1"/>
          </p:cNvSpPr>
          <p:nvPr>
            <p:ph type="title"/>
          </p:nvPr>
        </p:nvSpPr>
        <p:spPr/>
        <p:txBody>
          <a:bodyPr/>
          <a:lstStyle/>
          <a:p>
            <a:r>
              <a:rPr lang="en-US" altLang="en-US"/>
              <a:t>Warp specification</a:t>
            </a:r>
          </a:p>
        </p:txBody>
      </p:sp>
      <p:sp>
        <p:nvSpPr>
          <p:cNvPr id="321539" name="Rectangle 3"/>
          <p:cNvSpPr>
            <a:spLocks noGrp="1" noChangeArrowheads="1"/>
          </p:cNvSpPr>
          <p:nvPr>
            <p:ph type="body" idx="1"/>
          </p:nvPr>
        </p:nvSpPr>
        <p:spPr/>
        <p:txBody>
          <a:bodyPr/>
          <a:lstStyle/>
          <a:p>
            <a:pPr marL="533400" indent="-533400"/>
            <a:r>
              <a:rPr lang="en-US" altLang="en-US"/>
              <a:t>How can we specify the warp?</a:t>
            </a:r>
          </a:p>
          <a:p>
            <a:pPr marL="914400" lvl="1" indent="-457200">
              <a:buFontTx/>
              <a:buAutoNum type="arabicPeriod" startAt="3"/>
            </a:pPr>
            <a:r>
              <a:rPr lang="en-US" altLang="en-US"/>
              <a:t>Specify corresponding </a:t>
            </a:r>
            <a:r>
              <a:rPr lang="en-US" altLang="en-US" i="1"/>
              <a:t>spline control points</a:t>
            </a:r>
            <a:endParaRPr lang="en-US" altLang="en-US"/>
          </a:p>
          <a:p>
            <a:pPr marL="1295400" lvl="2" indent="-381000">
              <a:buFontTx/>
              <a:buChar char="•"/>
            </a:pPr>
            <a:r>
              <a:rPr lang="en-US" altLang="en-US" i="1"/>
              <a:t>interpolate</a:t>
            </a:r>
            <a:r>
              <a:rPr lang="en-US" altLang="en-US"/>
              <a:t> to a complete warping function</a:t>
            </a:r>
          </a:p>
        </p:txBody>
      </p:sp>
      <p:pic>
        <p:nvPicPr>
          <p:cNvPr id="321540" name="Picture 4" descr="CatWSp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295650"/>
            <a:ext cx="6170613"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3651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p:txBody>
          <a:bodyPr/>
          <a:lstStyle/>
          <a:p>
            <a:r>
              <a:rPr lang="en-US" altLang="en-US"/>
              <a:t>2/1/2005</a:t>
            </a:r>
          </a:p>
        </p:txBody>
      </p:sp>
      <p:sp>
        <p:nvSpPr>
          <p:cNvPr id="5" name="Footer Placeholder 4"/>
          <p:cNvSpPr>
            <a:spLocks noGrp="1"/>
          </p:cNvSpPr>
          <p:nvPr>
            <p:ph type="ftr" sz="quarter" idx="4294967295"/>
          </p:nvPr>
        </p:nvSpPr>
        <p:spPr/>
        <p:txBody>
          <a:bodyPr/>
          <a:lstStyle/>
          <a:p>
            <a:r>
              <a:rPr lang="en-US" altLang="en-US"/>
              <a:t>Motion estimation</a:t>
            </a:r>
          </a:p>
        </p:txBody>
      </p:sp>
      <p:sp>
        <p:nvSpPr>
          <p:cNvPr id="6" name="Slide Number Placeholder 5"/>
          <p:cNvSpPr>
            <a:spLocks noGrp="1"/>
          </p:cNvSpPr>
          <p:nvPr>
            <p:ph type="sldNum" sz="quarter" idx="4294967295"/>
          </p:nvPr>
        </p:nvSpPr>
        <p:spPr/>
        <p:txBody>
          <a:bodyPr/>
          <a:lstStyle/>
          <a:p>
            <a:fld id="{9FCF8B61-2E71-4B4A-9E8C-E892628F574B}" type="slidenum">
              <a:rPr lang="en-US" altLang="en-US"/>
              <a:pPr/>
              <a:t>55</a:t>
            </a:fld>
            <a:endParaRPr lang="en-US" altLang="en-US"/>
          </a:p>
        </p:txBody>
      </p:sp>
      <p:sp>
        <p:nvSpPr>
          <p:cNvPr id="322562" name="Rectangle 2"/>
          <p:cNvSpPr>
            <a:spLocks noGrp="1" noChangeArrowheads="1"/>
          </p:cNvSpPr>
          <p:nvPr>
            <p:ph type="title"/>
          </p:nvPr>
        </p:nvSpPr>
        <p:spPr/>
        <p:txBody>
          <a:bodyPr/>
          <a:lstStyle/>
          <a:p>
            <a:r>
              <a:rPr lang="en-US" altLang="en-US"/>
              <a:t>Final Morph Result</a:t>
            </a:r>
          </a:p>
        </p:txBody>
      </p:sp>
      <p:pic>
        <p:nvPicPr>
          <p:cNvPr id="322563" name="catwoman.avi">
            <a:hlinkClick r:id="" action="ppaction://media"/>
          </p:cNvPr>
          <p:cNvPicPr>
            <a:picLocks noChangeAspect="1" noChangeArrowheads="1"/>
          </p:cNvPicPr>
          <p:nvPr>
            <p:ph type="body" idx="1"/>
            <a:videoFile r:link="rId1"/>
          </p:nvPr>
        </p:nvPicPr>
        <p:blipFill>
          <a:blip r:embed="rId3">
            <a:extLst>
              <a:ext uri="{28A0092B-C50C-407E-A947-70E740481C1C}">
                <a14:useLocalDpi xmlns:a14="http://schemas.microsoft.com/office/drawing/2010/main" val="0"/>
              </a:ext>
            </a:extLst>
          </a:blip>
          <a:srcRect/>
          <a:stretch>
            <a:fillRect/>
          </a:stretch>
        </p:blipFill>
        <p:spPr>
          <a:xfrm>
            <a:off x="1752600" y="1905000"/>
            <a:ext cx="6172200" cy="38576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8303875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2256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22563"/>
                </p:tgtEl>
              </p:cMediaNode>
            </p:video>
            <p:seq concurrent="1" nextAc="seek">
              <p:cTn id="8" restart="whenNotActive" fill="hold" evtFilter="cancelBubble" nodeType="interactiveSeq">
                <p:stCondLst>
                  <p:cond evt="onClick" delay="0">
                    <p:tgtEl>
                      <p:spTgt spid="32256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22563"/>
                                        </p:tgtEl>
                                      </p:cBhvr>
                                    </p:cmd>
                                  </p:childTnLst>
                                </p:cTn>
                              </p:par>
                            </p:childTnLst>
                          </p:cTn>
                        </p:par>
                      </p:childTnLst>
                    </p:cTn>
                  </p:par>
                </p:childTnLst>
              </p:cTn>
              <p:nextCondLst>
                <p:cond evt="onClick" delay="0">
                  <p:tgtEl>
                    <p:spTgt spid="32256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8C94466-CF65-4C40-A546-864C3B77A0A5}"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27651" name="Slide Number Placeholder 5"/>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3EC9F0C-AEB1-4AB5-9D91-A9809B1DC28C}" type="slidenum">
              <a:rPr lang="en-US" altLang="en-US" sz="800">
                <a:latin typeface="Arial" panose="020B0604020202020204" pitchFamily="34" charset="0"/>
              </a:rPr>
              <a:pPr eaLnBrk="1" hangingPunct="1"/>
              <a:t>56</a:t>
            </a:fld>
            <a:endParaRPr lang="en-US" altLang="en-US" sz="800">
              <a:latin typeface="Arial" panose="020B0604020202020204" pitchFamily="34" charset="0"/>
            </a:endParaRPr>
          </a:p>
        </p:txBody>
      </p:sp>
      <p:sp>
        <p:nvSpPr>
          <p:cNvPr id="27652" name="Rectangle 2"/>
          <p:cNvSpPr>
            <a:spLocks noChangeArrowheads="1"/>
          </p:cNvSpPr>
          <p:nvPr>
            <p:ph type="title"/>
          </p:nvPr>
        </p:nvSpPr>
        <p:spPr>
          <a:xfrm>
            <a:off x="1344613" y="290993"/>
            <a:ext cx="6934200" cy="9906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r>
              <a:rPr lang="en-US" altLang="en-US" dirty="0" smtClean="0"/>
              <a:t>Intro to Registration Tracking</a:t>
            </a:r>
            <a:endParaRPr lang="en-US" altLang="en-US" dirty="0" smtClean="0"/>
          </a:p>
        </p:txBody>
      </p:sp>
      <p:sp>
        <p:nvSpPr>
          <p:cNvPr id="27653" name="Text Box 3"/>
          <p:cNvSpPr txBox="1">
            <a:spLocks noChangeArrowheads="1"/>
          </p:cNvSpPr>
          <p:nvPr/>
        </p:nvSpPr>
        <p:spPr bwMode="auto">
          <a:xfrm>
            <a:off x="2819400" y="1905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latin typeface="Arial" panose="020B0604020202020204" pitchFamily="34" charset="0"/>
              </a:rPr>
              <a:t>I</a:t>
            </a:r>
            <a:r>
              <a:rPr lang="en-US" altLang="en-US" baseline="-25000">
                <a:latin typeface="Arial" panose="020B0604020202020204" pitchFamily="34" charset="0"/>
              </a:rPr>
              <a:t>0</a:t>
            </a:r>
            <a:endParaRPr lang="en-US" altLang="en-US">
              <a:latin typeface="Arial" panose="020B0604020202020204" pitchFamily="34" charset="0"/>
            </a:endParaRPr>
          </a:p>
        </p:txBody>
      </p:sp>
      <p:sp>
        <p:nvSpPr>
          <p:cNvPr id="27654" name="Text Box 4"/>
          <p:cNvSpPr txBox="1">
            <a:spLocks noChangeArrowheads="1"/>
          </p:cNvSpPr>
          <p:nvPr/>
        </p:nvSpPr>
        <p:spPr bwMode="auto">
          <a:xfrm>
            <a:off x="5867400" y="1905000"/>
            <a:ext cx="325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latin typeface="Arial" panose="020B0604020202020204" pitchFamily="34" charset="0"/>
              </a:rPr>
              <a:t>I</a:t>
            </a:r>
            <a:r>
              <a:rPr lang="en-US" altLang="en-US" baseline="-25000">
                <a:latin typeface="Arial" panose="020B0604020202020204" pitchFamily="34" charset="0"/>
              </a:rPr>
              <a:t>t</a:t>
            </a:r>
            <a:endParaRPr lang="en-US" altLang="en-US">
              <a:latin typeface="Arial" panose="020B0604020202020204" pitchFamily="34" charset="0"/>
            </a:endParaRPr>
          </a:p>
        </p:txBody>
      </p:sp>
      <p:grpSp>
        <p:nvGrpSpPr>
          <p:cNvPr id="27655" name="Group 5"/>
          <p:cNvGrpSpPr>
            <a:grpSpLocks/>
          </p:cNvGrpSpPr>
          <p:nvPr/>
        </p:nvGrpSpPr>
        <p:grpSpPr bwMode="auto">
          <a:xfrm>
            <a:off x="881063" y="4495800"/>
            <a:ext cx="8262937" cy="457200"/>
            <a:chOff x="144" y="2640"/>
            <a:chExt cx="5205" cy="288"/>
          </a:xfrm>
        </p:grpSpPr>
        <p:sp>
          <p:nvSpPr>
            <p:cNvPr id="27670" name="Text Box 6"/>
            <p:cNvSpPr txBox="1">
              <a:spLocks noChangeArrowheads="1"/>
            </p:cNvSpPr>
            <p:nvPr/>
          </p:nvSpPr>
          <p:spPr bwMode="auto">
            <a:xfrm>
              <a:off x="2448" y="2640"/>
              <a:ext cx="29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solidFill>
                    <a:schemeClr val="bg2"/>
                  </a:solidFill>
                  <a:latin typeface="Arial" panose="020B0604020202020204" pitchFamily="34" charset="0"/>
                </a:rPr>
                <a:t>From I</a:t>
              </a:r>
              <a:r>
                <a:rPr lang="en-US" altLang="en-US" baseline="-25000" dirty="0">
                  <a:solidFill>
                    <a:schemeClr val="bg2"/>
                  </a:solidFill>
                  <a:latin typeface="Arial" panose="020B0604020202020204" pitchFamily="34" charset="0"/>
                </a:rPr>
                <a:t>0</a:t>
              </a:r>
              <a:r>
                <a:rPr lang="en-US" altLang="en-US" dirty="0">
                  <a:solidFill>
                    <a:schemeClr val="bg2"/>
                  </a:solidFill>
                  <a:latin typeface="Arial" panose="020B0604020202020204" pitchFamily="34" charset="0"/>
                </a:rPr>
                <a:t>, I</a:t>
              </a:r>
              <a:r>
                <a:rPr lang="en-US" altLang="en-US" baseline="-25000" dirty="0">
                  <a:solidFill>
                    <a:schemeClr val="bg2"/>
                  </a:solidFill>
                  <a:latin typeface="Arial" panose="020B0604020202020204" pitchFamily="34" charset="0"/>
                </a:rPr>
                <a:t>t+1</a:t>
              </a:r>
              <a:r>
                <a:rPr lang="en-US" altLang="en-US" dirty="0">
                  <a:solidFill>
                    <a:schemeClr val="bg2"/>
                  </a:solidFill>
                  <a:latin typeface="Arial" panose="020B0604020202020204" pitchFamily="34" charset="0"/>
                </a:rPr>
                <a:t> and </a:t>
              </a:r>
              <a:r>
                <a:rPr lang="en-US" altLang="en-US" dirty="0" err="1">
                  <a:solidFill>
                    <a:schemeClr val="bg2"/>
                  </a:solidFill>
                  <a:latin typeface="Arial" panose="020B0604020202020204" pitchFamily="34" charset="0"/>
                </a:rPr>
                <a:t>p</a:t>
              </a:r>
              <a:r>
                <a:rPr lang="en-US" altLang="en-US" baseline="-25000" dirty="0" err="1">
                  <a:solidFill>
                    <a:schemeClr val="bg2"/>
                  </a:solidFill>
                  <a:latin typeface="Arial" panose="020B0604020202020204" pitchFamily="34" charset="0"/>
                </a:rPr>
                <a:t>t</a:t>
              </a:r>
              <a:r>
                <a:rPr lang="en-US" altLang="en-US" dirty="0">
                  <a:solidFill>
                    <a:schemeClr val="bg2"/>
                  </a:solidFill>
                  <a:latin typeface="Arial" panose="020B0604020202020204" pitchFamily="34" charset="0"/>
                </a:rPr>
                <a:t> compute </a:t>
              </a:r>
              <a:r>
                <a:rPr lang="en-US" altLang="en-US" dirty="0">
                  <a:solidFill>
                    <a:schemeClr val="bg2"/>
                  </a:solidFill>
                  <a:latin typeface="Symbol" panose="05050102010706020507" pitchFamily="18" charset="2"/>
                </a:rPr>
                <a:t>D</a:t>
              </a:r>
              <a:r>
                <a:rPr lang="en-US" altLang="en-US" dirty="0">
                  <a:solidFill>
                    <a:schemeClr val="bg2"/>
                  </a:solidFill>
                  <a:latin typeface="Arial" panose="020B0604020202020204" pitchFamily="34" charset="0"/>
                </a:rPr>
                <a:t>p</a:t>
              </a:r>
              <a:r>
                <a:rPr lang="en-US" altLang="en-US" baseline="-25000" dirty="0">
                  <a:solidFill>
                    <a:schemeClr val="bg2"/>
                  </a:solidFill>
                  <a:latin typeface="Arial" panose="020B0604020202020204" pitchFamily="34" charset="0"/>
                </a:rPr>
                <a:t>t+1</a:t>
              </a:r>
              <a:endParaRPr lang="en-US" altLang="en-US" sz="2800" dirty="0">
                <a:solidFill>
                  <a:schemeClr val="bg2"/>
                </a:solidFill>
                <a:latin typeface="Arial" panose="020B0604020202020204" pitchFamily="34" charset="0"/>
              </a:endParaRPr>
            </a:p>
          </p:txBody>
        </p:sp>
        <p:sp>
          <p:nvSpPr>
            <p:cNvPr id="27671" name="Text Box 7"/>
            <p:cNvSpPr txBox="1">
              <a:spLocks noChangeArrowheads="1"/>
            </p:cNvSpPr>
            <p:nvPr/>
          </p:nvSpPr>
          <p:spPr bwMode="auto">
            <a:xfrm>
              <a:off x="144" y="2640"/>
              <a:ext cx="21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latin typeface="Arial" panose="020B0604020202020204" pitchFamily="34" charset="0"/>
                </a:rPr>
                <a:t>Incremental Estimation:</a:t>
              </a:r>
            </a:p>
          </p:txBody>
        </p:sp>
      </p:grpSp>
      <p:sp>
        <p:nvSpPr>
          <p:cNvPr id="27656" name="Text Box 8"/>
          <p:cNvSpPr txBox="1">
            <a:spLocks noChangeArrowheads="1"/>
          </p:cNvSpPr>
          <p:nvPr/>
        </p:nvSpPr>
        <p:spPr bwMode="auto">
          <a:xfrm>
            <a:off x="2252663" y="5029200"/>
            <a:ext cx="5383212" cy="982663"/>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tIns="228600" rIns="274320" bIns="22860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dirty="0">
                <a:solidFill>
                  <a:schemeClr val="bg2"/>
                </a:solidFill>
                <a:latin typeface="Arial" panose="020B0604020202020204" pitchFamily="34" charset="0"/>
              </a:rPr>
              <a:t>|| I</a:t>
            </a:r>
            <a:r>
              <a:rPr lang="en-US" altLang="en-US" sz="3200" baseline="-25000" dirty="0">
                <a:solidFill>
                  <a:schemeClr val="bg2"/>
                </a:solidFill>
                <a:latin typeface="Arial" panose="020B0604020202020204" pitchFamily="34" charset="0"/>
              </a:rPr>
              <a:t>0</a:t>
            </a:r>
            <a:r>
              <a:rPr lang="en-US" altLang="en-US" sz="3200" dirty="0">
                <a:solidFill>
                  <a:schemeClr val="bg2"/>
                </a:solidFill>
                <a:latin typeface="Arial" panose="020B0604020202020204" pitchFamily="34" charset="0"/>
              </a:rPr>
              <a:t>  - g(I</a:t>
            </a:r>
            <a:r>
              <a:rPr lang="en-US" altLang="en-US" sz="3200" baseline="-25000" dirty="0">
                <a:solidFill>
                  <a:schemeClr val="bg2"/>
                </a:solidFill>
                <a:latin typeface="Arial" panose="020B0604020202020204" pitchFamily="34" charset="0"/>
              </a:rPr>
              <a:t>t+1</a:t>
            </a:r>
            <a:r>
              <a:rPr lang="en-US" altLang="en-US" sz="3200" dirty="0">
                <a:solidFill>
                  <a:schemeClr val="bg2"/>
                </a:solidFill>
                <a:latin typeface="Arial" panose="020B0604020202020204" pitchFamily="34" charset="0"/>
              </a:rPr>
              <a:t>, p</a:t>
            </a:r>
            <a:r>
              <a:rPr lang="en-US" altLang="en-US" sz="3200" baseline="-25000" dirty="0">
                <a:solidFill>
                  <a:schemeClr val="bg2"/>
                </a:solidFill>
                <a:latin typeface="Arial" panose="020B0604020202020204" pitchFamily="34" charset="0"/>
              </a:rPr>
              <a:t>t+1</a:t>
            </a:r>
            <a:r>
              <a:rPr lang="en-US" altLang="en-US" sz="3200" dirty="0">
                <a:solidFill>
                  <a:schemeClr val="bg2"/>
                </a:solidFill>
                <a:latin typeface="Arial" panose="020B0604020202020204" pitchFamily="34" charset="0"/>
              </a:rPr>
              <a:t>) ||</a:t>
            </a:r>
            <a:r>
              <a:rPr lang="en-US" altLang="en-US" sz="3200" baseline="30000" dirty="0">
                <a:solidFill>
                  <a:schemeClr val="bg2"/>
                </a:solidFill>
                <a:latin typeface="Arial" panose="020B0604020202020204" pitchFamily="34" charset="0"/>
              </a:rPr>
              <a:t>2  </a:t>
            </a:r>
            <a:r>
              <a:rPr lang="en-US" altLang="en-US" dirty="0">
                <a:solidFill>
                  <a:schemeClr val="bg2"/>
                </a:solidFill>
                <a:latin typeface="Arial" panose="020B0604020202020204" pitchFamily="34" charset="0"/>
              </a:rPr>
              <a:t>==&gt;</a:t>
            </a:r>
            <a:r>
              <a:rPr lang="en-US" altLang="en-US" sz="3200" dirty="0">
                <a:solidFill>
                  <a:schemeClr val="bg2"/>
                </a:solidFill>
                <a:latin typeface="Arial" panose="020B0604020202020204" pitchFamily="34" charset="0"/>
              </a:rPr>
              <a:t> min</a:t>
            </a:r>
          </a:p>
        </p:txBody>
      </p:sp>
      <p:pic>
        <p:nvPicPr>
          <p:cNvPr id="27657" name="Picture 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413000"/>
            <a:ext cx="962025" cy="102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8" name="Picture 1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514600"/>
            <a:ext cx="1014413" cy="109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9" name="Rectangle 12"/>
          <p:cNvSpPr>
            <a:spLocks noChangeArrowheads="1"/>
          </p:cNvSpPr>
          <p:nvPr/>
        </p:nvSpPr>
        <p:spPr bwMode="auto">
          <a:xfrm>
            <a:off x="4502150" y="1524000"/>
            <a:ext cx="411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chemeClr val="hlink"/>
                </a:solidFill>
                <a:latin typeface="Arial" panose="020B0604020202020204" pitchFamily="34" charset="0"/>
              </a:rPr>
              <a:t>p</a:t>
            </a:r>
            <a:r>
              <a:rPr lang="en-US" altLang="en-US" baseline="-25000">
                <a:solidFill>
                  <a:schemeClr val="hlink"/>
                </a:solidFill>
                <a:latin typeface="Arial" panose="020B0604020202020204" pitchFamily="34" charset="0"/>
              </a:rPr>
              <a:t>t</a:t>
            </a:r>
          </a:p>
        </p:txBody>
      </p:sp>
      <p:sp>
        <p:nvSpPr>
          <p:cNvPr id="27660" name="Freeform 13"/>
          <p:cNvSpPr>
            <a:spLocks/>
          </p:cNvSpPr>
          <p:nvPr/>
        </p:nvSpPr>
        <p:spPr bwMode="auto">
          <a:xfrm>
            <a:off x="3244850" y="2124075"/>
            <a:ext cx="2767013" cy="222250"/>
          </a:xfrm>
          <a:custGeom>
            <a:avLst/>
            <a:gdLst>
              <a:gd name="T0" fmla="*/ 0 w 1743"/>
              <a:gd name="T1" fmla="*/ 2147483646 h 140"/>
              <a:gd name="T2" fmla="*/ 2147483646 w 1743"/>
              <a:gd name="T3" fmla="*/ 2147483646 h 140"/>
              <a:gd name="T4" fmla="*/ 2147483646 w 1743"/>
              <a:gd name="T5" fmla="*/ 2147483646 h 140"/>
              <a:gd name="T6" fmla="*/ 0 60000 65536"/>
              <a:gd name="T7" fmla="*/ 0 60000 65536"/>
              <a:gd name="T8" fmla="*/ 0 60000 65536"/>
            </a:gdLst>
            <a:ahLst/>
            <a:cxnLst>
              <a:cxn ang="T6">
                <a:pos x="T0" y="T1"/>
              </a:cxn>
              <a:cxn ang="T7">
                <a:pos x="T2" y="T3"/>
              </a:cxn>
              <a:cxn ang="T8">
                <a:pos x="T4" y="T5"/>
              </a:cxn>
            </a:cxnLst>
            <a:rect l="0" t="0" r="r" b="b"/>
            <a:pathLst>
              <a:path w="1743" h="140">
                <a:moveTo>
                  <a:pt x="0" y="135"/>
                </a:moveTo>
                <a:cubicBezTo>
                  <a:pt x="162" y="114"/>
                  <a:pt x="682" y="0"/>
                  <a:pt x="972" y="1"/>
                </a:cubicBezTo>
                <a:cubicBezTo>
                  <a:pt x="1262" y="2"/>
                  <a:pt x="1583" y="111"/>
                  <a:pt x="1743" y="140"/>
                </a:cubicBezTo>
              </a:path>
            </a:pathLst>
          </a:custGeom>
          <a:noFill/>
          <a:ln w="1270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nvGrpSpPr>
          <p:cNvPr id="27661" name="Group 14"/>
          <p:cNvGrpSpPr>
            <a:grpSpLocks/>
          </p:cNvGrpSpPr>
          <p:nvPr/>
        </p:nvGrpSpPr>
        <p:grpSpPr bwMode="auto">
          <a:xfrm>
            <a:off x="1452563" y="3733800"/>
            <a:ext cx="6629400" cy="609600"/>
            <a:chOff x="720" y="2016"/>
            <a:chExt cx="4176" cy="384"/>
          </a:xfrm>
        </p:grpSpPr>
        <p:sp>
          <p:nvSpPr>
            <p:cNvPr id="27667" name="Text Box 15"/>
            <p:cNvSpPr txBox="1">
              <a:spLocks noChangeArrowheads="1"/>
            </p:cNvSpPr>
            <p:nvPr/>
          </p:nvSpPr>
          <p:spPr bwMode="auto">
            <a:xfrm>
              <a:off x="2448" y="2064"/>
              <a:ext cx="10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solidFill>
                    <a:schemeClr val="bg2"/>
                  </a:solidFill>
                  <a:latin typeface="Arial" panose="020B0604020202020204" pitchFamily="34" charset="0"/>
                </a:rPr>
                <a:t>I</a:t>
              </a:r>
              <a:r>
                <a:rPr lang="en-US" altLang="en-US" baseline="-25000" dirty="0">
                  <a:solidFill>
                    <a:schemeClr val="bg2"/>
                  </a:solidFill>
                  <a:latin typeface="Arial" panose="020B0604020202020204" pitchFamily="34" charset="0"/>
                </a:rPr>
                <a:t>t</a:t>
              </a:r>
              <a:r>
                <a:rPr lang="en-US" altLang="en-US" dirty="0">
                  <a:solidFill>
                    <a:schemeClr val="bg2"/>
                  </a:solidFill>
                  <a:latin typeface="Arial" panose="020B0604020202020204" pitchFamily="34" charset="0"/>
                </a:rPr>
                <a:t> = g(I</a:t>
              </a:r>
              <a:r>
                <a:rPr lang="en-US" altLang="en-US" baseline="-25000" dirty="0">
                  <a:solidFill>
                    <a:schemeClr val="bg2"/>
                  </a:solidFill>
                  <a:latin typeface="Arial" panose="020B0604020202020204" pitchFamily="34" charset="0"/>
                </a:rPr>
                <a:t>0</a:t>
              </a:r>
              <a:r>
                <a:rPr lang="en-US" altLang="en-US" dirty="0">
                  <a:solidFill>
                    <a:schemeClr val="bg2"/>
                  </a:solidFill>
                  <a:latin typeface="Arial" panose="020B0604020202020204" pitchFamily="34" charset="0"/>
                </a:rPr>
                <a:t>, </a:t>
              </a:r>
              <a:r>
                <a:rPr lang="en-US" altLang="en-US" dirty="0" err="1">
                  <a:solidFill>
                    <a:schemeClr val="bg2"/>
                  </a:solidFill>
                  <a:latin typeface="Arial" panose="020B0604020202020204" pitchFamily="34" charset="0"/>
                </a:rPr>
                <a:t>p</a:t>
              </a:r>
              <a:r>
                <a:rPr lang="en-US" altLang="en-US" baseline="-25000" dirty="0" err="1">
                  <a:solidFill>
                    <a:schemeClr val="bg2"/>
                  </a:solidFill>
                  <a:latin typeface="Arial" panose="020B0604020202020204" pitchFamily="34" charset="0"/>
                </a:rPr>
                <a:t>t</a:t>
              </a:r>
              <a:r>
                <a:rPr lang="en-US" altLang="en-US" dirty="0">
                  <a:solidFill>
                    <a:schemeClr val="bg2"/>
                  </a:solidFill>
                  <a:latin typeface="Arial" panose="020B0604020202020204" pitchFamily="34" charset="0"/>
                </a:rPr>
                <a:t>)</a:t>
              </a:r>
            </a:p>
          </p:txBody>
        </p:sp>
        <p:sp>
          <p:nvSpPr>
            <p:cNvPr id="27668" name="Text Box 16"/>
            <p:cNvSpPr txBox="1">
              <a:spLocks noChangeArrowheads="1"/>
            </p:cNvSpPr>
            <p:nvPr/>
          </p:nvSpPr>
          <p:spPr bwMode="auto">
            <a:xfrm>
              <a:off x="720" y="2064"/>
              <a:ext cx="15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latin typeface="Arial" panose="020B0604020202020204" pitchFamily="34" charset="0"/>
                </a:rPr>
                <a:t>Variability model:</a:t>
              </a:r>
            </a:p>
          </p:txBody>
        </p:sp>
        <p:sp>
          <p:nvSpPr>
            <p:cNvPr id="27669" name="Rectangle 17"/>
            <p:cNvSpPr>
              <a:spLocks noChangeArrowheads="1"/>
            </p:cNvSpPr>
            <p:nvPr/>
          </p:nvSpPr>
          <p:spPr bwMode="auto">
            <a:xfrm>
              <a:off x="3792" y="2016"/>
              <a:ext cx="110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grpSp>
      <p:sp>
        <p:nvSpPr>
          <p:cNvPr id="12306" name="Text Box 18"/>
          <p:cNvSpPr txBox="1">
            <a:spLocks noChangeArrowheads="1"/>
          </p:cNvSpPr>
          <p:nvPr/>
        </p:nvSpPr>
        <p:spPr bwMode="auto">
          <a:xfrm>
            <a:off x="1719263" y="6172200"/>
            <a:ext cx="68310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accent1"/>
                </a:solidFill>
                <a:latin typeface="Arial" panose="020B0604020202020204" pitchFamily="34" charset="0"/>
              </a:rPr>
              <a:t>Visual Tracking = Visual Stabilization</a:t>
            </a:r>
            <a:endParaRPr lang="en-US" altLang="en-US" sz="3200">
              <a:latin typeface="Arial" panose="020B0604020202020204" pitchFamily="34" charset="0"/>
            </a:endParaRPr>
          </a:p>
        </p:txBody>
      </p:sp>
      <p:grpSp>
        <p:nvGrpSpPr>
          <p:cNvPr id="27663" name="Group 19"/>
          <p:cNvGrpSpPr>
            <a:grpSpLocks/>
          </p:cNvGrpSpPr>
          <p:nvPr/>
        </p:nvGrpSpPr>
        <p:grpSpPr bwMode="auto">
          <a:xfrm>
            <a:off x="2286000" y="2362200"/>
            <a:ext cx="4659313" cy="1454150"/>
            <a:chOff x="1386" y="1344"/>
            <a:chExt cx="2935" cy="916"/>
          </a:xfrm>
        </p:grpSpPr>
        <p:pic>
          <p:nvPicPr>
            <p:cNvPr id="27664" name="Picture 20"/>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6" y="1351"/>
              <a:ext cx="779" cy="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5" name="Picture 2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1" y="1351"/>
              <a:ext cx="775" cy="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6" name="Picture 2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51" y="1344"/>
              <a:ext cx="770" cy="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66696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306"/>
                                        </p:tgtEl>
                                        <p:attrNameLst>
                                          <p:attrName>style.visibility</p:attrName>
                                        </p:attrNameLst>
                                      </p:cBhvr>
                                      <p:to>
                                        <p:strVal val="visible"/>
                                      </p:to>
                                    </p:set>
                                    <p:anim calcmode="lin" valueType="num">
                                      <p:cBhvr additive="base">
                                        <p:cTn id="7" dur="500" fill="hold"/>
                                        <p:tgtEl>
                                          <p:spTgt spid="12306"/>
                                        </p:tgtEl>
                                        <p:attrNameLst>
                                          <p:attrName>ppt_x</p:attrName>
                                        </p:attrNameLst>
                                      </p:cBhvr>
                                      <p:tavLst>
                                        <p:tav tm="0">
                                          <p:val>
                                            <p:strVal val="0-#ppt_w/2"/>
                                          </p:val>
                                        </p:tav>
                                        <p:tav tm="100000">
                                          <p:val>
                                            <p:strVal val="#ppt_x"/>
                                          </p:val>
                                        </p:tav>
                                      </p:tavLst>
                                    </p:anim>
                                    <p:anim calcmode="lin" valueType="num">
                                      <p:cBhvr additive="base">
                                        <p:cTn id="8" dur="500" fill="hold"/>
                                        <p:tgtEl>
                                          <p:spTgt spid="123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6"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4"/>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3DB0663-4618-40FF-BAFC-411F939A5BAE}"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28675" name="Slide Number Placeholder 6"/>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C04CC25-2C6C-4D7E-9032-8339E7CE9822}" type="slidenum">
              <a:rPr lang="en-US" altLang="en-US" sz="800">
                <a:latin typeface="Arial" panose="020B0604020202020204" pitchFamily="34" charset="0"/>
              </a:rPr>
              <a:pPr eaLnBrk="1" hangingPunct="1"/>
              <a:t>57</a:t>
            </a:fld>
            <a:endParaRPr lang="en-US" altLang="en-US" sz="800">
              <a:latin typeface="Arial" panose="020B0604020202020204" pitchFamily="34" charset="0"/>
            </a:endParaRPr>
          </a:p>
        </p:txBody>
      </p:sp>
      <p:sp>
        <p:nvSpPr>
          <p:cNvPr id="28676" name="Rectangle 2"/>
          <p:cNvSpPr>
            <a:spLocks noGrp="1" noChangeArrowheads="1"/>
          </p:cNvSpPr>
          <p:nvPr>
            <p:ph type="title"/>
          </p:nvPr>
        </p:nvSpPr>
        <p:spPr>
          <a:xfrm>
            <a:off x="1344613" y="74613"/>
            <a:ext cx="6934200" cy="9906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r>
              <a:rPr lang="en-US" altLang="en-US" smtClean="0"/>
              <a:t>Tracking Cycle</a:t>
            </a:r>
          </a:p>
        </p:txBody>
      </p:sp>
      <p:sp>
        <p:nvSpPr>
          <p:cNvPr id="25605" name="Rectangle 3"/>
          <p:cNvSpPr>
            <a:spLocks noGrp="1" noChangeArrowheads="1"/>
          </p:cNvSpPr>
          <p:nvPr>
            <p:ph type="body" sz="half" idx="1"/>
          </p:nvPr>
        </p:nvSpPr>
        <p:spPr>
          <a:xfrm>
            <a:off x="762000" y="1676400"/>
            <a:ext cx="4191000" cy="51816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defRPr/>
            </a:pPr>
            <a:r>
              <a:rPr lang="en-US" altLang="en-US" sz="2400" smtClean="0"/>
              <a:t>Prediction</a:t>
            </a:r>
          </a:p>
          <a:p>
            <a:pPr lvl="1">
              <a:defRPr/>
            </a:pPr>
            <a:r>
              <a:rPr lang="en-US" altLang="en-US" sz="2000" smtClean="0"/>
              <a:t>Prior states predict new appearance</a:t>
            </a:r>
            <a:br>
              <a:rPr lang="en-US" altLang="en-US" sz="2000" smtClean="0"/>
            </a:br>
            <a:endParaRPr lang="en-US" altLang="en-US" sz="2000" smtClean="0"/>
          </a:p>
          <a:p>
            <a:pPr>
              <a:defRPr/>
            </a:pPr>
            <a:r>
              <a:rPr lang="en-US" altLang="en-US" sz="2400" smtClean="0"/>
              <a:t>Image warping</a:t>
            </a:r>
          </a:p>
          <a:p>
            <a:pPr lvl="1">
              <a:defRPr/>
            </a:pPr>
            <a:r>
              <a:rPr lang="en-US" altLang="en-US" sz="2000" smtClean="0"/>
              <a:t>Generate a “normalized view”</a:t>
            </a:r>
            <a:br>
              <a:rPr lang="en-US" altLang="en-US" sz="2000" smtClean="0"/>
            </a:br>
            <a:endParaRPr lang="en-US" altLang="en-US" sz="2000" smtClean="0"/>
          </a:p>
          <a:p>
            <a:pPr>
              <a:defRPr/>
            </a:pPr>
            <a:r>
              <a:rPr lang="en-US" altLang="en-US" sz="2400" smtClean="0"/>
              <a:t>Model inverse</a:t>
            </a:r>
          </a:p>
          <a:p>
            <a:pPr lvl="1">
              <a:defRPr/>
            </a:pPr>
            <a:r>
              <a:rPr lang="en-US" altLang="en-US" sz="2000" smtClean="0"/>
              <a:t>Compute error from nominal</a:t>
            </a:r>
            <a:br>
              <a:rPr lang="en-US" altLang="en-US" sz="2000" smtClean="0"/>
            </a:br>
            <a:endParaRPr lang="en-US" altLang="en-US" sz="2000" smtClean="0"/>
          </a:p>
          <a:p>
            <a:pPr>
              <a:defRPr/>
            </a:pPr>
            <a:r>
              <a:rPr lang="en-US" altLang="en-US" sz="2400" smtClean="0"/>
              <a:t>State integration</a:t>
            </a:r>
          </a:p>
          <a:p>
            <a:pPr lvl="1">
              <a:defRPr/>
            </a:pPr>
            <a:r>
              <a:rPr lang="en-US" altLang="en-US" sz="2000" smtClean="0"/>
              <a:t>Apply correction to state</a:t>
            </a:r>
          </a:p>
        </p:txBody>
      </p:sp>
      <p:sp>
        <p:nvSpPr>
          <p:cNvPr id="28678" name="Rectangle 4"/>
          <p:cNvSpPr>
            <a:spLocks noChangeArrowheads="1"/>
          </p:cNvSpPr>
          <p:nvPr/>
        </p:nvSpPr>
        <p:spPr bwMode="auto">
          <a:xfrm>
            <a:off x="7327900" y="5405438"/>
            <a:ext cx="1277938"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b="1">
                <a:solidFill>
                  <a:schemeClr val="hlink"/>
                </a:solidFill>
                <a:latin typeface="Arial" panose="020B0604020202020204" pitchFamily="34" charset="0"/>
              </a:rPr>
              <a:t>Model</a:t>
            </a:r>
          </a:p>
          <a:p>
            <a:pPr algn="ctr"/>
            <a:r>
              <a:rPr lang="en-US" altLang="en-US" sz="1600" b="1">
                <a:solidFill>
                  <a:schemeClr val="hlink"/>
                </a:solidFill>
                <a:latin typeface="Arial" panose="020B0604020202020204" pitchFamily="34" charset="0"/>
              </a:rPr>
              <a:t>Inverse</a:t>
            </a:r>
          </a:p>
        </p:txBody>
      </p:sp>
      <p:grpSp>
        <p:nvGrpSpPr>
          <p:cNvPr id="28679" name="Group 5"/>
          <p:cNvGrpSpPr>
            <a:grpSpLocks/>
          </p:cNvGrpSpPr>
          <p:nvPr/>
        </p:nvGrpSpPr>
        <p:grpSpPr bwMode="auto">
          <a:xfrm>
            <a:off x="4943475" y="2047875"/>
            <a:ext cx="3543300" cy="4013200"/>
            <a:chOff x="3114" y="1290"/>
            <a:chExt cx="2232" cy="2528"/>
          </a:xfrm>
        </p:grpSpPr>
        <p:sp>
          <p:nvSpPr>
            <p:cNvPr id="28680" name="Rectangle 6"/>
            <p:cNvSpPr>
              <a:spLocks noChangeArrowheads="1"/>
            </p:cNvSpPr>
            <p:nvPr/>
          </p:nvSpPr>
          <p:spPr bwMode="auto">
            <a:xfrm>
              <a:off x="3225" y="2414"/>
              <a:ext cx="586" cy="47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28681" name="Rectangle 7"/>
            <p:cNvSpPr>
              <a:spLocks noChangeArrowheads="1"/>
            </p:cNvSpPr>
            <p:nvPr/>
          </p:nvSpPr>
          <p:spPr bwMode="auto">
            <a:xfrm>
              <a:off x="4685" y="3378"/>
              <a:ext cx="634" cy="41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28682" name="Line 8"/>
            <p:cNvSpPr>
              <a:spLocks noChangeShapeType="1"/>
            </p:cNvSpPr>
            <p:nvPr/>
          </p:nvSpPr>
          <p:spPr bwMode="auto">
            <a:xfrm>
              <a:off x="3818" y="2645"/>
              <a:ext cx="1096" cy="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8683" name="Line 9"/>
            <p:cNvSpPr>
              <a:spLocks noChangeShapeType="1"/>
            </p:cNvSpPr>
            <p:nvPr/>
          </p:nvSpPr>
          <p:spPr bwMode="auto">
            <a:xfrm flipH="1">
              <a:off x="3814" y="3578"/>
              <a:ext cx="86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8684" name="Line 10"/>
            <p:cNvSpPr>
              <a:spLocks noChangeShapeType="1"/>
            </p:cNvSpPr>
            <p:nvPr/>
          </p:nvSpPr>
          <p:spPr bwMode="auto">
            <a:xfrm flipV="1">
              <a:off x="3520" y="2891"/>
              <a:ext cx="0" cy="45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8685" name="Rectangle 11"/>
            <p:cNvSpPr>
              <a:spLocks noChangeArrowheads="1"/>
            </p:cNvSpPr>
            <p:nvPr/>
          </p:nvSpPr>
          <p:spPr bwMode="auto">
            <a:xfrm>
              <a:off x="3213" y="2495"/>
              <a:ext cx="626"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b="1">
                  <a:solidFill>
                    <a:schemeClr val="hlink"/>
                  </a:solidFill>
                  <a:latin typeface="Arial" panose="020B0604020202020204" pitchFamily="34" charset="0"/>
                </a:rPr>
                <a:t>Image</a:t>
              </a:r>
            </a:p>
            <a:p>
              <a:pPr algn="ctr"/>
              <a:r>
                <a:rPr lang="en-US" altLang="en-US" sz="1600" b="1">
                  <a:solidFill>
                    <a:schemeClr val="hlink"/>
                  </a:solidFill>
                  <a:latin typeface="Arial" panose="020B0604020202020204" pitchFamily="34" charset="0"/>
                </a:rPr>
                <a:t>Warping</a:t>
              </a:r>
            </a:p>
          </p:txBody>
        </p:sp>
        <p:sp>
          <p:nvSpPr>
            <p:cNvPr id="28686" name="Rectangle 12"/>
            <p:cNvSpPr>
              <a:spLocks noChangeArrowheads="1"/>
            </p:cNvSpPr>
            <p:nvPr/>
          </p:nvSpPr>
          <p:spPr bwMode="auto">
            <a:xfrm>
              <a:off x="4168" y="3366"/>
              <a:ext cx="27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dirty="0" err="1">
                  <a:solidFill>
                    <a:schemeClr val="bg2"/>
                  </a:solidFill>
                  <a:latin typeface="Symbol" panose="05050102010706020507" pitchFamily="18" charset="2"/>
                </a:rPr>
                <a:t>D</a:t>
              </a:r>
              <a:r>
                <a:rPr lang="en-US" altLang="en-US" sz="1600" b="1" dirty="0" err="1">
                  <a:solidFill>
                    <a:schemeClr val="bg2"/>
                  </a:solidFill>
                  <a:latin typeface="Arial" panose="020B0604020202020204" pitchFamily="34" charset="0"/>
                </a:rPr>
                <a:t>p</a:t>
              </a:r>
              <a:endParaRPr lang="en-US" altLang="en-US" sz="1600" b="1" dirty="0">
                <a:solidFill>
                  <a:schemeClr val="bg2"/>
                </a:solidFill>
                <a:latin typeface="Arial" panose="020B0604020202020204" pitchFamily="34" charset="0"/>
              </a:endParaRPr>
            </a:p>
          </p:txBody>
        </p:sp>
        <p:sp>
          <p:nvSpPr>
            <p:cNvPr id="28687" name="Rectangle 13"/>
            <p:cNvSpPr>
              <a:spLocks noChangeArrowheads="1"/>
            </p:cNvSpPr>
            <p:nvPr/>
          </p:nvSpPr>
          <p:spPr bwMode="auto">
            <a:xfrm>
              <a:off x="3543" y="3083"/>
              <a:ext cx="19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dirty="0">
                  <a:solidFill>
                    <a:schemeClr val="bg2"/>
                  </a:solidFill>
                  <a:latin typeface="Arial" panose="020B0604020202020204" pitchFamily="34" charset="0"/>
                </a:rPr>
                <a:t>p</a:t>
              </a:r>
            </a:p>
          </p:txBody>
        </p:sp>
        <p:sp>
          <p:nvSpPr>
            <p:cNvPr id="28688" name="Line 14"/>
            <p:cNvSpPr>
              <a:spLocks noChangeShapeType="1"/>
            </p:cNvSpPr>
            <p:nvPr/>
          </p:nvSpPr>
          <p:spPr bwMode="auto">
            <a:xfrm>
              <a:off x="3499" y="1966"/>
              <a:ext cx="0" cy="42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28689" name="Picture 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4" y="1290"/>
              <a:ext cx="770" cy="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90" name="Picture 1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 y="2211"/>
              <a:ext cx="332"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91" name="Picture 1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8" y="1695"/>
              <a:ext cx="395" cy="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92" name="Rectangle 18"/>
            <p:cNvSpPr>
              <a:spLocks noChangeArrowheads="1"/>
            </p:cNvSpPr>
            <p:nvPr/>
          </p:nvSpPr>
          <p:spPr bwMode="auto">
            <a:xfrm>
              <a:off x="3336" y="1611"/>
              <a:ext cx="251" cy="29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grpSp>
          <p:nvGrpSpPr>
            <p:cNvPr id="28693" name="Group 19"/>
            <p:cNvGrpSpPr>
              <a:grpSpLocks/>
            </p:cNvGrpSpPr>
            <p:nvPr/>
          </p:nvGrpSpPr>
          <p:grpSpPr bwMode="auto">
            <a:xfrm>
              <a:off x="4920" y="2544"/>
              <a:ext cx="167" cy="248"/>
              <a:chOff x="4920" y="2544"/>
              <a:chExt cx="167" cy="248"/>
            </a:xfrm>
          </p:grpSpPr>
          <p:sp>
            <p:nvSpPr>
              <p:cNvPr id="28701" name="Oval 20"/>
              <p:cNvSpPr>
                <a:spLocks noChangeArrowheads="1"/>
              </p:cNvSpPr>
              <p:nvPr/>
            </p:nvSpPr>
            <p:spPr bwMode="auto">
              <a:xfrm>
                <a:off x="4934" y="2581"/>
                <a:ext cx="141" cy="16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28702" name="Rectangle 21"/>
              <p:cNvSpPr>
                <a:spLocks noChangeArrowheads="1"/>
              </p:cNvSpPr>
              <p:nvPr/>
            </p:nvSpPr>
            <p:spPr bwMode="auto">
              <a:xfrm>
                <a:off x="4920" y="2544"/>
                <a:ext cx="167"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b="1">
                    <a:latin typeface="Arial" panose="020B0604020202020204" pitchFamily="34" charset="0"/>
                  </a:rPr>
                  <a:t>-</a:t>
                </a:r>
              </a:p>
            </p:txBody>
          </p:sp>
        </p:grpSp>
        <p:sp>
          <p:nvSpPr>
            <p:cNvPr id="28694" name="Line 22"/>
            <p:cNvSpPr>
              <a:spLocks noChangeShapeType="1"/>
            </p:cNvSpPr>
            <p:nvPr/>
          </p:nvSpPr>
          <p:spPr bwMode="auto">
            <a:xfrm>
              <a:off x="5003" y="2740"/>
              <a:ext cx="0" cy="64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8695" name="Line 23"/>
            <p:cNvSpPr>
              <a:spLocks noChangeShapeType="1"/>
            </p:cNvSpPr>
            <p:nvPr/>
          </p:nvSpPr>
          <p:spPr bwMode="auto">
            <a:xfrm>
              <a:off x="5003" y="2163"/>
              <a:ext cx="0" cy="40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8696" name="Rectangle 24"/>
            <p:cNvSpPr>
              <a:spLocks noChangeArrowheads="1"/>
            </p:cNvSpPr>
            <p:nvPr/>
          </p:nvSpPr>
          <p:spPr bwMode="auto">
            <a:xfrm>
              <a:off x="4541" y="1388"/>
              <a:ext cx="80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b="1">
                  <a:solidFill>
                    <a:schemeClr val="hlink"/>
                  </a:solidFill>
                  <a:latin typeface="Arial" panose="020B0604020202020204" pitchFamily="34" charset="0"/>
                </a:rPr>
                <a:t>Reference</a:t>
              </a:r>
            </a:p>
          </p:txBody>
        </p:sp>
        <p:grpSp>
          <p:nvGrpSpPr>
            <p:cNvPr id="28697" name="Group 25"/>
            <p:cNvGrpSpPr>
              <a:grpSpLocks/>
            </p:cNvGrpSpPr>
            <p:nvPr/>
          </p:nvGrpSpPr>
          <p:grpSpPr bwMode="auto">
            <a:xfrm>
              <a:off x="3223" y="3342"/>
              <a:ext cx="586" cy="476"/>
              <a:chOff x="3223" y="3342"/>
              <a:chExt cx="586" cy="476"/>
            </a:xfrm>
          </p:grpSpPr>
          <p:sp>
            <p:nvSpPr>
              <p:cNvPr id="28698" name="Rectangle 26"/>
              <p:cNvSpPr>
                <a:spLocks noChangeArrowheads="1"/>
              </p:cNvSpPr>
              <p:nvPr/>
            </p:nvSpPr>
            <p:spPr bwMode="auto">
              <a:xfrm>
                <a:off x="3223" y="3342"/>
                <a:ext cx="586" cy="47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200">
                  <a:latin typeface="Arial" panose="020B0604020202020204" pitchFamily="34" charset="0"/>
                </a:endParaRPr>
              </a:p>
            </p:txBody>
          </p:sp>
          <p:sp>
            <p:nvSpPr>
              <p:cNvPr id="28699" name="Arc 27"/>
              <p:cNvSpPr>
                <a:spLocks/>
              </p:cNvSpPr>
              <p:nvPr/>
            </p:nvSpPr>
            <p:spPr bwMode="auto">
              <a:xfrm>
                <a:off x="3532" y="3401"/>
                <a:ext cx="97" cy="15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98"/>
                    </a:moveTo>
                    <a:cubicBezTo>
                      <a:pt x="0" y="9757"/>
                      <a:pt x="9534" y="122"/>
                      <a:pt x="21376" y="0"/>
                    </a:cubicBezTo>
                  </a:path>
                  <a:path w="21600" h="21599" stroke="0" extrusionOk="0">
                    <a:moveTo>
                      <a:pt x="0" y="21598"/>
                    </a:moveTo>
                    <a:cubicBezTo>
                      <a:pt x="0" y="9757"/>
                      <a:pt x="9534" y="122"/>
                      <a:pt x="21376" y="0"/>
                    </a:cubicBezTo>
                    <a:lnTo>
                      <a:pt x="21600" y="21599"/>
                    </a:lnTo>
                    <a:lnTo>
                      <a:pt x="0" y="21598"/>
                    </a:lnTo>
                    <a:close/>
                  </a:path>
                </a:pathLst>
              </a:custGeom>
              <a:noFill/>
              <a:ln w="508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8700" name="Arc 28"/>
              <p:cNvSpPr>
                <a:spLocks/>
              </p:cNvSpPr>
              <p:nvPr/>
            </p:nvSpPr>
            <p:spPr bwMode="auto">
              <a:xfrm rot="10800000">
                <a:off x="3451" y="3562"/>
                <a:ext cx="97" cy="15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98"/>
                    </a:moveTo>
                    <a:cubicBezTo>
                      <a:pt x="0" y="9757"/>
                      <a:pt x="9534" y="122"/>
                      <a:pt x="21376" y="0"/>
                    </a:cubicBezTo>
                  </a:path>
                  <a:path w="21600" h="21599" stroke="0" extrusionOk="0">
                    <a:moveTo>
                      <a:pt x="0" y="21598"/>
                    </a:moveTo>
                    <a:cubicBezTo>
                      <a:pt x="0" y="9757"/>
                      <a:pt x="9534" y="122"/>
                      <a:pt x="21376" y="0"/>
                    </a:cubicBezTo>
                    <a:lnTo>
                      <a:pt x="21600" y="21599"/>
                    </a:lnTo>
                    <a:lnTo>
                      <a:pt x="0" y="21598"/>
                    </a:lnTo>
                    <a:close/>
                  </a:path>
                </a:pathLst>
              </a:custGeom>
              <a:noFill/>
              <a:ln w="508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grpSp>
    </p:spTree>
    <p:extLst>
      <p:ext uri="{BB962C8B-B14F-4D97-AF65-F5344CB8AC3E}">
        <p14:creationId xmlns:p14="http://schemas.microsoft.com/office/powerpoint/2010/main" val="359208869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239C3C9-269C-4EFB-93A3-7D126E76AAE3}"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29699" name="Slide Number Placeholder 5"/>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EAA3E1F-FFF5-4363-AFE6-9DA39BBF9832}" type="slidenum">
              <a:rPr lang="en-US" altLang="en-US" sz="800">
                <a:latin typeface="Arial" panose="020B0604020202020204" pitchFamily="34" charset="0"/>
              </a:rPr>
              <a:pPr eaLnBrk="1" hangingPunct="1"/>
              <a:t>58</a:t>
            </a:fld>
            <a:endParaRPr lang="en-US" altLang="en-US" sz="800">
              <a:latin typeface="Arial" panose="020B0604020202020204" pitchFamily="34" charset="0"/>
            </a:endParaRPr>
          </a:p>
        </p:txBody>
      </p:sp>
      <p:sp>
        <p:nvSpPr>
          <p:cNvPr id="29700" name="Rectangle 1026"/>
          <p:cNvSpPr>
            <a:spLocks noGrp="1" noChangeArrowheads="1"/>
          </p:cNvSpPr>
          <p:nvPr>
            <p:ph type="title"/>
          </p:nvPr>
        </p:nvSpPr>
        <p:spPr>
          <a:xfrm>
            <a:off x="1344613" y="395699"/>
            <a:ext cx="6934200" cy="9906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r>
              <a:rPr lang="en-US" altLang="en-US" smtClean="0"/>
              <a:t>Stabilization tracking: Planar Case</a:t>
            </a:r>
          </a:p>
        </p:txBody>
      </p:sp>
      <p:grpSp>
        <p:nvGrpSpPr>
          <p:cNvPr id="29701" name="Group 1027"/>
          <p:cNvGrpSpPr>
            <a:grpSpLocks/>
          </p:cNvGrpSpPr>
          <p:nvPr/>
        </p:nvGrpSpPr>
        <p:grpSpPr bwMode="auto">
          <a:xfrm>
            <a:off x="2241550" y="2503488"/>
            <a:ext cx="4659313" cy="1454150"/>
            <a:chOff x="1386" y="1344"/>
            <a:chExt cx="2935" cy="916"/>
          </a:xfrm>
        </p:grpSpPr>
        <p:pic>
          <p:nvPicPr>
            <p:cNvPr id="29715" name="Picture 102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6" y="1351"/>
              <a:ext cx="779" cy="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6" name="Picture 102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1" y="1351"/>
              <a:ext cx="775" cy="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7" name="Picture 1030"/>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1" y="1344"/>
              <a:ext cx="770" cy="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9702" name="Group 1031"/>
          <p:cNvGrpSpPr>
            <a:grpSpLocks/>
          </p:cNvGrpSpPr>
          <p:nvPr/>
        </p:nvGrpSpPr>
        <p:grpSpPr bwMode="auto">
          <a:xfrm>
            <a:off x="2479675" y="4789488"/>
            <a:ext cx="4324350" cy="974725"/>
            <a:chOff x="1453" y="3247"/>
            <a:chExt cx="2724" cy="614"/>
          </a:xfrm>
        </p:grpSpPr>
        <p:pic>
          <p:nvPicPr>
            <p:cNvPr id="29712" name="Picture 103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3" y="3261"/>
              <a:ext cx="524" cy="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3" name="Picture 103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7" y="3247"/>
              <a:ext cx="535"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4" name="Picture 103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9" y="3250"/>
              <a:ext cx="538" cy="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703" name="Rectangle 1035"/>
          <p:cNvSpPr>
            <a:spLocks noChangeArrowheads="1"/>
          </p:cNvSpPr>
          <p:nvPr/>
        </p:nvSpPr>
        <p:spPr bwMode="auto">
          <a:xfrm>
            <a:off x="6113463" y="1741488"/>
            <a:ext cx="17113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dirty="0" err="1">
                <a:solidFill>
                  <a:schemeClr val="bg2"/>
                </a:solidFill>
                <a:latin typeface="Arial" panose="020B0604020202020204" pitchFamily="34" charset="0"/>
              </a:rPr>
              <a:t>u’</a:t>
            </a:r>
            <a:r>
              <a:rPr lang="en-US" altLang="en-US" sz="2000" baseline="-25000" dirty="0" err="1">
                <a:solidFill>
                  <a:schemeClr val="bg2"/>
                </a:solidFill>
                <a:latin typeface="Arial" panose="020B0604020202020204" pitchFamily="34" charset="0"/>
              </a:rPr>
              <a:t>i</a:t>
            </a:r>
            <a:r>
              <a:rPr lang="en-US" altLang="en-US" sz="2000" baseline="-25000" dirty="0">
                <a:solidFill>
                  <a:schemeClr val="bg2"/>
                </a:solidFill>
                <a:latin typeface="Arial" panose="020B0604020202020204" pitchFamily="34" charset="0"/>
              </a:rPr>
              <a:t> </a:t>
            </a:r>
            <a:r>
              <a:rPr lang="en-US" altLang="en-US" sz="2000" dirty="0">
                <a:solidFill>
                  <a:schemeClr val="bg2"/>
                </a:solidFill>
                <a:latin typeface="Arial" panose="020B0604020202020204" pitchFamily="34" charset="0"/>
              </a:rPr>
              <a:t> =  A </a:t>
            </a:r>
            <a:r>
              <a:rPr lang="en-US" altLang="en-US" sz="2000" dirty="0" err="1">
                <a:solidFill>
                  <a:schemeClr val="bg2"/>
                </a:solidFill>
                <a:latin typeface="Arial" panose="020B0604020202020204" pitchFamily="34" charset="0"/>
              </a:rPr>
              <a:t>u</a:t>
            </a:r>
            <a:r>
              <a:rPr lang="en-US" altLang="en-US" sz="2000" baseline="-25000" dirty="0" err="1">
                <a:solidFill>
                  <a:schemeClr val="bg2"/>
                </a:solidFill>
                <a:latin typeface="Arial" panose="020B0604020202020204" pitchFamily="34" charset="0"/>
              </a:rPr>
              <a:t>i</a:t>
            </a:r>
            <a:r>
              <a:rPr lang="en-US" altLang="en-US" sz="2000" baseline="-25000" dirty="0">
                <a:solidFill>
                  <a:schemeClr val="bg2"/>
                </a:solidFill>
                <a:latin typeface="Arial" panose="020B0604020202020204" pitchFamily="34" charset="0"/>
              </a:rPr>
              <a:t> </a:t>
            </a:r>
            <a:r>
              <a:rPr lang="en-US" altLang="en-US" sz="2000" dirty="0">
                <a:solidFill>
                  <a:schemeClr val="bg2"/>
                </a:solidFill>
                <a:latin typeface="Arial" panose="020B0604020202020204" pitchFamily="34" charset="0"/>
              </a:rPr>
              <a:t> + d</a:t>
            </a:r>
          </a:p>
        </p:txBody>
      </p:sp>
      <p:sp>
        <p:nvSpPr>
          <p:cNvPr id="29704" name="Rectangle 1036"/>
          <p:cNvSpPr>
            <a:spLocks noChangeArrowheads="1"/>
          </p:cNvSpPr>
          <p:nvPr/>
        </p:nvSpPr>
        <p:spPr bwMode="auto">
          <a:xfrm>
            <a:off x="1295400" y="1447800"/>
            <a:ext cx="48006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latin typeface="Arial" panose="020B0604020202020204" pitchFamily="34" charset="0"/>
              </a:rPr>
              <a:t>Planar Object  +</a:t>
            </a:r>
          </a:p>
          <a:p>
            <a:r>
              <a:rPr lang="en-US" altLang="en-US" sz="2000">
                <a:latin typeface="Arial" panose="020B0604020202020204" pitchFamily="34" charset="0"/>
              </a:rPr>
              <a:t>Linear camera =&gt; Affine motion model:</a:t>
            </a:r>
          </a:p>
        </p:txBody>
      </p:sp>
      <p:sp>
        <p:nvSpPr>
          <p:cNvPr id="29705" name="Rectangle 1037"/>
          <p:cNvSpPr>
            <a:spLocks noChangeArrowheads="1"/>
          </p:cNvSpPr>
          <p:nvPr/>
        </p:nvSpPr>
        <p:spPr bwMode="auto">
          <a:xfrm>
            <a:off x="1260475" y="4179888"/>
            <a:ext cx="11969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latin typeface="Arial" panose="020B0604020202020204" pitchFamily="34" charset="0"/>
              </a:rPr>
              <a:t>Warping</a:t>
            </a:r>
          </a:p>
        </p:txBody>
      </p:sp>
      <p:sp>
        <p:nvSpPr>
          <p:cNvPr id="29706" name="Line 1038"/>
          <p:cNvSpPr>
            <a:spLocks noChangeShapeType="1"/>
          </p:cNvSpPr>
          <p:nvPr/>
        </p:nvSpPr>
        <p:spPr bwMode="auto">
          <a:xfrm>
            <a:off x="2784475" y="3646488"/>
            <a:ext cx="36513" cy="10858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707" name="Line 1039"/>
          <p:cNvSpPr>
            <a:spLocks noChangeShapeType="1"/>
          </p:cNvSpPr>
          <p:nvPr/>
        </p:nvSpPr>
        <p:spPr bwMode="auto">
          <a:xfrm>
            <a:off x="6329363" y="3568700"/>
            <a:ext cx="36512" cy="11445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708" name="Line 1040"/>
          <p:cNvSpPr>
            <a:spLocks noChangeShapeType="1"/>
          </p:cNvSpPr>
          <p:nvPr/>
        </p:nvSpPr>
        <p:spPr bwMode="auto">
          <a:xfrm>
            <a:off x="4584700" y="3417888"/>
            <a:ext cx="28575" cy="1295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709" name="Text Box 1041"/>
          <p:cNvSpPr txBox="1">
            <a:spLocks noChangeArrowheads="1"/>
          </p:cNvSpPr>
          <p:nvPr/>
        </p:nvSpPr>
        <p:spPr bwMode="auto">
          <a:xfrm>
            <a:off x="3633788" y="5780088"/>
            <a:ext cx="1885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dirty="0">
                <a:solidFill>
                  <a:schemeClr val="bg2"/>
                </a:solidFill>
                <a:latin typeface="Arial" panose="020B0604020202020204" pitchFamily="34" charset="0"/>
              </a:rPr>
              <a:t>I</a:t>
            </a:r>
            <a:r>
              <a:rPr lang="en-US" altLang="en-US" sz="2800" baseline="-25000" dirty="0">
                <a:solidFill>
                  <a:schemeClr val="bg2"/>
                </a:solidFill>
                <a:latin typeface="Arial" panose="020B0604020202020204" pitchFamily="34" charset="0"/>
              </a:rPr>
              <a:t>t</a:t>
            </a:r>
            <a:r>
              <a:rPr lang="en-US" altLang="en-US" sz="2800" dirty="0">
                <a:solidFill>
                  <a:schemeClr val="bg2"/>
                </a:solidFill>
                <a:latin typeface="Arial" panose="020B0604020202020204" pitchFamily="34" charset="0"/>
              </a:rPr>
              <a:t> = g(</a:t>
            </a:r>
            <a:r>
              <a:rPr lang="en-US" altLang="en-US" sz="2800" dirty="0" err="1">
                <a:solidFill>
                  <a:schemeClr val="bg2"/>
                </a:solidFill>
                <a:latin typeface="Arial" panose="020B0604020202020204" pitchFamily="34" charset="0"/>
              </a:rPr>
              <a:t>p</a:t>
            </a:r>
            <a:r>
              <a:rPr lang="en-US" altLang="en-US" sz="2800" baseline="-25000" dirty="0" err="1">
                <a:solidFill>
                  <a:schemeClr val="bg2"/>
                </a:solidFill>
                <a:latin typeface="Arial" panose="020B0604020202020204" pitchFamily="34" charset="0"/>
              </a:rPr>
              <a:t>t</a:t>
            </a:r>
            <a:r>
              <a:rPr lang="en-US" altLang="en-US" sz="2800" dirty="0">
                <a:solidFill>
                  <a:schemeClr val="bg2"/>
                </a:solidFill>
                <a:latin typeface="Arial" panose="020B0604020202020204" pitchFamily="34" charset="0"/>
              </a:rPr>
              <a:t>, I</a:t>
            </a:r>
            <a:r>
              <a:rPr lang="en-US" altLang="en-US" sz="2800" baseline="-25000" dirty="0">
                <a:solidFill>
                  <a:schemeClr val="bg2"/>
                </a:solidFill>
                <a:latin typeface="Arial" panose="020B0604020202020204" pitchFamily="34" charset="0"/>
              </a:rPr>
              <a:t>0</a:t>
            </a:r>
            <a:r>
              <a:rPr lang="en-US" altLang="en-US" sz="2800" dirty="0">
                <a:solidFill>
                  <a:schemeClr val="bg2"/>
                </a:solidFill>
                <a:latin typeface="Arial" panose="020B0604020202020204" pitchFamily="34" charset="0"/>
              </a:rPr>
              <a:t>)</a:t>
            </a:r>
          </a:p>
        </p:txBody>
      </p:sp>
      <p:sp>
        <p:nvSpPr>
          <p:cNvPr id="411666" name="Text Box 1042"/>
          <p:cNvSpPr txBox="1">
            <a:spLocks noChangeArrowheads="1"/>
          </p:cNvSpPr>
          <p:nvPr/>
        </p:nvSpPr>
        <p:spPr bwMode="auto">
          <a:xfrm>
            <a:off x="228600" y="2895600"/>
            <a:ext cx="84582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200">
                <a:latin typeface="Arial" panose="020B0604020202020204" pitchFamily="34" charset="0"/>
              </a:rPr>
              <a:t>Subtract these:                  -                     -                    = nonsense</a:t>
            </a:r>
          </a:p>
        </p:txBody>
      </p:sp>
      <p:sp>
        <p:nvSpPr>
          <p:cNvPr id="411667" name="Text Box 1043"/>
          <p:cNvSpPr txBox="1">
            <a:spLocks noChangeArrowheads="1"/>
          </p:cNvSpPr>
          <p:nvPr/>
        </p:nvSpPr>
        <p:spPr bwMode="auto">
          <a:xfrm>
            <a:off x="381000" y="5029200"/>
            <a:ext cx="8763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200">
                <a:latin typeface="Arial" panose="020B0604020202020204" pitchFamily="34" charset="0"/>
              </a:rPr>
              <a:t>But these:                        </a:t>
            </a:r>
            <a:r>
              <a:rPr lang="en-US" altLang="en-US" sz="3000">
                <a:latin typeface="Arial" panose="020B0604020202020204" pitchFamily="34" charset="0"/>
              </a:rPr>
              <a:t>-                -             =</a:t>
            </a:r>
            <a:r>
              <a:rPr lang="en-US" altLang="en-US" sz="2200">
                <a:latin typeface="Arial" panose="020B0604020202020204" pitchFamily="34" charset="0"/>
              </a:rPr>
              <a:t> small variation</a:t>
            </a:r>
          </a:p>
        </p:txBody>
      </p:sp>
    </p:spTree>
    <p:extLst>
      <p:ext uri="{BB962C8B-B14F-4D97-AF65-F5344CB8AC3E}">
        <p14:creationId xmlns:p14="http://schemas.microsoft.com/office/powerpoint/2010/main" val="22654845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11666">
                                            <p:txEl>
                                              <p:pRg st="0" end="0"/>
                                            </p:txEl>
                                          </p:spTgt>
                                        </p:tgtEl>
                                        <p:attrNameLst>
                                          <p:attrName>style.visibility</p:attrName>
                                        </p:attrNameLst>
                                      </p:cBhvr>
                                      <p:to>
                                        <p:strVal val="visible"/>
                                      </p:to>
                                    </p:set>
                                    <p:anim calcmode="lin" valueType="num">
                                      <p:cBhvr additive="base">
                                        <p:cTn id="7" dur="300" fill="hold"/>
                                        <p:tgtEl>
                                          <p:spTgt spid="4116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116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11667">
                                            <p:txEl>
                                              <p:pRg st="0" end="0"/>
                                            </p:txEl>
                                          </p:spTgt>
                                        </p:tgtEl>
                                        <p:attrNameLst>
                                          <p:attrName>style.visibility</p:attrName>
                                        </p:attrNameLst>
                                      </p:cBhvr>
                                      <p:to>
                                        <p:strVal val="visible"/>
                                      </p:to>
                                    </p:set>
                                    <p:anim calcmode="lin" valueType="num">
                                      <p:cBhvr additive="base">
                                        <p:cTn id="13" dur="300" fill="hold"/>
                                        <p:tgtEl>
                                          <p:spTgt spid="411667">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1166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66" grpId="0" build="p" autoUpdateAnimBg="0"/>
      <p:bldP spid="411667"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l_cereal_s3_30_1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0" y="1752602"/>
            <a:ext cx="4572000" cy="3428999"/>
          </a:xfrm>
          <a:prstGeom prst="rect">
            <a:avLst/>
          </a:prstGeom>
        </p:spPr>
      </p:pic>
      <p:pic>
        <p:nvPicPr>
          <p:cNvPr id="1026" name="Picture 2" descr="E:\UofA\Thesis\Reports\CRV16\Presentation\nl_cereal_s3\nl_cereal_s3_frame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0" y="1754168"/>
            <a:ext cx="4569911" cy="3427432"/>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p:cNvSpPr/>
          <p:nvPr/>
        </p:nvSpPr>
        <p:spPr>
          <a:xfrm>
            <a:off x="5219700" y="762000"/>
            <a:ext cx="18669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88023" y="1"/>
            <a:ext cx="8229600" cy="779585"/>
          </a:xfrm>
        </p:spPr>
        <p:txBody>
          <a:bodyPr/>
          <a:lstStyle/>
          <a:p>
            <a:r>
              <a:rPr lang="en-US" dirty="0" smtClean="0"/>
              <a:t>Registration based Tracking</a:t>
            </a:r>
            <a:endParaRPr lang="en-US" dirty="0"/>
          </a:p>
        </p:txBody>
      </p:sp>
      <p:cxnSp>
        <p:nvCxnSpPr>
          <p:cNvPr id="11" name="Straight Arrow Connector 10"/>
          <p:cNvCxnSpPr/>
          <p:nvPr/>
        </p:nvCxnSpPr>
        <p:spPr>
          <a:xfrm flipH="1">
            <a:off x="533400" y="1371600"/>
            <a:ext cx="4191000" cy="3810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219700" y="1371600"/>
            <a:ext cx="723900" cy="451339"/>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52400" y="3505200"/>
            <a:ext cx="1066800" cy="304800"/>
          </a:xfrm>
          <a:prstGeom prst="rect">
            <a:avLst/>
          </a:prstGeom>
          <a:noFill/>
          <a:ln w="28575">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074" name="Picture 2" descr="E:\UofA\Thesis\Reports\CRV16\Presentation\reg_eq.e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2771" y="798514"/>
            <a:ext cx="5478463" cy="87788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4296938" y="798514"/>
            <a:ext cx="922762" cy="5730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1219202" y="3505202"/>
            <a:ext cx="451787" cy="1778783"/>
          </a:xfrm>
          <a:prstGeom prst="line">
            <a:avLst/>
          </a:prstGeom>
          <a:ln w="28575">
            <a:solidFill>
              <a:srgbClr val="FFFF00"/>
            </a:solidFill>
          </a:ln>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a:off x="1219200" y="3886200"/>
            <a:ext cx="398506" cy="293233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p:cNvSpPr txBox="1"/>
              <p:nvPr/>
            </p:nvSpPr>
            <p:spPr>
              <a:xfrm>
                <a:off x="4076800" y="1826602"/>
                <a:ext cx="49520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𝐼</m:t>
                          </m:r>
                        </m:e>
                        <m:sub>
                          <m:r>
                            <a:rPr lang="en-US" sz="2400" b="0" i="1" smtClean="0">
                              <a:latin typeface="Cambria Math"/>
                            </a:rPr>
                            <m:t>0</m:t>
                          </m:r>
                        </m:sub>
                      </m:sSub>
                    </m:oMath>
                  </m:oMathPara>
                </a14:m>
                <a:endParaRPr lang="en-US"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4076800" y="1826601"/>
                <a:ext cx="495200" cy="461665"/>
              </a:xfrm>
              <a:prstGeom prst="rect">
                <a:avLst/>
              </a:prstGeom>
              <a:blipFill rotWithShape="1">
                <a:blip r:embed="rId29"/>
                <a:stretch>
                  <a:fillRect t="-10667" r="-24691"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8673230" y="1863305"/>
                <a:ext cx="4707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𝐼</m:t>
                          </m:r>
                        </m:e>
                        <m:sub>
                          <m:r>
                            <a:rPr lang="en-US" sz="2400" b="0" i="1" smtClean="0">
                              <a:latin typeface="Cambria Math"/>
                            </a:rPr>
                            <m:t>𝑡</m:t>
                          </m:r>
                        </m:sub>
                      </m:sSub>
                    </m:oMath>
                  </m:oMathPara>
                </a14:m>
                <a:endParaRPr lang="en-US" sz="2400" dirty="0"/>
              </a:p>
            </p:txBody>
          </p:sp>
        </mc:Choice>
        <mc:Fallback xmlns="">
          <p:sp>
            <p:nvSpPr>
              <p:cNvPr id="46" name="TextBox 45"/>
              <p:cNvSpPr txBox="1">
                <a:spLocks noRot="1" noChangeAspect="1" noMove="1" noResize="1" noEditPoints="1" noAdjustHandles="1" noChangeArrowheads="1" noChangeShapeType="1" noTextEdit="1"/>
              </p:cNvSpPr>
              <p:nvPr/>
            </p:nvSpPr>
            <p:spPr>
              <a:xfrm>
                <a:off x="8673230" y="1863304"/>
                <a:ext cx="470770" cy="461665"/>
              </a:xfrm>
              <a:prstGeom prst="rect">
                <a:avLst/>
              </a:prstGeom>
              <a:blipFill rotWithShape="1">
                <a:blip r:embed="rId30"/>
                <a:stretch>
                  <a:fillRect t="-10667" r="-25974" b="-30667"/>
                </a:stretch>
              </a:blipFill>
            </p:spPr>
            <p:txBody>
              <a:bodyPr/>
              <a:lstStyle/>
              <a:p>
                <a:r>
                  <a:rPr lang="en-US">
                    <a:noFill/>
                  </a:rPr>
                  <a:t> </a:t>
                </a:r>
              </a:p>
            </p:txBody>
          </p:sp>
        </mc:Fallback>
      </mc:AlternateContent>
      <p:sp>
        <p:nvSpPr>
          <p:cNvPr id="5" name="Slide Number Placeholder 4"/>
          <p:cNvSpPr>
            <a:spLocks noGrp="1"/>
          </p:cNvSpPr>
          <p:nvPr>
            <p:ph type="sldNum" sz="quarter" idx="4294967295"/>
          </p:nvPr>
        </p:nvSpPr>
        <p:spPr/>
        <p:txBody>
          <a:bodyPr/>
          <a:lstStyle/>
          <a:p>
            <a:fld id="{B6F15528-21DE-4FAA-801E-634DDDAF4B2B}" type="slidenum">
              <a:rPr lang="en-US" smtClean="0"/>
              <a:pPr/>
              <a:t>59</a:t>
            </a:fld>
            <a:endParaRPr lang="en-US" dirty="0"/>
          </a:p>
        </p:txBody>
      </p:sp>
      <p:pic>
        <p:nvPicPr>
          <p:cNvPr id="66" name="Picture 4" descr="E:\UofA\Thesis\Reports\CRV16\Presentation\grid3.jpg"/>
          <p:cNvPicPr>
            <a:picLocks noChangeAspect="1" noChangeArrowheads="1"/>
          </p:cNvPicPr>
          <p:nvPr/>
        </p:nvPicPr>
        <p:blipFill>
          <a:blip r:embed="rId31">
            <a:duotone>
              <a:prstClr val="black"/>
              <a:srgbClr val="1F497D">
                <a:tint val="45000"/>
                <a:satMod val="400000"/>
              </a:srgbClr>
            </a:duotone>
            <a:extLst>
              <a:ext uri="{28A0092B-C50C-407E-A947-70E740481C1C}">
                <a14:useLocalDpi xmlns:a14="http://schemas.microsoft.com/office/drawing/2010/main" val="0"/>
              </a:ext>
            </a:extLst>
          </a:blip>
          <a:srcRect/>
          <a:stretch>
            <a:fillRect/>
          </a:stretch>
        </p:blipFill>
        <p:spPr bwMode="auto">
          <a:xfrm>
            <a:off x="1670989" y="5257801"/>
            <a:ext cx="5802027" cy="1565627"/>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7" name="TextBox 66"/>
              <p:cNvSpPr txBox="1"/>
              <p:nvPr/>
            </p:nvSpPr>
            <p:spPr>
              <a:xfrm>
                <a:off x="1798264" y="5638802"/>
                <a:ext cx="542521"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𝟏</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67" name="TextBox 66"/>
              <p:cNvSpPr txBox="1">
                <a:spLocks noRot="1" noChangeAspect="1" noMove="1" noResize="1" noEditPoints="1" noAdjustHandles="1" noChangeArrowheads="1" noChangeShapeType="1" noTextEdit="1"/>
              </p:cNvSpPr>
              <p:nvPr/>
            </p:nvSpPr>
            <p:spPr>
              <a:xfrm>
                <a:off x="1798264" y="5638802"/>
                <a:ext cx="542521" cy="646331"/>
              </a:xfrm>
              <a:prstGeom prst="rect">
                <a:avLst/>
              </a:prstGeom>
              <a:blipFill>
                <a:blip r:embed="rId32"/>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68" name="TextBox 67"/>
              <p:cNvSpPr txBox="1"/>
              <p:nvPr/>
            </p:nvSpPr>
            <p:spPr>
              <a:xfrm>
                <a:off x="2362201" y="5602070"/>
                <a:ext cx="538545"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𝟐</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68" name="TextBox 67"/>
              <p:cNvSpPr txBox="1">
                <a:spLocks noRot="1" noChangeAspect="1" noMove="1" noResize="1" noEditPoints="1" noAdjustHandles="1" noChangeArrowheads="1" noChangeShapeType="1" noTextEdit="1"/>
              </p:cNvSpPr>
              <p:nvPr/>
            </p:nvSpPr>
            <p:spPr>
              <a:xfrm>
                <a:off x="2362201" y="5602070"/>
                <a:ext cx="538545" cy="646331"/>
              </a:xfrm>
              <a:prstGeom prst="rect">
                <a:avLst/>
              </a:prstGeom>
              <a:blipFill>
                <a:blip r:embed="rId33"/>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0" name="TextBox 69"/>
              <p:cNvSpPr txBox="1"/>
              <p:nvPr/>
            </p:nvSpPr>
            <p:spPr>
              <a:xfrm>
                <a:off x="2895601" y="5562602"/>
                <a:ext cx="538545"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𝟑</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0" name="TextBox 69"/>
              <p:cNvSpPr txBox="1">
                <a:spLocks noRot="1" noChangeAspect="1" noMove="1" noResize="1" noEditPoints="1" noAdjustHandles="1" noChangeArrowheads="1" noChangeShapeType="1" noTextEdit="1"/>
              </p:cNvSpPr>
              <p:nvPr/>
            </p:nvSpPr>
            <p:spPr>
              <a:xfrm>
                <a:off x="2895601" y="5562602"/>
                <a:ext cx="538545" cy="646331"/>
              </a:xfrm>
              <a:prstGeom prst="rect">
                <a:avLst/>
              </a:prstGeom>
              <a:blipFill>
                <a:blip r:embed="rId34"/>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1" name="TextBox 70"/>
              <p:cNvSpPr txBox="1"/>
              <p:nvPr/>
            </p:nvSpPr>
            <p:spPr>
              <a:xfrm>
                <a:off x="3505200" y="5486402"/>
                <a:ext cx="544123"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𝟒</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1" name="TextBox 70"/>
              <p:cNvSpPr txBox="1">
                <a:spLocks noRot="1" noChangeAspect="1" noMove="1" noResize="1" noEditPoints="1" noAdjustHandles="1" noChangeArrowheads="1" noChangeShapeType="1" noTextEdit="1"/>
              </p:cNvSpPr>
              <p:nvPr/>
            </p:nvSpPr>
            <p:spPr>
              <a:xfrm>
                <a:off x="3505200" y="5486402"/>
                <a:ext cx="544123" cy="646331"/>
              </a:xfrm>
              <a:prstGeom prst="rect">
                <a:avLst/>
              </a:prstGeom>
              <a:blipFill>
                <a:blip r:embed="rId35"/>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2" name="TextBox 71"/>
              <p:cNvSpPr txBox="1"/>
              <p:nvPr/>
            </p:nvSpPr>
            <p:spPr>
              <a:xfrm>
                <a:off x="4610674" y="5373470"/>
                <a:ext cx="544123"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𝟔</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2" name="TextBox 71"/>
              <p:cNvSpPr txBox="1">
                <a:spLocks noRot="1" noChangeAspect="1" noMove="1" noResize="1" noEditPoints="1" noAdjustHandles="1" noChangeArrowheads="1" noChangeShapeType="1" noTextEdit="1"/>
              </p:cNvSpPr>
              <p:nvPr/>
            </p:nvSpPr>
            <p:spPr>
              <a:xfrm>
                <a:off x="4610674" y="5373470"/>
                <a:ext cx="544123" cy="646331"/>
              </a:xfrm>
              <a:prstGeom prst="rect">
                <a:avLst/>
              </a:prstGeom>
              <a:blipFill>
                <a:blip r:embed="rId36"/>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3" name="TextBox 72"/>
              <p:cNvSpPr txBox="1"/>
              <p:nvPr/>
            </p:nvSpPr>
            <p:spPr>
              <a:xfrm>
                <a:off x="4038600" y="5410202"/>
                <a:ext cx="544123"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𝟓</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3" name="TextBox 72"/>
              <p:cNvSpPr txBox="1">
                <a:spLocks noRot="1" noChangeAspect="1" noMove="1" noResize="1" noEditPoints="1" noAdjustHandles="1" noChangeArrowheads="1" noChangeShapeType="1" noTextEdit="1"/>
              </p:cNvSpPr>
              <p:nvPr/>
            </p:nvSpPr>
            <p:spPr>
              <a:xfrm>
                <a:off x="4038600" y="5410202"/>
                <a:ext cx="544123" cy="646331"/>
              </a:xfrm>
              <a:prstGeom prst="rect">
                <a:avLst/>
              </a:prstGeom>
              <a:blipFill>
                <a:blip r:embed="rId37"/>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4" name="TextBox 73"/>
              <p:cNvSpPr txBox="1"/>
              <p:nvPr/>
            </p:nvSpPr>
            <p:spPr>
              <a:xfrm>
                <a:off x="5181600" y="5334002"/>
                <a:ext cx="544123"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𝟕</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4" name="TextBox 73"/>
              <p:cNvSpPr txBox="1">
                <a:spLocks noRot="1" noChangeAspect="1" noMove="1" noResize="1" noEditPoints="1" noAdjustHandles="1" noChangeArrowheads="1" noChangeShapeType="1" noTextEdit="1"/>
              </p:cNvSpPr>
              <p:nvPr/>
            </p:nvSpPr>
            <p:spPr>
              <a:xfrm>
                <a:off x="5181600" y="5334002"/>
                <a:ext cx="544123" cy="646331"/>
              </a:xfrm>
              <a:prstGeom prst="rect">
                <a:avLst/>
              </a:prstGeom>
              <a:blipFill>
                <a:blip r:embed="rId38"/>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6" name="TextBox 75"/>
              <p:cNvSpPr txBox="1"/>
              <p:nvPr/>
            </p:nvSpPr>
            <p:spPr>
              <a:xfrm>
                <a:off x="5715000" y="5282615"/>
                <a:ext cx="544123"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𝟖</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6" name="TextBox 75"/>
              <p:cNvSpPr txBox="1">
                <a:spLocks noRot="1" noChangeAspect="1" noMove="1" noResize="1" noEditPoints="1" noAdjustHandles="1" noChangeArrowheads="1" noChangeShapeType="1" noTextEdit="1"/>
              </p:cNvSpPr>
              <p:nvPr/>
            </p:nvSpPr>
            <p:spPr>
              <a:xfrm>
                <a:off x="5715000" y="5282615"/>
                <a:ext cx="544123" cy="646331"/>
              </a:xfrm>
              <a:prstGeom prst="rect">
                <a:avLst/>
              </a:prstGeom>
              <a:blipFill>
                <a:blip r:embed="rId39"/>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7" name="TextBox 76"/>
              <p:cNvSpPr txBox="1"/>
              <p:nvPr/>
            </p:nvSpPr>
            <p:spPr>
              <a:xfrm>
                <a:off x="6253769" y="5245785"/>
                <a:ext cx="544123"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𝟗</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7" name="TextBox 76"/>
              <p:cNvSpPr txBox="1">
                <a:spLocks noRot="1" noChangeAspect="1" noMove="1" noResize="1" noEditPoints="1" noAdjustHandles="1" noChangeArrowheads="1" noChangeShapeType="1" noTextEdit="1"/>
              </p:cNvSpPr>
              <p:nvPr/>
            </p:nvSpPr>
            <p:spPr>
              <a:xfrm>
                <a:off x="6253769" y="5245785"/>
                <a:ext cx="544123" cy="646331"/>
              </a:xfrm>
              <a:prstGeom prst="rect">
                <a:avLst/>
              </a:prstGeom>
              <a:blipFill>
                <a:blip r:embed="rId40"/>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8" name="TextBox 77"/>
              <p:cNvSpPr txBox="1"/>
              <p:nvPr/>
            </p:nvSpPr>
            <p:spPr>
              <a:xfrm>
                <a:off x="6770335" y="5181601"/>
                <a:ext cx="633122"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𝟏𝟎</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8" name="TextBox 77"/>
              <p:cNvSpPr txBox="1">
                <a:spLocks noRot="1" noChangeAspect="1" noMove="1" noResize="1" noEditPoints="1" noAdjustHandles="1" noChangeArrowheads="1" noChangeShapeType="1" noTextEdit="1"/>
              </p:cNvSpPr>
              <p:nvPr/>
            </p:nvSpPr>
            <p:spPr>
              <a:xfrm>
                <a:off x="6770335" y="5181601"/>
                <a:ext cx="633122" cy="646331"/>
              </a:xfrm>
              <a:prstGeom prst="rect">
                <a:avLst/>
              </a:prstGeom>
              <a:blipFill>
                <a:blip r:embed="rId41"/>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79" name="TextBox 78"/>
              <p:cNvSpPr txBox="1"/>
              <p:nvPr/>
            </p:nvSpPr>
            <p:spPr>
              <a:xfrm>
                <a:off x="4103335" y="6172202"/>
                <a:ext cx="633122"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𝟏𝟓</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79" name="TextBox 78"/>
              <p:cNvSpPr txBox="1">
                <a:spLocks noRot="1" noChangeAspect="1" noMove="1" noResize="1" noEditPoints="1" noAdjustHandles="1" noChangeArrowheads="1" noChangeShapeType="1" noTextEdit="1"/>
              </p:cNvSpPr>
              <p:nvPr/>
            </p:nvSpPr>
            <p:spPr>
              <a:xfrm>
                <a:off x="4103335" y="6172202"/>
                <a:ext cx="633122" cy="646331"/>
              </a:xfrm>
              <a:prstGeom prst="rect">
                <a:avLst/>
              </a:prstGeom>
              <a:blipFill>
                <a:blip r:embed="rId42"/>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80" name="TextBox 79"/>
              <p:cNvSpPr txBox="1"/>
              <p:nvPr/>
            </p:nvSpPr>
            <p:spPr>
              <a:xfrm>
                <a:off x="4648201" y="6135470"/>
                <a:ext cx="633122"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𝟏𝟔</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80" name="TextBox 79"/>
              <p:cNvSpPr txBox="1">
                <a:spLocks noRot="1" noChangeAspect="1" noMove="1" noResize="1" noEditPoints="1" noAdjustHandles="1" noChangeArrowheads="1" noChangeShapeType="1" noTextEdit="1"/>
              </p:cNvSpPr>
              <p:nvPr/>
            </p:nvSpPr>
            <p:spPr>
              <a:xfrm>
                <a:off x="4648201" y="6135470"/>
                <a:ext cx="633122" cy="646331"/>
              </a:xfrm>
              <a:prstGeom prst="rect">
                <a:avLst/>
              </a:prstGeom>
              <a:blipFill>
                <a:blip r:embed="rId43"/>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81" name="TextBox 80"/>
              <p:cNvSpPr txBox="1"/>
              <p:nvPr/>
            </p:nvSpPr>
            <p:spPr>
              <a:xfrm>
                <a:off x="5181602" y="6059270"/>
                <a:ext cx="633122"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𝟏𝟕</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81" name="TextBox 80"/>
              <p:cNvSpPr txBox="1">
                <a:spLocks noRot="1" noChangeAspect="1" noMove="1" noResize="1" noEditPoints="1" noAdjustHandles="1" noChangeArrowheads="1" noChangeShapeType="1" noTextEdit="1"/>
              </p:cNvSpPr>
              <p:nvPr/>
            </p:nvSpPr>
            <p:spPr>
              <a:xfrm>
                <a:off x="5181602" y="6059270"/>
                <a:ext cx="633122" cy="646331"/>
              </a:xfrm>
              <a:prstGeom prst="rect">
                <a:avLst/>
              </a:prstGeom>
              <a:blipFill>
                <a:blip r:embed="rId44"/>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82" name="TextBox 81"/>
              <p:cNvSpPr txBox="1"/>
              <p:nvPr/>
            </p:nvSpPr>
            <p:spPr>
              <a:xfrm>
                <a:off x="5715002" y="6019802"/>
                <a:ext cx="633122"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𝟏𝟖</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82" name="TextBox 81"/>
              <p:cNvSpPr txBox="1">
                <a:spLocks noRot="1" noChangeAspect="1" noMove="1" noResize="1" noEditPoints="1" noAdjustHandles="1" noChangeArrowheads="1" noChangeShapeType="1" noTextEdit="1"/>
              </p:cNvSpPr>
              <p:nvPr/>
            </p:nvSpPr>
            <p:spPr>
              <a:xfrm>
                <a:off x="5715002" y="6019802"/>
                <a:ext cx="633122" cy="646331"/>
              </a:xfrm>
              <a:prstGeom prst="rect">
                <a:avLst/>
              </a:prstGeom>
              <a:blipFill>
                <a:blip r:embed="rId45"/>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83" name="TextBox 82"/>
              <p:cNvSpPr txBox="1"/>
              <p:nvPr/>
            </p:nvSpPr>
            <p:spPr>
              <a:xfrm>
                <a:off x="6324602" y="5964705"/>
                <a:ext cx="633122"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𝟏𝟗</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83" name="TextBox 82"/>
              <p:cNvSpPr txBox="1">
                <a:spLocks noRot="1" noChangeAspect="1" noMove="1" noResize="1" noEditPoints="1" noAdjustHandles="1" noChangeArrowheads="1" noChangeShapeType="1" noTextEdit="1"/>
              </p:cNvSpPr>
              <p:nvPr/>
            </p:nvSpPr>
            <p:spPr>
              <a:xfrm>
                <a:off x="6324602" y="5964705"/>
                <a:ext cx="633122" cy="646331"/>
              </a:xfrm>
              <a:prstGeom prst="rect">
                <a:avLst/>
              </a:prstGeom>
              <a:blipFill>
                <a:blip r:embed="rId46"/>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84" name="TextBox 83"/>
              <p:cNvSpPr txBox="1"/>
              <p:nvPr/>
            </p:nvSpPr>
            <p:spPr>
              <a:xfrm>
                <a:off x="6781802" y="5906870"/>
                <a:ext cx="633122" cy="646331"/>
              </a:xfrm>
              <a:prstGeom prst="rect">
                <a:avLst/>
              </a:prstGeom>
              <a:noFill/>
            </p:spPr>
            <p:txBody>
              <a:bodyPr wrap="non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1" i="1">
                              <a:solidFill>
                                <a:srgbClr val="FFFF00"/>
                              </a:solidFill>
                              <a:latin typeface="Cambria Math" panose="02040503050406030204" pitchFamily="18" charset="0"/>
                            </a:rPr>
                          </m:ctrlPr>
                        </m:sSubPr>
                        <m:e>
                          <m:r>
                            <a:rPr lang="en-US" sz="1800" b="1">
                              <a:solidFill>
                                <a:srgbClr val="FFFF00"/>
                              </a:solidFill>
                              <a:latin typeface="Cambria Math"/>
                            </a:rPr>
                            <m:t>𝐱</m:t>
                          </m:r>
                        </m:e>
                        <m:sub>
                          <m:r>
                            <a:rPr lang="en-US" sz="1800" b="1">
                              <a:solidFill>
                                <a:srgbClr val="FFFF00"/>
                              </a:solidFill>
                              <a:latin typeface="Cambria Math"/>
                            </a:rPr>
                            <m:t>𝟐𝟎</m:t>
                          </m:r>
                        </m:sub>
                      </m:sSub>
                    </m:oMath>
                  </m:oMathPara>
                </a14:m>
                <a:endParaRPr lang="en-US" sz="1800" b="1" dirty="0">
                  <a:solidFill>
                    <a:srgbClr val="FFFF00"/>
                  </a:solidFill>
                  <a:latin typeface="Calibri"/>
                </a:endParaRPr>
              </a:p>
              <a:p>
                <a:pPr eaLnBrk="1" fontAlgn="auto" hangingPunct="1">
                  <a:spcBef>
                    <a:spcPts val="0"/>
                  </a:spcBef>
                  <a:spcAft>
                    <a:spcPts val="0"/>
                  </a:spcAft>
                </a:pPr>
                <a:endParaRPr lang="en-US" sz="1800" dirty="0">
                  <a:solidFill>
                    <a:prstClr val="black"/>
                  </a:solidFill>
                  <a:latin typeface="Calibri"/>
                </a:endParaRPr>
              </a:p>
            </p:txBody>
          </p:sp>
        </mc:Choice>
        <mc:Fallback>
          <p:sp>
            <p:nvSpPr>
              <p:cNvPr id="84" name="TextBox 83"/>
              <p:cNvSpPr txBox="1">
                <a:spLocks noRot="1" noChangeAspect="1" noMove="1" noResize="1" noEditPoints="1" noAdjustHandles="1" noChangeArrowheads="1" noChangeShapeType="1" noTextEdit="1"/>
              </p:cNvSpPr>
              <p:nvPr/>
            </p:nvSpPr>
            <p:spPr>
              <a:xfrm>
                <a:off x="6781802" y="5906870"/>
                <a:ext cx="633122" cy="646331"/>
              </a:xfrm>
              <a:prstGeom prst="rect">
                <a:avLst/>
              </a:prstGeom>
              <a:blipFill>
                <a:blip r:embed="rId47"/>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2328696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3"/>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07A989B-0435-447E-BED7-048DB81D27AA}"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12291" name="Slide Number Placeholder 5"/>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379C693-CB2B-4C21-8F88-48EBE362DC3F}" type="slidenum">
              <a:rPr lang="en-US" altLang="en-US" sz="800">
                <a:latin typeface="Arial" panose="020B0604020202020204" pitchFamily="34" charset="0"/>
              </a:rPr>
              <a:pPr eaLnBrk="1" hangingPunct="1"/>
              <a:t>6</a:t>
            </a:fld>
            <a:endParaRPr lang="en-US" altLang="en-US" sz="800">
              <a:latin typeface="Arial" panose="020B0604020202020204" pitchFamily="34" charset="0"/>
            </a:endParaRPr>
          </a:p>
        </p:txBody>
      </p:sp>
      <p:sp>
        <p:nvSpPr>
          <p:cNvPr id="12292" name="Rectangle 3074"/>
          <p:cNvSpPr>
            <a:spLocks noGrp="1" noChangeArrowheads="1"/>
          </p:cNvSpPr>
          <p:nvPr>
            <p:ph type="title"/>
          </p:nvPr>
        </p:nvSpPr>
        <p:spPr/>
        <p:txBody>
          <a:bodyPr/>
          <a:lstStyle/>
          <a:p>
            <a:r>
              <a:rPr lang="en-US" altLang="en-US" smtClean="0"/>
              <a:t>Applications</a:t>
            </a:r>
            <a:br>
              <a:rPr lang="en-US" altLang="en-US" smtClean="0"/>
            </a:br>
            <a:r>
              <a:rPr lang="en-US" altLang="en-US" smtClean="0"/>
              <a:t>Human-Machine Interfaces</a:t>
            </a:r>
          </a:p>
        </p:txBody>
      </p:sp>
      <p:sp>
        <p:nvSpPr>
          <p:cNvPr id="8197" name="Rectangle 3075"/>
          <p:cNvSpPr>
            <a:spLocks noGrp="1" noChangeArrowheads="1"/>
          </p:cNvSpPr>
          <p:nvPr>
            <p:ph type="body" idx="1"/>
          </p:nvPr>
        </p:nvSpPr>
        <p:spPr>
          <a:xfrm>
            <a:off x="230188" y="1600200"/>
            <a:ext cx="4037012" cy="4800600"/>
          </a:xfrm>
        </p:spPr>
        <p:txBody>
          <a:bodyPr/>
          <a:lstStyle/>
          <a:p>
            <a:pPr>
              <a:defRPr/>
            </a:pPr>
            <a:r>
              <a:rPr lang="en-US" altLang="en-US" dirty="0" smtClean="0"/>
              <a:t>Camera + computer tracks motions of human user, interprets this and machine/robot carries out task.</a:t>
            </a:r>
          </a:p>
          <a:p>
            <a:pPr>
              <a:defRPr/>
            </a:pPr>
            <a:r>
              <a:rPr lang="en-US" altLang="en-US" dirty="0" smtClean="0"/>
              <a:t>Remote manipulation</a:t>
            </a:r>
          </a:p>
          <a:p>
            <a:pPr>
              <a:defRPr/>
            </a:pPr>
            <a:r>
              <a:rPr lang="en-US" altLang="en-US" dirty="0" smtClean="0"/>
              <a:t>Service robotics for the handicapped and elderly</a:t>
            </a:r>
          </a:p>
        </p:txBody>
      </p:sp>
      <p:pic>
        <p:nvPicPr>
          <p:cNvPr id="433158" name="BulbMeRobot.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4343400" y="142875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9" name="Picture 3079" descr="UMASStors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743200"/>
            <a:ext cx="287020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33159"/>
                                        </p:tgtEl>
                                        <p:attrNameLst>
                                          <p:attrName>style.visibility</p:attrName>
                                        </p:attrNameLst>
                                      </p:cBhvr>
                                      <p:to>
                                        <p:strVal val="visible"/>
                                      </p:to>
                                    </p:set>
                                    <p:anim calcmode="lin" valueType="num">
                                      <p:cBhvr additive="base">
                                        <p:cTn id="7" dur="500" fill="hold"/>
                                        <p:tgtEl>
                                          <p:spTgt spid="433159"/>
                                        </p:tgtEl>
                                        <p:attrNameLst>
                                          <p:attrName>ppt_x</p:attrName>
                                        </p:attrNameLst>
                                      </p:cBhvr>
                                      <p:tavLst>
                                        <p:tav tm="0">
                                          <p:val>
                                            <p:strVal val="1+#ppt_w/2"/>
                                          </p:val>
                                        </p:tav>
                                        <p:tav tm="100000">
                                          <p:val>
                                            <p:strVal val="#ppt_x"/>
                                          </p:val>
                                        </p:tav>
                                      </p:tavLst>
                                    </p:anim>
                                    <p:anim calcmode="lin" valueType="num">
                                      <p:cBhvr additive="base">
                                        <p:cTn id="8" dur="500" fill="hold"/>
                                        <p:tgtEl>
                                          <p:spTgt spid="4331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3315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2" presetClass="mediacall" presetSubtype="0" fill="hold" nodeType="clickEffect">
                                  <p:stCondLst>
                                    <p:cond delay="0"/>
                                  </p:stCondLst>
                                  <p:childTnLst>
                                    <p:cmd type="call" cmd="togglePause">
                                      <p:cBhvr>
                                        <p:cTn id="13" dur="1" fill="hold"/>
                                        <p:tgtEl>
                                          <p:spTgt spid="433158"/>
                                        </p:tgtEl>
                                      </p:cBhvr>
                                    </p:cmd>
                                  </p:childTnLst>
                                </p:cTn>
                              </p:par>
                            </p:childTnLst>
                          </p:cTn>
                        </p:par>
                      </p:childTnLst>
                    </p:cTn>
                  </p:par>
                </p:childTnLst>
              </p:cTn>
              <p:nextCondLst>
                <p:cond evt="onClick" delay="0">
                  <p:tgtEl>
                    <p:spTgt spid="433158"/>
                  </p:tgtEl>
                </p:cond>
              </p:nextCondLst>
            </p:seq>
            <p:video>
              <p:cMediaNode>
                <p:cTn id="14" fill="hold" display="0">
                  <p:stCondLst>
                    <p:cond delay="indefinite"/>
                  </p:stCondLst>
                  <p:endCondLst>
                    <p:cond evt="onNext" delay="0">
                      <p:tgtEl>
                        <p:sldTgt/>
                      </p:tgtEl>
                    </p:cond>
                    <p:cond evt="onPrev" delay="0">
                      <p:tgtEl>
                        <p:sldTgt/>
                      </p:tgtEl>
                    </p:cond>
                  </p:endCondLst>
                </p:cTn>
                <p:tgtEl>
                  <p:spTgt spid="433158"/>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r>
              <a:rPr lang="en-US" dirty="0" smtClean="0"/>
              <a:t>Motivation</a:t>
            </a:r>
            <a:endParaRPr lang="en-US" dirty="0"/>
          </a:p>
        </p:txBody>
      </p:sp>
      <p:sp>
        <p:nvSpPr>
          <p:cNvPr id="3" name="Content Placeholder 2"/>
          <p:cNvSpPr>
            <a:spLocks noGrp="1"/>
          </p:cNvSpPr>
          <p:nvPr>
            <p:ph idx="1"/>
          </p:nvPr>
        </p:nvSpPr>
        <p:spPr>
          <a:xfrm>
            <a:off x="457200" y="990600"/>
            <a:ext cx="8382000" cy="2209800"/>
          </a:xfrm>
        </p:spPr>
        <p:txBody>
          <a:bodyPr>
            <a:normAutofit fontScale="92500" lnSpcReduction="10000"/>
          </a:bodyPr>
          <a:lstStyle/>
          <a:p>
            <a:r>
              <a:rPr lang="en-US" dirty="0" smtClean="0"/>
              <a:t>Learning/detection based trackers are not suitable for tasks requiring </a:t>
            </a:r>
            <a:r>
              <a:rPr lang="en-US" b="1" dirty="0" smtClean="0"/>
              <a:t>fast</a:t>
            </a:r>
            <a:r>
              <a:rPr lang="en-US" dirty="0" smtClean="0"/>
              <a:t> and </a:t>
            </a:r>
            <a:r>
              <a:rPr lang="en-US" b="1" dirty="0" smtClean="0"/>
              <a:t>high precision </a:t>
            </a:r>
            <a:r>
              <a:rPr lang="en-US" dirty="0" smtClean="0"/>
              <a:t>tracking</a:t>
            </a:r>
          </a:p>
          <a:p>
            <a:pPr lvl="1"/>
            <a:r>
              <a:rPr lang="en-US" dirty="0" smtClean="0"/>
              <a:t>Visual Servoing</a:t>
            </a:r>
          </a:p>
          <a:p>
            <a:pPr lvl="1"/>
            <a:r>
              <a:rPr lang="en-US" dirty="0" smtClean="0"/>
              <a:t>Virtual reality</a:t>
            </a:r>
          </a:p>
          <a:p>
            <a:pPr lvl="1"/>
            <a:r>
              <a:rPr lang="en-US" dirty="0" smtClean="0"/>
              <a:t>SLAM</a:t>
            </a:r>
          </a:p>
          <a:p>
            <a:endParaRPr lang="en-US" dirty="0" smtClean="0"/>
          </a:p>
        </p:txBody>
      </p:sp>
      <p:pic>
        <p:nvPicPr>
          <p:cNvPr id="5" name="comparing_8dof_rt_with_lt_robot_60_1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429000"/>
            <a:ext cx="9144000" cy="3429000"/>
          </a:xfrm>
          <a:prstGeom prst="rect">
            <a:avLst/>
          </a:prstGeom>
        </p:spPr>
      </p:pic>
      <p:sp>
        <p:nvSpPr>
          <p:cNvPr id="4" name="Slide Number Placeholder 3"/>
          <p:cNvSpPr>
            <a:spLocks noGrp="1"/>
          </p:cNvSpPr>
          <p:nvPr>
            <p:ph type="sldNum" sz="quarter" idx="4294967295"/>
          </p:nvPr>
        </p:nvSpPr>
        <p:spPr/>
        <p:txBody>
          <a:bodyPr/>
          <a:lstStyle/>
          <a:p>
            <a:fld id="{B6F15528-21DE-4FAA-801E-634DDDAF4B2B}" type="slidenum">
              <a:rPr lang="en-US" smtClean="0">
                <a:solidFill>
                  <a:schemeClr val="bg1"/>
                </a:solidFill>
              </a:rPr>
              <a:pPr/>
              <a:t>60</a:t>
            </a:fld>
            <a:endParaRPr lang="en-US" dirty="0">
              <a:solidFill>
                <a:schemeClr val="bg1"/>
              </a:solidFill>
            </a:endParaRPr>
          </a:p>
        </p:txBody>
      </p:sp>
    </p:spTree>
    <p:extLst>
      <p:ext uri="{BB962C8B-B14F-4D97-AF65-F5344CB8AC3E}">
        <p14:creationId xmlns:p14="http://schemas.microsoft.com/office/powerpoint/2010/main" val="59876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B6F15528-21DE-4FAA-801E-634DDDAF4B2B}" type="slidenum">
              <a:rPr lang="en-US" smtClean="0"/>
              <a:pPr/>
              <a:t>61</a:t>
            </a:fld>
            <a:endParaRPr lang="en-US" dirty="0"/>
          </a:p>
        </p:txBody>
      </p:sp>
      <p:sp>
        <p:nvSpPr>
          <p:cNvPr id="5" name="Title 1"/>
          <p:cNvSpPr>
            <a:spLocks noGrp="1"/>
          </p:cNvSpPr>
          <p:nvPr>
            <p:ph type="title"/>
          </p:nvPr>
        </p:nvSpPr>
        <p:spPr>
          <a:xfrm>
            <a:off x="457200" y="0"/>
            <a:ext cx="8229600" cy="457200"/>
          </a:xfrm>
        </p:spPr>
        <p:txBody>
          <a:bodyPr>
            <a:normAutofit fontScale="90000"/>
          </a:bodyPr>
          <a:lstStyle/>
          <a:p>
            <a:r>
              <a:rPr lang="en-US" dirty="0" smtClean="0"/>
              <a:t>Evaluation Benchmarks</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355" y="1148655"/>
            <a:ext cx="54737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2455" y="4770120"/>
            <a:ext cx="5511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517650" y="533399"/>
            <a:ext cx="950901" cy="584775"/>
          </a:xfrm>
          <a:prstGeom prst="rect">
            <a:avLst/>
          </a:prstGeom>
        </p:spPr>
        <p:txBody>
          <a:bodyPr wrap="none">
            <a:spAutoFit/>
          </a:bodyPr>
          <a:lstStyle/>
          <a:p>
            <a:pPr algn="r"/>
            <a:r>
              <a:rPr lang="en-US" sz="3200" b="1" dirty="0"/>
              <a:t>TMT</a:t>
            </a:r>
          </a:p>
        </p:txBody>
      </p:sp>
      <p:sp>
        <p:nvSpPr>
          <p:cNvPr id="11" name="Rectangle 10"/>
          <p:cNvSpPr/>
          <p:nvPr/>
        </p:nvSpPr>
        <p:spPr>
          <a:xfrm>
            <a:off x="1445514" y="4227135"/>
            <a:ext cx="1095172" cy="584775"/>
          </a:xfrm>
          <a:prstGeom prst="rect">
            <a:avLst/>
          </a:prstGeom>
        </p:spPr>
        <p:txBody>
          <a:bodyPr wrap="none">
            <a:spAutoFit/>
          </a:bodyPr>
          <a:lstStyle/>
          <a:p>
            <a:r>
              <a:rPr lang="en-US" sz="3200" b="1" dirty="0" smtClean="0"/>
              <a:t>UCSB</a:t>
            </a:r>
            <a:endParaRPr lang="en-US" sz="3200" b="1" dirty="0"/>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770120"/>
            <a:ext cx="5486400" cy="205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3790" y="1118174"/>
            <a:ext cx="5473700"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244946" y="552449"/>
            <a:ext cx="1091389" cy="584775"/>
          </a:xfrm>
          <a:prstGeom prst="rect">
            <a:avLst/>
          </a:prstGeom>
        </p:spPr>
        <p:txBody>
          <a:bodyPr wrap="none">
            <a:spAutoFit/>
          </a:bodyPr>
          <a:lstStyle/>
          <a:p>
            <a:r>
              <a:rPr lang="en-US" sz="3200" b="1" dirty="0" smtClean="0"/>
              <a:t>PAMI</a:t>
            </a:r>
            <a:endParaRPr lang="en-US" sz="3200" b="1" dirty="0"/>
          </a:p>
        </p:txBody>
      </p:sp>
      <p:sp>
        <p:nvSpPr>
          <p:cNvPr id="17" name="Rectangle 16"/>
          <p:cNvSpPr/>
          <p:nvPr/>
        </p:nvSpPr>
        <p:spPr>
          <a:xfrm>
            <a:off x="6798372" y="4242375"/>
            <a:ext cx="1568443" cy="584775"/>
          </a:xfrm>
          <a:prstGeom prst="rect">
            <a:avLst/>
          </a:prstGeom>
        </p:spPr>
        <p:txBody>
          <a:bodyPr wrap="none">
            <a:spAutoFit/>
          </a:bodyPr>
          <a:lstStyle/>
          <a:p>
            <a:r>
              <a:rPr lang="en-US" sz="3200" b="1" dirty="0" err="1" smtClean="0"/>
              <a:t>LinTrack</a:t>
            </a:r>
            <a:endParaRPr lang="en-US" sz="3200" b="1" dirty="0"/>
          </a:p>
        </p:txBody>
      </p:sp>
    </p:spTree>
    <p:extLst>
      <p:ext uri="{BB962C8B-B14F-4D97-AF65-F5344CB8AC3E}">
        <p14:creationId xmlns:p14="http://schemas.microsoft.com/office/powerpoint/2010/main" val="3653527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9116"/>
            <a:ext cx="9144000" cy="5413700"/>
          </a:xfrm>
          <a:prstGeom prst="rect">
            <a:avLst/>
          </a:prstGeom>
        </p:spPr>
      </p:pic>
      <p:sp>
        <p:nvSpPr>
          <p:cNvPr id="4" name="Title 1"/>
          <p:cNvSpPr>
            <a:spLocks noGrp="1"/>
          </p:cNvSpPr>
          <p:nvPr>
            <p:ph type="title"/>
          </p:nvPr>
        </p:nvSpPr>
        <p:spPr>
          <a:xfrm>
            <a:off x="7263" y="4"/>
            <a:ext cx="9136743" cy="1072052"/>
          </a:xfrm>
        </p:spPr>
        <p:txBody>
          <a:bodyPr>
            <a:noAutofit/>
          </a:bodyPr>
          <a:lstStyle/>
          <a:p>
            <a:r>
              <a:rPr lang="en-US" sz="3600" dirty="0"/>
              <a:t>Results: </a:t>
            </a:r>
            <a:r>
              <a:rPr lang="en-US" sz="3600" dirty="0">
                <a:solidFill>
                  <a:srgbClr val="FF0000"/>
                </a:solidFill>
              </a:rPr>
              <a:t>Learning</a:t>
            </a:r>
            <a:r>
              <a:rPr lang="en-US" sz="3600" dirty="0"/>
              <a:t> vs. </a:t>
            </a:r>
            <a:r>
              <a:rPr lang="en-US" sz="3600" dirty="0">
                <a:solidFill>
                  <a:srgbClr val="00B050"/>
                </a:solidFill>
              </a:rPr>
              <a:t>2DOF Registration </a:t>
            </a:r>
            <a:r>
              <a:rPr lang="en-US" sz="3600" dirty="0"/>
              <a:t>Based </a:t>
            </a:r>
            <a:r>
              <a:rPr lang="en-US" sz="3600" dirty="0" smtClean="0"/>
              <a:t>Trackers (Accuracy)</a:t>
            </a:r>
            <a:endParaRPr lang="en-US" sz="3600" dirty="0"/>
          </a:p>
        </p:txBody>
      </p:sp>
      <p:sp>
        <p:nvSpPr>
          <p:cNvPr id="2" name="Slide Number Placeholder 1"/>
          <p:cNvSpPr>
            <a:spLocks noGrp="1"/>
          </p:cNvSpPr>
          <p:nvPr>
            <p:ph type="sldNum" sz="quarter" idx="4294967295"/>
          </p:nvPr>
        </p:nvSpPr>
        <p:spPr/>
        <p:txBody>
          <a:bodyPr/>
          <a:lstStyle/>
          <a:p>
            <a:fld id="{B6F15528-21DE-4FAA-801E-634DDDAF4B2B}" type="slidenum">
              <a:rPr lang="en-US" smtClean="0">
                <a:solidFill>
                  <a:prstClr val="black">
                    <a:tint val="75000"/>
                  </a:prstClr>
                </a:solidFill>
              </a:rPr>
              <a:pPr/>
              <a:t>62</a:t>
            </a:fld>
            <a:endParaRPr lang="en-US" dirty="0">
              <a:solidFill>
                <a:prstClr val="black">
                  <a:tint val="75000"/>
                </a:prstClr>
              </a:solidFill>
            </a:endParaRPr>
          </a:p>
        </p:txBody>
      </p:sp>
      <p:sp>
        <p:nvSpPr>
          <p:cNvPr id="3" name="Rounded Rectangle 2"/>
          <p:cNvSpPr/>
          <p:nvPr/>
        </p:nvSpPr>
        <p:spPr>
          <a:xfrm>
            <a:off x="7197505" y="4173649"/>
            <a:ext cx="1647731" cy="9557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le 6"/>
          <p:cNvSpPr/>
          <p:nvPr/>
        </p:nvSpPr>
        <p:spPr>
          <a:xfrm>
            <a:off x="2933324" y="5151423"/>
            <a:ext cx="1312752" cy="9099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5579017" y="6388150"/>
            <a:ext cx="3236976" cy="369332"/>
          </a:xfrm>
          <a:prstGeom prst="rect">
            <a:avLst/>
          </a:prstGeom>
          <a:noFill/>
        </p:spPr>
        <p:txBody>
          <a:bodyPr wrap="none" rtlCol="0">
            <a:spAutoFit/>
          </a:bodyPr>
          <a:lstStyle/>
          <a:p>
            <a:r>
              <a:rPr lang="en-US" dirty="0" smtClean="0"/>
              <a:t>Euclidean pixel registration error</a:t>
            </a:r>
            <a:endParaRPr lang="en-US" dirty="0"/>
          </a:p>
        </p:txBody>
      </p:sp>
    </p:spTree>
    <p:extLst>
      <p:ext uri="{BB962C8B-B14F-4D97-AF65-F5344CB8AC3E}">
        <p14:creationId xmlns:p14="http://schemas.microsoft.com/office/powerpoint/2010/main" val="1994455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RBT </a:t>
            </a:r>
            <a:r>
              <a:rPr lang="en-US" dirty="0" err="1" smtClean="0"/>
              <a:t>vs</a:t>
            </a:r>
            <a:r>
              <a:rPr lang="en-US" dirty="0" smtClean="0"/>
              <a:t> Learn </a:t>
            </a:r>
            <a:r>
              <a:rPr lang="en-US" dirty="0" err="1" smtClean="0"/>
              <a:t>vs</a:t>
            </a:r>
            <a:r>
              <a:rPr lang="en-US" dirty="0" smtClean="0"/>
              <a:t> </a:t>
            </a:r>
            <a:r>
              <a:rPr lang="en-US" dirty="0" err="1" smtClean="0"/>
              <a:t>GoTurn</a:t>
            </a:r>
            <a:endParaRPr lang="en-US" dirty="0"/>
          </a:p>
        </p:txBody>
      </p:sp>
      <p:pic>
        <p:nvPicPr>
          <p:cNvPr id="5" name="goturn_dsst_vs_rb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447800"/>
            <a:ext cx="8045450" cy="5486400"/>
          </a:xfrm>
        </p:spPr>
      </p:pic>
      <p:sp>
        <p:nvSpPr>
          <p:cNvPr id="4" name="Slide Number Placeholder 3"/>
          <p:cNvSpPr>
            <a:spLocks noGrp="1"/>
          </p:cNvSpPr>
          <p:nvPr>
            <p:ph type="sldNum" sz="quarter" idx="4294967295"/>
          </p:nvPr>
        </p:nvSpPr>
        <p:spPr/>
        <p:txBody>
          <a:bodyPr/>
          <a:lstStyle/>
          <a:p>
            <a:fld id="{B6F15528-21DE-4FAA-801E-634DDDAF4B2B}" type="slidenum">
              <a:rPr lang="en-US" smtClean="0"/>
              <a:pPr/>
              <a:t>63</a:t>
            </a:fld>
            <a:endParaRPr lang="en-US" dirty="0"/>
          </a:p>
        </p:txBody>
      </p:sp>
    </p:spTree>
    <p:extLst>
      <p:ext uri="{BB962C8B-B14F-4D97-AF65-F5344CB8AC3E}">
        <p14:creationId xmlns:p14="http://schemas.microsoft.com/office/powerpoint/2010/main" val="2263432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3" y="1072057"/>
            <a:ext cx="9144000" cy="5481143"/>
          </a:xfrm>
          <a:prstGeom prst="rect">
            <a:avLst/>
          </a:prstGeom>
        </p:spPr>
      </p:pic>
      <p:sp>
        <p:nvSpPr>
          <p:cNvPr id="4" name="Title 1"/>
          <p:cNvSpPr>
            <a:spLocks noGrp="1"/>
          </p:cNvSpPr>
          <p:nvPr>
            <p:ph type="title"/>
          </p:nvPr>
        </p:nvSpPr>
        <p:spPr>
          <a:xfrm>
            <a:off x="7263" y="4"/>
            <a:ext cx="9136743" cy="1072052"/>
          </a:xfrm>
        </p:spPr>
        <p:txBody>
          <a:bodyPr>
            <a:noAutofit/>
          </a:bodyPr>
          <a:lstStyle/>
          <a:p>
            <a:r>
              <a:rPr lang="en-US" sz="3600" dirty="0"/>
              <a:t>Results: </a:t>
            </a:r>
            <a:r>
              <a:rPr lang="en-US" sz="3600" dirty="0">
                <a:solidFill>
                  <a:srgbClr val="FF0000"/>
                </a:solidFill>
              </a:rPr>
              <a:t>Learning</a:t>
            </a:r>
            <a:r>
              <a:rPr lang="en-US" sz="3600" dirty="0"/>
              <a:t> vs. </a:t>
            </a:r>
            <a:r>
              <a:rPr lang="en-US" sz="3600" dirty="0">
                <a:solidFill>
                  <a:srgbClr val="00B050"/>
                </a:solidFill>
              </a:rPr>
              <a:t>2DOF Registration </a:t>
            </a:r>
            <a:r>
              <a:rPr lang="en-US" sz="3600" dirty="0"/>
              <a:t>Based </a:t>
            </a:r>
            <a:r>
              <a:rPr lang="en-US" sz="3600" dirty="0" smtClean="0"/>
              <a:t>Trackers (Accuracy – VOT 2016)</a:t>
            </a:r>
            <a:endParaRPr lang="en-US" sz="3600" dirty="0"/>
          </a:p>
        </p:txBody>
      </p:sp>
      <p:sp>
        <p:nvSpPr>
          <p:cNvPr id="2" name="Slide Number Placeholder 1"/>
          <p:cNvSpPr>
            <a:spLocks noGrp="1"/>
          </p:cNvSpPr>
          <p:nvPr>
            <p:ph type="sldNum" sz="quarter" idx="4294967295"/>
          </p:nvPr>
        </p:nvSpPr>
        <p:spPr/>
        <p:txBody>
          <a:bodyPr/>
          <a:lstStyle/>
          <a:p>
            <a:fld id="{B6F15528-21DE-4FAA-801E-634DDDAF4B2B}" type="slidenum">
              <a:rPr lang="en-US" smtClean="0">
                <a:solidFill>
                  <a:prstClr val="black">
                    <a:tint val="75000"/>
                  </a:prstClr>
                </a:solidFill>
              </a:rPr>
              <a:pPr/>
              <a:t>64</a:t>
            </a:fld>
            <a:endParaRPr lang="en-US" dirty="0">
              <a:solidFill>
                <a:prstClr val="black">
                  <a:tint val="75000"/>
                </a:prstClr>
              </a:solidFill>
            </a:endParaRPr>
          </a:p>
        </p:txBody>
      </p:sp>
      <p:sp>
        <p:nvSpPr>
          <p:cNvPr id="3" name="Rounded Rectangle 2"/>
          <p:cNvSpPr/>
          <p:nvPr/>
        </p:nvSpPr>
        <p:spPr>
          <a:xfrm>
            <a:off x="3809999" y="1447800"/>
            <a:ext cx="1447801" cy="1143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le 6"/>
          <p:cNvSpPr/>
          <p:nvPr/>
        </p:nvSpPr>
        <p:spPr>
          <a:xfrm>
            <a:off x="457200" y="1447800"/>
            <a:ext cx="1143000" cy="9099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77549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3"/>
            <a:ext cx="9144000" cy="5366906"/>
          </a:xfrm>
          <a:prstGeom prst="rect">
            <a:avLst/>
          </a:prstGeom>
        </p:spPr>
      </p:pic>
      <p:sp>
        <p:nvSpPr>
          <p:cNvPr id="4" name="Title 1"/>
          <p:cNvSpPr>
            <a:spLocks noGrp="1"/>
          </p:cNvSpPr>
          <p:nvPr>
            <p:ph type="title"/>
          </p:nvPr>
        </p:nvSpPr>
        <p:spPr>
          <a:xfrm>
            <a:off x="7263" y="3"/>
            <a:ext cx="9136743" cy="1219199"/>
          </a:xfrm>
        </p:spPr>
        <p:txBody>
          <a:bodyPr>
            <a:noAutofit/>
          </a:bodyPr>
          <a:lstStyle/>
          <a:p>
            <a:r>
              <a:rPr lang="en-US" sz="3600" dirty="0"/>
              <a:t>Results: </a:t>
            </a:r>
            <a:r>
              <a:rPr lang="en-US" sz="3600" dirty="0">
                <a:solidFill>
                  <a:srgbClr val="FF0000"/>
                </a:solidFill>
              </a:rPr>
              <a:t>Learning</a:t>
            </a:r>
            <a:r>
              <a:rPr lang="en-US" sz="3600" dirty="0"/>
              <a:t> vs. </a:t>
            </a:r>
            <a:r>
              <a:rPr lang="en-US" sz="3600" dirty="0">
                <a:solidFill>
                  <a:srgbClr val="00B050"/>
                </a:solidFill>
              </a:rPr>
              <a:t>2DOF Registration </a:t>
            </a:r>
            <a:r>
              <a:rPr lang="en-US" sz="3600" dirty="0"/>
              <a:t>Based </a:t>
            </a:r>
            <a:r>
              <a:rPr lang="en-US" sz="3600" dirty="0" smtClean="0"/>
              <a:t>Trackers (Speed)</a:t>
            </a:r>
            <a:endParaRPr lang="en-US" sz="3600" dirty="0"/>
          </a:p>
        </p:txBody>
      </p:sp>
      <p:sp>
        <p:nvSpPr>
          <p:cNvPr id="2" name="Slide Number Placeholder 1"/>
          <p:cNvSpPr>
            <a:spLocks noGrp="1"/>
          </p:cNvSpPr>
          <p:nvPr>
            <p:ph type="sldNum" sz="quarter" idx="4294967295"/>
          </p:nvPr>
        </p:nvSpPr>
        <p:spPr/>
        <p:txBody>
          <a:bodyPr/>
          <a:lstStyle/>
          <a:p>
            <a:fld id="{B6F15528-21DE-4FAA-801E-634DDDAF4B2B}" type="slidenum">
              <a:rPr lang="en-US" smtClean="0">
                <a:solidFill>
                  <a:prstClr val="black">
                    <a:tint val="75000"/>
                  </a:prstClr>
                </a:solidFill>
              </a:rPr>
              <a:pPr/>
              <a:t>65</a:t>
            </a:fld>
            <a:endParaRPr lang="en-US" dirty="0">
              <a:solidFill>
                <a:prstClr val="black">
                  <a:tint val="75000"/>
                </a:prstClr>
              </a:solidFill>
            </a:endParaRPr>
          </a:p>
        </p:txBody>
      </p:sp>
      <p:sp>
        <p:nvSpPr>
          <p:cNvPr id="8" name="Rounded Rectangle 7"/>
          <p:cNvSpPr/>
          <p:nvPr/>
        </p:nvSpPr>
        <p:spPr>
          <a:xfrm>
            <a:off x="7262" y="3413155"/>
            <a:ext cx="830937" cy="276130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90941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3"/>
          </a:xfrm>
        </p:spPr>
        <p:txBody>
          <a:bodyPr/>
          <a:lstStyle/>
          <a:p>
            <a:r>
              <a:rPr lang="en-US" dirty="0">
                <a:solidFill>
                  <a:schemeClr val="accent4"/>
                </a:solidFill>
              </a:rPr>
              <a:t>References</a:t>
            </a:r>
          </a:p>
        </p:txBody>
      </p:sp>
      <p:sp>
        <p:nvSpPr>
          <p:cNvPr id="3" name="Content Placeholder 2"/>
          <p:cNvSpPr>
            <a:spLocks noGrp="1"/>
          </p:cNvSpPr>
          <p:nvPr>
            <p:ph idx="1"/>
          </p:nvPr>
        </p:nvSpPr>
        <p:spPr>
          <a:xfrm>
            <a:off x="228600" y="1066800"/>
            <a:ext cx="8763000" cy="5562600"/>
          </a:xfrm>
        </p:spPr>
        <p:txBody>
          <a:bodyPr>
            <a:normAutofit fontScale="70000" lnSpcReduction="20000"/>
          </a:bodyPr>
          <a:lstStyle/>
          <a:p>
            <a:r>
              <a:rPr lang="en-US" dirty="0" smtClean="0"/>
              <a:t>S. </a:t>
            </a:r>
            <a:r>
              <a:rPr lang="en-US" dirty="0"/>
              <a:t>Baker and </a:t>
            </a:r>
            <a:r>
              <a:rPr lang="en-US" dirty="0" smtClean="0"/>
              <a:t>I. </a:t>
            </a:r>
            <a:r>
              <a:rPr lang="en-US" dirty="0"/>
              <a:t>Matthews, “</a:t>
            </a:r>
            <a:r>
              <a:rPr lang="en-US" i="1" dirty="0">
                <a:solidFill>
                  <a:schemeClr val="accent4"/>
                </a:solidFill>
              </a:rPr>
              <a:t>Equivalence and Efﬁciency of Image Alignment </a:t>
            </a:r>
            <a:r>
              <a:rPr lang="en-US" i="1" dirty="0" smtClean="0">
                <a:solidFill>
                  <a:schemeClr val="accent4"/>
                </a:solidFill>
              </a:rPr>
              <a:t>Algorithms</a:t>
            </a:r>
            <a:r>
              <a:rPr lang="en-US" dirty="0" smtClean="0"/>
              <a:t>”, CVPR 2001</a:t>
            </a:r>
          </a:p>
          <a:p>
            <a:r>
              <a:rPr lang="en-US" dirty="0"/>
              <a:t>S. </a:t>
            </a:r>
            <a:r>
              <a:rPr lang="en-US" dirty="0" err="1"/>
              <a:t>Benhimane</a:t>
            </a:r>
            <a:r>
              <a:rPr lang="en-US" dirty="0"/>
              <a:t> and E. </a:t>
            </a:r>
            <a:r>
              <a:rPr lang="en-US" dirty="0" err="1"/>
              <a:t>Malis</a:t>
            </a:r>
            <a:r>
              <a:rPr lang="en-US" dirty="0"/>
              <a:t>, </a:t>
            </a:r>
            <a:r>
              <a:rPr lang="en-US" dirty="0" smtClean="0"/>
              <a:t>“</a:t>
            </a:r>
            <a:r>
              <a:rPr lang="en-US" i="1" dirty="0">
                <a:solidFill>
                  <a:schemeClr val="accent4"/>
                </a:solidFill>
              </a:rPr>
              <a:t>Real-time image-based tracking of planes using efficient second-order minimization </a:t>
            </a:r>
            <a:r>
              <a:rPr lang="en-US" dirty="0" smtClean="0"/>
              <a:t>”, IROS 2004</a:t>
            </a:r>
          </a:p>
          <a:p>
            <a:r>
              <a:rPr lang="en-US" dirty="0"/>
              <a:t>A. Dame and E. </a:t>
            </a:r>
            <a:r>
              <a:rPr lang="en-US" dirty="0" err="1"/>
              <a:t>Marchand</a:t>
            </a:r>
            <a:r>
              <a:rPr lang="en-US" dirty="0"/>
              <a:t>, “</a:t>
            </a:r>
            <a:r>
              <a:rPr lang="en-US" i="1" dirty="0">
                <a:solidFill>
                  <a:schemeClr val="accent4"/>
                </a:solidFill>
              </a:rPr>
              <a:t>Accurate Real-time Tracking Using Mutual Information</a:t>
            </a:r>
            <a:r>
              <a:rPr lang="en-US" dirty="0"/>
              <a:t>”, ISMAR </a:t>
            </a:r>
            <a:r>
              <a:rPr lang="en-US" dirty="0" smtClean="0"/>
              <a:t>2010</a:t>
            </a:r>
          </a:p>
          <a:p>
            <a:r>
              <a:rPr lang="en-US" dirty="0"/>
              <a:t>T. Dick, C. Perez, A. </a:t>
            </a:r>
            <a:r>
              <a:rPr lang="en-US" dirty="0" err="1"/>
              <a:t>Shademan</a:t>
            </a:r>
            <a:r>
              <a:rPr lang="en-US" dirty="0"/>
              <a:t> and M. </a:t>
            </a:r>
            <a:r>
              <a:rPr lang="en-US" dirty="0" err="1"/>
              <a:t>Jagersand</a:t>
            </a:r>
            <a:r>
              <a:rPr lang="en-US" dirty="0"/>
              <a:t>, </a:t>
            </a:r>
            <a:r>
              <a:rPr lang="en-US" dirty="0" smtClean="0"/>
              <a:t>“</a:t>
            </a:r>
            <a:r>
              <a:rPr lang="en-US" i="1" dirty="0" err="1" smtClean="0">
                <a:solidFill>
                  <a:schemeClr val="accent4"/>
                </a:solidFill>
              </a:rPr>
              <a:t>Realtime</a:t>
            </a:r>
            <a:r>
              <a:rPr lang="en-US" i="1" dirty="0" smtClean="0">
                <a:solidFill>
                  <a:schemeClr val="accent4"/>
                </a:solidFill>
              </a:rPr>
              <a:t> </a:t>
            </a:r>
            <a:r>
              <a:rPr lang="en-US" i="1" dirty="0">
                <a:solidFill>
                  <a:schemeClr val="accent4"/>
                </a:solidFill>
              </a:rPr>
              <a:t>Registration-Based Tracking via Approximate Nearest Neighbor Search</a:t>
            </a:r>
            <a:r>
              <a:rPr lang="en-US" dirty="0"/>
              <a:t>”, RSS </a:t>
            </a:r>
            <a:r>
              <a:rPr lang="en-US" dirty="0" smtClean="0"/>
              <a:t>2013</a:t>
            </a:r>
          </a:p>
          <a:p>
            <a:r>
              <a:rPr lang="en-US" dirty="0"/>
              <a:t>S. </a:t>
            </a:r>
            <a:r>
              <a:rPr lang="en-US" dirty="0" err="1"/>
              <a:t>Gauglitz</a:t>
            </a:r>
            <a:r>
              <a:rPr lang="en-US" dirty="0"/>
              <a:t>, T. </a:t>
            </a:r>
            <a:r>
              <a:rPr lang="en-US" dirty="0" err="1"/>
              <a:t>Hollerer</a:t>
            </a:r>
            <a:r>
              <a:rPr lang="en-US" dirty="0"/>
              <a:t> and M. Turk. “</a:t>
            </a:r>
            <a:r>
              <a:rPr lang="en-US" i="1" dirty="0">
                <a:solidFill>
                  <a:schemeClr val="accent4"/>
                </a:solidFill>
              </a:rPr>
              <a:t>Evaluation of interest point detectors and feature descriptors for visual tracking</a:t>
            </a:r>
            <a:r>
              <a:rPr lang="en-US" dirty="0"/>
              <a:t>”, IJCV 2011 </a:t>
            </a:r>
            <a:endParaRPr lang="en-US" dirty="0" smtClean="0"/>
          </a:p>
          <a:p>
            <a:r>
              <a:rPr lang="en-US" dirty="0"/>
              <a:t>J. Kwon, H. S. Lee, F. C. Park, and K. M. Lee, “</a:t>
            </a:r>
            <a:r>
              <a:rPr lang="en-US" i="1" dirty="0">
                <a:solidFill>
                  <a:schemeClr val="accent4"/>
                </a:solidFill>
              </a:rPr>
              <a:t>A Geometric Particle Filter for Template-Based Visual Tracking</a:t>
            </a:r>
            <a:r>
              <a:rPr lang="en-US" dirty="0"/>
              <a:t>”, TPAMI </a:t>
            </a:r>
            <a:r>
              <a:rPr lang="en-US" dirty="0" smtClean="0"/>
              <a:t>2014</a:t>
            </a:r>
          </a:p>
          <a:p>
            <a:r>
              <a:rPr lang="en-US" dirty="0"/>
              <a:t>R. </a:t>
            </a:r>
            <a:r>
              <a:rPr lang="en-US" dirty="0" err="1"/>
              <a:t>Richa</a:t>
            </a:r>
            <a:r>
              <a:rPr lang="en-US" dirty="0"/>
              <a:t>, R. </a:t>
            </a:r>
            <a:r>
              <a:rPr lang="en-US" dirty="0" err="1"/>
              <a:t>Sznitman</a:t>
            </a:r>
            <a:r>
              <a:rPr lang="en-US" dirty="0"/>
              <a:t>, R. Taylor and G. Hager, “</a:t>
            </a:r>
            <a:r>
              <a:rPr lang="en-US" i="1" dirty="0">
                <a:solidFill>
                  <a:schemeClr val="accent4"/>
                </a:solidFill>
              </a:rPr>
              <a:t>Visual Tracking Using the Sum of Conditional Variance</a:t>
            </a:r>
            <a:r>
              <a:rPr lang="en-US" dirty="0"/>
              <a:t>”, IROS </a:t>
            </a:r>
            <a:r>
              <a:rPr lang="en-US" dirty="0" smtClean="0"/>
              <a:t>2011</a:t>
            </a:r>
            <a:endParaRPr lang="en-US" dirty="0"/>
          </a:p>
          <a:p>
            <a:pPr marL="514350" indent="-514350">
              <a:buFont typeface="+mj-lt"/>
              <a:buAutoNum type="arabicPeriod"/>
            </a:pPr>
            <a:endParaRPr lang="en-US" dirty="0"/>
          </a:p>
        </p:txBody>
      </p:sp>
      <p:sp>
        <p:nvSpPr>
          <p:cNvPr id="4" name="Slide Number Placeholder 3"/>
          <p:cNvSpPr>
            <a:spLocks noGrp="1"/>
          </p:cNvSpPr>
          <p:nvPr>
            <p:ph type="sldNum" sz="quarter" idx="4294967295"/>
          </p:nvPr>
        </p:nvSpPr>
        <p:spPr/>
        <p:txBody>
          <a:bodyPr/>
          <a:lstStyle/>
          <a:p>
            <a:fld id="{B6F15528-21DE-4FAA-801E-634DDDAF4B2B}" type="slidenum">
              <a:rPr lang="en-US" smtClean="0"/>
              <a:pPr/>
              <a:t>66</a:t>
            </a:fld>
            <a:endParaRPr lang="en-US" dirty="0"/>
          </a:p>
        </p:txBody>
      </p:sp>
    </p:spTree>
    <p:extLst>
      <p:ext uri="{BB962C8B-B14F-4D97-AF65-F5344CB8AC3E}">
        <p14:creationId xmlns:p14="http://schemas.microsoft.com/office/powerpoint/2010/main" val="16058047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5715000"/>
          </a:xfrm>
        </p:spPr>
        <p:txBody>
          <a:bodyPr>
            <a:normAutofit fontScale="77500" lnSpcReduction="20000"/>
          </a:bodyPr>
          <a:lstStyle/>
          <a:p>
            <a:r>
              <a:rPr lang="en-US" dirty="0" smtClean="0"/>
              <a:t>R</a:t>
            </a:r>
            <a:r>
              <a:rPr lang="en-US" dirty="0"/>
              <a:t>. </a:t>
            </a:r>
            <a:r>
              <a:rPr lang="en-US" dirty="0" err="1"/>
              <a:t>Richa</a:t>
            </a:r>
            <a:r>
              <a:rPr lang="en-US" dirty="0"/>
              <a:t>, R. </a:t>
            </a:r>
            <a:r>
              <a:rPr lang="en-US" dirty="0" err="1"/>
              <a:t>Sznitman</a:t>
            </a:r>
            <a:r>
              <a:rPr lang="en-US" dirty="0"/>
              <a:t> and G. Hager, “</a:t>
            </a:r>
            <a:r>
              <a:rPr lang="en-US" i="1" dirty="0">
                <a:solidFill>
                  <a:schemeClr val="accent4"/>
                </a:solidFill>
              </a:rPr>
              <a:t>Robust Similarity Measures for Gradient-based Direct Visual Tracking</a:t>
            </a:r>
            <a:r>
              <a:rPr lang="en-US" dirty="0"/>
              <a:t>”, CIRL Technical Report </a:t>
            </a:r>
            <a:r>
              <a:rPr lang="en-US" dirty="0" smtClean="0"/>
              <a:t>2012</a:t>
            </a:r>
          </a:p>
          <a:p>
            <a:r>
              <a:rPr lang="en-US" dirty="0" smtClean="0"/>
              <a:t>R</a:t>
            </a:r>
            <a:r>
              <a:rPr lang="en-US" dirty="0"/>
              <a:t>. </a:t>
            </a:r>
            <a:r>
              <a:rPr lang="en-US" dirty="0" err="1"/>
              <a:t>Richa</a:t>
            </a:r>
            <a:r>
              <a:rPr lang="en-US" dirty="0"/>
              <a:t>, M. Souza, G. </a:t>
            </a:r>
            <a:r>
              <a:rPr lang="en-US" dirty="0" err="1"/>
              <a:t>Scandaroli</a:t>
            </a:r>
            <a:r>
              <a:rPr lang="en-US" dirty="0"/>
              <a:t>, E. </a:t>
            </a:r>
            <a:r>
              <a:rPr lang="en-US" dirty="0" err="1"/>
              <a:t>Comunello</a:t>
            </a:r>
            <a:r>
              <a:rPr lang="en-US" dirty="0"/>
              <a:t> and A. </a:t>
            </a:r>
            <a:r>
              <a:rPr lang="en-US" dirty="0" err="1"/>
              <a:t>Wangenheim</a:t>
            </a:r>
            <a:r>
              <a:rPr lang="en-US" dirty="0"/>
              <a:t>, “</a:t>
            </a:r>
            <a:r>
              <a:rPr lang="en-US" i="1" dirty="0">
                <a:solidFill>
                  <a:schemeClr val="accent4"/>
                </a:solidFill>
              </a:rPr>
              <a:t>Direct visual tracking under extreme illumination variations using the sum of conditional variance</a:t>
            </a:r>
            <a:r>
              <a:rPr lang="en-US" dirty="0"/>
              <a:t>”, ICIP </a:t>
            </a:r>
            <a:r>
              <a:rPr lang="en-US" dirty="0" smtClean="0"/>
              <a:t>2014</a:t>
            </a:r>
          </a:p>
          <a:p>
            <a:r>
              <a:rPr lang="en-US" dirty="0" smtClean="0"/>
              <a:t>A</a:t>
            </a:r>
            <a:r>
              <a:rPr lang="en-US" dirty="0"/>
              <a:t>. Roy, X. Zhang, N. </a:t>
            </a:r>
            <a:r>
              <a:rPr lang="en-US" dirty="0" err="1"/>
              <a:t>Wolleb</a:t>
            </a:r>
            <a:r>
              <a:rPr lang="en-US" dirty="0"/>
              <a:t>, C. P. Quintero and M. </a:t>
            </a:r>
            <a:r>
              <a:rPr lang="en-US" dirty="0" err="1"/>
              <a:t>Jagersand</a:t>
            </a:r>
            <a:r>
              <a:rPr lang="en-US" dirty="0"/>
              <a:t>, “</a:t>
            </a:r>
            <a:r>
              <a:rPr lang="en-US" i="1" dirty="0">
                <a:solidFill>
                  <a:schemeClr val="accent4"/>
                </a:solidFill>
              </a:rPr>
              <a:t>Tracking Benchmark and Evaluation for Manipulation Tasks </a:t>
            </a:r>
            <a:r>
              <a:rPr lang="en-US" dirty="0"/>
              <a:t>”, ICRA </a:t>
            </a:r>
            <a:r>
              <a:rPr lang="en-US" dirty="0" smtClean="0"/>
              <a:t>2015</a:t>
            </a:r>
          </a:p>
          <a:p>
            <a:pPr lvl="0"/>
            <a:r>
              <a:rPr lang="en-US" dirty="0">
                <a:solidFill>
                  <a:prstClr val="black"/>
                </a:solidFill>
              </a:rPr>
              <a:t>L. </a:t>
            </a:r>
            <a:r>
              <a:rPr lang="en-US" dirty="0" err="1">
                <a:solidFill>
                  <a:prstClr val="black"/>
                </a:solidFill>
              </a:rPr>
              <a:t>Ruthotto</a:t>
            </a:r>
            <a:r>
              <a:rPr lang="en-US" dirty="0">
                <a:solidFill>
                  <a:prstClr val="black"/>
                </a:solidFill>
              </a:rPr>
              <a:t>, “</a:t>
            </a:r>
            <a:r>
              <a:rPr lang="en-US" i="1" dirty="0">
                <a:solidFill>
                  <a:srgbClr val="8064A2"/>
                </a:solidFill>
              </a:rPr>
              <a:t>Mass-preserving registration of medical images</a:t>
            </a:r>
            <a:r>
              <a:rPr lang="en-US" dirty="0">
                <a:solidFill>
                  <a:prstClr val="black"/>
                </a:solidFill>
              </a:rPr>
              <a:t>”, Thesis 2010</a:t>
            </a:r>
          </a:p>
          <a:p>
            <a:pPr lvl="0"/>
            <a:r>
              <a:rPr lang="en-US" dirty="0">
                <a:solidFill>
                  <a:prstClr val="black"/>
                </a:solidFill>
              </a:rPr>
              <a:t>G. G. </a:t>
            </a:r>
            <a:r>
              <a:rPr lang="en-US" dirty="0" err="1">
                <a:solidFill>
                  <a:prstClr val="black"/>
                </a:solidFill>
              </a:rPr>
              <a:t>Scandaroli</a:t>
            </a:r>
            <a:r>
              <a:rPr lang="en-US" dirty="0">
                <a:solidFill>
                  <a:prstClr val="black"/>
                </a:solidFill>
              </a:rPr>
              <a:t>, M. </a:t>
            </a:r>
            <a:r>
              <a:rPr lang="en-US" dirty="0" err="1">
                <a:solidFill>
                  <a:prstClr val="black"/>
                </a:solidFill>
              </a:rPr>
              <a:t>Meilland</a:t>
            </a:r>
            <a:r>
              <a:rPr lang="en-US" dirty="0">
                <a:solidFill>
                  <a:prstClr val="black"/>
                </a:solidFill>
              </a:rPr>
              <a:t> and  R. </a:t>
            </a:r>
            <a:r>
              <a:rPr lang="en-US" dirty="0" err="1">
                <a:solidFill>
                  <a:prstClr val="black"/>
                </a:solidFill>
              </a:rPr>
              <a:t>Richa</a:t>
            </a:r>
            <a:r>
              <a:rPr lang="en-US" dirty="0">
                <a:solidFill>
                  <a:prstClr val="black"/>
                </a:solidFill>
              </a:rPr>
              <a:t>, “</a:t>
            </a:r>
            <a:r>
              <a:rPr lang="en-US" i="1" dirty="0">
                <a:solidFill>
                  <a:srgbClr val="8064A2"/>
                </a:solidFill>
              </a:rPr>
              <a:t>Improving NCC-Based Direct Visual Tracking</a:t>
            </a:r>
            <a:r>
              <a:rPr lang="en-US" dirty="0">
                <a:solidFill>
                  <a:prstClr val="black"/>
                </a:solidFill>
              </a:rPr>
              <a:t>”, ECCV 2012</a:t>
            </a:r>
          </a:p>
          <a:p>
            <a:pPr lvl="0"/>
            <a:r>
              <a:rPr lang="en-US" dirty="0">
                <a:solidFill>
                  <a:prstClr val="black"/>
                </a:solidFill>
              </a:rPr>
              <a:t>A. Singh and M. </a:t>
            </a:r>
            <a:r>
              <a:rPr lang="en-US" dirty="0" err="1">
                <a:solidFill>
                  <a:prstClr val="black"/>
                </a:solidFill>
              </a:rPr>
              <a:t>Jagersand</a:t>
            </a:r>
            <a:r>
              <a:rPr lang="en-US" dirty="0">
                <a:solidFill>
                  <a:prstClr val="black"/>
                </a:solidFill>
              </a:rPr>
              <a:t>, “</a:t>
            </a:r>
            <a:r>
              <a:rPr lang="en-US" i="1" dirty="0">
                <a:solidFill>
                  <a:srgbClr val="8064A2"/>
                </a:solidFill>
              </a:rPr>
              <a:t>Modular Tracking Framework: A Uniﬁed Approach to Registration based Tracking</a:t>
            </a:r>
            <a:r>
              <a:rPr lang="en-US" dirty="0">
                <a:solidFill>
                  <a:prstClr val="black"/>
                </a:solidFill>
              </a:rPr>
              <a:t>”, arXiv:1602.09130, </a:t>
            </a:r>
            <a:r>
              <a:rPr lang="en-US" dirty="0" smtClean="0">
                <a:solidFill>
                  <a:prstClr val="black"/>
                </a:solidFill>
              </a:rPr>
              <a:t>2016</a:t>
            </a:r>
            <a:endParaRPr lang="en-US" dirty="0"/>
          </a:p>
        </p:txBody>
      </p:sp>
      <p:sp>
        <p:nvSpPr>
          <p:cNvPr id="5" name="Title 1"/>
          <p:cNvSpPr>
            <a:spLocks noGrp="1"/>
          </p:cNvSpPr>
          <p:nvPr>
            <p:ph type="title"/>
          </p:nvPr>
        </p:nvSpPr>
        <p:spPr>
          <a:xfrm>
            <a:off x="457200" y="0"/>
            <a:ext cx="8229600" cy="792163"/>
          </a:xfrm>
        </p:spPr>
        <p:txBody>
          <a:bodyPr/>
          <a:lstStyle/>
          <a:p>
            <a:r>
              <a:rPr lang="en-US" dirty="0" smtClean="0">
                <a:solidFill>
                  <a:schemeClr val="accent4"/>
                </a:solidFill>
              </a:rPr>
              <a:t>References (cont’d)</a:t>
            </a:r>
            <a:endParaRPr lang="en-US" dirty="0">
              <a:solidFill>
                <a:schemeClr val="accent4"/>
              </a:solidFill>
            </a:endParaRPr>
          </a:p>
        </p:txBody>
      </p:sp>
      <p:sp>
        <p:nvSpPr>
          <p:cNvPr id="2" name="Slide Number Placeholder 1"/>
          <p:cNvSpPr>
            <a:spLocks noGrp="1"/>
          </p:cNvSpPr>
          <p:nvPr>
            <p:ph type="sldNum" sz="quarter" idx="4294967295"/>
          </p:nvPr>
        </p:nvSpPr>
        <p:spPr/>
        <p:txBody>
          <a:bodyPr/>
          <a:lstStyle/>
          <a:p>
            <a:fld id="{B6F15528-21DE-4FAA-801E-634DDDAF4B2B}" type="slidenum">
              <a:rPr lang="en-US" smtClean="0"/>
              <a:pPr/>
              <a:t>67</a:t>
            </a:fld>
            <a:endParaRPr lang="en-US" dirty="0"/>
          </a:p>
        </p:txBody>
      </p:sp>
    </p:spTree>
    <p:extLst>
      <p:ext uri="{BB962C8B-B14F-4D97-AF65-F5344CB8AC3E}">
        <p14:creationId xmlns:p14="http://schemas.microsoft.com/office/powerpoint/2010/main" val="2435311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B7EB11E-28E7-457E-9DC4-BFE70491EF55}"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13315" name="Slide Number Placeholder 5"/>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5D503A8-3859-4D95-8C0F-8107AEE71B14}" type="slidenum">
              <a:rPr lang="en-US" altLang="en-US" sz="800">
                <a:latin typeface="Arial" panose="020B0604020202020204" pitchFamily="34" charset="0"/>
              </a:rPr>
              <a:pPr eaLnBrk="1" hangingPunct="1"/>
              <a:t>7</a:t>
            </a:fld>
            <a:endParaRPr lang="en-US" altLang="en-US" sz="800">
              <a:latin typeface="Arial" panose="020B0604020202020204" pitchFamily="34" charset="0"/>
            </a:endParaRPr>
          </a:p>
        </p:txBody>
      </p:sp>
      <p:sp>
        <p:nvSpPr>
          <p:cNvPr id="13316" name="Rectangle 3074"/>
          <p:cNvSpPr>
            <a:spLocks noGrp="1" noChangeArrowheads="1"/>
          </p:cNvSpPr>
          <p:nvPr>
            <p:ph type="title"/>
          </p:nvPr>
        </p:nvSpPr>
        <p:spPr/>
        <p:txBody>
          <a:bodyPr/>
          <a:lstStyle/>
          <a:p>
            <a:r>
              <a:rPr lang="en-US" altLang="en-US" smtClean="0"/>
              <a:t>Applications</a:t>
            </a:r>
            <a:br>
              <a:rPr lang="en-US" altLang="en-US" smtClean="0"/>
            </a:br>
            <a:r>
              <a:rPr lang="en-US" altLang="en-US" smtClean="0"/>
              <a:t>Human-Human Interfaces</a:t>
            </a:r>
          </a:p>
        </p:txBody>
      </p:sp>
      <p:sp>
        <p:nvSpPr>
          <p:cNvPr id="9221" name="Rectangle 3075"/>
          <p:cNvSpPr>
            <a:spLocks noGrp="1" noChangeArrowheads="1"/>
          </p:cNvSpPr>
          <p:nvPr>
            <p:ph type="body" idx="1"/>
          </p:nvPr>
        </p:nvSpPr>
        <p:spPr>
          <a:xfrm>
            <a:off x="762000" y="1600200"/>
            <a:ext cx="3962400" cy="4800600"/>
          </a:xfrm>
        </p:spPr>
        <p:txBody>
          <a:bodyPr/>
          <a:lstStyle/>
          <a:p>
            <a:pPr>
              <a:defRPr/>
            </a:pPr>
            <a:r>
              <a:rPr lang="en-US" altLang="en-US" sz="2800" dirty="0" smtClean="0"/>
              <a:t>Camera + computer tracks motions and expressions of human user, interprets, codes and transmits to render at remote location  </a:t>
            </a:r>
          </a:p>
          <a:p>
            <a:pPr>
              <a:defRPr/>
            </a:pPr>
            <a:r>
              <a:rPr lang="en-US" altLang="en-US" sz="2800" dirty="0" smtClean="0"/>
              <a:t>Ultra low bandwidth video communication</a:t>
            </a:r>
          </a:p>
          <a:p>
            <a:pPr>
              <a:defRPr/>
            </a:pPr>
            <a:r>
              <a:rPr lang="en-US" altLang="en-US" sz="2800" dirty="0" smtClean="0"/>
              <a:t>Handheld video cell phone </a:t>
            </a:r>
          </a:p>
        </p:txBody>
      </p:sp>
      <p:pic>
        <p:nvPicPr>
          <p:cNvPr id="456710" name="faces4_8.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4953000" y="2438400"/>
            <a:ext cx="28956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534" fill="hold"/>
                                        <p:tgtEl>
                                          <p:spTgt spid="4567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56710"/>
                </p:tgtEl>
              </p:cMediaNode>
            </p:video>
            <p:seq concurrent="1" nextAc="seek">
              <p:cTn id="8" restart="whenNotActive" fill="hold" evtFilter="cancelBubble" nodeType="interactiveSeq">
                <p:stCondLst>
                  <p:cond evt="onClick" delay="0">
                    <p:tgtEl>
                      <p:spTgt spid="4567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56710"/>
                                        </p:tgtEl>
                                      </p:cBhvr>
                                    </p:cmd>
                                  </p:childTnLst>
                                </p:cTn>
                              </p:par>
                            </p:childTnLst>
                          </p:cTn>
                        </p:par>
                      </p:childTnLst>
                    </p:cTn>
                  </p:par>
                </p:childTnLst>
              </p:cTn>
              <p:nextCondLst>
                <p:cond evt="onClick" delay="0">
                  <p:tgtEl>
                    <p:spTgt spid="4567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2"/>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8DB5959-8EC6-429E-8775-ECA07111A2AF}"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14339" name="Slide Number Placeholder 4"/>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044B2D2-BCED-4273-9077-15553E33445C}" type="slidenum">
              <a:rPr lang="en-US" altLang="en-US" sz="800">
                <a:latin typeface="Arial" panose="020B0604020202020204" pitchFamily="34" charset="0"/>
              </a:rPr>
              <a:pPr eaLnBrk="1" hangingPunct="1"/>
              <a:t>8</a:t>
            </a:fld>
            <a:endParaRPr lang="en-US" altLang="en-US" sz="800">
              <a:latin typeface="Arial" panose="020B0604020202020204" pitchFamily="34" charset="0"/>
            </a:endParaRPr>
          </a:p>
        </p:txBody>
      </p:sp>
      <p:sp>
        <p:nvSpPr>
          <p:cNvPr id="14340" name="Text Box 1026"/>
          <p:cNvSpPr txBox="1">
            <a:spLocks noChangeArrowheads="1"/>
          </p:cNvSpPr>
          <p:nvPr/>
        </p:nvSpPr>
        <p:spPr bwMode="auto">
          <a:xfrm>
            <a:off x="669925" y="1257300"/>
            <a:ext cx="8218488" cy="258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800">
              <a:solidFill>
                <a:srgbClr val="FFFF00"/>
              </a:solidFill>
              <a:latin typeface="Arial" panose="020B0604020202020204" pitchFamily="34" charset="0"/>
            </a:endParaRPr>
          </a:p>
          <a:p>
            <a:r>
              <a:rPr lang="en-US" altLang="en-US" sz="1800" u="sng">
                <a:latin typeface="Arial" panose="020B0604020202020204" pitchFamily="34" charset="0"/>
              </a:rPr>
              <a:t>Binary</a:t>
            </a:r>
            <a:endParaRPr lang="en-US" altLang="en-US" sz="1800">
              <a:latin typeface="Arial" panose="020B0604020202020204" pitchFamily="34" charset="0"/>
            </a:endParaRPr>
          </a:p>
          <a:p>
            <a:r>
              <a:rPr lang="en-US" altLang="en-US" sz="1800">
                <a:latin typeface="Arial" panose="020B0604020202020204" pitchFamily="34" charset="0"/>
              </a:rPr>
              <a:t>1 bit       *  640x480 * 30 = 9.2 Mbits/second</a:t>
            </a:r>
          </a:p>
          <a:p>
            <a:endParaRPr lang="en-US" altLang="en-US" sz="1800">
              <a:latin typeface="Arial" panose="020B0604020202020204" pitchFamily="34" charset="0"/>
            </a:endParaRPr>
          </a:p>
          <a:p>
            <a:r>
              <a:rPr lang="en-US" altLang="en-US" sz="1800" u="sng">
                <a:latin typeface="Arial" panose="020B0604020202020204" pitchFamily="34" charset="0"/>
              </a:rPr>
              <a:t>Grey</a:t>
            </a:r>
            <a:endParaRPr lang="en-US" altLang="en-US" sz="1800">
              <a:latin typeface="Arial" panose="020B0604020202020204" pitchFamily="34" charset="0"/>
            </a:endParaRPr>
          </a:p>
          <a:p>
            <a:r>
              <a:rPr lang="en-US" altLang="en-US" sz="1800">
                <a:latin typeface="Arial" panose="020B0604020202020204" pitchFamily="34" charset="0"/>
              </a:rPr>
              <a:t>1 byte     * 640x480 * 30 = 9.2 Mbytes/second</a:t>
            </a:r>
          </a:p>
          <a:p>
            <a:endParaRPr lang="en-US" altLang="en-US" sz="1800">
              <a:latin typeface="Arial" panose="020B0604020202020204" pitchFamily="34" charset="0"/>
            </a:endParaRPr>
          </a:p>
          <a:p>
            <a:r>
              <a:rPr lang="en-US" altLang="en-US" sz="1800" u="sng">
                <a:latin typeface="Arial" panose="020B0604020202020204" pitchFamily="34" charset="0"/>
              </a:rPr>
              <a:t>Color     </a:t>
            </a:r>
            <a:endParaRPr lang="en-US" altLang="en-US" sz="1800">
              <a:latin typeface="Arial" panose="020B0604020202020204" pitchFamily="34" charset="0"/>
            </a:endParaRPr>
          </a:p>
          <a:p>
            <a:r>
              <a:rPr lang="en-US" altLang="en-US" sz="1800">
                <a:latin typeface="Arial" panose="020B0604020202020204" pitchFamily="34" charset="0"/>
              </a:rPr>
              <a:t>3 bytes    * 640x480 * 30 = 27.6 Mbytes/second (actually about 37 mbytes/sec)</a:t>
            </a:r>
          </a:p>
        </p:txBody>
      </p:sp>
      <p:sp>
        <p:nvSpPr>
          <p:cNvPr id="14341" name="Rectangle 1027"/>
          <p:cNvSpPr>
            <a:spLocks noGrp="1" noChangeArrowheads="1"/>
          </p:cNvSpPr>
          <p:nvPr>
            <p:ph type="title"/>
          </p:nvPr>
        </p:nvSpPr>
        <p:spPr/>
        <p:txBody>
          <a:bodyPr/>
          <a:lstStyle/>
          <a:p>
            <a:r>
              <a:rPr lang="en-US" altLang="en-US" smtClean="0"/>
              <a:t>BANDWIDTH and PROCESSIN REQUIREMENTS: TV camera</a:t>
            </a:r>
          </a:p>
        </p:txBody>
      </p:sp>
      <p:sp>
        <p:nvSpPr>
          <p:cNvPr id="14342" name="Text Box 1028"/>
          <p:cNvSpPr txBox="1">
            <a:spLocks noChangeArrowheads="1"/>
          </p:cNvSpPr>
          <p:nvPr/>
        </p:nvSpPr>
        <p:spPr bwMode="auto">
          <a:xfrm>
            <a:off x="1738313" y="5410200"/>
            <a:ext cx="5300662"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chemeClr val="accent1"/>
                </a:solidFill>
                <a:latin typeface="Arial" panose="020B0604020202020204" pitchFamily="34" charset="0"/>
              </a:rPr>
              <a:t>Today’s PC’s are getting to the point they</a:t>
            </a:r>
          </a:p>
          <a:p>
            <a:pPr algn="ctr"/>
            <a:r>
              <a:rPr lang="en-US" altLang="en-US" sz="2000">
                <a:solidFill>
                  <a:schemeClr val="accent1"/>
                </a:solidFill>
                <a:latin typeface="Arial" panose="020B0604020202020204" pitchFamily="34" charset="0"/>
              </a:rPr>
              <a:t>can process images at frame rate</a:t>
            </a:r>
          </a:p>
          <a:p>
            <a:pPr algn="ctr"/>
            <a:r>
              <a:rPr lang="en-US" altLang="en-US" sz="2000">
                <a:solidFill>
                  <a:schemeClr val="accent1"/>
                </a:solidFill>
                <a:latin typeface="Arial" panose="020B0604020202020204" pitchFamily="34" charset="0"/>
              </a:rPr>
              <a:t>For real time: process small window in image</a:t>
            </a:r>
          </a:p>
        </p:txBody>
      </p:sp>
      <p:sp>
        <p:nvSpPr>
          <p:cNvPr id="14343" name="Text Box 1029"/>
          <p:cNvSpPr txBox="1">
            <a:spLocks noChangeArrowheads="1"/>
          </p:cNvSpPr>
          <p:nvPr/>
        </p:nvSpPr>
        <p:spPr bwMode="auto">
          <a:xfrm>
            <a:off x="1050925" y="3962400"/>
            <a:ext cx="514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latin typeface="Arial" panose="020B0604020202020204" pitchFamily="34" charset="0"/>
              </a:rPr>
              <a:t>Typical operation: 8x8 convolution on grey image</a:t>
            </a:r>
          </a:p>
          <a:p>
            <a:r>
              <a:rPr lang="en-US" altLang="en-US" sz="1800">
                <a:latin typeface="Arial" panose="020B0604020202020204" pitchFamily="34" charset="0"/>
              </a:rPr>
              <a:t>	64 multiplies + adds </a:t>
            </a:r>
            <a:r>
              <a:rPr lang="en-US" altLang="en-US" sz="1800">
                <a:latin typeface="Arial" panose="020B0604020202020204" pitchFamily="34" charset="0"/>
                <a:sym typeface="Wingdings" panose="05000000000000000000" pitchFamily="2" charset="2"/>
              </a:rPr>
              <a:t> 600 Mflops</a:t>
            </a:r>
            <a:endParaRPr lang="en-US" altLang="en-US" sz="1800">
              <a:latin typeface="Arial" panose="020B0604020202020204" pitchFamily="34" charset="0"/>
            </a:endParaRPr>
          </a:p>
        </p:txBody>
      </p:sp>
      <p:sp>
        <p:nvSpPr>
          <p:cNvPr id="14344" name="Rectangle 1"/>
          <p:cNvSpPr>
            <a:spLocks noChangeArrowheads="1"/>
          </p:cNvSpPr>
          <p:nvPr/>
        </p:nvSpPr>
        <p:spPr bwMode="auto">
          <a:xfrm>
            <a:off x="1438275" y="4810125"/>
            <a:ext cx="6567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0000"/>
                </a:solidFill>
                <a:latin typeface="Arial" panose="020B0604020202020204" pitchFamily="34" charset="0"/>
              </a:rPr>
              <a:t>Consider 800x600, 1200x1600 (2MP)…</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2"/>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5686CDD-0216-4C8D-9C58-991021B4324A}" type="datetime1">
              <a:rPr lang="en-US" altLang="en-US" sz="1000">
                <a:latin typeface="Arial" panose="020B0604020202020204" pitchFamily="34" charset="0"/>
              </a:rPr>
              <a:pPr eaLnBrk="1" hangingPunct="1"/>
              <a:t>1/20/2022</a:t>
            </a:fld>
            <a:endParaRPr lang="en-US" altLang="en-US" sz="1000">
              <a:latin typeface="Arial" panose="020B0604020202020204" pitchFamily="34" charset="0"/>
            </a:endParaRPr>
          </a:p>
        </p:txBody>
      </p:sp>
      <p:sp>
        <p:nvSpPr>
          <p:cNvPr id="15363" name="Slide Number Placeholder 4"/>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7C1667B-C457-46FE-ACF5-ACAC9E6B9BB1}" type="slidenum">
              <a:rPr lang="en-US" altLang="en-US" sz="800">
                <a:latin typeface="Arial" panose="020B0604020202020204" pitchFamily="34" charset="0"/>
              </a:rPr>
              <a:pPr eaLnBrk="1" hangingPunct="1"/>
              <a:t>9</a:t>
            </a:fld>
            <a:endParaRPr lang="en-US" altLang="en-US" sz="800">
              <a:latin typeface="Arial" panose="020B0604020202020204" pitchFamily="34" charset="0"/>
            </a:endParaRPr>
          </a:p>
        </p:txBody>
      </p:sp>
      <p:sp>
        <p:nvSpPr>
          <p:cNvPr id="15364" name="Rectangle 2"/>
          <p:cNvSpPr>
            <a:spLocks noGrp="1" noChangeArrowheads="1"/>
          </p:cNvSpPr>
          <p:nvPr>
            <p:ph type="title"/>
          </p:nvPr>
        </p:nvSpPr>
        <p:spPr/>
        <p:txBody>
          <a:bodyPr/>
          <a:lstStyle/>
          <a:p>
            <a:r>
              <a:rPr lang="en-US" altLang="en-US" smtClean="0"/>
              <a:t>Characteristics of Video Processing</a:t>
            </a:r>
          </a:p>
        </p:txBody>
      </p:sp>
      <p:pic>
        <p:nvPicPr>
          <p:cNvPr id="1536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438400"/>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Line 4"/>
          <p:cNvSpPr>
            <a:spLocks noChangeShapeType="1"/>
          </p:cNvSpPr>
          <p:nvPr/>
        </p:nvSpPr>
        <p:spPr bwMode="auto">
          <a:xfrm>
            <a:off x="3352800" y="3581400"/>
            <a:ext cx="6096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15367" name="Picture 5" descr="toy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514600"/>
            <a:ext cx="1884363" cy="1884363"/>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362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743200"/>
            <a:ext cx="1881188"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9" name="Line 8"/>
          <p:cNvSpPr>
            <a:spLocks noChangeShapeType="1"/>
          </p:cNvSpPr>
          <p:nvPr/>
        </p:nvSpPr>
        <p:spPr bwMode="auto">
          <a:xfrm>
            <a:off x="6483350" y="3455988"/>
            <a:ext cx="50323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5370" name="Line 9"/>
          <p:cNvSpPr>
            <a:spLocks noChangeShapeType="1"/>
          </p:cNvSpPr>
          <p:nvPr/>
        </p:nvSpPr>
        <p:spPr bwMode="auto">
          <a:xfrm>
            <a:off x="6483350" y="3859213"/>
            <a:ext cx="50323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5371" name="Line 10"/>
          <p:cNvSpPr>
            <a:spLocks noChangeShapeType="1"/>
          </p:cNvSpPr>
          <p:nvPr/>
        </p:nvSpPr>
        <p:spPr bwMode="auto">
          <a:xfrm>
            <a:off x="814388" y="2581275"/>
            <a:ext cx="0" cy="2286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5372" name="Line 11"/>
          <p:cNvSpPr>
            <a:spLocks noChangeShapeType="1"/>
          </p:cNvSpPr>
          <p:nvPr/>
        </p:nvSpPr>
        <p:spPr bwMode="auto">
          <a:xfrm>
            <a:off x="6357938" y="2514600"/>
            <a:ext cx="0" cy="22844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436236" name="Text Box 12"/>
          <p:cNvSpPr txBox="1">
            <a:spLocks noChangeArrowheads="1"/>
          </p:cNvSpPr>
          <p:nvPr/>
        </p:nvSpPr>
        <p:spPr bwMode="auto">
          <a:xfrm>
            <a:off x="4953000" y="48768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t>Note: Almost all pixels change!</a:t>
            </a:r>
          </a:p>
        </p:txBody>
      </p:sp>
      <p:sp>
        <p:nvSpPr>
          <p:cNvPr id="15374" name="Text Box 13"/>
          <p:cNvSpPr txBox="1">
            <a:spLocks noChangeArrowheads="1"/>
          </p:cNvSpPr>
          <p:nvPr/>
        </p:nvSpPr>
        <p:spPr bwMode="auto">
          <a:xfrm>
            <a:off x="1600200" y="1905000"/>
            <a:ext cx="5638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200">
                <a:latin typeface="Arial" panose="020B0604020202020204" pitchFamily="34" charset="0"/>
              </a:rPr>
              <a:t>abs( Image 1   -           Image 2) = ?</a:t>
            </a:r>
          </a:p>
        </p:txBody>
      </p:sp>
      <p:sp>
        <p:nvSpPr>
          <p:cNvPr id="436239" name="Text Box 15"/>
          <p:cNvSpPr txBox="1">
            <a:spLocks noChangeArrowheads="1"/>
          </p:cNvSpPr>
          <p:nvPr/>
        </p:nvSpPr>
        <p:spPr bwMode="auto">
          <a:xfrm>
            <a:off x="1219200" y="5486400"/>
            <a:ext cx="731520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200">
                <a:latin typeface="Arial" panose="020B0604020202020204" pitchFamily="34" charset="0"/>
              </a:rPr>
              <a:t>Constancy: The physical scene is the same</a:t>
            </a:r>
          </a:p>
          <a:p>
            <a:pPr eaLnBrk="1" hangingPunct="1">
              <a:spcBef>
                <a:spcPct val="50000"/>
              </a:spcBef>
            </a:pPr>
            <a:r>
              <a:rPr lang="en-US" altLang="en-US" sz="2200">
                <a:latin typeface="Arial" panose="020B0604020202020204" pitchFamily="34" charset="0"/>
              </a:rPr>
              <a:t>How do we make use of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36236"/>
                                        </p:tgtEl>
                                        <p:attrNameLst>
                                          <p:attrName>style.visibility</p:attrName>
                                        </p:attrNameLst>
                                      </p:cBhvr>
                                      <p:to>
                                        <p:strVal val="visible"/>
                                      </p:to>
                                    </p:set>
                                    <p:anim calcmode="lin" valueType="num">
                                      <p:cBhvr additive="base">
                                        <p:cTn id="7" dur="500" fill="hold"/>
                                        <p:tgtEl>
                                          <p:spTgt spid="436236"/>
                                        </p:tgtEl>
                                        <p:attrNameLst>
                                          <p:attrName>ppt_x</p:attrName>
                                        </p:attrNameLst>
                                      </p:cBhvr>
                                      <p:tavLst>
                                        <p:tav tm="0">
                                          <p:val>
                                            <p:strVal val="#ppt_x"/>
                                          </p:val>
                                        </p:tav>
                                        <p:tav tm="100000">
                                          <p:val>
                                            <p:strVal val="#ppt_x"/>
                                          </p:val>
                                        </p:tav>
                                      </p:tavLst>
                                    </p:anim>
                                    <p:anim calcmode="lin" valueType="num">
                                      <p:cBhvr additive="base">
                                        <p:cTn id="8" dur="500" fill="hold"/>
                                        <p:tgtEl>
                                          <p:spTgt spid="4362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36231"/>
                                        </p:tgtEl>
                                        <p:attrNameLst>
                                          <p:attrName>style.visibility</p:attrName>
                                        </p:attrNameLst>
                                      </p:cBhvr>
                                      <p:to>
                                        <p:strVal val="visible"/>
                                      </p:to>
                                    </p:set>
                                    <p:anim calcmode="lin" valueType="num">
                                      <p:cBhvr additive="base">
                                        <p:cTn id="13" dur="500" fill="hold"/>
                                        <p:tgtEl>
                                          <p:spTgt spid="436231"/>
                                        </p:tgtEl>
                                        <p:attrNameLst>
                                          <p:attrName>ppt_x</p:attrName>
                                        </p:attrNameLst>
                                      </p:cBhvr>
                                      <p:tavLst>
                                        <p:tav tm="0">
                                          <p:val>
                                            <p:strVal val="1+#ppt_w/2"/>
                                          </p:val>
                                        </p:tav>
                                        <p:tav tm="100000">
                                          <p:val>
                                            <p:strVal val="#ppt_x"/>
                                          </p:val>
                                        </p:tav>
                                      </p:tavLst>
                                    </p:anim>
                                    <p:anim calcmode="lin" valueType="num">
                                      <p:cBhvr additive="base">
                                        <p:cTn id="14" dur="500" fill="hold"/>
                                        <p:tgtEl>
                                          <p:spTgt spid="43623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6239"/>
                                        </p:tgtEl>
                                        <p:attrNameLst>
                                          <p:attrName>style.visibility</p:attrName>
                                        </p:attrNameLst>
                                      </p:cBhvr>
                                      <p:to>
                                        <p:strVal val="visible"/>
                                      </p:to>
                                    </p:set>
                                    <p:anim calcmode="lin" valueType="num">
                                      <p:cBhvr additive="base">
                                        <p:cTn id="19" dur="500" fill="hold"/>
                                        <p:tgtEl>
                                          <p:spTgt spid="436239"/>
                                        </p:tgtEl>
                                        <p:attrNameLst>
                                          <p:attrName>ppt_x</p:attrName>
                                        </p:attrNameLst>
                                      </p:cBhvr>
                                      <p:tavLst>
                                        <p:tav tm="0">
                                          <p:val>
                                            <p:strVal val="0-#ppt_w/2"/>
                                          </p:val>
                                        </p:tav>
                                        <p:tav tm="100000">
                                          <p:val>
                                            <p:strVal val="#ppt_x"/>
                                          </p:val>
                                        </p:tav>
                                      </p:tavLst>
                                    </p:anim>
                                    <p:anim calcmode="lin" valueType="num">
                                      <p:cBhvr additive="base">
                                        <p:cTn id="20" dur="500" fill="hold"/>
                                        <p:tgtEl>
                                          <p:spTgt spid="4362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6" grpId="0" autoUpdateAnimBg="0"/>
      <p:bldP spid="436239" grpId="0" autoUpdateAnimBg="0"/>
    </p:bldLst>
  </p:timing>
</p:sld>
</file>

<file path=ppt/theme/theme1.xml><?xml version="1.0" encoding="utf-8"?>
<a:theme xmlns:a="http://schemas.openxmlformats.org/drawingml/2006/main" name="Office Theme">
  <a:themeElements>
    <a:clrScheme name="Office Theme 4">
      <a:dk1>
        <a:srgbClr val="0000FF"/>
      </a:dk1>
      <a:lt1>
        <a:srgbClr val="FFFFFF"/>
      </a:lt1>
      <a:dk2>
        <a:srgbClr val="FFFF66"/>
      </a:dk2>
      <a:lt2>
        <a:srgbClr val="000000"/>
      </a:lt2>
      <a:accent1>
        <a:srgbClr val="00CCCC"/>
      </a:accent1>
      <a:accent2>
        <a:srgbClr val="6666FF"/>
      </a:accent2>
      <a:accent3>
        <a:srgbClr val="FFFFFF"/>
      </a:accent3>
      <a:accent4>
        <a:srgbClr val="0000DA"/>
      </a:accent4>
      <a:accent5>
        <a:srgbClr val="AAE2E2"/>
      </a:accent5>
      <a:accent6>
        <a:srgbClr val="5C5CE7"/>
      </a:accent6>
      <a:hlink>
        <a:srgbClr val="CCCCFF"/>
      </a:hlink>
      <a:folHlink>
        <a:srgbClr val="CC99FF"/>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127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noFill/>
        <a:ln w="127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Office Theme 4">
        <a:dk1>
          <a:srgbClr val="0000FF"/>
        </a:dk1>
        <a:lt1>
          <a:srgbClr val="FFFFFF"/>
        </a:lt1>
        <a:dk2>
          <a:srgbClr val="FFFF66"/>
        </a:dk2>
        <a:lt2>
          <a:srgbClr val="000000"/>
        </a:lt2>
        <a:accent1>
          <a:srgbClr val="00CCCC"/>
        </a:accent1>
        <a:accent2>
          <a:srgbClr val="6666FF"/>
        </a:accent2>
        <a:accent3>
          <a:srgbClr val="FFFFFF"/>
        </a:accent3>
        <a:accent4>
          <a:srgbClr val="0000DA"/>
        </a:accent4>
        <a:accent5>
          <a:srgbClr val="AAE2E2"/>
        </a:accent5>
        <a:accent6>
          <a:srgbClr val="5C5CE7"/>
        </a:accent6>
        <a:hlink>
          <a:srgbClr val="CCCCFF"/>
        </a:hlink>
        <a:folHlink>
          <a:srgbClr val="CC99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MaligneLake</Template>
  <TotalTime>458</TotalTime>
  <Words>3038</Words>
  <Application>Microsoft Office PowerPoint</Application>
  <PresentationFormat>On-screen Show (4:3)</PresentationFormat>
  <Paragraphs>649</Paragraphs>
  <Slides>67</Slides>
  <Notes>11</Notes>
  <HiddenSlides>4</HiddenSlides>
  <MMClips>15</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5</vt:i4>
      </vt:variant>
      <vt:variant>
        <vt:lpstr>Slide Titles</vt:lpstr>
      </vt:variant>
      <vt:variant>
        <vt:i4>67</vt:i4>
      </vt:variant>
    </vt:vector>
  </HeadingPairs>
  <TitlesOfParts>
    <vt:vector size="80" baseType="lpstr">
      <vt:lpstr>Times New Roman</vt:lpstr>
      <vt:lpstr>Arial</vt:lpstr>
      <vt:lpstr>Calibri</vt:lpstr>
      <vt:lpstr>Wingdings</vt:lpstr>
      <vt:lpstr>Courier New</vt:lpstr>
      <vt:lpstr>Symbol</vt:lpstr>
      <vt:lpstr>Office Theme</vt:lpstr>
      <vt:lpstr>Default Design</vt:lpstr>
      <vt:lpstr>Microsoft Graph 2000 Chart</vt:lpstr>
      <vt:lpstr>Equation Magic</vt:lpstr>
      <vt:lpstr>Equation Magic 2.1</vt:lpstr>
      <vt:lpstr>Microsoft Equation 3.0</vt:lpstr>
      <vt:lpstr>Microsoft Photo Editor 3.0 Photo</vt:lpstr>
      <vt:lpstr>Tracking surfaces / objects across  video frames</vt:lpstr>
      <vt:lpstr>Why Visual Tracking?</vt:lpstr>
      <vt:lpstr>Applications: Watching a moving target</vt:lpstr>
      <vt:lpstr>Applications Human-Computer Interfaces</vt:lpstr>
      <vt:lpstr>Applications Interpreting tasks and functinality</vt:lpstr>
      <vt:lpstr>Applications Human-Machine Interfaces</vt:lpstr>
      <vt:lpstr>Applications Human-Human Interfaces</vt:lpstr>
      <vt:lpstr>BANDWIDTH and PROCESSIN REQUIREMENTS: TV camera</vt:lpstr>
      <vt:lpstr>Characteristics of Video Processing</vt:lpstr>
      <vt:lpstr>Fundamental types of video processing “Visual motion detecton”</vt:lpstr>
      <vt:lpstr>Fundamental types of video processing  “Visual Tracking” / Stabilization</vt:lpstr>
      <vt:lpstr>Types of tracking</vt:lpstr>
      <vt:lpstr>Point tracking</vt:lpstr>
      <vt:lpstr>Commercial point trackers: “Motion capture”</vt:lpstr>
      <vt:lpstr>Region Tracking (Segmentation-Based)  </vt:lpstr>
      <vt:lpstr>Regions</vt:lpstr>
      <vt:lpstr>Homogeneous Color Region: Photometry</vt:lpstr>
      <vt:lpstr>Color Representation</vt:lpstr>
      <vt:lpstr>Homogeneous Region: Photometry</vt:lpstr>
      <vt:lpstr>Color Extension (Contd.)</vt:lpstr>
      <vt:lpstr>Intro to Registration Tracking</vt:lpstr>
      <vt:lpstr>Tracking Cycle</vt:lpstr>
      <vt:lpstr>Stabilization tracking: Planar Case</vt:lpstr>
      <vt:lpstr>Registration based Tracking</vt:lpstr>
      <vt:lpstr>Motivation</vt:lpstr>
      <vt:lpstr>Image Pyramids</vt:lpstr>
      <vt:lpstr>Image Pyramids</vt:lpstr>
      <vt:lpstr>Pyramid Creation</vt:lpstr>
      <vt:lpstr>Octaves in the Spatial Domain</vt:lpstr>
      <vt:lpstr>Pyramids</vt:lpstr>
      <vt:lpstr>PowerPoint Presentation</vt:lpstr>
      <vt:lpstr>Pyramid Blending</vt:lpstr>
      <vt:lpstr>Image Warping</vt:lpstr>
      <vt:lpstr>Image Warping</vt:lpstr>
      <vt:lpstr>Image Warping</vt:lpstr>
      <vt:lpstr>Parametric (global) warping</vt:lpstr>
      <vt:lpstr>2D coordinate transformations</vt:lpstr>
      <vt:lpstr>Image Warping</vt:lpstr>
      <vt:lpstr>Forward Warping</vt:lpstr>
      <vt:lpstr>Forward Warping</vt:lpstr>
      <vt:lpstr>Inverse Warping</vt:lpstr>
      <vt:lpstr>Inverse Warping</vt:lpstr>
      <vt:lpstr>Interpolation</vt:lpstr>
      <vt:lpstr>Prefiltering</vt:lpstr>
      <vt:lpstr>Prefiltering</vt:lpstr>
      <vt:lpstr>Image Warping – non-parametric</vt:lpstr>
      <vt:lpstr>Image Warping – non-parametric</vt:lpstr>
      <vt:lpstr>Image Morphing</vt:lpstr>
      <vt:lpstr>Image Morphing</vt:lpstr>
      <vt:lpstr>Image Morphing</vt:lpstr>
      <vt:lpstr>Warp specification</vt:lpstr>
      <vt:lpstr>Warp specification</vt:lpstr>
      <vt:lpstr>Warp specification</vt:lpstr>
      <vt:lpstr>Warp specification</vt:lpstr>
      <vt:lpstr>Final Morph Result</vt:lpstr>
      <vt:lpstr>Intro to Registration Tracking</vt:lpstr>
      <vt:lpstr>Tracking Cycle</vt:lpstr>
      <vt:lpstr>Stabilization tracking: Planar Case</vt:lpstr>
      <vt:lpstr>Registration based Tracking</vt:lpstr>
      <vt:lpstr>Motivation</vt:lpstr>
      <vt:lpstr>Evaluation Benchmarks</vt:lpstr>
      <vt:lpstr>Results: Learning vs. 2DOF Registration Based Trackers (Accuracy)</vt:lpstr>
      <vt:lpstr>RBT vs Learn vs GoTurn</vt:lpstr>
      <vt:lpstr>Results: Learning vs. 2DOF Registration Based Trackers (Accuracy – VOT 2016)</vt:lpstr>
      <vt:lpstr>Results: Learning vs. 2DOF Registration Based Trackers (Speed)</vt:lpstr>
      <vt:lpstr>References</vt:lpstr>
      <vt:lpstr>References (cont’d)</vt:lpstr>
    </vt:vector>
  </TitlesOfParts>
  <Company>Information Services and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jag</dc:creator>
  <cp:lastModifiedBy>jag</cp:lastModifiedBy>
  <cp:revision>14</cp:revision>
  <dcterms:created xsi:type="dcterms:W3CDTF">2022-01-20T19:49:48Z</dcterms:created>
  <dcterms:modified xsi:type="dcterms:W3CDTF">2022-01-21T03:29:11Z</dcterms:modified>
</cp:coreProperties>
</file>