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58"/>
  </p:notesMasterIdLst>
  <p:sldIdLst>
    <p:sldId id="256" r:id="rId3"/>
    <p:sldId id="257" r:id="rId4"/>
    <p:sldId id="314" r:id="rId5"/>
    <p:sldId id="311" r:id="rId6"/>
    <p:sldId id="312" r:id="rId7"/>
    <p:sldId id="313" r:id="rId8"/>
    <p:sldId id="306" r:id="rId9"/>
    <p:sldId id="305" r:id="rId10"/>
    <p:sldId id="310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</p:sldIdLst>
  <p:sldSz cx="9144000" cy="6858000" type="screen4x3"/>
  <p:notesSz cx="9144000" cy="6858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Droid Sans Fallback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Droid Sans Fallback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Droid Sans Fallback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Droid Sans Fallback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Droid Sans Fallback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Droid Sans Fallback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Droid Sans Fallback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Droid Sans Fallback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Droid Sans Fallback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713" y="2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sldImg"/>
          </p:nvPr>
        </p:nvSpPr>
        <p:spPr bwMode="auto">
          <a:xfrm>
            <a:off x="2844800" y="533400"/>
            <a:ext cx="3452813" cy="2589213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1219200" y="3276600"/>
            <a:ext cx="6704013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5181600" y="6477000"/>
            <a:ext cx="3960813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5900" algn="r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1200" smtClean="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fld id="{611A1AD1-9660-4952-880C-41CAEC50B2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6195883D-6809-427D-9FF9-A655D33B1BB1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1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51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71ABE7F4-3D50-4E5F-8BA4-1B5B0CEAA781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17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2355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9893B0E0-0113-4476-967E-DE4AE5C0F442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18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2560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026CD65A-37F1-4841-A540-9E30E7708161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19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2765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945547C5-6ECC-448A-9AC1-1C2BA69BB2A0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20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2969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E1E12FEA-64F2-4229-B588-14C26FE7F2E1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21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3174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88E114F2-DE6F-4689-9E04-68827373FA63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22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3379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C2F1BF31-D5A0-45BC-913D-5FF33269FCB8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23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3584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25F7B994-57B4-4EDE-8EB4-467345738A00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24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3789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03EF808D-6B99-40EA-A1CE-6B3F68EF57D7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25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3993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8BD2BD0B-AAA7-4861-9926-D82482D80DEA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26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4198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E4B3074A-05F7-4FD4-83D8-CA6162783858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2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717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98D4946C-F121-4411-937E-8480BFA911FB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27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4403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990C8AAD-A0E3-4776-881E-96F2ED76646C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28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4608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BE054999-30C8-4884-9A4A-2C1D07CBCAA0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29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4813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95BA7A0D-D1EA-4DBA-868E-F52E267500D1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30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5017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919DEAB1-2511-4D9D-9B5D-A6058FE90D6C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31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5222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948CF1C9-36C4-4A88-996E-0CC76F46506C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32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5427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83F6E8AA-2DED-4B5A-A86B-E22CC21B703F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33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563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45687B11-2039-4A44-916D-F517F0E4AF59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34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5837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4EFD31FD-FDF5-454C-B0D7-4245C407B301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35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6041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DCD98FC3-A323-492D-986F-E58436F63BA4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36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r">
              <a:buClrTx/>
              <a:buFontTx/>
              <a:buNone/>
            </a:pPr>
            <a:fld id="{DA8CCE65-6929-44E2-8484-8180B6A303D4}" type="slidenum">
              <a:rPr lang="en-US" altLang="en-US" sz="1200">
                <a:solidFill>
                  <a:srgbClr val="0000FF"/>
                </a:solidFill>
              </a:rPr>
              <a:pPr algn="r">
                <a:buClrTx/>
                <a:buFontTx/>
                <a:buNone/>
              </a:pPr>
              <a:t>36</a:t>
            </a:fld>
            <a:endParaRPr lang="en-US" altLang="en-US" sz="1200">
              <a:solidFill>
                <a:srgbClr val="0000FF"/>
              </a:solidFill>
            </a:endParaRPr>
          </a:p>
        </p:txBody>
      </p:sp>
      <p:sp>
        <p:nvSpPr>
          <p:cNvPr id="6246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2846388" y="512763"/>
            <a:ext cx="3411537" cy="25590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9" name="Text Box 3"/>
          <p:cNvSpPr txBox="1">
            <a:spLocks noChangeArrowheads="1"/>
          </p:cNvSpPr>
          <p:nvPr/>
        </p:nvSpPr>
        <p:spPr bwMode="auto">
          <a:xfrm>
            <a:off x="1187450" y="3243263"/>
            <a:ext cx="6731000" cy="3128962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D478EAA5-7FE6-4503-B47E-5EFCE7FD1171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10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921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D4C42DC3-2E33-4FD9-947B-5D0F2209D92F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37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r">
              <a:buClrTx/>
              <a:buFontTx/>
              <a:buNone/>
            </a:pPr>
            <a:fld id="{1F366866-F05B-4955-8723-E6997E8750B1}" type="slidenum">
              <a:rPr lang="en-US" altLang="en-US" sz="1200">
                <a:solidFill>
                  <a:srgbClr val="0000FF"/>
                </a:solidFill>
              </a:rPr>
              <a:pPr algn="r">
                <a:buClrTx/>
                <a:buFontTx/>
                <a:buNone/>
              </a:pPr>
              <a:t>37</a:t>
            </a:fld>
            <a:endParaRPr lang="en-US" altLang="en-US" sz="1200">
              <a:solidFill>
                <a:srgbClr val="0000FF"/>
              </a:solidFill>
            </a:endParaRPr>
          </a:p>
        </p:txBody>
      </p:sp>
      <p:sp>
        <p:nvSpPr>
          <p:cNvPr id="6451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914400" y="3257550"/>
            <a:ext cx="7315200" cy="30861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http://ourworld.compuserve.com/homepages/cuius/idle/percept/blindspot.htm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28BE9F8E-9F66-4625-96EB-3B06AE69F648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38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r">
              <a:buClrTx/>
              <a:buFontTx/>
              <a:buNone/>
            </a:pPr>
            <a:fld id="{7F879FA1-F5C6-459E-AD1B-92054EDEC01E}" type="slidenum">
              <a:rPr lang="en-US" altLang="en-US" sz="1200">
                <a:solidFill>
                  <a:srgbClr val="0000FF"/>
                </a:solidFill>
              </a:rPr>
              <a:pPr algn="r">
                <a:buClrTx/>
                <a:buFontTx/>
                <a:buNone/>
              </a:pPr>
              <a:t>38</a:t>
            </a:fld>
            <a:endParaRPr lang="en-US" altLang="en-US" sz="1200">
              <a:solidFill>
                <a:srgbClr val="0000FF"/>
              </a:solidFill>
            </a:endParaRPr>
          </a:p>
        </p:txBody>
      </p:sp>
      <p:sp>
        <p:nvSpPr>
          <p:cNvPr id="6656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5" name="Text Box 3"/>
          <p:cNvSpPr txBox="1">
            <a:spLocks noChangeArrowheads="1"/>
          </p:cNvSpPr>
          <p:nvPr/>
        </p:nvSpPr>
        <p:spPr bwMode="auto">
          <a:xfrm>
            <a:off x="914400" y="3257550"/>
            <a:ext cx="7315200" cy="30861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D2456ED5-1ACF-4FC4-B700-1170391AA476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39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6861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2979A373-E1D9-480C-8D6E-601917B6A7EB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40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7065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E6CB95C8-ABA3-4E8D-9582-29E96F0B23E2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41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7270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AAEF2835-0446-41E1-831E-33E71FFEC2BB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42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7475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F4C8311C-6AA1-4057-9446-F4779F4764AF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43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7680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4DE91860-2F0B-419E-B144-2D04AEFF88E5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44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7885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DC9F0F0C-1EEB-4A2E-9BC4-BC8431665E91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45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8089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7BAFAEB7-7377-48E3-AE68-51C25058B3D1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46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8294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A9C4D942-0EB1-4D53-A6E2-8EE295164DB3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11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1126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840D6587-C425-422C-B972-8FDF3C91A927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47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8499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82A4452A-4C1B-4B4C-8A9C-4CCE0C251A4D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48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8704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00249FCF-431E-478D-8823-E63F1755F5CC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49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8909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32FCE87B-40ED-41DD-AA30-8518997075BB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50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9113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B0FE0904-E931-4DD3-992A-AEF9AAC08327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51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9318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97F84DE8-F305-43E6-AE3F-9FD4E07257EC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52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9523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ACECCD5F-2CF4-4638-9418-A14AC0371F7D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53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9728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4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70912D56-7BA6-49DF-B558-7069B140BB3A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54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9933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F860CCD2-86AC-4FC4-8338-E1F989364693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55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10137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59BF6F9B-E65F-4176-B99F-DE6C35CAF855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12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1331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3D79E545-C6DE-42D2-99CD-F8A156CCA90F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13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1536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6DFD1464-0C09-43AD-8E41-30939D007DD3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14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1741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D336F696-5578-4642-9980-30A0DFAB006C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15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1945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C9F1A5D8-4ABE-40D8-AA17-38958228B607}" type="slidenum">
              <a:rPr lang="en-US" altLang="en-US" sz="1200">
                <a:solidFill>
                  <a:srgbClr val="000000"/>
                </a:solidFill>
                <a:cs typeface="DejaVu Sans" charset="0"/>
              </a:rPr>
              <a:pPr>
                <a:buSzPct val="45000"/>
                <a:buFont typeface="Wingdings" panose="05000000000000000000" pitchFamily="2" charset="2"/>
                <a:buNone/>
              </a:pPr>
              <a:t>16</a:t>
            </a:fld>
            <a:endParaRPr lang="en-US" altLang="en-US" sz="120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2150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844800" y="533400"/>
            <a:ext cx="3454400" cy="25908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ChangeArrowheads="1"/>
          </p:cNvSpPr>
          <p:nvPr>
            <p:ph type="body" idx="1"/>
          </p:nvPr>
        </p:nvSpPr>
        <p:spPr>
          <a:xfrm>
            <a:off x="1219200" y="3276600"/>
            <a:ext cx="6705600" cy="304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6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89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76200"/>
            <a:ext cx="2284413" cy="6551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76200"/>
            <a:ext cx="6705600" cy="6551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46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758F3-3718-4654-9DCB-1A46E32FA4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060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6D0D4-494E-4F84-8A2B-954CCCA9AD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367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2E41A-A4C1-461C-BBDF-5CFCC63952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2353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5613" cy="4646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4267200" cy="4646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81162-0468-473E-99C6-9D24ADC9F4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846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640F1-B564-41B0-8C30-CCD3F37B2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071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E2EB3-8550-4F03-9F70-DE86C8DC99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29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6028E-4437-4231-8EDD-83680BAA49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429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1A6F0-C30B-4920-B96F-B43D30EE14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43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31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EB30A-E6E3-4B71-925A-F88A23ED56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951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38ABD-B22C-4C9E-9A71-CC64CD2691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648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76200"/>
            <a:ext cx="2284413" cy="6551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76200"/>
            <a:ext cx="6705600" cy="6551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308B6-B843-41FF-97BA-5EE96918D7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60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804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5613" cy="4646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4267200" cy="4646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6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9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5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92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35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712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2413" cy="152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828800"/>
            <a:ext cx="8685213" cy="464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itchFamily="16" charset="0"/>
          <a:ea typeface="Droid Sans Fallback" charset="0"/>
          <a:cs typeface="Droid Sans Fallback" charset="0"/>
        </a:defRPr>
      </a:lvl2pPr>
      <a:lvl3pPr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itchFamily="16" charset="0"/>
          <a:ea typeface="Droid Sans Fallback" charset="0"/>
          <a:cs typeface="Droid Sans Fallback" charset="0"/>
        </a:defRPr>
      </a:lvl3pPr>
      <a:lvl4pPr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itchFamily="16" charset="0"/>
          <a:ea typeface="Droid Sans Fallback" charset="0"/>
          <a:cs typeface="Droid Sans Fallback" charset="0"/>
        </a:defRPr>
      </a:lvl4pPr>
      <a:lvl5pPr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itchFamily="16" charset="0"/>
          <a:ea typeface="Droid Sans Fallback" charset="0"/>
          <a:cs typeface="Droid Sans Fallback" charset="0"/>
        </a:defRPr>
      </a:lvl5pPr>
      <a:lvl6pPr marL="2514600" indent="-228600"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00"/>
          </a:solidFill>
          <a:latin typeface="Times New Roman" pitchFamily="16" charset="0"/>
          <a:ea typeface="Droid Sans Fallback" charset="0"/>
          <a:cs typeface="Droid Sans Fallback" charset="0"/>
        </a:defRPr>
      </a:lvl6pPr>
      <a:lvl7pPr marL="2971800" indent="-228600"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00"/>
          </a:solidFill>
          <a:latin typeface="Times New Roman" pitchFamily="16" charset="0"/>
          <a:ea typeface="Droid Sans Fallback" charset="0"/>
          <a:cs typeface="Droid Sans Fallback" charset="0"/>
        </a:defRPr>
      </a:lvl7pPr>
      <a:lvl8pPr marL="3429000" indent="-228600"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00"/>
          </a:solidFill>
          <a:latin typeface="Times New Roman" pitchFamily="16" charset="0"/>
          <a:ea typeface="Droid Sans Fallback" charset="0"/>
          <a:cs typeface="Droid Sans Fallback" charset="0"/>
        </a:defRPr>
      </a:lvl8pPr>
      <a:lvl9pPr marL="3886200" indent="-228600"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00"/>
          </a:solidFill>
          <a:latin typeface="Times New Roman" pitchFamily="16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2413" cy="152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828800"/>
            <a:ext cx="8685213" cy="464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400" smtClean="0">
                <a:solidFill>
                  <a:srgbClr val="FFFFFF"/>
                </a:solidFill>
                <a:cs typeface="DejaVu Sans" charset="0"/>
              </a:defRPr>
            </a:lvl1pPr>
          </a:lstStyle>
          <a:p>
            <a:pPr>
              <a:defRPr/>
            </a:pPr>
            <a:fld id="{59DA0C5A-0558-4D42-B7B9-C50930E2C5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itchFamily="16" charset="0"/>
          <a:ea typeface="Droid Sans Fallback" charset="0"/>
          <a:cs typeface="Droid Sans Fallback" charset="0"/>
        </a:defRPr>
      </a:lvl2pPr>
      <a:lvl3pPr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itchFamily="16" charset="0"/>
          <a:ea typeface="Droid Sans Fallback" charset="0"/>
          <a:cs typeface="Droid Sans Fallback" charset="0"/>
        </a:defRPr>
      </a:lvl3pPr>
      <a:lvl4pPr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itchFamily="16" charset="0"/>
          <a:ea typeface="Droid Sans Fallback" charset="0"/>
          <a:cs typeface="Droid Sans Fallback" charset="0"/>
        </a:defRPr>
      </a:lvl4pPr>
      <a:lvl5pPr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itchFamily="16" charset="0"/>
          <a:ea typeface="Droid Sans Fallback" charset="0"/>
          <a:cs typeface="Droid Sans Fallback" charset="0"/>
        </a:defRPr>
      </a:lvl5pPr>
      <a:lvl6pPr marL="2514600" indent="-228600"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00"/>
          </a:solidFill>
          <a:latin typeface="Times New Roman" pitchFamily="16" charset="0"/>
          <a:ea typeface="Droid Sans Fallback" charset="0"/>
          <a:cs typeface="Droid Sans Fallback" charset="0"/>
        </a:defRPr>
      </a:lvl6pPr>
      <a:lvl7pPr marL="2971800" indent="-228600"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00"/>
          </a:solidFill>
          <a:latin typeface="Times New Roman" pitchFamily="16" charset="0"/>
          <a:ea typeface="Droid Sans Fallback" charset="0"/>
          <a:cs typeface="Droid Sans Fallback" charset="0"/>
        </a:defRPr>
      </a:lvl7pPr>
      <a:lvl8pPr marL="3429000" indent="-228600"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00"/>
          </a:solidFill>
          <a:latin typeface="Times New Roman" pitchFamily="16" charset="0"/>
          <a:ea typeface="Droid Sans Fallback" charset="0"/>
          <a:cs typeface="Droid Sans Fallback" charset="0"/>
        </a:defRPr>
      </a:lvl8pPr>
      <a:lvl9pPr marL="3886200" indent="-228600"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00"/>
          </a:solidFill>
          <a:latin typeface="Times New Roman" pitchFamily="16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video" Target="file:///C:\jag\videos\motion\stoefflerMotion.mpg" TargetMode="External"/><Relationship Id="rId7" Type="http://schemas.openxmlformats.org/officeDocument/2006/relationships/oleObject" Target="../embeddings/oleObject1.bin"/><Relationship Id="rId2" Type="http://schemas.microsoft.com/office/2007/relationships/media" Target="file:///C:\jag\videos\motion\stoefflerMotion.mpg" TargetMode="Externa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video" Target="file:///C:\jag\videos\motion\armD32im1.mpg" TargetMode="External"/><Relationship Id="rId10" Type="http://schemas.openxmlformats.org/officeDocument/2006/relationships/image" Target="../media/image12.png"/><Relationship Id="rId4" Type="http://schemas.microsoft.com/office/2007/relationships/media" Target="file:///C:\jag\videos\motion\armD32im1.mpg" TargetMode="Externa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jag\VIDEOS\ChrisMC.mpg" TargetMode="External"/><Relationship Id="rId1" Type="http://schemas.microsoft.com/office/2007/relationships/media" Target="file:///C:\jag\VIDEOS\ChrisMC.mpg" TargetMode="Externa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2.emf"/><Relationship Id="rId4" Type="http://schemas.openxmlformats.org/officeDocument/2006/relationships/oleObject" Target="../embeddings/oleObject3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jag\videos\scalesmod\Video1.mpg" TargetMode="External"/><Relationship Id="rId1" Type="http://schemas.microsoft.com/office/2007/relationships/media" Target="file:///C:\jag\videos\scalesmod\Video1.mpg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228600" y="457200"/>
            <a:ext cx="8686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Computer Vision</a:t>
            </a:r>
            <a:br>
              <a:rPr lang="en-US" altLang="en-US" sz="4400">
                <a:solidFill>
                  <a:srgbClr val="FFFF00"/>
                </a:solidFill>
              </a:rPr>
            </a:br>
            <a:r>
              <a:rPr lang="en-US" altLang="en-US" sz="4400">
                <a:solidFill>
                  <a:srgbClr val="FFFF00"/>
                </a:solidFill>
              </a:rPr>
              <a:t>cmput 428/615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6800" y="2286000"/>
            <a:ext cx="6477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 indent="117475">
              <a:tabLst>
                <a:tab pos="0" algn="l"/>
                <a:tab pos="795338" algn="l"/>
                <a:tab pos="1709738" algn="l"/>
                <a:tab pos="2624138" algn="l"/>
                <a:tab pos="3538538" algn="l"/>
                <a:tab pos="4452938" algn="l"/>
                <a:tab pos="5367338" algn="l"/>
                <a:tab pos="6281738" algn="l"/>
                <a:tab pos="7196138" algn="l"/>
                <a:tab pos="8110538" algn="l"/>
                <a:tab pos="9024938" algn="l"/>
                <a:tab pos="993933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795338" algn="l"/>
                <a:tab pos="1709738" algn="l"/>
                <a:tab pos="2624138" algn="l"/>
                <a:tab pos="3538538" algn="l"/>
                <a:tab pos="4452938" algn="l"/>
                <a:tab pos="5367338" algn="l"/>
                <a:tab pos="6281738" algn="l"/>
                <a:tab pos="7196138" algn="l"/>
                <a:tab pos="8110538" algn="l"/>
                <a:tab pos="9024938" algn="l"/>
                <a:tab pos="993933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795338" algn="l"/>
                <a:tab pos="1709738" algn="l"/>
                <a:tab pos="2624138" algn="l"/>
                <a:tab pos="3538538" algn="l"/>
                <a:tab pos="4452938" algn="l"/>
                <a:tab pos="5367338" algn="l"/>
                <a:tab pos="6281738" algn="l"/>
                <a:tab pos="7196138" algn="l"/>
                <a:tab pos="8110538" algn="l"/>
                <a:tab pos="9024938" algn="l"/>
                <a:tab pos="993933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795338" algn="l"/>
                <a:tab pos="1709738" algn="l"/>
                <a:tab pos="2624138" algn="l"/>
                <a:tab pos="3538538" algn="l"/>
                <a:tab pos="4452938" algn="l"/>
                <a:tab pos="5367338" algn="l"/>
                <a:tab pos="6281738" algn="l"/>
                <a:tab pos="7196138" algn="l"/>
                <a:tab pos="8110538" algn="l"/>
                <a:tab pos="9024938" algn="l"/>
                <a:tab pos="993933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795338" algn="l"/>
                <a:tab pos="1709738" algn="l"/>
                <a:tab pos="2624138" algn="l"/>
                <a:tab pos="3538538" algn="l"/>
                <a:tab pos="4452938" algn="l"/>
                <a:tab pos="5367338" algn="l"/>
                <a:tab pos="6281738" algn="l"/>
                <a:tab pos="7196138" algn="l"/>
                <a:tab pos="8110538" algn="l"/>
                <a:tab pos="9024938" algn="l"/>
                <a:tab pos="993933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795338" algn="l"/>
                <a:tab pos="1709738" algn="l"/>
                <a:tab pos="2624138" algn="l"/>
                <a:tab pos="3538538" algn="l"/>
                <a:tab pos="4452938" algn="l"/>
                <a:tab pos="5367338" algn="l"/>
                <a:tab pos="6281738" algn="l"/>
                <a:tab pos="7196138" algn="l"/>
                <a:tab pos="8110538" algn="l"/>
                <a:tab pos="9024938" algn="l"/>
                <a:tab pos="993933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795338" algn="l"/>
                <a:tab pos="1709738" algn="l"/>
                <a:tab pos="2624138" algn="l"/>
                <a:tab pos="3538538" algn="l"/>
                <a:tab pos="4452938" algn="l"/>
                <a:tab pos="5367338" algn="l"/>
                <a:tab pos="6281738" algn="l"/>
                <a:tab pos="7196138" algn="l"/>
                <a:tab pos="8110538" algn="l"/>
                <a:tab pos="9024938" algn="l"/>
                <a:tab pos="993933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795338" algn="l"/>
                <a:tab pos="1709738" algn="l"/>
                <a:tab pos="2624138" algn="l"/>
                <a:tab pos="3538538" algn="l"/>
                <a:tab pos="4452938" algn="l"/>
                <a:tab pos="5367338" algn="l"/>
                <a:tab pos="6281738" algn="l"/>
                <a:tab pos="7196138" algn="l"/>
                <a:tab pos="8110538" algn="l"/>
                <a:tab pos="9024938" algn="l"/>
                <a:tab pos="993933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795338" algn="l"/>
                <a:tab pos="1709738" algn="l"/>
                <a:tab pos="2624138" algn="l"/>
                <a:tab pos="3538538" algn="l"/>
                <a:tab pos="4452938" algn="l"/>
                <a:tab pos="5367338" algn="l"/>
                <a:tab pos="6281738" algn="l"/>
                <a:tab pos="7196138" algn="l"/>
                <a:tab pos="8110538" algn="l"/>
                <a:tab pos="9024938" algn="l"/>
                <a:tab pos="993933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ts val="800"/>
              </a:spcBef>
              <a:buSzPct val="100000"/>
              <a:defRPr/>
            </a:pP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Lecture 2:</a:t>
            </a:r>
          </a:p>
          <a:p>
            <a:pPr algn="ctr" eaLnBrk="1" hangingPunct="1">
              <a:spcBef>
                <a:spcPts val="800"/>
              </a:spcBef>
              <a:buSzPct val="100000"/>
              <a:defRPr/>
            </a:pP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Cameras  and Images</a:t>
            </a:r>
          </a:p>
          <a:p>
            <a:pPr algn="ctr" eaLnBrk="1" hangingPunct="1">
              <a:spcBef>
                <a:spcPts val="800"/>
              </a:spcBef>
              <a:buSzPct val="100000"/>
              <a:defRPr/>
            </a:pP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Martin </a:t>
            </a:r>
            <a:r>
              <a:rPr lang="en-US" sz="32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Jagersand</a:t>
            </a:r>
            <a:endParaRPr lang="en-US" sz="3200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ts val="800"/>
              </a:spcBef>
              <a:buSzPct val="100000"/>
              <a:defRPr/>
            </a:pP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Readings:  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HZ </a:t>
            </a:r>
            <a:r>
              <a:rPr lang="en-US" sz="32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1, 6</a:t>
            </a:r>
            <a:endParaRPr lang="en-US" sz="32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ts val="800"/>
              </a:spcBef>
              <a:buSzPct val="100000"/>
              <a:defRPr/>
            </a:pPr>
            <a:r>
              <a:rPr lang="en-US" sz="32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Sz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2.3, 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FP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32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1, 3DV: </a:t>
            </a:r>
            <a:r>
              <a:rPr lang="en-US" sz="32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0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5659438" cy="346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How the 3D physical world is</a:t>
            </a:r>
            <a:br>
              <a:rPr lang="en-US" altLang="en-US" sz="4400">
                <a:solidFill>
                  <a:srgbClr val="FFFF00"/>
                </a:solidFill>
              </a:rPr>
            </a:br>
            <a:r>
              <a:rPr lang="en-US" altLang="en-US" sz="4400">
                <a:solidFill>
                  <a:srgbClr val="FFFF00"/>
                </a:solidFill>
              </a:rPr>
              <a:t>captured on a 2D image plane</a:t>
            </a: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8196" name="Freeform 3"/>
          <p:cNvSpPr>
            <a:spLocks noChangeArrowheads="1"/>
          </p:cNvSpPr>
          <p:nvPr/>
        </p:nvSpPr>
        <p:spPr bwMode="auto">
          <a:xfrm rot="180000">
            <a:off x="1866900" y="3843338"/>
            <a:ext cx="455613" cy="523875"/>
          </a:xfrm>
          <a:custGeom>
            <a:avLst/>
            <a:gdLst>
              <a:gd name="T0" fmla="*/ 2147483646 w 287"/>
              <a:gd name="T1" fmla="*/ 0 h 330"/>
              <a:gd name="T2" fmla="*/ 2147483646 w 287"/>
              <a:gd name="T3" fmla="*/ 2147483646 h 330"/>
              <a:gd name="T4" fmla="*/ 2147483646 w 287"/>
              <a:gd name="T5" fmla="*/ 2147483646 h 330"/>
              <a:gd name="T6" fmla="*/ 2147483646 w 287"/>
              <a:gd name="T7" fmla="*/ 2147483646 h 330"/>
              <a:gd name="T8" fmla="*/ 2147483646 w 287"/>
              <a:gd name="T9" fmla="*/ 2147483646 h 330"/>
              <a:gd name="T10" fmla="*/ 2147483646 w 287"/>
              <a:gd name="T11" fmla="*/ 2147483646 h 330"/>
              <a:gd name="T12" fmla="*/ 2147483646 w 287"/>
              <a:gd name="T13" fmla="*/ 2147483646 h 330"/>
              <a:gd name="T14" fmla="*/ 2147483646 w 287"/>
              <a:gd name="T15" fmla="*/ 0 h 330"/>
              <a:gd name="T16" fmla="*/ 2147483646 w 287"/>
              <a:gd name="T17" fmla="*/ 0 h 3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7" h="330">
                <a:moveTo>
                  <a:pt x="287" y="0"/>
                </a:moveTo>
                <a:cubicBezTo>
                  <a:pt x="247" y="77"/>
                  <a:pt x="252" y="152"/>
                  <a:pt x="244" y="238"/>
                </a:cubicBezTo>
                <a:cubicBezTo>
                  <a:pt x="243" y="246"/>
                  <a:pt x="238" y="302"/>
                  <a:pt x="232" y="305"/>
                </a:cubicBezTo>
                <a:cubicBezTo>
                  <a:pt x="188" y="323"/>
                  <a:pt x="64" y="322"/>
                  <a:pt x="12" y="330"/>
                </a:cubicBezTo>
                <a:cubicBezTo>
                  <a:pt x="0" y="292"/>
                  <a:pt x="16" y="201"/>
                  <a:pt x="18" y="177"/>
                </a:cubicBezTo>
                <a:cubicBezTo>
                  <a:pt x="20" y="141"/>
                  <a:pt x="21" y="64"/>
                  <a:pt x="36" y="30"/>
                </a:cubicBezTo>
                <a:cubicBezTo>
                  <a:pt x="40" y="19"/>
                  <a:pt x="90" y="6"/>
                  <a:pt x="91" y="6"/>
                </a:cubicBezTo>
                <a:cubicBezTo>
                  <a:pt x="97" y="4"/>
                  <a:pt x="109" y="0"/>
                  <a:pt x="109" y="0"/>
                </a:cubicBezTo>
                <a:cubicBezTo>
                  <a:pt x="165" y="6"/>
                  <a:pt x="231" y="10"/>
                  <a:pt x="287" y="0"/>
                </a:cubicBezTo>
                <a:close/>
              </a:path>
            </a:pathLst>
          </a:custGeom>
          <a:solidFill>
            <a:srgbClr val="FF3300"/>
          </a:solidFill>
          <a:ln w="9360" cap="sq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197" name="Line 4"/>
          <p:cNvSpPr>
            <a:spLocks noChangeShapeType="1"/>
          </p:cNvSpPr>
          <p:nvPr/>
        </p:nvSpPr>
        <p:spPr bwMode="auto">
          <a:xfrm flipH="1" flipV="1">
            <a:off x="2235200" y="4329113"/>
            <a:ext cx="1454150" cy="204787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grpSp>
        <p:nvGrpSpPr>
          <p:cNvPr id="8198" name="Group 5"/>
          <p:cNvGrpSpPr>
            <a:grpSpLocks/>
          </p:cNvGrpSpPr>
          <p:nvPr/>
        </p:nvGrpSpPr>
        <p:grpSpPr bwMode="auto">
          <a:xfrm>
            <a:off x="3665538" y="3903663"/>
            <a:ext cx="931862" cy="1250950"/>
            <a:chOff x="2309" y="2459"/>
            <a:chExt cx="587" cy="788"/>
          </a:xfrm>
        </p:grpSpPr>
        <p:sp>
          <p:nvSpPr>
            <p:cNvPr id="8233" name="AutoShape 6"/>
            <p:cNvSpPr>
              <a:spLocks noChangeArrowheads="1"/>
            </p:cNvSpPr>
            <p:nvPr/>
          </p:nvSpPr>
          <p:spPr bwMode="auto">
            <a:xfrm rot="16380000" flipV="1">
              <a:off x="2161" y="2637"/>
              <a:ext cx="767" cy="431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19080" cap="sq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8234" name="AutoShape 7"/>
            <p:cNvSpPr>
              <a:spLocks noChangeArrowheads="1"/>
            </p:cNvSpPr>
            <p:nvPr/>
          </p:nvSpPr>
          <p:spPr bwMode="auto">
            <a:xfrm rot="16740000" flipV="1">
              <a:off x="2662" y="2768"/>
              <a:ext cx="239" cy="191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19080" cap="sq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8199" name="Line 8"/>
          <p:cNvSpPr>
            <a:spLocks noChangeShapeType="1"/>
          </p:cNvSpPr>
          <p:nvPr/>
        </p:nvSpPr>
        <p:spPr bwMode="auto">
          <a:xfrm>
            <a:off x="1398588" y="2882900"/>
            <a:ext cx="1587" cy="2743200"/>
          </a:xfrm>
          <a:prstGeom prst="line">
            <a:avLst/>
          </a:prstGeom>
          <a:noFill/>
          <a:ln w="1908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00" name="Line 9"/>
          <p:cNvSpPr>
            <a:spLocks noChangeShapeType="1"/>
          </p:cNvSpPr>
          <p:nvPr/>
        </p:nvSpPr>
        <p:spPr bwMode="auto">
          <a:xfrm>
            <a:off x="1398588" y="2882900"/>
            <a:ext cx="1746250" cy="215900"/>
          </a:xfrm>
          <a:prstGeom prst="line">
            <a:avLst/>
          </a:prstGeom>
          <a:noFill/>
          <a:ln w="1908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01" name="Line 10"/>
          <p:cNvSpPr>
            <a:spLocks noChangeShapeType="1"/>
          </p:cNvSpPr>
          <p:nvPr/>
        </p:nvSpPr>
        <p:spPr bwMode="auto">
          <a:xfrm flipV="1">
            <a:off x="1398588" y="5414963"/>
            <a:ext cx="1765300" cy="225425"/>
          </a:xfrm>
          <a:prstGeom prst="line">
            <a:avLst/>
          </a:prstGeom>
          <a:noFill/>
          <a:ln w="1908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02" name="Line 11"/>
          <p:cNvSpPr>
            <a:spLocks noChangeShapeType="1"/>
          </p:cNvSpPr>
          <p:nvPr/>
        </p:nvSpPr>
        <p:spPr bwMode="auto">
          <a:xfrm>
            <a:off x="3151188" y="3111500"/>
            <a:ext cx="1587" cy="2286000"/>
          </a:xfrm>
          <a:prstGeom prst="line">
            <a:avLst/>
          </a:prstGeom>
          <a:noFill/>
          <a:ln w="1908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03" name="Line 12"/>
          <p:cNvSpPr>
            <a:spLocks noChangeShapeType="1"/>
          </p:cNvSpPr>
          <p:nvPr/>
        </p:nvSpPr>
        <p:spPr bwMode="auto">
          <a:xfrm flipV="1">
            <a:off x="3703638" y="3468688"/>
            <a:ext cx="49212" cy="611187"/>
          </a:xfrm>
          <a:prstGeom prst="line">
            <a:avLst/>
          </a:prstGeom>
          <a:noFill/>
          <a:ln w="2844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04" name="Line 13"/>
          <p:cNvSpPr>
            <a:spLocks noChangeShapeType="1"/>
          </p:cNvSpPr>
          <p:nvPr/>
        </p:nvSpPr>
        <p:spPr bwMode="auto">
          <a:xfrm>
            <a:off x="3703638" y="4078288"/>
            <a:ext cx="531812" cy="44450"/>
          </a:xfrm>
          <a:prstGeom prst="line">
            <a:avLst/>
          </a:prstGeom>
          <a:noFill/>
          <a:ln w="2844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05" name="Line 14"/>
          <p:cNvSpPr>
            <a:spLocks noChangeShapeType="1"/>
          </p:cNvSpPr>
          <p:nvPr/>
        </p:nvSpPr>
        <p:spPr bwMode="auto">
          <a:xfrm flipV="1">
            <a:off x="3713163" y="3763963"/>
            <a:ext cx="325437" cy="319087"/>
          </a:xfrm>
          <a:prstGeom prst="line">
            <a:avLst/>
          </a:prstGeom>
          <a:noFill/>
          <a:ln w="2844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06" name="Text Box 15"/>
          <p:cNvSpPr txBox="1">
            <a:spLocks noChangeArrowheads="1"/>
          </p:cNvSpPr>
          <p:nvPr/>
        </p:nvSpPr>
        <p:spPr bwMode="auto">
          <a:xfrm rot="300000">
            <a:off x="4187825" y="3981450"/>
            <a:ext cx="3810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875"/>
              </a:spcBef>
              <a:buClrTx/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8207" name="Text Box 16"/>
          <p:cNvSpPr txBox="1">
            <a:spLocks noChangeArrowheads="1"/>
          </p:cNvSpPr>
          <p:nvPr/>
        </p:nvSpPr>
        <p:spPr bwMode="auto">
          <a:xfrm rot="300000">
            <a:off x="3989388" y="3548063"/>
            <a:ext cx="38100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875"/>
              </a:spcBef>
              <a:buClrTx/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y</a:t>
            </a:r>
          </a:p>
        </p:txBody>
      </p:sp>
      <p:sp>
        <p:nvSpPr>
          <p:cNvPr id="8208" name="Text Box 17"/>
          <p:cNvSpPr txBox="1">
            <a:spLocks noChangeArrowheads="1"/>
          </p:cNvSpPr>
          <p:nvPr/>
        </p:nvSpPr>
        <p:spPr bwMode="auto">
          <a:xfrm rot="300000">
            <a:off x="3636963" y="3238500"/>
            <a:ext cx="3810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875"/>
              </a:spcBef>
              <a:buClrTx/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z</a:t>
            </a:r>
          </a:p>
        </p:txBody>
      </p:sp>
      <p:sp>
        <p:nvSpPr>
          <p:cNvPr id="8209" name="AutoShape 18"/>
          <p:cNvSpPr>
            <a:spLocks noChangeArrowheads="1"/>
          </p:cNvSpPr>
          <p:nvPr/>
        </p:nvSpPr>
        <p:spPr bwMode="auto">
          <a:xfrm>
            <a:off x="6629400" y="4764088"/>
            <a:ext cx="1143000" cy="762000"/>
          </a:xfrm>
          <a:prstGeom prst="cube">
            <a:avLst>
              <a:gd name="adj" fmla="val 23750"/>
            </a:avLst>
          </a:prstGeom>
          <a:solidFill>
            <a:srgbClr val="CC0000"/>
          </a:solidFill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8210" name="Line 19"/>
          <p:cNvSpPr>
            <a:spLocks noChangeShapeType="1"/>
          </p:cNvSpPr>
          <p:nvPr/>
        </p:nvSpPr>
        <p:spPr bwMode="auto">
          <a:xfrm flipV="1">
            <a:off x="6627813" y="4338638"/>
            <a:ext cx="1587" cy="612775"/>
          </a:xfrm>
          <a:prstGeom prst="line">
            <a:avLst/>
          </a:prstGeom>
          <a:noFill/>
          <a:ln w="2844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11" name="Line 20"/>
          <p:cNvSpPr>
            <a:spLocks noChangeShapeType="1"/>
          </p:cNvSpPr>
          <p:nvPr/>
        </p:nvSpPr>
        <p:spPr bwMode="auto">
          <a:xfrm>
            <a:off x="6627813" y="4949825"/>
            <a:ext cx="533400" cy="1588"/>
          </a:xfrm>
          <a:prstGeom prst="line">
            <a:avLst/>
          </a:prstGeom>
          <a:noFill/>
          <a:ln w="2844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12" name="Line 21"/>
          <p:cNvSpPr>
            <a:spLocks noChangeShapeType="1"/>
          </p:cNvSpPr>
          <p:nvPr/>
        </p:nvSpPr>
        <p:spPr bwMode="auto">
          <a:xfrm flipV="1">
            <a:off x="6637338" y="4619625"/>
            <a:ext cx="300037" cy="333375"/>
          </a:xfrm>
          <a:prstGeom prst="line">
            <a:avLst/>
          </a:prstGeom>
          <a:noFill/>
          <a:ln w="2844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13" name="Text Box 22"/>
          <p:cNvSpPr txBox="1">
            <a:spLocks noChangeArrowheads="1"/>
          </p:cNvSpPr>
          <p:nvPr/>
        </p:nvSpPr>
        <p:spPr bwMode="auto">
          <a:xfrm>
            <a:off x="7113588" y="4797425"/>
            <a:ext cx="3810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875"/>
              </a:spcBef>
              <a:buClrTx/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8214" name="Text Box 23"/>
          <p:cNvSpPr txBox="1">
            <a:spLocks noChangeArrowheads="1"/>
          </p:cNvSpPr>
          <p:nvPr/>
        </p:nvSpPr>
        <p:spPr bwMode="auto">
          <a:xfrm>
            <a:off x="6886575" y="4383088"/>
            <a:ext cx="38100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875"/>
              </a:spcBef>
              <a:buClrTx/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y</a:t>
            </a:r>
          </a:p>
        </p:txBody>
      </p:sp>
      <p:sp>
        <p:nvSpPr>
          <p:cNvPr id="8215" name="Text Box 24"/>
          <p:cNvSpPr txBox="1">
            <a:spLocks noChangeArrowheads="1"/>
          </p:cNvSpPr>
          <p:nvPr/>
        </p:nvSpPr>
        <p:spPr bwMode="auto">
          <a:xfrm>
            <a:off x="6503988" y="4102100"/>
            <a:ext cx="3810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875"/>
              </a:spcBef>
              <a:buClrTx/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z</a:t>
            </a:r>
          </a:p>
        </p:txBody>
      </p:sp>
      <p:sp>
        <p:nvSpPr>
          <p:cNvPr id="8216" name="Line 25"/>
          <p:cNvSpPr>
            <a:spLocks noChangeShapeType="1"/>
          </p:cNvSpPr>
          <p:nvPr/>
        </p:nvSpPr>
        <p:spPr bwMode="auto">
          <a:xfrm flipH="1" flipV="1">
            <a:off x="4481513" y="4689475"/>
            <a:ext cx="2157412" cy="842963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17" name="Line 26"/>
          <p:cNvSpPr>
            <a:spLocks noChangeShapeType="1"/>
          </p:cNvSpPr>
          <p:nvPr/>
        </p:nvSpPr>
        <p:spPr bwMode="auto">
          <a:xfrm flipH="1" flipV="1">
            <a:off x="2309813" y="3851275"/>
            <a:ext cx="1365250" cy="539750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18" name="Line 27"/>
          <p:cNvSpPr>
            <a:spLocks noChangeShapeType="1"/>
          </p:cNvSpPr>
          <p:nvPr/>
        </p:nvSpPr>
        <p:spPr bwMode="auto">
          <a:xfrm>
            <a:off x="1398588" y="2882900"/>
            <a:ext cx="1587" cy="685800"/>
          </a:xfrm>
          <a:prstGeom prst="line">
            <a:avLst/>
          </a:prstGeom>
          <a:noFill/>
          <a:ln w="2844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19" name="Line 28"/>
          <p:cNvSpPr>
            <a:spLocks noChangeShapeType="1"/>
          </p:cNvSpPr>
          <p:nvPr/>
        </p:nvSpPr>
        <p:spPr bwMode="auto">
          <a:xfrm>
            <a:off x="1398588" y="2882900"/>
            <a:ext cx="573087" cy="69850"/>
          </a:xfrm>
          <a:prstGeom prst="line">
            <a:avLst/>
          </a:prstGeom>
          <a:noFill/>
          <a:ln w="2844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20" name="Text Box 29"/>
          <p:cNvSpPr txBox="1">
            <a:spLocks noChangeArrowheads="1"/>
          </p:cNvSpPr>
          <p:nvPr/>
        </p:nvSpPr>
        <p:spPr bwMode="auto">
          <a:xfrm>
            <a:off x="1865313" y="2692400"/>
            <a:ext cx="3048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875"/>
              </a:spcBef>
              <a:buClrTx/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8221" name="Text Box 30"/>
          <p:cNvSpPr txBox="1">
            <a:spLocks noChangeArrowheads="1"/>
          </p:cNvSpPr>
          <p:nvPr/>
        </p:nvSpPr>
        <p:spPr bwMode="auto">
          <a:xfrm>
            <a:off x="1141413" y="3425825"/>
            <a:ext cx="3048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875"/>
              </a:spcBef>
              <a:buClrTx/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y</a:t>
            </a:r>
          </a:p>
        </p:txBody>
      </p:sp>
      <p:sp>
        <p:nvSpPr>
          <p:cNvPr id="8222" name="Line 31"/>
          <p:cNvSpPr>
            <a:spLocks noChangeShapeType="1"/>
          </p:cNvSpPr>
          <p:nvPr/>
        </p:nvSpPr>
        <p:spPr bwMode="auto">
          <a:xfrm flipH="1" flipV="1">
            <a:off x="4494213" y="4640263"/>
            <a:ext cx="2163762" cy="301625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23" name="Line 32"/>
          <p:cNvSpPr>
            <a:spLocks noChangeShapeType="1"/>
          </p:cNvSpPr>
          <p:nvPr/>
        </p:nvSpPr>
        <p:spPr bwMode="auto">
          <a:xfrm flipH="1">
            <a:off x="2241550" y="3854450"/>
            <a:ext cx="69850" cy="474663"/>
          </a:xfrm>
          <a:prstGeom prst="line">
            <a:avLst/>
          </a:prstGeom>
          <a:noFill/>
          <a:ln w="1908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24" name="Line 33"/>
          <p:cNvSpPr>
            <a:spLocks noChangeShapeType="1"/>
          </p:cNvSpPr>
          <p:nvPr/>
        </p:nvSpPr>
        <p:spPr bwMode="auto">
          <a:xfrm flipH="1" flipV="1">
            <a:off x="1843088" y="4367213"/>
            <a:ext cx="1825625" cy="147637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25" name="Line 34"/>
          <p:cNvSpPr>
            <a:spLocks noChangeShapeType="1"/>
          </p:cNvSpPr>
          <p:nvPr/>
        </p:nvSpPr>
        <p:spPr bwMode="auto">
          <a:xfrm flipH="1" flipV="1">
            <a:off x="4471988" y="4583113"/>
            <a:ext cx="2330450" cy="187325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26" name="AutoShape 35"/>
          <p:cNvSpPr>
            <a:spLocks noChangeArrowheads="1"/>
          </p:cNvSpPr>
          <p:nvPr/>
        </p:nvSpPr>
        <p:spPr bwMode="auto">
          <a:xfrm>
            <a:off x="5741988" y="2425700"/>
            <a:ext cx="762000" cy="762000"/>
          </a:xfrm>
          <a:prstGeom prst="sun">
            <a:avLst>
              <a:gd name="adj" fmla="val 25000"/>
            </a:avLst>
          </a:prstGeom>
          <a:solidFill>
            <a:srgbClr val="FFFF66"/>
          </a:solidFill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8227" name="Line 36"/>
          <p:cNvSpPr>
            <a:spLocks noChangeShapeType="1"/>
          </p:cNvSpPr>
          <p:nvPr/>
        </p:nvSpPr>
        <p:spPr bwMode="auto">
          <a:xfrm flipH="1" flipV="1">
            <a:off x="1920875" y="3862388"/>
            <a:ext cx="1778000" cy="555625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28" name="Line 37"/>
          <p:cNvSpPr>
            <a:spLocks noChangeShapeType="1"/>
          </p:cNvSpPr>
          <p:nvPr/>
        </p:nvSpPr>
        <p:spPr bwMode="auto">
          <a:xfrm flipH="1" flipV="1">
            <a:off x="4479925" y="4670425"/>
            <a:ext cx="2146300" cy="661988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29" name="Line 38"/>
          <p:cNvSpPr>
            <a:spLocks noChangeShapeType="1"/>
          </p:cNvSpPr>
          <p:nvPr/>
        </p:nvSpPr>
        <p:spPr bwMode="auto">
          <a:xfrm flipV="1">
            <a:off x="1941513" y="3852863"/>
            <a:ext cx="368300" cy="12700"/>
          </a:xfrm>
          <a:prstGeom prst="line">
            <a:avLst/>
          </a:prstGeom>
          <a:noFill/>
          <a:ln w="1908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30" name="Line 39"/>
          <p:cNvSpPr>
            <a:spLocks noChangeShapeType="1"/>
          </p:cNvSpPr>
          <p:nvPr/>
        </p:nvSpPr>
        <p:spPr bwMode="auto">
          <a:xfrm flipH="1">
            <a:off x="1852613" y="3854450"/>
            <a:ext cx="90487" cy="514350"/>
          </a:xfrm>
          <a:prstGeom prst="line">
            <a:avLst/>
          </a:prstGeom>
          <a:noFill/>
          <a:ln w="1908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31" name="Line 40"/>
          <p:cNvSpPr>
            <a:spLocks noChangeShapeType="1"/>
          </p:cNvSpPr>
          <p:nvPr/>
        </p:nvSpPr>
        <p:spPr bwMode="auto">
          <a:xfrm flipV="1">
            <a:off x="1844675" y="4327525"/>
            <a:ext cx="398463" cy="52388"/>
          </a:xfrm>
          <a:prstGeom prst="line">
            <a:avLst/>
          </a:prstGeom>
          <a:noFill/>
          <a:ln w="1908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232" name="Line 41"/>
          <p:cNvSpPr>
            <a:spLocks noChangeShapeType="1"/>
          </p:cNvSpPr>
          <p:nvPr/>
        </p:nvSpPr>
        <p:spPr bwMode="auto">
          <a:xfrm>
            <a:off x="6275388" y="3187700"/>
            <a:ext cx="228600" cy="838200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838200" y="4648200"/>
            <a:ext cx="8001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88925" indent="-1714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Abstract camera model - box with a small hole in it</a:t>
            </a:r>
          </a:p>
          <a:p>
            <a:pPr eaLnBrk="1" hangingPunct="1">
              <a:spcBef>
                <a:spcPts val="7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Image formation described by geometric optics</a:t>
            </a:r>
          </a:p>
          <a:p>
            <a:pPr eaLnBrk="1" hangingPunct="1">
              <a:spcBef>
                <a:spcPts val="7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Note: equivalent image formation on virtual and real image plane</a:t>
            </a:r>
          </a:p>
          <a:p>
            <a:pPr eaLnBrk="1" hangingPunct="1">
              <a:spcBef>
                <a:spcPts val="700"/>
              </a:spcBef>
              <a:buClr>
                <a:srgbClr val="000066"/>
              </a:buClr>
              <a:buSzPct val="100000"/>
              <a:buFont typeface="Times New Roman" pitchFamily="16" charset="0"/>
              <a:buNone/>
              <a:defRPr/>
            </a:pPr>
            <a:endParaRPr lang="en-US" sz="280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828800"/>
            <a:ext cx="875030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-3810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Pinhole cameras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495800"/>
            <a:ext cx="5257800" cy="22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685800" y="7620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The equation of projection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800600" y="2438400"/>
            <a:ext cx="75803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90513" indent="-17145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en-US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Mathematically:</a:t>
            </a:r>
          </a:p>
          <a:p>
            <a:pPr marL="288925" eaLnBrk="1" hangingPunct="1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Cartesian coordinates:</a:t>
            </a:r>
          </a:p>
          <a:p>
            <a:pPr marL="288925" eaLnBrk="1" hangingPunct="1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Projectively: x = PX</a:t>
            </a:r>
          </a:p>
          <a:p>
            <a:pPr marL="288925" eaLnBrk="1" hangingPunct="1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Times New Roman" pitchFamily="16" charset="0"/>
              <a:buNone/>
              <a:defRPr/>
            </a:pPr>
            <a:endParaRPr lang="en-US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2293" name="Object 4"/>
          <p:cNvGraphicFramePr>
            <a:graphicFrameLocks noChangeAspect="1"/>
          </p:cNvGraphicFramePr>
          <p:nvPr/>
        </p:nvGraphicFramePr>
        <p:xfrm>
          <a:off x="5897563" y="3684588"/>
          <a:ext cx="2514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r:id="rId5" imgW="1675080" imgH="456840" progId="">
                  <p:embed/>
                </p:oleObj>
              </mc:Choice>
              <mc:Fallback>
                <p:oleObj r:id="rId5" imgW="1675080" imgH="4568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7563" y="3684588"/>
                        <a:ext cx="25146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1447800" y="1676400"/>
            <a:ext cx="6324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How do we develop a consistent mathematical framework for projection calculations?</a:t>
            </a:r>
          </a:p>
        </p:txBody>
      </p:sp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3276600"/>
            <a:ext cx="452755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52400" y="2667000"/>
            <a:ext cx="75803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290513" indent="-171450" eaLnBrk="1" hangingPunct="1">
              <a:spcBef>
                <a:spcPts val="700"/>
              </a:spcBef>
              <a:buSzPct val="100000"/>
              <a:tabLst>
                <a:tab pos="290513" algn="l"/>
                <a:tab pos="1204913" algn="l"/>
                <a:tab pos="2119313" algn="l"/>
                <a:tab pos="3033713" algn="l"/>
                <a:tab pos="3948113" algn="l"/>
                <a:tab pos="4862513" algn="l"/>
                <a:tab pos="5776913" algn="l"/>
                <a:tab pos="6691313" algn="l"/>
                <a:tab pos="7605713" algn="l"/>
                <a:tab pos="8520113" algn="l"/>
                <a:tab pos="9434513" algn="l"/>
                <a:tab pos="10348913" algn="l"/>
              </a:tabLst>
              <a:defRPr/>
            </a:pPr>
            <a:r>
              <a:rPr lang="en-US" sz="28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Intuitively:</a:t>
            </a:r>
          </a:p>
          <a:p>
            <a:pPr marL="288925" indent="-171450" eaLnBrk="1" hangingPunct="1">
              <a:spcBef>
                <a:spcPts val="700"/>
              </a:spcBef>
              <a:buClr>
                <a:srgbClr val="000066"/>
              </a:buClr>
              <a:buSzPct val="100000"/>
              <a:buFont typeface="Times New Roman" pitchFamily="16" charset="0"/>
              <a:buNone/>
              <a:tabLst>
                <a:tab pos="290513" algn="l"/>
                <a:tab pos="1204913" algn="l"/>
                <a:tab pos="2119313" algn="l"/>
                <a:tab pos="3033713" algn="l"/>
                <a:tab pos="3948113" algn="l"/>
                <a:tab pos="4862513" algn="l"/>
                <a:tab pos="5776913" algn="l"/>
                <a:tab pos="6691313" algn="l"/>
                <a:tab pos="7605713" algn="l"/>
                <a:tab pos="8520113" algn="l"/>
                <a:tab pos="9434513" algn="l"/>
                <a:tab pos="10348913" algn="l"/>
              </a:tabLst>
              <a:defRPr/>
            </a:pPr>
            <a:endParaRPr lang="en-US" sz="28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Pinhole cameras: Historic and real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1905000"/>
            <a:ext cx="4816475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143000" y="4953000"/>
            <a:ext cx="8001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88925" indent="-1714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 marL="627063" indent="-22383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5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0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First photograph due to Niepce, </a:t>
            </a:r>
          </a:p>
          <a:p>
            <a:pPr eaLnBrk="1" hangingPunct="1">
              <a:spcBef>
                <a:spcPts val="5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0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First on record shown - 1822</a:t>
            </a:r>
          </a:p>
          <a:p>
            <a:pPr eaLnBrk="1" hangingPunct="1">
              <a:spcBef>
                <a:spcPts val="5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0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Basic abstraction is the pinhole camera</a:t>
            </a:r>
          </a:p>
          <a:p>
            <a:pPr lvl="1" eaLnBrk="1" hangingPunct="1">
              <a:spcBef>
                <a:spcPts val="450"/>
              </a:spcBef>
              <a:buClr>
                <a:srgbClr val="000066"/>
              </a:buClr>
              <a:buSzPct val="100000"/>
              <a:buFont typeface="Times New Roman" pitchFamily="16" charset="0"/>
              <a:buChar char="–"/>
              <a:defRPr/>
            </a:pPr>
            <a:r>
              <a:rPr lang="en-US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lenses required to ensure image is not too dark</a:t>
            </a:r>
          </a:p>
          <a:p>
            <a:pPr lvl="1" eaLnBrk="1" hangingPunct="1">
              <a:spcBef>
                <a:spcPts val="450"/>
              </a:spcBef>
              <a:buClr>
                <a:srgbClr val="000066"/>
              </a:buClr>
              <a:buSzPct val="100000"/>
              <a:buFont typeface="Times New Roman" pitchFamily="16" charset="0"/>
              <a:buChar char="–"/>
              <a:defRPr/>
            </a:pPr>
            <a:r>
              <a:rPr lang="en-US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various other abstractions can be applied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676400"/>
            <a:ext cx="7908925" cy="714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Animal Eyes</a:t>
            </a: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90513" indent="-1714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Land &amp; Nilsson. </a:t>
            </a:r>
          </a:p>
          <a:p>
            <a:pPr eaLnBrk="1" hangingPunct="1"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Oxford Univ. Press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762000" y="15240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Real Pinhole Cameras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47800"/>
            <a:ext cx="456406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762000" y="1981200"/>
            <a:ext cx="2589213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Pinhole too big -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  many directions are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  averaged, blurring the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  image</a:t>
            </a:r>
          </a:p>
          <a:p>
            <a:pPr>
              <a:buClrTx/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Pinhole too small-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  diffraction effects blur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  the image</a:t>
            </a:r>
          </a:p>
          <a:p>
            <a:pPr>
              <a:buClrTx/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Generally, pinhole 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cameras are </a:t>
            </a:r>
            <a:r>
              <a:rPr lang="en-US" altLang="en-US" sz="1800" i="1">
                <a:solidFill>
                  <a:srgbClr val="0000FF"/>
                </a:solidFill>
              </a:rPr>
              <a:t>dark</a:t>
            </a:r>
            <a:r>
              <a:rPr lang="en-US" altLang="en-US" sz="1800">
                <a:solidFill>
                  <a:srgbClr val="0000FF"/>
                </a:solidFill>
              </a:rPr>
              <a:t>, because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a very small set of rays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from a particular point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hits the screen.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Lenses: bring together more rays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71800"/>
            <a:ext cx="39211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4953000" y="2667000"/>
            <a:ext cx="388620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Note: Each world point projects to many image points.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endParaRPr lang="en-US" altLang="en-US">
              <a:solidFill>
                <a:srgbClr val="0000FF"/>
              </a:solidFill>
            </a:endParaRP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With a 1mm pinhole and f=10mm how many points at 1m distance?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Lens Realities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7600"/>
            <a:ext cx="3810000" cy="182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1225550" y="2362200"/>
            <a:ext cx="70389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Real lenses have a finite depth of field, and usually</a:t>
            </a:r>
            <a:b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</a:b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suffer from a variety of defects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1447800" y="5562600"/>
            <a:ext cx="14843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vignetting</a:t>
            </a:r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00613"/>
            <a:ext cx="441960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5348288" y="4114800"/>
            <a:ext cx="292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Spherical Aberration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0"/>
            <a:ext cx="3921125" cy="356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90800"/>
            <a:ext cx="3924300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Lens Distortion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600200" y="12954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90513" indent="-17145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magnification/focal length different </a:t>
            </a:r>
          </a:p>
          <a:p>
            <a:pPr eaLnBrk="1" hangingPunct="1">
              <a:buSzPct val="100000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different angles of inclination</a:t>
            </a:r>
          </a:p>
          <a:p>
            <a:pPr marL="288925" eaLnBrk="1" hangingPunct="1">
              <a:spcBef>
                <a:spcPts val="700"/>
              </a:spcBef>
              <a:buClr>
                <a:srgbClr val="000066"/>
              </a:buClr>
              <a:buSzPct val="100000"/>
              <a:buFont typeface="Times New Roman" pitchFamily="16" charset="0"/>
              <a:buNone/>
              <a:defRPr/>
            </a:pPr>
            <a:endParaRPr lang="en-US" sz="280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1524000" y="381000"/>
            <a:ext cx="7391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4583" name="Rectangle 6"/>
          <p:cNvSpPr>
            <a:spLocks noChangeArrowheads="1"/>
          </p:cNvSpPr>
          <p:nvPr/>
        </p:nvSpPr>
        <p:spPr bwMode="auto">
          <a:xfrm>
            <a:off x="1524000" y="1447800"/>
            <a:ext cx="7391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2049463" y="5838825"/>
            <a:ext cx="5994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>
                <a:solidFill>
                  <a:srgbClr val="6666FF"/>
                </a:solidFill>
                <a:latin typeface="Arial" panose="020B0604020202020204" pitchFamily="34" charset="0"/>
              </a:rPr>
              <a:t>Can be corrected! (if parameters are know)</a:t>
            </a:r>
          </a:p>
        </p:txBody>
      </p:sp>
      <p:pic>
        <p:nvPicPr>
          <p:cNvPr id="24585" name="Picture 8"/>
          <p:cNvPicPr>
            <a:picLocks noChangeAspect="1" noChangeArrowheads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1975"/>
            <a:ext cx="152241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0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6" name="Text Box 9"/>
          <p:cNvSpPr txBox="1">
            <a:spLocks noChangeArrowheads="1"/>
          </p:cNvSpPr>
          <p:nvPr/>
        </p:nvSpPr>
        <p:spPr bwMode="auto">
          <a:xfrm>
            <a:off x="73025" y="3482975"/>
            <a:ext cx="13795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  <a:latin typeface="Verdana" panose="020B0604030504040204" pitchFamily="34" charset="0"/>
              </a:rPr>
              <a:t>pincushion</a:t>
            </a:r>
          </a:p>
          <a:p>
            <a:pPr algn="ctr" eaLnBrk="1" hangingPunct="1"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  <a:latin typeface="Verdana" panose="020B0604030504040204" pitchFamily="34" charset="0"/>
              </a:rPr>
              <a:t>(tele-photo)</a:t>
            </a:r>
          </a:p>
        </p:txBody>
      </p:sp>
      <p:sp>
        <p:nvSpPr>
          <p:cNvPr id="24587" name="Text Box 10"/>
          <p:cNvSpPr txBox="1">
            <a:spLocks noChangeArrowheads="1"/>
          </p:cNvSpPr>
          <p:nvPr/>
        </p:nvSpPr>
        <p:spPr bwMode="auto">
          <a:xfrm>
            <a:off x="17463" y="4991100"/>
            <a:ext cx="14493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  <a:latin typeface="Verdana" panose="020B0604030504040204" pitchFamily="34" charset="0"/>
              </a:rPr>
              <a:t>barrel</a:t>
            </a:r>
          </a:p>
          <a:p>
            <a:pPr algn="ctr" eaLnBrk="1" hangingPunct="1"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  <a:latin typeface="Verdana" panose="020B0604030504040204" pitchFamily="34" charset="0"/>
              </a:rPr>
              <a:t>(wide-angle)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Image streams -&gt; Computer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1524000" y="3352800"/>
            <a:ext cx="1524000" cy="1066800"/>
          </a:xfrm>
          <a:prstGeom prst="rect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1676400" y="3657600"/>
            <a:ext cx="12636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Camera</a:t>
            </a:r>
          </a:p>
        </p:txBody>
      </p:sp>
      <p:sp>
        <p:nvSpPr>
          <p:cNvPr id="26629" name="Line 4"/>
          <p:cNvSpPr>
            <a:spLocks noChangeShapeType="1"/>
          </p:cNvSpPr>
          <p:nvPr/>
        </p:nvSpPr>
        <p:spPr bwMode="auto">
          <a:xfrm>
            <a:off x="2971800" y="3886200"/>
            <a:ext cx="457200" cy="1588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3505200" y="3352800"/>
            <a:ext cx="1447800" cy="914400"/>
          </a:xfrm>
          <a:prstGeom prst="rect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3657600" y="3657600"/>
            <a:ext cx="1279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Digitizer</a:t>
            </a:r>
          </a:p>
        </p:txBody>
      </p:sp>
      <p:sp>
        <p:nvSpPr>
          <p:cNvPr id="26632" name="Line 7"/>
          <p:cNvSpPr>
            <a:spLocks noChangeShapeType="1"/>
          </p:cNvSpPr>
          <p:nvPr/>
        </p:nvSpPr>
        <p:spPr bwMode="auto">
          <a:xfrm>
            <a:off x="6858000" y="3810000"/>
            <a:ext cx="228600" cy="1588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33" name="Rectangle 8"/>
          <p:cNvSpPr>
            <a:spLocks noChangeArrowheads="1"/>
          </p:cNvSpPr>
          <p:nvPr/>
        </p:nvSpPr>
        <p:spPr bwMode="auto">
          <a:xfrm>
            <a:off x="7086600" y="3322638"/>
            <a:ext cx="1447800" cy="868362"/>
          </a:xfrm>
          <a:prstGeom prst="rect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6634" name="Text Box 9"/>
          <p:cNvSpPr txBox="1">
            <a:spLocks noChangeArrowheads="1"/>
          </p:cNvSpPr>
          <p:nvPr/>
        </p:nvSpPr>
        <p:spPr bwMode="auto">
          <a:xfrm>
            <a:off x="7089775" y="3475038"/>
            <a:ext cx="15192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Host</a:t>
            </a:r>
          </a:p>
          <a:p>
            <a:pPr algn="ctr"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Computer</a:t>
            </a:r>
          </a:p>
        </p:txBody>
      </p:sp>
      <p:sp>
        <p:nvSpPr>
          <p:cNvPr id="26635" name="Rectangle 10"/>
          <p:cNvSpPr>
            <a:spLocks noChangeArrowheads="1"/>
          </p:cNvSpPr>
          <p:nvPr/>
        </p:nvSpPr>
        <p:spPr bwMode="auto">
          <a:xfrm>
            <a:off x="4419600" y="4953000"/>
            <a:ext cx="1752600" cy="1219200"/>
          </a:xfrm>
          <a:prstGeom prst="rect">
            <a:avLst/>
          </a:prstGeom>
          <a:solidFill>
            <a:srgbClr val="00CCCC"/>
          </a:solidFill>
          <a:ln w="9360" cap="sq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DISPLAY</a:t>
            </a:r>
          </a:p>
        </p:txBody>
      </p:sp>
      <p:sp>
        <p:nvSpPr>
          <p:cNvPr id="26636" name="Line 11"/>
          <p:cNvSpPr>
            <a:spLocks noChangeShapeType="1"/>
          </p:cNvSpPr>
          <p:nvPr/>
        </p:nvSpPr>
        <p:spPr bwMode="auto">
          <a:xfrm>
            <a:off x="3048000" y="4419600"/>
            <a:ext cx="1295400" cy="609600"/>
          </a:xfrm>
          <a:prstGeom prst="line">
            <a:avLst/>
          </a:prstGeom>
          <a:noFill/>
          <a:ln w="9360" cap="sq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37" name="Line 12"/>
          <p:cNvSpPr>
            <a:spLocks noChangeShapeType="1"/>
          </p:cNvSpPr>
          <p:nvPr/>
        </p:nvSpPr>
        <p:spPr bwMode="auto">
          <a:xfrm>
            <a:off x="5410200" y="4419600"/>
            <a:ext cx="1588" cy="533400"/>
          </a:xfrm>
          <a:prstGeom prst="line">
            <a:avLst/>
          </a:prstGeom>
          <a:noFill/>
          <a:ln w="9360" cap="sq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38" name="Line 13"/>
          <p:cNvSpPr>
            <a:spLocks noChangeShapeType="1"/>
          </p:cNvSpPr>
          <p:nvPr/>
        </p:nvSpPr>
        <p:spPr bwMode="auto">
          <a:xfrm flipH="1">
            <a:off x="6170613" y="4419600"/>
            <a:ext cx="1450975" cy="609600"/>
          </a:xfrm>
          <a:prstGeom prst="line">
            <a:avLst/>
          </a:prstGeom>
          <a:noFill/>
          <a:ln w="9360" cap="sq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39" name="Line 14"/>
          <p:cNvSpPr>
            <a:spLocks noChangeShapeType="1"/>
          </p:cNvSpPr>
          <p:nvPr/>
        </p:nvSpPr>
        <p:spPr bwMode="auto">
          <a:xfrm flipV="1">
            <a:off x="2819400" y="3884613"/>
            <a:ext cx="457200" cy="1908175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40" name="Text Box 15"/>
          <p:cNvSpPr txBox="1">
            <a:spLocks noChangeArrowheads="1"/>
          </p:cNvSpPr>
          <p:nvPr/>
        </p:nvSpPr>
        <p:spPr bwMode="auto">
          <a:xfrm>
            <a:off x="1905000" y="5943600"/>
            <a:ext cx="2057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Analog Signal</a:t>
            </a:r>
          </a:p>
        </p:txBody>
      </p:sp>
      <p:sp>
        <p:nvSpPr>
          <p:cNvPr id="26641" name="Line 16"/>
          <p:cNvSpPr>
            <a:spLocks noChangeShapeType="1"/>
          </p:cNvSpPr>
          <p:nvPr/>
        </p:nvSpPr>
        <p:spPr bwMode="auto">
          <a:xfrm>
            <a:off x="6019800" y="2819400"/>
            <a:ext cx="914400" cy="838200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42" name="Text Box 17"/>
          <p:cNvSpPr txBox="1">
            <a:spLocks noChangeArrowheads="1"/>
          </p:cNvSpPr>
          <p:nvPr/>
        </p:nvSpPr>
        <p:spPr bwMode="auto">
          <a:xfrm>
            <a:off x="4343400" y="2362200"/>
            <a:ext cx="19542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Digital Signal</a:t>
            </a:r>
          </a:p>
        </p:txBody>
      </p:sp>
      <p:sp>
        <p:nvSpPr>
          <p:cNvPr id="26643" name="Rectangle 18"/>
          <p:cNvSpPr>
            <a:spLocks noChangeArrowheads="1"/>
          </p:cNvSpPr>
          <p:nvPr/>
        </p:nvSpPr>
        <p:spPr bwMode="auto">
          <a:xfrm>
            <a:off x="5181600" y="3352800"/>
            <a:ext cx="1676400" cy="914400"/>
          </a:xfrm>
          <a:prstGeom prst="rect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6644" name="Text Box 19"/>
          <p:cNvSpPr txBox="1">
            <a:spLocks noChangeArrowheads="1"/>
          </p:cNvSpPr>
          <p:nvPr/>
        </p:nvSpPr>
        <p:spPr bwMode="auto">
          <a:xfrm>
            <a:off x="5334000" y="3429000"/>
            <a:ext cx="15525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Image</a:t>
            </a:r>
          </a:p>
          <a:p>
            <a:pPr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Processor</a:t>
            </a:r>
          </a:p>
        </p:txBody>
      </p:sp>
      <p:sp>
        <p:nvSpPr>
          <p:cNvPr id="26645" name="Line 20"/>
          <p:cNvSpPr>
            <a:spLocks noChangeShapeType="1"/>
          </p:cNvSpPr>
          <p:nvPr/>
        </p:nvSpPr>
        <p:spPr bwMode="auto">
          <a:xfrm>
            <a:off x="5105400" y="2819400"/>
            <a:ext cx="1588" cy="914400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46" name="Line 21"/>
          <p:cNvSpPr>
            <a:spLocks noChangeShapeType="1"/>
          </p:cNvSpPr>
          <p:nvPr/>
        </p:nvSpPr>
        <p:spPr bwMode="auto">
          <a:xfrm>
            <a:off x="4876800" y="3886200"/>
            <a:ext cx="304800" cy="1588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Learn the details of each stage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28600" y="1828800"/>
            <a:ext cx="5181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725488" indent="-608013">
              <a:tabLst>
                <a:tab pos="1347788" algn="l"/>
                <a:tab pos="2262188" algn="l"/>
                <a:tab pos="3176588" algn="l"/>
                <a:tab pos="4090988" algn="l"/>
                <a:tab pos="5005388" algn="l"/>
                <a:tab pos="5919788" algn="l"/>
                <a:tab pos="6834188" algn="l"/>
                <a:tab pos="7748588" algn="l"/>
                <a:tab pos="8662988" algn="l"/>
                <a:tab pos="9577388" algn="l"/>
                <a:tab pos="1049178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 marL="860425" indent="-457200">
              <a:tabLst>
                <a:tab pos="1347788" algn="l"/>
                <a:tab pos="2262188" algn="l"/>
                <a:tab pos="3176588" algn="l"/>
                <a:tab pos="4090988" algn="l"/>
                <a:tab pos="5005388" algn="l"/>
                <a:tab pos="5919788" algn="l"/>
                <a:tab pos="6834188" algn="l"/>
                <a:tab pos="7748588" algn="l"/>
                <a:tab pos="8662988" algn="l"/>
                <a:tab pos="9577388" algn="l"/>
                <a:tab pos="1049178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1347788" algn="l"/>
                <a:tab pos="2262188" algn="l"/>
                <a:tab pos="3176588" algn="l"/>
                <a:tab pos="4090988" algn="l"/>
                <a:tab pos="5005388" algn="l"/>
                <a:tab pos="5919788" algn="l"/>
                <a:tab pos="6834188" algn="l"/>
                <a:tab pos="7748588" algn="l"/>
                <a:tab pos="8662988" algn="l"/>
                <a:tab pos="9577388" algn="l"/>
                <a:tab pos="1049178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1347788" algn="l"/>
                <a:tab pos="2262188" algn="l"/>
                <a:tab pos="3176588" algn="l"/>
                <a:tab pos="4090988" algn="l"/>
                <a:tab pos="5005388" algn="l"/>
                <a:tab pos="5919788" algn="l"/>
                <a:tab pos="6834188" algn="l"/>
                <a:tab pos="7748588" algn="l"/>
                <a:tab pos="8662988" algn="l"/>
                <a:tab pos="9577388" algn="l"/>
                <a:tab pos="1049178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1347788" algn="l"/>
                <a:tab pos="2262188" algn="l"/>
                <a:tab pos="3176588" algn="l"/>
                <a:tab pos="4090988" algn="l"/>
                <a:tab pos="5005388" algn="l"/>
                <a:tab pos="5919788" algn="l"/>
                <a:tab pos="6834188" algn="l"/>
                <a:tab pos="7748588" algn="l"/>
                <a:tab pos="8662988" algn="l"/>
                <a:tab pos="9577388" algn="l"/>
                <a:tab pos="1049178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347788" algn="l"/>
                <a:tab pos="2262188" algn="l"/>
                <a:tab pos="3176588" algn="l"/>
                <a:tab pos="4090988" algn="l"/>
                <a:tab pos="5005388" algn="l"/>
                <a:tab pos="5919788" algn="l"/>
                <a:tab pos="6834188" algn="l"/>
                <a:tab pos="7748588" algn="l"/>
                <a:tab pos="8662988" algn="l"/>
                <a:tab pos="9577388" algn="l"/>
                <a:tab pos="1049178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347788" algn="l"/>
                <a:tab pos="2262188" algn="l"/>
                <a:tab pos="3176588" algn="l"/>
                <a:tab pos="4090988" algn="l"/>
                <a:tab pos="5005388" algn="l"/>
                <a:tab pos="5919788" algn="l"/>
                <a:tab pos="6834188" algn="l"/>
                <a:tab pos="7748588" algn="l"/>
                <a:tab pos="8662988" algn="l"/>
                <a:tab pos="9577388" algn="l"/>
                <a:tab pos="1049178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347788" algn="l"/>
                <a:tab pos="2262188" algn="l"/>
                <a:tab pos="3176588" algn="l"/>
                <a:tab pos="4090988" algn="l"/>
                <a:tab pos="5005388" algn="l"/>
                <a:tab pos="5919788" algn="l"/>
                <a:tab pos="6834188" algn="l"/>
                <a:tab pos="7748588" algn="l"/>
                <a:tab pos="8662988" algn="l"/>
                <a:tab pos="9577388" algn="l"/>
                <a:tab pos="1049178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347788" algn="l"/>
                <a:tab pos="2262188" algn="l"/>
                <a:tab pos="3176588" algn="l"/>
                <a:tab pos="4090988" algn="l"/>
                <a:tab pos="5005388" algn="l"/>
                <a:tab pos="5919788" algn="l"/>
                <a:tab pos="6834188" algn="l"/>
                <a:tab pos="7748588" algn="l"/>
                <a:tab pos="8662988" algn="l"/>
                <a:tab pos="9577388" algn="l"/>
                <a:tab pos="10491788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Times New Roman" pitchFamily="16" charset="0"/>
              <a:buAutoNum type="arabicPeriod"/>
              <a:defRPr/>
            </a:pPr>
            <a:r>
              <a:rPr 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Physical properties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Camera calibration, reflectance models etc.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Times New Roman" pitchFamily="16" charset="0"/>
              <a:buAutoNum type="arabicPeriod"/>
              <a:defRPr/>
            </a:pPr>
            <a:r>
              <a:rPr 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 level processing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Extraction of local features: points, lines/edges, color, texture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Times New Roman" pitchFamily="16" charset="0"/>
              <a:buAutoNum type="arabicPeriod"/>
              <a:defRPr/>
            </a:pPr>
            <a:r>
              <a:rPr 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Midlevel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3D reconstruction. Regional 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grouping and interpretation of features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Times New Roman" pitchFamily="16" charset="0"/>
              <a:buAutoNum type="arabicPeriod"/>
              <a:defRPr/>
            </a:pPr>
            <a:r>
              <a:rPr 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 level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Task dependent global integration, e.g. </a:t>
            </a:r>
            <a:endParaRPr 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Robotics: How to move toward object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AI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make inference in scene, 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Graphics: 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Render 3D 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scene model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t="7468" r="5602" b="7468"/>
          <a:stretch>
            <a:fillRect/>
          </a:stretch>
        </p:blipFill>
        <p:spPr bwMode="auto">
          <a:xfrm>
            <a:off x="6477000" y="2971800"/>
            <a:ext cx="2178050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602" t="7468" r="5602" b="74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149" name="Group 4"/>
          <p:cNvGrpSpPr>
            <a:grpSpLocks/>
          </p:cNvGrpSpPr>
          <p:nvPr/>
        </p:nvGrpSpPr>
        <p:grpSpPr bwMode="auto">
          <a:xfrm>
            <a:off x="7239000" y="990600"/>
            <a:ext cx="1284288" cy="836613"/>
            <a:chOff x="4560" y="624"/>
            <a:chExt cx="809" cy="527"/>
          </a:xfrm>
        </p:grpSpPr>
        <p:sp>
          <p:nvSpPr>
            <p:cNvPr id="6162" name="Freeform 5"/>
            <p:cNvSpPr>
              <a:spLocks noChangeArrowheads="1"/>
            </p:cNvSpPr>
            <p:nvPr/>
          </p:nvSpPr>
          <p:spPr bwMode="auto">
            <a:xfrm>
              <a:off x="4560" y="782"/>
              <a:ext cx="296" cy="153"/>
            </a:xfrm>
            <a:custGeom>
              <a:avLst/>
              <a:gdLst>
                <a:gd name="T0" fmla="*/ 17 w 516"/>
                <a:gd name="T1" fmla="*/ 108 h 216"/>
                <a:gd name="T2" fmla="*/ 0 w 516"/>
                <a:gd name="T3" fmla="*/ 108 h 216"/>
                <a:gd name="T4" fmla="*/ 73 w 516"/>
                <a:gd name="T5" fmla="*/ 0 h 216"/>
                <a:gd name="T6" fmla="*/ 170 w 516"/>
                <a:gd name="T7" fmla="*/ 0 h 216"/>
                <a:gd name="T8" fmla="*/ 168 w 516"/>
                <a:gd name="T9" fmla="*/ 108 h 216"/>
                <a:gd name="T10" fmla="*/ 17 w 516"/>
                <a:gd name="T11" fmla="*/ 108 h 2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6" h="216">
                  <a:moveTo>
                    <a:pt x="52" y="216"/>
                  </a:moveTo>
                  <a:lnTo>
                    <a:pt x="0" y="216"/>
                  </a:lnTo>
                  <a:lnTo>
                    <a:pt x="224" y="0"/>
                  </a:lnTo>
                  <a:lnTo>
                    <a:pt x="516" y="0"/>
                  </a:lnTo>
                  <a:lnTo>
                    <a:pt x="509" y="216"/>
                  </a:lnTo>
                  <a:lnTo>
                    <a:pt x="52" y="216"/>
                  </a:lnTo>
                  <a:close/>
                </a:path>
              </a:pathLst>
            </a:custGeom>
            <a:solidFill>
              <a:srgbClr val="CC3300"/>
            </a:solidFill>
            <a:ln w="126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163" name="Rectangle 6"/>
            <p:cNvSpPr>
              <a:spLocks noChangeArrowheads="1"/>
            </p:cNvSpPr>
            <p:nvPr/>
          </p:nvSpPr>
          <p:spPr bwMode="auto">
            <a:xfrm>
              <a:off x="4855" y="793"/>
              <a:ext cx="506" cy="357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164" name="Freeform 7"/>
            <p:cNvSpPr>
              <a:spLocks noChangeArrowheads="1"/>
            </p:cNvSpPr>
            <p:nvPr/>
          </p:nvSpPr>
          <p:spPr bwMode="auto">
            <a:xfrm flipV="1">
              <a:off x="4841" y="624"/>
              <a:ext cx="528" cy="1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473 h 21600"/>
                <a:gd name="T14" fmla="*/ 17100 w 21600"/>
                <a:gd name="T15" fmla="*/ 1712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3300"/>
            </a:solidFill>
            <a:ln w="126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165" name="Rectangle 8"/>
            <p:cNvSpPr>
              <a:spLocks noChangeArrowheads="1"/>
            </p:cNvSpPr>
            <p:nvPr/>
          </p:nvSpPr>
          <p:spPr bwMode="auto">
            <a:xfrm>
              <a:off x="5140" y="828"/>
              <a:ext cx="59" cy="106"/>
            </a:xfrm>
            <a:prstGeom prst="rect">
              <a:avLst/>
            </a:prstGeom>
            <a:solidFill>
              <a:srgbClr val="CC3300"/>
            </a:solidFill>
            <a:ln w="126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166" name="Rectangle 9"/>
            <p:cNvSpPr>
              <a:spLocks noChangeArrowheads="1"/>
            </p:cNvSpPr>
            <p:nvPr/>
          </p:nvSpPr>
          <p:spPr bwMode="auto">
            <a:xfrm>
              <a:off x="5265" y="832"/>
              <a:ext cx="60" cy="106"/>
            </a:xfrm>
            <a:prstGeom prst="rect">
              <a:avLst/>
            </a:prstGeom>
            <a:solidFill>
              <a:srgbClr val="CC3300"/>
            </a:solidFill>
            <a:ln w="126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167" name="Rectangle 10"/>
            <p:cNvSpPr>
              <a:spLocks noChangeArrowheads="1"/>
            </p:cNvSpPr>
            <p:nvPr/>
          </p:nvSpPr>
          <p:spPr bwMode="auto">
            <a:xfrm>
              <a:off x="4896" y="830"/>
              <a:ext cx="59" cy="106"/>
            </a:xfrm>
            <a:prstGeom prst="rect">
              <a:avLst/>
            </a:prstGeom>
            <a:solidFill>
              <a:srgbClr val="CC3300"/>
            </a:solidFill>
            <a:ln w="126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168" name="Rectangle 11"/>
            <p:cNvSpPr>
              <a:spLocks noChangeArrowheads="1"/>
            </p:cNvSpPr>
            <p:nvPr/>
          </p:nvSpPr>
          <p:spPr bwMode="auto">
            <a:xfrm>
              <a:off x="5012" y="990"/>
              <a:ext cx="77" cy="154"/>
            </a:xfrm>
            <a:prstGeom prst="rect">
              <a:avLst/>
            </a:prstGeom>
            <a:solidFill>
              <a:srgbClr val="CC3300"/>
            </a:solidFill>
            <a:ln w="126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169" name="Rectangle 12"/>
            <p:cNvSpPr>
              <a:spLocks noChangeArrowheads="1"/>
            </p:cNvSpPr>
            <p:nvPr/>
          </p:nvSpPr>
          <p:spPr bwMode="auto">
            <a:xfrm>
              <a:off x="4908" y="830"/>
              <a:ext cx="33" cy="106"/>
            </a:xfrm>
            <a:prstGeom prst="rect">
              <a:avLst/>
            </a:prstGeom>
            <a:solidFill>
              <a:srgbClr val="0000FF"/>
            </a:solidFill>
            <a:ln w="126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170" name="Rectangle 13"/>
            <p:cNvSpPr>
              <a:spLocks noChangeArrowheads="1"/>
            </p:cNvSpPr>
            <p:nvPr/>
          </p:nvSpPr>
          <p:spPr bwMode="auto">
            <a:xfrm>
              <a:off x="5153" y="833"/>
              <a:ext cx="33" cy="100"/>
            </a:xfrm>
            <a:prstGeom prst="rect">
              <a:avLst/>
            </a:prstGeom>
            <a:solidFill>
              <a:srgbClr val="0000FF"/>
            </a:solidFill>
            <a:ln w="126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171" name="Rectangle 14"/>
            <p:cNvSpPr>
              <a:spLocks noChangeArrowheads="1"/>
            </p:cNvSpPr>
            <p:nvPr/>
          </p:nvSpPr>
          <p:spPr bwMode="auto">
            <a:xfrm>
              <a:off x="5277" y="837"/>
              <a:ext cx="33" cy="100"/>
            </a:xfrm>
            <a:prstGeom prst="rect">
              <a:avLst/>
            </a:prstGeom>
            <a:solidFill>
              <a:srgbClr val="0000FF"/>
            </a:solidFill>
            <a:ln w="126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172" name="Rectangle 15"/>
            <p:cNvSpPr>
              <a:spLocks noChangeArrowheads="1"/>
            </p:cNvSpPr>
            <p:nvPr/>
          </p:nvSpPr>
          <p:spPr bwMode="auto">
            <a:xfrm>
              <a:off x="4591" y="939"/>
              <a:ext cx="262" cy="212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grpSp>
          <p:nvGrpSpPr>
            <p:cNvPr id="6173" name="Group 16"/>
            <p:cNvGrpSpPr>
              <a:grpSpLocks/>
            </p:cNvGrpSpPr>
            <p:nvPr/>
          </p:nvGrpSpPr>
          <p:grpSpPr bwMode="auto">
            <a:xfrm>
              <a:off x="4697" y="984"/>
              <a:ext cx="59" cy="106"/>
              <a:chOff x="4697" y="984"/>
              <a:chExt cx="59" cy="106"/>
            </a:xfrm>
          </p:grpSpPr>
          <p:sp>
            <p:nvSpPr>
              <p:cNvPr id="6186" name="Rectangle 17"/>
              <p:cNvSpPr>
                <a:spLocks noChangeArrowheads="1"/>
              </p:cNvSpPr>
              <p:nvPr/>
            </p:nvSpPr>
            <p:spPr bwMode="auto">
              <a:xfrm>
                <a:off x="4697" y="984"/>
                <a:ext cx="59" cy="106"/>
              </a:xfrm>
              <a:prstGeom prst="rect">
                <a:avLst/>
              </a:prstGeom>
              <a:solidFill>
                <a:srgbClr val="CC33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87" name="Rectangle 18"/>
              <p:cNvSpPr>
                <a:spLocks noChangeArrowheads="1"/>
              </p:cNvSpPr>
              <p:nvPr/>
            </p:nvSpPr>
            <p:spPr bwMode="auto">
              <a:xfrm>
                <a:off x="4709" y="988"/>
                <a:ext cx="33" cy="100"/>
              </a:xfrm>
              <a:prstGeom prst="rect">
                <a:avLst/>
              </a:prstGeom>
              <a:solidFill>
                <a:srgbClr val="0000FF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6174" name="Group 19"/>
            <p:cNvGrpSpPr>
              <a:grpSpLocks/>
            </p:cNvGrpSpPr>
            <p:nvPr/>
          </p:nvGrpSpPr>
          <p:grpSpPr bwMode="auto">
            <a:xfrm>
              <a:off x="5267" y="988"/>
              <a:ext cx="59" cy="106"/>
              <a:chOff x="5267" y="988"/>
              <a:chExt cx="59" cy="106"/>
            </a:xfrm>
          </p:grpSpPr>
          <p:sp>
            <p:nvSpPr>
              <p:cNvPr id="6184" name="Rectangle 20"/>
              <p:cNvSpPr>
                <a:spLocks noChangeArrowheads="1"/>
              </p:cNvSpPr>
              <p:nvPr/>
            </p:nvSpPr>
            <p:spPr bwMode="auto">
              <a:xfrm>
                <a:off x="5267" y="988"/>
                <a:ext cx="59" cy="106"/>
              </a:xfrm>
              <a:prstGeom prst="rect">
                <a:avLst/>
              </a:prstGeom>
              <a:solidFill>
                <a:srgbClr val="CC33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85" name="Rectangle 21"/>
              <p:cNvSpPr>
                <a:spLocks noChangeArrowheads="1"/>
              </p:cNvSpPr>
              <p:nvPr/>
            </p:nvSpPr>
            <p:spPr bwMode="auto">
              <a:xfrm>
                <a:off x="5280" y="993"/>
                <a:ext cx="33" cy="100"/>
              </a:xfrm>
              <a:prstGeom prst="rect">
                <a:avLst/>
              </a:prstGeom>
              <a:solidFill>
                <a:srgbClr val="0000FF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6175" name="Group 22"/>
            <p:cNvGrpSpPr>
              <a:grpSpLocks/>
            </p:cNvGrpSpPr>
            <p:nvPr/>
          </p:nvGrpSpPr>
          <p:grpSpPr bwMode="auto">
            <a:xfrm>
              <a:off x="5144" y="990"/>
              <a:ext cx="59" cy="106"/>
              <a:chOff x="5144" y="990"/>
              <a:chExt cx="59" cy="106"/>
            </a:xfrm>
          </p:grpSpPr>
          <p:sp>
            <p:nvSpPr>
              <p:cNvPr id="6182" name="Rectangle 23"/>
              <p:cNvSpPr>
                <a:spLocks noChangeArrowheads="1"/>
              </p:cNvSpPr>
              <p:nvPr/>
            </p:nvSpPr>
            <p:spPr bwMode="auto">
              <a:xfrm>
                <a:off x="5144" y="990"/>
                <a:ext cx="59" cy="106"/>
              </a:xfrm>
              <a:prstGeom prst="rect">
                <a:avLst/>
              </a:prstGeom>
              <a:solidFill>
                <a:srgbClr val="CC33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83" name="Rectangle 24"/>
              <p:cNvSpPr>
                <a:spLocks noChangeArrowheads="1"/>
              </p:cNvSpPr>
              <p:nvPr/>
            </p:nvSpPr>
            <p:spPr bwMode="auto">
              <a:xfrm>
                <a:off x="5157" y="995"/>
                <a:ext cx="33" cy="100"/>
              </a:xfrm>
              <a:prstGeom prst="rect">
                <a:avLst/>
              </a:prstGeom>
              <a:solidFill>
                <a:srgbClr val="0000FF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6176" name="Group 25"/>
            <p:cNvGrpSpPr>
              <a:grpSpLocks/>
            </p:cNvGrpSpPr>
            <p:nvPr/>
          </p:nvGrpSpPr>
          <p:grpSpPr bwMode="auto">
            <a:xfrm>
              <a:off x="4897" y="988"/>
              <a:ext cx="59" cy="106"/>
              <a:chOff x="4897" y="988"/>
              <a:chExt cx="59" cy="106"/>
            </a:xfrm>
          </p:grpSpPr>
          <p:sp>
            <p:nvSpPr>
              <p:cNvPr id="6180" name="Rectangle 26"/>
              <p:cNvSpPr>
                <a:spLocks noChangeArrowheads="1"/>
              </p:cNvSpPr>
              <p:nvPr/>
            </p:nvSpPr>
            <p:spPr bwMode="auto">
              <a:xfrm>
                <a:off x="4897" y="988"/>
                <a:ext cx="59" cy="106"/>
              </a:xfrm>
              <a:prstGeom prst="rect">
                <a:avLst/>
              </a:prstGeom>
              <a:solidFill>
                <a:srgbClr val="CC33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81" name="Rectangle 27"/>
              <p:cNvSpPr>
                <a:spLocks noChangeArrowheads="1"/>
              </p:cNvSpPr>
              <p:nvPr/>
            </p:nvSpPr>
            <p:spPr bwMode="auto">
              <a:xfrm>
                <a:off x="4911" y="993"/>
                <a:ext cx="33" cy="100"/>
              </a:xfrm>
              <a:prstGeom prst="rect">
                <a:avLst/>
              </a:prstGeom>
              <a:solidFill>
                <a:srgbClr val="0000FF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6177" name="Group 28"/>
            <p:cNvGrpSpPr>
              <a:grpSpLocks/>
            </p:cNvGrpSpPr>
            <p:nvPr/>
          </p:nvGrpSpPr>
          <p:grpSpPr bwMode="auto">
            <a:xfrm>
              <a:off x="5020" y="830"/>
              <a:ext cx="59" cy="106"/>
              <a:chOff x="5020" y="830"/>
              <a:chExt cx="59" cy="106"/>
            </a:xfrm>
          </p:grpSpPr>
          <p:sp>
            <p:nvSpPr>
              <p:cNvPr id="6178" name="Rectangle 29"/>
              <p:cNvSpPr>
                <a:spLocks noChangeArrowheads="1"/>
              </p:cNvSpPr>
              <p:nvPr/>
            </p:nvSpPr>
            <p:spPr bwMode="auto">
              <a:xfrm>
                <a:off x="5020" y="830"/>
                <a:ext cx="59" cy="106"/>
              </a:xfrm>
              <a:prstGeom prst="rect">
                <a:avLst/>
              </a:prstGeom>
              <a:solidFill>
                <a:srgbClr val="CC33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79" name="Rectangle 30"/>
              <p:cNvSpPr>
                <a:spLocks noChangeArrowheads="1"/>
              </p:cNvSpPr>
              <p:nvPr/>
            </p:nvSpPr>
            <p:spPr bwMode="auto">
              <a:xfrm>
                <a:off x="5033" y="835"/>
                <a:ext cx="33" cy="100"/>
              </a:xfrm>
              <a:prstGeom prst="rect">
                <a:avLst/>
              </a:prstGeom>
              <a:solidFill>
                <a:srgbClr val="0000FF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</p:grpSp>
      <p:pic>
        <p:nvPicPr>
          <p:cNvPr id="6150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81200"/>
            <a:ext cx="1219200" cy="811213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1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981200"/>
            <a:ext cx="1143000" cy="760413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2" name="AutoShape 33"/>
          <p:cNvSpPr>
            <a:spLocks noChangeArrowheads="1"/>
          </p:cNvSpPr>
          <p:nvPr/>
        </p:nvSpPr>
        <p:spPr bwMode="auto">
          <a:xfrm>
            <a:off x="8305800" y="1371600"/>
            <a:ext cx="141288" cy="117475"/>
          </a:xfrm>
          <a:prstGeom prst="star4">
            <a:avLst>
              <a:gd name="adj" fmla="val 12500"/>
            </a:avLst>
          </a:prstGeom>
          <a:solidFill>
            <a:srgbClr val="FFFF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6153" name="AutoShape 34"/>
          <p:cNvSpPr>
            <a:spLocks noChangeArrowheads="1"/>
          </p:cNvSpPr>
          <p:nvPr/>
        </p:nvSpPr>
        <p:spPr bwMode="auto">
          <a:xfrm>
            <a:off x="8763000" y="2209800"/>
            <a:ext cx="141288" cy="117475"/>
          </a:xfrm>
          <a:prstGeom prst="star4">
            <a:avLst>
              <a:gd name="adj" fmla="val 12500"/>
            </a:avLst>
          </a:prstGeom>
          <a:solidFill>
            <a:srgbClr val="FFFF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6154" name="AutoShape 35"/>
          <p:cNvSpPr>
            <a:spLocks noChangeArrowheads="1"/>
          </p:cNvSpPr>
          <p:nvPr/>
        </p:nvSpPr>
        <p:spPr bwMode="auto">
          <a:xfrm>
            <a:off x="7315200" y="2209800"/>
            <a:ext cx="141288" cy="117475"/>
          </a:xfrm>
          <a:prstGeom prst="star4">
            <a:avLst>
              <a:gd name="adj" fmla="val 12500"/>
            </a:avLst>
          </a:prstGeom>
          <a:solidFill>
            <a:srgbClr val="FFFF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6155" name="Line 36"/>
          <p:cNvSpPr>
            <a:spLocks noChangeShapeType="1"/>
          </p:cNvSpPr>
          <p:nvPr/>
        </p:nvSpPr>
        <p:spPr bwMode="auto">
          <a:xfrm flipH="1">
            <a:off x="7389813" y="1447800"/>
            <a:ext cx="993775" cy="8382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156" name="Line 37"/>
          <p:cNvSpPr>
            <a:spLocks noChangeShapeType="1"/>
          </p:cNvSpPr>
          <p:nvPr/>
        </p:nvSpPr>
        <p:spPr bwMode="auto">
          <a:xfrm>
            <a:off x="8382000" y="1447800"/>
            <a:ext cx="457200" cy="8382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pic>
        <p:nvPicPr>
          <p:cNvPr id="6157" name="Picture 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029200"/>
            <a:ext cx="197167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8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7843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9" name="Rectangle 40"/>
          <p:cNvSpPr>
            <a:spLocks noChangeArrowheads="1"/>
          </p:cNvSpPr>
          <p:nvPr/>
        </p:nvSpPr>
        <p:spPr bwMode="auto">
          <a:xfrm>
            <a:off x="0" y="7620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 dirty="0">
                <a:solidFill>
                  <a:schemeClr val="accent2"/>
                </a:solidFill>
              </a:rPr>
              <a:t>Stages in processing:</a:t>
            </a:r>
          </a:p>
        </p:txBody>
      </p:sp>
      <p:sp>
        <p:nvSpPr>
          <p:cNvPr id="6160" name="AutoShape 41"/>
          <p:cNvSpPr>
            <a:spLocks noChangeArrowheads="1"/>
          </p:cNvSpPr>
          <p:nvPr/>
        </p:nvSpPr>
        <p:spPr bwMode="auto">
          <a:xfrm flipV="1">
            <a:off x="4038600" y="3200400"/>
            <a:ext cx="4724400" cy="1600200"/>
          </a:xfrm>
          <a:prstGeom prst="wedgeRoundRectCallout">
            <a:avLst>
              <a:gd name="adj1" fmla="val -42880"/>
              <a:gd name="adj2" fmla="val 89083"/>
              <a:gd name="adj3" fmla="val 16667"/>
            </a:avLst>
          </a:prstGeom>
          <a:solidFill>
            <a:srgbClr val="00CCCC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4267200" y="3200400"/>
            <a:ext cx="4343400" cy="201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SzPct val="100000"/>
              <a:defRPr/>
            </a:pPr>
            <a:r>
              <a:rPr lang="en-US" dirty="0" smtClean="0"/>
              <a:t>Now: Learn about cameras and how they form images   </a:t>
            </a:r>
            <a:r>
              <a:rPr 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Readings: </a:t>
            </a:r>
            <a:r>
              <a:rPr 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HC </a:t>
            </a:r>
            <a:r>
              <a:rPr lang="en-US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</a:t>
            </a:r>
            <a:r>
              <a:rPr 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1, 6, </a:t>
            </a:r>
            <a:r>
              <a:rPr lang="en-US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Sz</a:t>
            </a:r>
            <a:r>
              <a:rPr 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2.3  FP: </a:t>
            </a:r>
            <a:r>
              <a:rPr lang="en-US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</a:t>
            </a:r>
            <a:r>
              <a:rPr 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1, 3DV: </a:t>
            </a:r>
            <a:r>
              <a:rPr lang="en-US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</a:t>
            </a:r>
            <a:r>
              <a:rPr 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</a:t>
            </a:r>
          </a:p>
          <a:p>
            <a:pPr algn="ctr" eaLnBrk="1" hangingPunct="1">
              <a:spcBef>
                <a:spcPts val="600"/>
              </a:spcBef>
              <a:buSzPct val="100000"/>
              <a:defRPr/>
            </a:pPr>
            <a:endParaRPr lang="en-US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219200" y="2362200"/>
            <a:ext cx="1524000" cy="1066800"/>
          </a:xfrm>
          <a:prstGeom prst="rect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371600" y="2667000"/>
            <a:ext cx="12636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Camera</a:t>
            </a:r>
          </a:p>
        </p:txBody>
      </p:sp>
      <p:sp>
        <p:nvSpPr>
          <p:cNvPr id="28676" name="Line 3"/>
          <p:cNvSpPr>
            <a:spLocks noChangeShapeType="1"/>
          </p:cNvSpPr>
          <p:nvPr/>
        </p:nvSpPr>
        <p:spPr bwMode="auto">
          <a:xfrm>
            <a:off x="2743200" y="2895600"/>
            <a:ext cx="3733800" cy="1588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6477000" y="2362200"/>
            <a:ext cx="1524000" cy="1066800"/>
          </a:xfrm>
          <a:prstGeom prst="rect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6480175" y="2514600"/>
            <a:ext cx="15192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Host</a:t>
            </a:r>
          </a:p>
          <a:p>
            <a:pPr algn="ctr"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Computer</a:t>
            </a:r>
          </a:p>
        </p:txBody>
      </p:sp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4114800" y="3962400"/>
            <a:ext cx="1752600" cy="1219200"/>
          </a:xfrm>
          <a:prstGeom prst="rect">
            <a:avLst/>
          </a:prstGeom>
          <a:solidFill>
            <a:srgbClr val="00CCCC"/>
          </a:solidFill>
          <a:ln w="9360" cap="sq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DISPLAY</a:t>
            </a:r>
          </a:p>
        </p:txBody>
      </p:sp>
      <p:sp>
        <p:nvSpPr>
          <p:cNvPr id="28680" name="Line 7"/>
          <p:cNvSpPr>
            <a:spLocks noChangeShapeType="1"/>
          </p:cNvSpPr>
          <p:nvPr/>
        </p:nvSpPr>
        <p:spPr bwMode="auto">
          <a:xfrm flipH="1">
            <a:off x="5865813" y="3429000"/>
            <a:ext cx="1450975" cy="609600"/>
          </a:xfrm>
          <a:prstGeom prst="line">
            <a:avLst/>
          </a:prstGeom>
          <a:noFill/>
          <a:ln w="9360" cap="sq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8681" name="Line 8"/>
          <p:cNvSpPr>
            <a:spLocks noChangeShapeType="1"/>
          </p:cNvSpPr>
          <p:nvPr/>
        </p:nvSpPr>
        <p:spPr bwMode="auto">
          <a:xfrm flipH="1" flipV="1">
            <a:off x="6094413" y="2894013"/>
            <a:ext cx="688975" cy="2441575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8682" name="Text Box 9"/>
          <p:cNvSpPr txBox="1">
            <a:spLocks noChangeArrowheads="1"/>
          </p:cNvSpPr>
          <p:nvPr/>
        </p:nvSpPr>
        <p:spPr bwMode="auto">
          <a:xfrm>
            <a:off x="6172200" y="5410200"/>
            <a:ext cx="19542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Digital Signal</a:t>
            </a:r>
          </a:p>
        </p:txBody>
      </p:sp>
      <p:sp>
        <p:nvSpPr>
          <p:cNvPr id="28683" name="Text Box 10"/>
          <p:cNvSpPr txBox="1">
            <a:spLocks noChangeArrowheads="1"/>
          </p:cNvSpPr>
          <p:nvPr/>
        </p:nvSpPr>
        <p:spPr bwMode="auto">
          <a:xfrm>
            <a:off x="838200" y="22860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A Modern Digital Camera (Firewire)</a:t>
            </a:r>
          </a:p>
        </p:txBody>
      </p:sp>
      <p:sp>
        <p:nvSpPr>
          <p:cNvPr id="28684" name="Text Box 11"/>
          <p:cNvSpPr txBox="1">
            <a:spLocks noChangeArrowheads="1"/>
          </p:cNvSpPr>
          <p:nvPr/>
        </p:nvSpPr>
        <p:spPr bwMode="auto">
          <a:xfrm>
            <a:off x="3124200" y="2286000"/>
            <a:ext cx="2362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IEEE 1394</a:t>
            </a:r>
          </a:p>
        </p:txBody>
      </p:sp>
      <p:sp>
        <p:nvSpPr>
          <p:cNvPr id="28685" name="Text Box 12"/>
          <p:cNvSpPr txBox="1">
            <a:spLocks noChangeArrowheads="1"/>
          </p:cNvSpPr>
          <p:nvPr/>
        </p:nvSpPr>
        <p:spPr bwMode="auto">
          <a:xfrm>
            <a:off x="6019800" y="4343400"/>
            <a:ext cx="2286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X window</a:t>
            </a:r>
          </a:p>
        </p:txBody>
      </p:sp>
      <p:grpSp>
        <p:nvGrpSpPr>
          <p:cNvPr id="28686" name="Group 13"/>
          <p:cNvGrpSpPr>
            <a:grpSpLocks/>
          </p:cNvGrpSpPr>
          <p:nvPr/>
        </p:nvGrpSpPr>
        <p:grpSpPr bwMode="auto">
          <a:xfrm>
            <a:off x="228600" y="3505200"/>
            <a:ext cx="3840163" cy="1798638"/>
            <a:chOff x="144" y="2208"/>
            <a:chExt cx="2419" cy="1133"/>
          </a:xfrm>
        </p:grpSpPr>
        <p:sp>
          <p:nvSpPr>
            <p:cNvPr id="28688" name="Text Box 14"/>
            <p:cNvSpPr txBox="1">
              <a:spLocks noChangeArrowheads="1"/>
            </p:cNvSpPr>
            <p:nvPr/>
          </p:nvSpPr>
          <p:spPr bwMode="auto">
            <a:xfrm>
              <a:off x="144" y="2208"/>
              <a:ext cx="2419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en-US" sz="2800">
                  <a:solidFill>
                    <a:srgbClr val="0000FF"/>
                  </a:solidFill>
                  <a:latin typeface="Arial" panose="020B0604020202020204" pitchFamily="34" charset="0"/>
                </a:rPr>
                <a:t>Two main camera types :</a:t>
              </a:r>
            </a:p>
          </p:txBody>
        </p:sp>
        <p:sp>
          <p:nvSpPr>
            <p:cNvPr id="28689" name="Text Box 15"/>
            <p:cNvSpPr txBox="1">
              <a:spLocks noChangeArrowheads="1"/>
            </p:cNvSpPr>
            <p:nvPr/>
          </p:nvSpPr>
          <p:spPr bwMode="auto">
            <a:xfrm>
              <a:off x="215" y="2717"/>
              <a:ext cx="131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en-US" altLang="en-US" sz="2800">
                  <a:solidFill>
                    <a:srgbClr val="0000FF"/>
                  </a:solidFill>
                  <a:latin typeface="Arial" panose="020B0604020202020204" pitchFamily="34" charset="0"/>
                </a:rPr>
                <a:t>1. CCD</a:t>
              </a:r>
            </a:p>
          </p:txBody>
        </p:sp>
        <p:sp>
          <p:nvSpPr>
            <p:cNvPr id="28690" name="Text Box 16"/>
            <p:cNvSpPr txBox="1">
              <a:spLocks noChangeArrowheads="1"/>
            </p:cNvSpPr>
            <p:nvPr/>
          </p:nvSpPr>
          <p:spPr bwMode="auto">
            <a:xfrm>
              <a:off x="482" y="3014"/>
              <a:ext cx="103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en-US" altLang="en-US" sz="2800">
                  <a:solidFill>
                    <a:srgbClr val="0000FF"/>
                  </a:solidFill>
                  <a:latin typeface="Arial" panose="020B0604020202020204" pitchFamily="34" charset="0"/>
                </a:rPr>
                <a:t>2. CMOS</a:t>
              </a:r>
            </a:p>
          </p:txBody>
        </p:sp>
      </p:grpSp>
      <p:sp>
        <p:nvSpPr>
          <p:cNvPr id="28687" name="Text Box 17"/>
          <p:cNvSpPr txBox="1">
            <a:spLocks noChangeArrowheads="1"/>
          </p:cNvSpPr>
          <p:nvPr/>
        </p:nvSpPr>
        <p:spPr bwMode="auto">
          <a:xfrm>
            <a:off x="152400" y="60960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2147888" y="1093788"/>
            <a:ext cx="587375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separate photo sensor at regular positions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no scanning</a:t>
            </a:r>
          </a:p>
          <a:p>
            <a:pPr>
              <a:buClrTx/>
              <a:buFontTx/>
              <a:buNone/>
            </a:pPr>
            <a:endParaRPr lang="en-US" altLang="en-US" sz="9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charge-coupled devices (CCDs)</a:t>
            </a:r>
          </a:p>
          <a:p>
            <a:pPr>
              <a:buClrTx/>
              <a:buFontTx/>
              <a:buNone/>
            </a:pPr>
            <a:endParaRPr lang="en-US" altLang="en-US" sz="9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area CCDs and linear CCDs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2 area architectures : </a:t>
            </a:r>
          </a:p>
          <a:p>
            <a:pPr>
              <a:buClrTx/>
              <a:buFontTx/>
              <a:buNone/>
            </a:pPr>
            <a:r>
              <a:rPr lang="en-US" altLang="en-US" i="1">
                <a:solidFill>
                  <a:srgbClr val="CC0000"/>
                </a:solidFill>
                <a:latin typeface="Arial" panose="020B0604020202020204" pitchFamily="34" charset="0"/>
              </a:rPr>
              <a:t>      interline transfer </a:t>
            </a: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and </a:t>
            </a:r>
            <a:r>
              <a:rPr lang="en-US" altLang="en-US" i="1">
                <a:solidFill>
                  <a:srgbClr val="CC0000"/>
                </a:solidFill>
                <a:latin typeface="Arial" panose="020B0604020202020204" pitchFamily="34" charset="0"/>
              </a:rPr>
              <a:t>frame transfer</a:t>
            </a:r>
          </a:p>
        </p:txBody>
      </p:sp>
      <p:grpSp>
        <p:nvGrpSpPr>
          <p:cNvPr id="30723" name="Group 2"/>
          <p:cNvGrpSpPr>
            <a:grpSpLocks/>
          </p:cNvGrpSpPr>
          <p:nvPr/>
        </p:nvGrpSpPr>
        <p:grpSpPr bwMode="auto">
          <a:xfrm>
            <a:off x="6724650" y="4233863"/>
            <a:ext cx="2112963" cy="2278062"/>
            <a:chOff x="4236" y="2667"/>
            <a:chExt cx="1331" cy="1435"/>
          </a:xfrm>
        </p:grpSpPr>
        <p:grpSp>
          <p:nvGrpSpPr>
            <p:cNvPr id="30781" name="Group 3"/>
            <p:cNvGrpSpPr>
              <a:grpSpLocks/>
            </p:cNvGrpSpPr>
            <p:nvPr/>
          </p:nvGrpSpPr>
          <p:grpSpPr bwMode="auto">
            <a:xfrm>
              <a:off x="4306" y="2667"/>
              <a:ext cx="167" cy="1278"/>
              <a:chOff x="4306" y="2667"/>
              <a:chExt cx="167" cy="1278"/>
            </a:xfrm>
          </p:grpSpPr>
          <p:sp>
            <p:nvSpPr>
              <p:cNvPr id="30797" name="Rectangle 4"/>
              <p:cNvSpPr>
                <a:spLocks noChangeArrowheads="1"/>
              </p:cNvSpPr>
              <p:nvPr/>
            </p:nvSpPr>
            <p:spPr bwMode="auto">
              <a:xfrm>
                <a:off x="4306" y="3309"/>
                <a:ext cx="167" cy="636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30798" name="Rectangle 5"/>
              <p:cNvSpPr>
                <a:spLocks noChangeArrowheads="1"/>
              </p:cNvSpPr>
              <p:nvPr/>
            </p:nvSpPr>
            <p:spPr bwMode="auto">
              <a:xfrm>
                <a:off x="4306" y="2667"/>
                <a:ext cx="167" cy="636"/>
              </a:xfrm>
              <a:prstGeom prst="rect">
                <a:avLst/>
              </a:prstGeom>
              <a:solidFill>
                <a:srgbClr val="009900"/>
              </a:solidFill>
              <a:ln w="9360" cap="sq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30782" name="Group 6"/>
            <p:cNvGrpSpPr>
              <a:grpSpLocks/>
            </p:cNvGrpSpPr>
            <p:nvPr/>
          </p:nvGrpSpPr>
          <p:grpSpPr bwMode="auto">
            <a:xfrm>
              <a:off x="4639" y="2669"/>
              <a:ext cx="167" cy="1278"/>
              <a:chOff x="4639" y="2669"/>
              <a:chExt cx="167" cy="1278"/>
            </a:xfrm>
          </p:grpSpPr>
          <p:sp>
            <p:nvSpPr>
              <p:cNvPr id="30795" name="Rectangle 7"/>
              <p:cNvSpPr>
                <a:spLocks noChangeArrowheads="1"/>
              </p:cNvSpPr>
              <p:nvPr/>
            </p:nvSpPr>
            <p:spPr bwMode="auto">
              <a:xfrm>
                <a:off x="4639" y="3311"/>
                <a:ext cx="167" cy="636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30796" name="Rectangle 8"/>
              <p:cNvSpPr>
                <a:spLocks noChangeArrowheads="1"/>
              </p:cNvSpPr>
              <p:nvPr/>
            </p:nvSpPr>
            <p:spPr bwMode="auto">
              <a:xfrm>
                <a:off x="4639" y="2669"/>
                <a:ext cx="167" cy="636"/>
              </a:xfrm>
              <a:prstGeom prst="rect">
                <a:avLst/>
              </a:prstGeom>
              <a:solidFill>
                <a:srgbClr val="009900"/>
              </a:solidFill>
              <a:ln w="9360" cap="sq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30783" name="Group 9"/>
            <p:cNvGrpSpPr>
              <a:grpSpLocks/>
            </p:cNvGrpSpPr>
            <p:nvPr/>
          </p:nvGrpSpPr>
          <p:grpSpPr bwMode="auto">
            <a:xfrm>
              <a:off x="5004" y="2672"/>
              <a:ext cx="167" cy="1278"/>
              <a:chOff x="5004" y="2672"/>
              <a:chExt cx="167" cy="1278"/>
            </a:xfrm>
          </p:grpSpPr>
          <p:sp>
            <p:nvSpPr>
              <p:cNvPr id="30793" name="Rectangle 10"/>
              <p:cNvSpPr>
                <a:spLocks noChangeArrowheads="1"/>
              </p:cNvSpPr>
              <p:nvPr/>
            </p:nvSpPr>
            <p:spPr bwMode="auto">
              <a:xfrm>
                <a:off x="5004" y="3314"/>
                <a:ext cx="167" cy="636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30794" name="Rectangle 11"/>
              <p:cNvSpPr>
                <a:spLocks noChangeArrowheads="1"/>
              </p:cNvSpPr>
              <p:nvPr/>
            </p:nvSpPr>
            <p:spPr bwMode="auto">
              <a:xfrm>
                <a:off x="5004" y="2672"/>
                <a:ext cx="167" cy="636"/>
              </a:xfrm>
              <a:prstGeom prst="rect">
                <a:avLst/>
              </a:prstGeom>
              <a:solidFill>
                <a:srgbClr val="009900"/>
              </a:solidFill>
              <a:ln w="9360" cap="sq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30784" name="Group 12"/>
            <p:cNvGrpSpPr>
              <a:grpSpLocks/>
            </p:cNvGrpSpPr>
            <p:nvPr/>
          </p:nvGrpSpPr>
          <p:grpSpPr bwMode="auto">
            <a:xfrm>
              <a:off x="5324" y="2672"/>
              <a:ext cx="167" cy="1278"/>
              <a:chOff x="5324" y="2672"/>
              <a:chExt cx="167" cy="1278"/>
            </a:xfrm>
          </p:grpSpPr>
          <p:sp>
            <p:nvSpPr>
              <p:cNvPr id="30791" name="Rectangle 13"/>
              <p:cNvSpPr>
                <a:spLocks noChangeArrowheads="1"/>
              </p:cNvSpPr>
              <p:nvPr/>
            </p:nvSpPr>
            <p:spPr bwMode="auto">
              <a:xfrm>
                <a:off x="5324" y="3314"/>
                <a:ext cx="167" cy="636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30792" name="Rectangle 14"/>
              <p:cNvSpPr>
                <a:spLocks noChangeArrowheads="1"/>
              </p:cNvSpPr>
              <p:nvPr/>
            </p:nvSpPr>
            <p:spPr bwMode="auto">
              <a:xfrm>
                <a:off x="5324" y="2672"/>
                <a:ext cx="167" cy="636"/>
              </a:xfrm>
              <a:prstGeom prst="rect">
                <a:avLst/>
              </a:prstGeom>
              <a:solidFill>
                <a:srgbClr val="009900"/>
              </a:solidFill>
              <a:ln w="9360" cap="sq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sp>
          <p:nvSpPr>
            <p:cNvPr id="30785" name="Line 15"/>
            <p:cNvSpPr>
              <a:spLocks noChangeShapeType="1"/>
            </p:cNvSpPr>
            <p:nvPr/>
          </p:nvSpPr>
          <p:spPr bwMode="auto">
            <a:xfrm>
              <a:off x="4391" y="2749"/>
              <a:ext cx="0" cy="515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86" name="Line 16"/>
            <p:cNvSpPr>
              <a:spLocks noChangeShapeType="1"/>
            </p:cNvSpPr>
            <p:nvPr/>
          </p:nvSpPr>
          <p:spPr bwMode="auto">
            <a:xfrm>
              <a:off x="4735" y="2750"/>
              <a:ext cx="0" cy="515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87" name="Line 17"/>
            <p:cNvSpPr>
              <a:spLocks noChangeShapeType="1"/>
            </p:cNvSpPr>
            <p:nvPr/>
          </p:nvSpPr>
          <p:spPr bwMode="auto">
            <a:xfrm>
              <a:off x="5092" y="2752"/>
              <a:ext cx="0" cy="515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88" name="Line 18"/>
            <p:cNvSpPr>
              <a:spLocks noChangeShapeType="1"/>
            </p:cNvSpPr>
            <p:nvPr/>
          </p:nvSpPr>
          <p:spPr bwMode="auto">
            <a:xfrm>
              <a:off x="5414" y="2751"/>
              <a:ext cx="0" cy="515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89" name="Rectangle 19"/>
            <p:cNvSpPr>
              <a:spLocks noChangeArrowheads="1"/>
            </p:cNvSpPr>
            <p:nvPr/>
          </p:nvSpPr>
          <p:spPr bwMode="auto">
            <a:xfrm>
              <a:off x="4236" y="3942"/>
              <a:ext cx="1331" cy="160"/>
            </a:xfrm>
            <a:prstGeom prst="rect">
              <a:avLst/>
            </a:prstGeom>
            <a:solidFill>
              <a:srgbClr val="FF3300"/>
            </a:solidFill>
            <a:ln w="9360" cap="sq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30790" name="Line 20"/>
            <p:cNvSpPr>
              <a:spLocks noChangeShapeType="1"/>
            </p:cNvSpPr>
            <p:nvPr/>
          </p:nvSpPr>
          <p:spPr bwMode="auto">
            <a:xfrm>
              <a:off x="4344" y="4024"/>
              <a:ext cx="1169" cy="0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0724" name="Group 21"/>
          <p:cNvGrpSpPr>
            <a:grpSpLocks/>
          </p:cNvGrpSpPr>
          <p:nvPr/>
        </p:nvGrpSpPr>
        <p:grpSpPr bwMode="auto">
          <a:xfrm>
            <a:off x="3636963" y="4864100"/>
            <a:ext cx="2687637" cy="1641475"/>
            <a:chOff x="2291" y="3064"/>
            <a:chExt cx="1693" cy="1034"/>
          </a:xfrm>
        </p:grpSpPr>
        <p:grpSp>
          <p:nvGrpSpPr>
            <p:cNvPr id="30734" name="Group 22"/>
            <p:cNvGrpSpPr>
              <a:grpSpLocks/>
            </p:cNvGrpSpPr>
            <p:nvPr/>
          </p:nvGrpSpPr>
          <p:grpSpPr bwMode="auto">
            <a:xfrm>
              <a:off x="2291" y="3064"/>
              <a:ext cx="1693" cy="1034"/>
              <a:chOff x="2291" y="3064"/>
              <a:chExt cx="1693" cy="1034"/>
            </a:xfrm>
          </p:grpSpPr>
          <p:grpSp>
            <p:nvGrpSpPr>
              <p:cNvPr id="30751" name="Group 23"/>
              <p:cNvGrpSpPr>
                <a:grpSpLocks/>
              </p:cNvGrpSpPr>
              <p:nvPr/>
            </p:nvGrpSpPr>
            <p:grpSpPr bwMode="auto">
              <a:xfrm>
                <a:off x="2291" y="3064"/>
                <a:ext cx="311" cy="877"/>
                <a:chOff x="2291" y="3064"/>
                <a:chExt cx="311" cy="877"/>
              </a:xfrm>
            </p:grpSpPr>
            <p:sp>
              <p:nvSpPr>
                <p:cNvPr id="30775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294" y="3064"/>
                  <a:ext cx="153" cy="124"/>
                </a:xfrm>
                <a:prstGeom prst="rect">
                  <a:avLst/>
                </a:prstGeom>
                <a:solidFill>
                  <a:srgbClr val="0099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76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291" y="3318"/>
                  <a:ext cx="153" cy="124"/>
                </a:xfrm>
                <a:prstGeom prst="rect">
                  <a:avLst/>
                </a:prstGeom>
                <a:solidFill>
                  <a:srgbClr val="0099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7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292" y="3816"/>
                  <a:ext cx="153" cy="124"/>
                </a:xfrm>
                <a:prstGeom prst="rect">
                  <a:avLst/>
                </a:prstGeom>
                <a:solidFill>
                  <a:srgbClr val="0099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78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291" y="3576"/>
                  <a:ext cx="153" cy="124"/>
                </a:xfrm>
                <a:prstGeom prst="rect">
                  <a:avLst/>
                </a:prstGeom>
                <a:solidFill>
                  <a:srgbClr val="0099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79" name="Rectangle 28"/>
                <p:cNvSpPr>
                  <a:spLocks noChangeArrowheads="1"/>
                </p:cNvSpPr>
                <p:nvPr/>
              </p:nvSpPr>
              <p:spPr bwMode="auto">
                <a:xfrm>
                  <a:off x="2449" y="3064"/>
                  <a:ext cx="153" cy="875"/>
                </a:xfrm>
                <a:prstGeom prst="rect">
                  <a:avLst/>
                </a:prstGeom>
                <a:solidFill>
                  <a:srgbClr val="FF33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80" name="Line 29"/>
                <p:cNvSpPr>
                  <a:spLocks noChangeShapeType="1"/>
                </p:cNvSpPr>
                <p:nvPr/>
              </p:nvSpPr>
              <p:spPr bwMode="auto">
                <a:xfrm>
                  <a:off x="2526" y="3161"/>
                  <a:ext cx="0" cy="678"/>
                </a:xfrm>
                <a:prstGeom prst="line">
                  <a:avLst/>
                </a:prstGeom>
                <a:noFill/>
                <a:ln w="9360" cap="sq">
                  <a:solidFill>
                    <a:srgbClr val="0000FF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30752" name="Group 30"/>
              <p:cNvGrpSpPr>
                <a:grpSpLocks/>
              </p:cNvGrpSpPr>
              <p:nvPr/>
            </p:nvGrpSpPr>
            <p:grpSpPr bwMode="auto">
              <a:xfrm>
                <a:off x="2744" y="3068"/>
                <a:ext cx="311" cy="877"/>
                <a:chOff x="2744" y="3068"/>
                <a:chExt cx="311" cy="877"/>
              </a:xfrm>
            </p:grpSpPr>
            <p:sp>
              <p:nvSpPr>
                <p:cNvPr id="30769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747" y="3068"/>
                  <a:ext cx="153" cy="124"/>
                </a:xfrm>
                <a:prstGeom prst="rect">
                  <a:avLst/>
                </a:prstGeom>
                <a:solidFill>
                  <a:srgbClr val="0099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70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744" y="3322"/>
                  <a:ext cx="153" cy="124"/>
                </a:xfrm>
                <a:prstGeom prst="rect">
                  <a:avLst/>
                </a:prstGeom>
                <a:solidFill>
                  <a:srgbClr val="0099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71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745" y="3820"/>
                  <a:ext cx="153" cy="124"/>
                </a:xfrm>
                <a:prstGeom prst="rect">
                  <a:avLst/>
                </a:prstGeom>
                <a:solidFill>
                  <a:srgbClr val="0099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72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744" y="3580"/>
                  <a:ext cx="153" cy="124"/>
                </a:xfrm>
                <a:prstGeom prst="rect">
                  <a:avLst/>
                </a:prstGeom>
                <a:solidFill>
                  <a:srgbClr val="0099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73" name="Rectangle 35"/>
                <p:cNvSpPr>
                  <a:spLocks noChangeArrowheads="1"/>
                </p:cNvSpPr>
                <p:nvPr/>
              </p:nvSpPr>
              <p:spPr bwMode="auto">
                <a:xfrm>
                  <a:off x="2902" y="3068"/>
                  <a:ext cx="153" cy="876"/>
                </a:xfrm>
                <a:prstGeom prst="rect">
                  <a:avLst/>
                </a:prstGeom>
                <a:solidFill>
                  <a:srgbClr val="FF33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74" name="Line 36"/>
                <p:cNvSpPr>
                  <a:spLocks noChangeShapeType="1"/>
                </p:cNvSpPr>
                <p:nvPr/>
              </p:nvSpPr>
              <p:spPr bwMode="auto">
                <a:xfrm>
                  <a:off x="2979" y="3165"/>
                  <a:ext cx="0" cy="678"/>
                </a:xfrm>
                <a:prstGeom prst="line">
                  <a:avLst/>
                </a:prstGeom>
                <a:noFill/>
                <a:ln w="9360" cap="sq">
                  <a:solidFill>
                    <a:srgbClr val="0000FF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30753" name="Group 37"/>
              <p:cNvGrpSpPr>
                <a:grpSpLocks/>
              </p:cNvGrpSpPr>
              <p:nvPr/>
            </p:nvGrpSpPr>
            <p:grpSpPr bwMode="auto">
              <a:xfrm>
                <a:off x="3199" y="3069"/>
                <a:ext cx="311" cy="877"/>
                <a:chOff x="3199" y="3069"/>
                <a:chExt cx="311" cy="877"/>
              </a:xfrm>
            </p:grpSpPr>
            <p:sp>
              <p:nvSpPr>
                <p:cNvPr id="30763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3202" y="3069"/>
                  <a:ext cx="153" cy="124"/>
                </a:xfrm>
                <a:prstGeom prst="rect">
                  <a:avLst/>
                </a:prstGeom>
                <a:solidFill>
                  <a:srgbClr val="0099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64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3199" y="3323"/>
                  <a:ext cx="153" cy="124"/>
                </a:xfrm>
                <a:prstGeom prst="rect">
                  <a:avLst/>
                </a:prstGeom>
                <a:solidFill>
                  <a:srgbClr val="0099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65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200" y="3822"/>
                  <a:ext cx="153" cy="124"/>
                </a:xfrm>
                <a:prstGeom prst="rect">
                  <a:avLst/>
                </a:prstGeom>
                <a:solidFill>
                  <a:srgbClr val="0099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66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3199" y="3581"/>
                  <a:ext cx="153" cy="124"/>
                </a:xfrm>
                <a:prstGeom prst="rect">
                  <a:avLst/>
                </a:prstGeom>
                <a:solidFill>
                  <a:srgbClr val="0099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67" name="Rectangle 42"/>
                <p:cNvSpPr>
                  <a:spLocks noChangeArrowheads="1"/>
                </p:cNvSpPr>
                <p:nvPr/>
              </p:nvSpPr>
              <p:spPr bwMode="auto">
                <a:xfrm>
                  <a:off x="3357" y="3069"/>
                  <a:ext cx="153" cy="876"/>
                </a:xfrm>
                <a:prstGeom prst="rect">
                  <a:avLst/>
                </a:prstGeom>
                <a:solidFill>
                  <a:srgbClr val="FF33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68" name="Line 43"/>
                <p:cNvSpPr>
                  <a:spLocks noChangeShapeType="1"/>
                </p:cNvSpPr>
                <p:nvPr/>
              </p:nvSpPr>
              <p:spPr bwMode="auto">
                <a:xfrm>
                  <a:off x="3434" y="3166"/>
                  <a:ext cx="0" cy="678"/>
                </a:xfrm>
                <a:prstGeom prst="line">
                  <a:avLst/>
                </a:prstGeom>
                <a:noFill/>
                <a:ln w="9360" cap="sq">
                  <a:solidFill>
                    <a:srgbClr val="0000FF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30754" name="Group 44"/>
              <p:cNvGrpSpPr>
                <a:grpSpLocks/>
              </p:cNvGrpSpPr>
              <p:nvPr/>
            </p:nvGrpSpPr>
            <p:grpSpPr bwMode="auto">
              <a:xfrm>
                <a:off x="3672" y="3067"/>
                <a:ext cx="312" cy="877"/>
                <a:chOff x="3672" y="3067"/>
                <a:chExt cx="312" cy="877"/>
              </a:xfrm>
            </p:grpSpPr>
            <p:sp>
              <p:nvSpPr>
                <p:cNvPr id="30757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675" y="3067"/>
                  <a:ext cx="153" cy="124"/>
                </a:xfrm>
                <a:prstGeom prst="rect">
                  <a:avLst/>
                </a:prstGeom>
                <a:solidFill>
                  <a:srgbClr val="0099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58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3672" y="3321"/>
                  <a:ext cx="153" cy="124"/>
                </a:xfrm>
                <a:prstGeom prst="rect">
                  <a:avLst/>
                </a:prstGeom>
                <a:solidFill>
                  <a:srgbClr val="0099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59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3673" y="3820"/>
                  <a:ext cx="153" cy="124"/>
                </a:xfrm>
                <a:prstGeom prst="rect">
                  <a:avLst/>
                </a:prstGeom>
                <a:solidFill>
                  <a:srgbClr val="0099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60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3672" y="3579"/>
                  <a:ext cx="153" cy="125"/>
                </a:xfrm>
                <a:prstGeom prst="rect">
                  <a:avLst/>
                </a:prstGeom>
                <a:solidFill>
                  <a:srgbClr val="0099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61" name="Rectangle 49"/>
                <p:cNvSpPr>
                  <a:spLocks noChangeArrowheads="1"/>
                </p:cNvSpPr>
                <p:nvPr/>
              </p:nvSpPr>
              <p:spPr bwMode="auto">
                <a:xfrm>
                  <a:off x="3831" y="3067"/>
                  <a:ext cx="153" cy="876"/>
                </a:xfrm>
                <a:prstGeom prst="rect">
                  <a:avLst/>
                </a:prstGeom>
                <a:solidFill>
                  <a:srgbClr val="FF3300"/>
                </a:solidFill>
                <a:ln w="936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/>
                </a:p>
              </p:txBody>
            </p:sp>
            <p:sp>
              <p:nvSpPr>
                <p:cNvPr id="30762" name="Line 50"/>
                <p:cNvSpPr>
                  <a:spLocks noChangeShapeType="1"/>
                </p:cNvSpPr>
                <p:nvPr/>
              </p:nvSpPr>
              <p:spPr bwMode="auto">
                <a:xfrm>
                  <a:off x="3907" y="3165"/>
                  <a:ext cx="0" cy="677"/>
                </a:xfrm>
                <a:prstGeom prst="line">
                  <a:avLst/>
                </a:prstGeom>
                <a:noFill/>
                <a:ln w="9360" cap="sq">
                  <a:solidFill>
                    <a:srgbClr val="0000FF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30755" name="Rectangle 51"/>
              <p:cNvSpPr>
                <a:spLocks noChangeArrowheads="1"/>
              </p:cNvSpPr>
              <p:nvPr/>
            </p:nvSpPr>
            <p:spPr bwMode="auto">
              <a:xfrm>
                <a:off x="2292" y="3945"/>
                <a:ext cx="1690" cy="153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30756" name="Line 52"/>
              <p:cNvSpPr>
                <a:spLocks noChangeShapeType="1"/>
              </p:cNvSpPr>
              <p:nvPr/>
            </p:nvSpPr>
            <p:spPr bwMode="auto">
              <a:xfrm>
                <a:off x="2328" y="4027"/>
                <a:ext cx="1510" cy="0"/>
              </a:xfrm>
              <a:prstGeom prst="line">
                <a:avLst/>
              </a:prstGeom>
              <a:noFill/>
              <a:ln w="9360" cap="sq">
                <a:solidFill>
                  <a:srgbClr val="0000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30735" name="Line 53"/>
            <p:cNvSpPr>
              <a:spLocks noChangeShapeType="1"/>
            </p:cNvSpPr>
            <p:nvPr/>
          </p:nvSpPr>
          <p:spPr bwMode="auto">
            <a:xfrm flipV="1">
              <a:off x="2318" y="3123"/>
              <a:ext cx="123" cy="2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36" name="Line 54"/>
            <p:cNvSpPr>
              <a:spLocks noChangeShapeType="1"/>
            </p:cNvSpPr>
            <p:nvPr/>
          </p:nvSpPr>
          <p:spPr bwMode="auto">
            <a:xfrm flipV="1">
              <a:off x="2312" y="3379"/>
              <a:ext cx="123" cy="2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37" name="Line 55"/>
            <p:cNvSpPr>
              <a:spLocks noChangeShapeType="1"/>
            </p:cNvSpPr>
            <p:nvPr/>
          </p:nvSpPr>
          <p:spPr bwMode="auto">
            <a:xfrm flipV="1">
              <a:off x="2313" y="3642"/>
              <a:ext cx="123" cy="2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38" name="Line 56"/>
            <p:cNvSpPr>
              <a:spLocks noChangeShapeType="1"/>
            </p:cNvSpPr>
            <p:nvPr/>
          </p:nvSpPr>
          <p:spPr bwMode="auto">
            <a:xfrm flipV="1">
              <a:off x="2308" y="3877"/>
              <a:ext cx="123" cy="2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39" name="Line 57"/>
            <p:cNvSpPr>
              <a:spLocks noChangeShapeType="1"/>
            </p:cNvSpPr>
            <p:nvPr/>
          </p:nvSpPr>
          <p:spPr bwMode="auto">
            <a:xfrm flipV="1">
              <a:off x="2778" y="3125"/>
              <a:ext cx="123" cy="2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40" name="Line 58"/>
            <p:cNvSpPr>
              <a:spLocks noChangeShapeType="1"/>
            </p:cNvSpPr>
            <p:nvPr/>
          </p:nvSpPr>
          <p:spPr bwMode="auto">
            <a:xfrm flipV="1">
              <a:off x="2772" y="3375"/>
              <a:ext cx="123" cy="2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41" name="Line 59"/>
            <p:cNvSpPr>
              <a:spLocks noChangeShapeType="1"/>
            </p:cNvSpPr>
            <p:nvPr/>
          </p:nvSpPr>
          <p:spPr bwMode="auto">
            <a:xfrm flipV="1">
              <a:off x="2760" y="3637"/>
              <a:ext cx="123" cy="2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42" name="Line 60"/>
            <p:cNvSpPr>
              <a:spLocks noChangeShapeType="1"/>
            </p:cNvSpPr>
            <p:nvPr/>
          </p:nvSpPr>
          <p:spPr bwMode="auto">
            <a:xfrm flipV="1">
              <a:off x="2767" y="3878"/>
              <a:ext cx="123" cy="2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43" name="Line 61"/>
            <p:cNvSpPr>
              <a:spLocks noChangeShapeType="1"/>
            </p:cNvSpPr>
            <p:nvPr/>
          </p:nvSpPr>
          <p:spPr bwMode="auto">
            <a:xfrm flipV="1">
              <a:off x="3692" y="3123"/>
              <a:ext cx="123" cy="2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44" name="Line 62"/>
            <p:cNvSpPr>
              <a:spLocks noChangeShapeType="1"/>
            </p:cNvSpPr>
            <p:nvPr/>
          </p:nvSpPr>
          <p:spPr bwMode="auto">
            <a:xfrm flipV="1">
              <a:off x="3701" y="3379"/>
              <a:ext cx="123" cy="2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45" name="Line 63"/>
            <p:cNvSpPr>
              <a:spLocks noChangeShapeType="1"/>
            </p:cNvSpPr>
            <p:nvPr/>
          </p:nvSpPr>
          <p:spPr bwMode="auto">
            <a:xfrm flipV="1">
              <a:off x="3692" y="3879"/>
              <a:ext cx="123" cy="2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46" name="Line 64"/>
            <p:cNvSpPr>
              <a:spLocks noChangeShapeType="1"/>
            </p:cNvSpPr>
            <p:nvPr/>
          </p:nvSpPr>
          <p:spPr bwMode="auto">
            <a:xfrm flipV="1">
              <a:off x="3703" y="3637"/>
              <a:ext cx="123" cy="2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47" name="Line 65"/>
            <p:cNvSpPr>
              <a:spLocks noChangeShapeType="1"/>
            </p:cNvSpPr>
            <p:nvPr/>
          </p:nvSpPr>
          <p:spPr bwMode="auto">
            <a:xfrm flipV="1">
              <a:off x="3221" y="3641"/>
              <a:ext cx="123" cy="2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48" name="Line 66"/>
            <p:cNvSpPr>
              <a:spLocks noChangeShapeType="1"/>
            </p:cNvSpPr>
            <p:nvPr/>
          </p:nvSpPr>
          <p:spPr bwMode="auto">
            <a:xfrm flipV="1">
              <a:off x="3215" y="3882"/>
              <a:ext cx="123" cy="2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49" name="Line 67"/>
            <p:cNvSpPr>
              <a:spLocks noChangeShapeType="1"/>
            </p:cNvSpPr>
            <p:nvPr/>
          </p:nvSpPr>
          <p:spPr bwMode="auto">
            <a:xfrm flipV="1">
              <a:off x="3216" y="3374"/>
              <a:ext cx="123" cy="2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750" name="Line 68"/>
            <p:cNvSpPr>
              <a:spLocks noChangeShapeType="1"/>
            </p:cNvSpPr>
            <p:nvPr/>
          </p:nvSpPr>
          <p:spPr bwMode="auto">
            <a:xfrm flipV="1">
              <a:off x="3225" y="3129"/>
              <a:ext cx="123" cy="2"/>
            </a:xfrm>
            <a:prstGeom prst="line">
              <a:avLst/>
            </a:prstGeom>
            <a:noFill/>
            <a:ln w="9360" cap="sq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0725" name="Rectangle 69"/>
          <p:cNvSpPr>
            <a:spLocks noChangeArrowheads="1"/>
          </p:cNvSpPr>
          <p:nvPr/>
        </p:nvSpPr>
        <p:spPr bwMode="auto">
          <a:xfrm>
            <a:off x="3414713" y="3824288"/>
            <a:ext cx="242887" cy="231775"/>
          </a:xfrm>
          <a:prstGeom prst="rect">
            <a:avLst/>
          </a:prstGeom>
          <a:solidFill>
            <a:srgbClr val="009900"/>
          </a:solidFill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726" name="Rectangle 70"/>
          <p:cNvSpPr>
            <a:spLocks noChangeArrowheads="1"/>
          </p:cNvSpPr>
          <p:nvPr/>
        </p:nvSpPr>
        <p:spPr bwMode="auto">
          <a:xfrm>
            <a:off x="3414713" y="4343400"/>
            <a:ext cx="242887" cy="231775"/>
          </a:xfrm>
          <a:prstGeom prst="rect">
            <a:avLst/>
          </a:prstGeom>
          <a:solidFill>
            <a:srgbClr val="FF3300"/>
          </a:solidFill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727" name="Text Box 71"/>
          <p:cNvSpPr txBox="1">
            <a:spLocks noChangeArrowheads="1"/>
          </p:cNvSpPr>
          <p:nvPr/>
        </p:nvSpPr>
        <p:spPr bwMode="auto">
          <a:xfrm>
            <a:off x="3414713" y="38703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728" name="Text Box 72"/>
          <p:cNvSpPr txBox="1">
            <a:spLocks noChangeArrowheads="1"/>
          </p:cNvSpPr>
          <p:nvPr/>
        </p:nvSpPr>
        <p:spPr bwMode="auto">
          <a:xfrm>
            <a:off x="3684588" y="3762375"/>
            <a:ext cx="197802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Arial" panose="020B0604020202020204" pitchFamily="34" charset="0"/>
              </a:rPr>
              <a:t>photosensitive</a:t>
            </a:r>
          </a:p>
        </p:txBody>
      </p:sp>
      <p:sp>
        <p:nvSpPr>
          <p:cNvPr id="30729" name="Text Box 73"/>
          <p:cNvSpPr txBox="1">
            <a:spLocks noChangeArrowheads="1"/>
          </p:cNvSpPr>
          <p:nvPr/>
        </p:nvSpPr>
        <p:spPr bwMode="auto">
          <a:xfrm>
            <a:off x="3695700" y="4246563"/>
            <a:ext cx="11017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Arial" panose="020B0604020202020204" pitchFamily="34" charset="0"/>
              </a:rPr>
              <a:t>storage</a:t>
            </a:r>
          </a:p>
        </p:txBody>
      </p:sp>
      <p:sp>
        <p:nvSpPr>
          <p:cNvPr id="17482" name="Text Box 74"/>
          <p:cNvSpPr txBox="1">
            <a:spLocks noChangeArrowheads="1"/>
          </p:cNvSpPr>
          <p:nvPr/>
        </p:nvSpPr>
        <p:spPr bwMode="auto">
          <a:xfrm>
            <a:off x="11113" y="6399213"/>
            <a:ext cx="4857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Wingdings" panose="05000000000000000000" pitchFamily="2" charset="2"/>
              </a:rPr>
              <a:t></a:t>
            </a:r>
          </a:p>
        </p:txBody>
      </p:sp>
      <p:pic>
        <p:nvPicPr>
          <p:cNvPr id="3073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24193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32" name="Text Box 76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CCD camera</a:t>
            </a:r>
          </a:p>
        </p:txBody>
      </p:sp>
      <p:sp>
        <p:nvSpPr>
          <p:cNvPr id="30733" name="Text Box 77"/>
          <p:cNvSpPr txBox="1">
            <a:spLocks noChangeArrowheads="1"/>
          </p:cNvSpPr>
          <p:nvPr/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The CCD camera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1414463"/>
            <a:ext cx="6488113" cy="48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par>
              <p:cTn id="2" fill="hold" nodeType="interactiveSeq">
                <p:stCondLst>
                  <p:cond delay="0">
                    <p:tgtEl>
                      <p:spTgt spid="18434"/>
                    </p:tgtEl>
                  </p:cond>
                </p:stCondLst>
                <p:childTnLst>
                  <p:par>
                    <p:cTn id="3" fill="hold" nodeType="clickEffect"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par>
                                      <p:cTn id="6"/>
                                    </p:pa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CMOS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 indent="-284163"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700"/>
              </a:spcBef>
              <a:buSzPct val="100000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Same sensor elements as CCD</a:t>
            </a:r>
          </a:p>
          <a:p>
            <a:pPr eaLnBrk="1" hangingPunct="1">
              <a:spcBef>
                <a:spcPts val="700"/>
              </a:spcBef>
              <a:buSzPct val="100000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Each photo sensor has its own amplifier</a:t>
            </a:r>
          </a:p>
          <a:p>
            <a:pPr lvl="1" eaLnBrk="1" hangingPunct="1">
              <a:spcBef>
                <a:spcPts val="500"/>
              </a:spcBef>
              <a:buSzPct val="100000"/>
              <a:defRPr/>
            </a:pPr>
            <a:r>
              <a:rPr lang="en-US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More noise (reduced by subtracting ‘black’ image)</a:t>
            </a:r>
          </a:p>
          <a:p>
            <a:pPr lvl="1" eaLnBrk="1" hangingPunct="1">
              <a:spcBef>
                <a:spcPts val="500"/>
              </a:spcBef>
              <a:buSzPct val="100000"/>
              <a:defRPr/>
            </a:pPr>
            <a:r>
              <a:rPr lang="en-US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Lower sensitivity (lower fill rate)</a:t>
            </a:r>
          </a:p>
          <a:p>
            <a:pPr eaLnBrk="1" hangingPunct="1">
              <a:spcBef>
                <a:spcPts val="700"/>
              </a:spcBef>
              <a:buSzPct val="100000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Uses standard CMOS technology</a:t>
            </a:r>
          </a:p>
          <a:p>
            <a:pPr lvl="1" eaLnBrk="1" hangingPunct="1">
              <a:spcBef>
                <a:spcPts val="500"/>
              </a:spcBef>
              <a:buSzPct val="100000"/>
              <a:defRPr/>
            </a:pPr>
            <a:r>
              <a:rPr lang="en-US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Allows to put other components on chip</a:t>
            </a:r>
          </a:p>
          <a:p>
            <a:pPr lvl="1" eaLnBrk="1" hangingPunct="1">
              <a:spcBef>
                <a:spcPts val="500"/>
              </a:spcBef>
              <a:buSzPct val="100000"/>
              <a:defRPr/>
            </a:pPr>
            <a:r>
              <a:rPr lang="en-US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‘Smart’ pixels</a:t>
            </a:r>
          </a:p>
          <a:p>
            <a:pPr eaLnBrk="1" hangingPunct="1">
              <a:spcBef>
                <a:spcPts val="500"/>
              </a:spcBef>
              <a:buSzPct val="100000"/>
              <a:defRPr/>
            </a:pPr>
            <a:endParaRPr lang="en-US" sz="200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2452688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9460" name="Group 4"/>
          <p:cNvGrpSpPr>
            <a:grpSpLocks/>
          </p:cNvGrpSpPr>
          <p:nvPr/>
        </p:nvGrpSpPr>
        <p:grpSpPr bwMode="auto">
          <a:xfrm>
            <a:off x="5715000" y="4024313"/>
            <a:ext cx="2520950" cy="2835275"/>
            <a:chOff x="3600" y="2535"/>
            <a:chExt cx="1588" cy="1786"/>
          </a:xfrm>
        </p:grpSpPr>
        <p:pic>
          <p:nvPicPr>
            <p:cNvPr id="3482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" y="2535"/>
              <a:ext cx="1553" cy="1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823" name="Text Box 6"/>
            <p:cNvSpPr txBox="1">
              <a:spLocks noChangeArrowheads="1"/>
            </p:cNvSpPr>
            <p:nvPr/>
          </p:nvSpPr>
          <p:spPr bwMode="auto">
            <a:xfrm>
              <a:off x="3600" y="3302"/>
              <a:ext cx="1210" cy="1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Droid Sans Fallback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  <a:latin typeface="Arial" panose="020B0604020202020204" pitchFamily="34" charset="0"/>
                </a:rPr>
                <a:t>Foveon</a:t>
              </a:r>
            </a:p>
            <a:p>
              <a:pPr>
                <a:buClrTx/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  <a:latin typeface="Arial" panose="020B0604020202020204" pitchFamily="34" charset="0"/>
                </a:rPr>
                <a:t>4k x 4k sensor</a:t>
              </a:r>
            </a:p>
            <a:p>
              <a:pPr>
                <a:buClrTx/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  <a:latin typeface="Arial" panose="020B0604020202020204" pitchFamily="34" charset="0"/>
                </a:rPr>
                <a:t>0.18</a:t>
              </a:r>
              <a:r>
                <a:rPr lang="en-US" altLang="en-US" sz="2000">
                  <a:solidFill>
                    <a:srgbClr val="FF0000"/>
                  </a:solidFill>
                  <a:latin typeface="Symbol" panose="05050102010706020507" pitchFamily="18" charset="2"/>
                </a:rPr>
                <a:t></a:t>
              </a:r>
              <a:r>
                <a:rPr lang="en-US" altLang="en-US" sz="2000">
                  <a:solidFill>
                    <a:srgbClr val="FF0000"/>
                  </a:solidFill>
                  <a:latin typeface="Arial" panose="020B0604020202020204" pitchFamily="34" charset="0"/>
                </a:rPr>
                <a:t> process</a:t>
              </a:r>
            </a:p>
            <a:p>
              <a:pPr>
                <a:buClrTx/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  <a:latin typeface="Arial" panose="020B0604020202020204" pitchFamily="34" charset="0"/>
                </a:rPr>
                <a:t>70M transistors</a:t>
              </a:r>
            </a:p>
            <a:p>
              <a:pPr>
                <a:buClrTx/>
                <a:buFontTx/>
                <a:buNone/>
              </a:pPr>
              <a:endParaRPr lang="en-US" altLang="en-US" sz="2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CCD        vs.        CMOS</a:t>
            </a: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28600" y="1447800"/>
            <a:ext cx="424656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Mature technology</a:t>
            </a:r>
          </a:p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Specific technology</a:t>
            </a:r>
          </a:p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 production cost</a:t>
            </a:r>
          </a:p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 power consumption</a:t>
            </a:r>
          </a:p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Higher fill rate</a:t>
            </a:r>
          </a:p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Blooming</a:t>
            </a:r>
          </a:p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Sequential readout</a:t>
            </a:r>
          </a:p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 noise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133975" y="1255713"/>
            <a:ext cx="3859213" cy="484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Recent technology</a:t>
            </a:r>
          </a:p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Standard IC technology</a:t>
            </a:r>
          </a:p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Cheap</a:t>
            </a:r>
          </a:p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 power</a:t>
            </a:r>
          </a:p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Less sensitive</a:t>
            </a:r>
          </a:p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pixel amplification</a:t>
            </a:r>
          </a:p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Random pixel access</a:t>
            </a:r>
          </a:p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Smart pixels</a:t>
            </a:r>
          </a:p>
          <a:p>
            <a:pPr eaLnBrk="1" hangingPunct="1">
              <a:spcBef>
                <a:spcPts val="625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5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 chip integration 	       with other components</a:t>
            </a:r>
          </a:p>
        </p:txBody>
      </p:sp>
      <p:grpSp>
        <p:nvGrpSpPr>
          <p:cNvPr id="20484" name="Group 4"/>
          <p:cNvGrpSpPr>
            <a:grpSpLocks/>
          </p:cNvGrpSpPr>
          <p:nvPr/>
        </p:nvGrpSpPr>
        <p:grpSpPr bwMode="auto">
          <a:xfrm>
            <a:off x="914400" y="5638800"/>
            <a:ext cx="4937125" cy="1152525"/>
            <a:chOff x="576" y="3552"/>
            <a:chExt cx="3110" cy="726"/>
          </a:xfrm>
        </p:grpSpPr>
        <p:pic>
          <p:nvPicPr>
            <p:cNvPr id="3687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3552"/>
              <a:ext cx="1230" cy="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6871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" y="3587"/>
              <a:ext cx="1252" cy="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A consumer camera</a:t>
            </a: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81000" y="5715000"/>
            <a:ext cx="8001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90513" indent="-17145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Note: Gamma curve  Ijpeg = I</a:t>
            </a:r>
          </a:p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Warning: Non-linear response!!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r="9587"/>
          <a:stretch>
            <a:fillRect/>
          </a:stretch>
        </p:blipFill>
        <p:spPr bwMode="auto">
          <a:xfrm>
            <a:off x="2057400" y="1447800"/>
            <a:ext cx="6781800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328" r="95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5410200" y="5600700"/>
            <a:ext cx="1524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gamma</a:t>
            </a: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2406650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Interlacing</a:t>
            </a: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28600" y="13716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88925" indent="-1714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Some video cameras read even lines then odd…</a:t>
            </a: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25650"/>
            <a:ext cx="777240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Rolling shutter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28600" y="15240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88925" indent="-1714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Some cameras read out one line at a time:</a:t>
            </a:r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95500"/>
            <a:ext cx="56388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Colour cameras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533400" indent="-531813"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 marL="914400" indent="-457200"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 consider 3 concepts:</a:t>
            </a:r>
          </a:p>
          <a:p>
            <a:pPr marL="531813" indent="-530225"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None/>
              <a:defRPr/>
            </a:pPr>
            <a:endParaRPr lang="en-US" sz="320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spcBef>
                <a:spcPts val="600"/>
              </a:spcBef>
              <a:buClr>
                <a:srgbClr val="000066"/>
              </a:buClr>
              <a:buSzPct val="100000"/>
              <a:buFont typeface="Times New Roman" pitchFamily="16" charset="0"/>
              <a:buAutoNum type="arabicPeriod"/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Prism (with 3 sensors)</a:t>
            </a:r>
          </a:p>
          <a:p>
            <a:pPr lvl="1" eaLnBrk="1" hangingPunct="1">
              <a:spcBef>
                <a:spcPts val="600"/>
              </a:spcBef>
              <a:buClr>
                <a:srgbClr val="000066"/>
              </a:buClr>
              <a:buSzPct val="100000"/>
              <a:buFont typeface="Times New Roman" pitchFamily="16" charset="0"/>
              <a:buAutoNum type="arabicPeriod"/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Filter mosaic</a:t>
            </a:r>
          </a:p>
          <a:p>
            <a:pPr lvl="1" eaLnBrk="1" hangingPunct="1">
              <a:spcBef>
                <a:spcPts val="600"/>
              </a:spcBef>
              <a:buClr>
                <a:srgbClr val="000066"/>
              </a:buClr>
              <a:buSzPct val="100000"/>
              <a:buFont typeface="Times New Roman" pitchFamily="16" charset="0"/>
              <a:buAutoNum type="arabicPeriod"/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Filter wheel</a:t>
            </a:r>
          </a:p>
          <a:p>
            <a:pPr lvl="1" eaLnBrk="1" hangingPunct="1">
              <a:spcBef>
                <a:spcPts val="600"/>
              </a:spcBef>
              <a:buClr>
                <a:srgbClr val="000066"/>
              </a:buClr>
              <a:buSzPct val="100000"/>
              <a:buFont typeface="Times New Roman" pitchFamily="16" charset="0"/>
              <a:buNone/>
              <a:defRPr/>
            </a:pP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indent="-455613" eaLnBrk="1" hangingPunct="1">
              <a:spcBef>
                <a:spcPts val="600"/>
              </a:spcBef>
              <a:buSzPct val="100000"/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… and X3</a:t>
            </a:r>
          </a:p>
          <a:p>
            <a:pPr lvl="1" eaLnBrk="1" hangingPunct="1">
              <a:spcBef>
                <a:spcPts val="600"/>
              </a:spcBef>
              <a:buClr>
                <a:srgbClr val="000066"/>
              </a:buClr>
              <a:buSzPct val="100000"/>
              <a:buFont typeface="Times New Roman" pitchFamily="16" charset="0"/>
              <a:buNone/>
              <a:defRPr/>
            </a:pP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spcBef>
                <a:spcPts val="600"/>
              </a:spcBef>
              <a:buClr>
                <a:srgbClr val="000066"/>
              </a:buClr>
              <a:buSzPct val="100000"/>
              <a:buFont typeface="Times New Roman" pitchFamily="16" charset="0"/>
              <a:buNone/>
              <a:defRPr/>
            </a:pP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5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5" dur="500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" dur="500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3" dur="500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Prism colour camera</a:t>
            </a: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700"/>
              </a:spcBef>
              <a:buSzPct val="100000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Separate light in 3 beams using dichroic prism</a:t>
            </a:r>
          </a:p>
          <a:p>
            <a:pPr eaLnBrk="1" hangingPunct="1">
              <a:spcBef>
                <a:spcPts val="700"/>
              </a:spcBef>
              <a:buSzPct val="100000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Requires 3 sensors &amp; precise alignment</a:t>
            </a:r>
          </a:p>
          <a:p>
            <a:pPr eaLnBrk="1" hangingPunct="1">
              <a:spcBef>
                <a:spcPts val="700"/>
              </a:spcBef>
              <a:buSzPct val="100000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Good color separation</a:t>
            </a:r>
          </a:p>
          <a:p>
            <a:pPr eaLnBrk="1" hangingPunct="1">
              <a:spcBef>
                <a:spcPts val="700"/>
              </a:spcBef>
              <a:buSzPct val="100000"/>
              <a:defRPr/>
            </a:pPr>
            <a:endParaRPr lang="en-US" sz="280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554" r="401"/>
          <a:stretch>
            <a:fillRect/>
          </a:stretch>
        </p:blipFill>
        <p:spPr bwMode="auto">
          <a:xfrm>
            <a:off x="2643188" y="3703638"/>
            <a:ext cx="2743200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54" t="554" r="4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4294967295"/>
          </p:nvPr>
        </p:nvSpPr>
        <p:spPr>
          <a:noFill/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C6D347C-4807-41EB-9CB7-576DB1550EAD}" type="datetime1">
              <a:rPr lang="en-US" altLang="en-US" sz="1000" smtClean="0"/>
              <a:pPr eaLnBrk="1" hangingPunct="1"/>
              <a:t>1/11/2022</a:t>
            </a:fld>
            <a:endParaRPr lang="en-US" altLang="en-US" sz="1000" smtClean="0"/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30FA98C-3980-439C-8E19-CE51A0423378}" type="slidenum">
              <a:rPr lang="en-US" altLang="en-US" sz="800"/>
              <a:pPr eaLnBrk="1" hangingPunct="1"/>
              <a:t>3</a:t>
            </a:fld>
            <a:endParaRPr lang="en-US" altLang="en-US" sz="800"/>
          </a:p>
        </p:txBody>
      </p:sp>
      <p:sp>
        <p:nvSpPr>
          <p:cNvPr id="1434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Low level video </a:t>
            </a:r>
            <a:r>
              <a:rPr lang="en-US" altLang="en-US" dirty="0" smtClean="0"/>
              <a:t>processing “Visual motion </a:t>
            </a:r>
            <a:r>
              <a:rPr lang="en-US" altLang="en-US" dirty="0" err="1" smtClean="0"/>
              <a:t>detecton</a:t>
            </a:r>
            <a:r>
              <a:rPr lang="en-US" altLang="en-US" dirty="0" smtClean="0"/>
              <a:t>”</a:t>
            </a:r>
          </a:p>
        </p:txBody>
      </p:sp>
      <p:sp>
        <p:nvSpPr>
          <p:cNvPr id="1434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Relating two adjacent frames: (small differences):</a:t>
            </a:r>
          </a:p>
        </p:txBody>
      </p:sp>
      <p:graphicFrame>
        <p:nvGraphicFramePr>
          <p:cNvPr id="14342" name="Object 20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817297"/>
              </p:ext>
            </p:extLst>
          </p:nvPr>
        </p:nvGraphicFramePr>
        <p:xfrm>
          <a:off x="2667000" y="2316162"/>
          <a:ext cx="6156325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1" name="Equation" r:id="rId7" imgW="2514600" imgH="142875" progId="EquationMagic">
                  <p:embed/>
                </p:oleObj>
              </mc:Choice>
              <mc:Fallback>
                <p:oleObj name="Equation" r:id="rId7" imgW="2514600" imgH="142875" progId="EquationMagic">
                  <p:embed/>
                  <p:pic>
                    <p:nvPicPr>
                      <p:cNvPr id="14342" name="Object 2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16162"/>
                        <a:ext cx="6156325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343" name="Group 2060"/>
          <p:cNvGrpSpPr>
            <a:grpSpLocks/>
          </p:cNvGrpSpPr>
          <p:nvPr/>
        </p:nvGrpSpPr>
        <p:grpSpPr bwMode="auto">
          <a:xfrm>
            <a:off x="5105400" y="3048000"/>
            <a:ext cx="3276600" cy="2209800"/>
            <a:chOff x="1536" y="1920"/>
            <a:chExt cx="2064" cy="1392"/>
          </a:xfrm>
        </p:grpSpPr>
        <p:sp>
          <p:nvSpPr>
            <p:cNvPr id="14347" name="Rectangle 2052"/>
            <p:cNvSpPr>
              <a:spLocks noChangeArrowheads="1"/>
            </p:cNvSpPr>
            <p:nvPr/>
          </p:nvSpPr>
          <p:spPr bwMode="auto">
            <a:xfrm>
              <a:off x="1536" y="1920"/>
              <a:ext cx="2064" cy="13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48" name="Rectangle 2053"/>
            <p:cNvSpPr>
              <a:spLocks noChangeArrowheads="1"/>
            </p:cNvSpPr>
            <p:nvPr/>
          </p:nvSpPr>
          <p:spPr bwMode="auto">
            <a:xfrm>
              <a:off x="2352" y="2208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49" name="Rectangle 2055"/>
            <p:cNvSpPr>
              <a:spLocks noChangeArrowheads="1"/>
            </p:cNvSpPr>
            <p:nvPr/>
          </p:nvSpPr>
          <p:spPr bwMode="auto">
            <a:xfrm>
              <a:off x="2496" y="2304"/>
              <a:ext cx="816" cy="816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4344" name="Line 2056"/>
          <p:cNvSpPr>
            <a:spLocks noChangeShapeType="1"/>
          </p:cNvSpPr>
          <p:nvPr/>
        </p:nvSpPr>
        <p:spPr bwMode="auto">
          <a:xfrm>
            <a:off x="5486400" y="2743200"/>
            <a:ext cx="1143000" cy="68580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14345" name="Line 2057"/>
          <p:cNvSpPr>
            <a:spLocks noChangeShapeType="1"/>
          </p:cNvSpPr>
          <p:nvPr/>
        </p:nvSpPr>
        <p:spPr bwMode="auto">
          <a:xfrm flipH="1">
            <a:off x="7391400" y="2743200"/>
            <a:ext cx="609600" cy="114300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pic>
        <p:nvPicPr>
          <p:cNvPr id="437259" name="stoefflerMotion.mp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721" y="5103813"/>
            <a:ext cx="502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rmD32im1.mpg">
            <a:hlinkClick r:id="" action="ppaction://media"/>
          </p:cNvPr>
          <p:cNvPicPr>
            <a:picLocks noChangeAspect="1" noChangeArrowheads="1"/>
          </p:cNvPicPr>
          <p:nvPr>
            <a:vide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478" y="2775679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32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7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7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25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72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Prism colour camera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1338263"/>
            <a:ext cx="6716713" cy="503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par>
              <p:cTn id="2" fill="hold" nodeType="interactiveSeq">
                <p:stCondLst>
                  <p:cond delay="0">
                    <p:tgtEl>
                      <p:spTgt spid="26626"/>
                    </p:tgtEl>
                  </p:cond>
                </p:stCondLst>
                <p:childTnLst>
                  <p:par>
                    <p:cTn id="3" fill="hold" nodeType="clickEffect"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par>
                                      <p:cTn id="6"/>
                                    </p:pa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Filter mosaic </a:t>
            </a: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28600" y="16002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700"/>
              </a:spcBef>
              <a:buSzPct val="100000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Coat filter directly on sensor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t="10913" r="20749" b="3958"/>
          <a:stretch>
            <a:fillRect/>
          </a:stretch>
        </p:blipFill>
        <p:spPr bwMode="auto">
          <a:xfrm>
            <a:off x="2065338" y="2084388"/>
            <a:ext cx="2208212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720" t="10913" r="20749" b="39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2590800"/>
            <a:ext cx="186055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5091113"/>
            <a:ext cx="3663950" cy="184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4943475"/>
            <a:ext cx="468947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1725613" y="4494213"/>
            <a:ext cx="66214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Demosaicing </a:t>
            </a:r>
            <a:r>
              <a:rPr lang="en-US" altLang="en-US" sz="2000">
                <a:solidFill>
                  <a:srgbClr val="0000FF"/>
                </a:solidFill>
                <a:latin typeface="Arial" panose="020B0604020202020204" pitchFamily="34" charset="0"/>
              </a:rPr>
              <a:t>(obtain full colour &amp; full resolution image)</a:t>
            </a:r>
          </a:p>
        </p:txBody>
      </p:sp>
      <p:pic>
        <p:nvPicPr>
          <p:cNvPr id="5120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0"/>
            <a:ext cx="2346325" cy="19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5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Filter wheel</a:t>
            </a:r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5200" algn="l"/>
                <a:tab pos="1879600" algn="l"/>
                <a:tab pos="2794000" algn="l"/>
                <a:tab pos="3708400" algn="l"/>
                <a:tab pos="4622800" algn="l"/>
                <a:tab pos="5537200" algn="l"/>
                <a:tab pos="6451600" algn="l"/>
                <a:tab pos="7366000" algn="l"/>
                <a:tab pos="8280400" algn="l"/>
                <a:tab pos="9194800" algn="l"/>
                <a:tab pos="10109200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700"/>
              </a:spcBef>
              <a:buSzPct val="100000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Rotate multiple filters in front of lens</a:t>
            </a:r>
          </a:p>
          <a:p>
            <a:pPr eaLnBrk="1" hangingPunct="1">
              <a:spcBef>
                <a:spcPts val="700"/>
              </a:spcBef>
              <a:buSzPct val="100000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Allows more than 3 colour bands</a:t>
            </a:r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24200"/>
            <a:ext cx="2190750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3" name="Rectangle 4"/>
          <p:cNvSpPr>
            <a:spLocks noChangeArrowheads="1"/>
          </p:cNvSpPr>
          <p:nvPr/>
        </p:nvSpPr>
        <p:spPr bwMode="auto">
          <a:xfrm>
            <a:off x="2211388" y="5867400"/>
            <a:ext cx="42306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en-US" altLang="en-US">
                <a:solidFill>
                  <a:srgbClr val="6666FF"/>
                </a:solidFill>
                <a:latin typeface="Arial" panose="020B0604020202020204" pitchFamily="34" charset="0"/>
              </a:rPr>
              <a:t>Only suitable for static scenes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Prism vs. mosaic vs. wheel</a:t>
            </a: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7112000" y="1941513"/>
            <a:ext cx="1473200" cy="2690812"/>
          </a:xfrm>
          <a:prstGeom prst="rect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Wheel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1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Good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Average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Low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Motion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3 or more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639888" y="1941513"/>
            <a:ext cx="1876425" cy="484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approach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# sensors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Separation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Cost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Framerate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Artefacts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Bands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endParaRPr lang="en-US" sz="25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Use: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endParaRPr lang="en-US" sz="25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582988" y="1941513"/>
            <a:ext cx="1473200" cy="2701925"/>
          </a:xfrm>
          <a:prstGeom prst="rect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Prism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3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High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High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High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Low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3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endParaRPr lang="en-US" sz="25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High-end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cameras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endParaRPr lang="en-US" sz="25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endParaRPr lang="en-US" sz="25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endParaRPr lang="en-US" sz="25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endParaRPr lang="en-US" sz="25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322888" y="1941513"/>
            <a:ext cx="1473200" cy="2690812"/>
          </a:xfrm>
          <a:prstGeom prst="rect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Mosaic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1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Average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Low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High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Aliasing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3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endParaRPr lang="en-US" sz="25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Low-end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2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cameras</a:t>
            </a: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endParaRPr lang="en-US" sz="25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342900" indent="-341313" eaLnBrk="1" hangingPunct="1">
              <a:spcBef>
                <a:spcPts val="62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endParaRPr lang="en-US" sz="25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sp>
        <p:nvSpPr>
          <p:cNvPr id="55303" name="Rectangle 6"/>
          <p:cNvSpPr>
            <a:spLocks noChangeArrowheads="1"/>
          </p:cNvSpPr>
          <p:nvPr/>
        </p:nvSpPr>
        <p:spPr bwMode="auto">
          <a:xfrm>
            <a:off x="7075488" y="5775325"/>
            <a:ext cx="1958975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250"/>
              </a:spcBef>
              <a:buClrTx/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Arial" panose="020B0604020202020204" pitchFamily="34" charset="0"/>
              </a:rPr>
              <a:t>Scientific applications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000">
                <a:solidFill>
                  <a:srgbClr val="FFFF00"/>
                </a:solidFill>
              </a:rPr>
              <a:t>new color CMOS sensor</a:t>
            </a:r>
            <a:br>
              <a:rPr lang="en-US" altLang="en-US" sz="4000">
                <a:solidFill>
                  <a:srgbClr val="FFFF00"/>
                </a:solidFill>
              </a:rPr>
            </a:br>
            <a:r>
              <a:rPr lang="en-US" altLang="en-US" sz="4000">
                <a:solidFill>
                  <a:srgbClr val="FFFF00"/>
                </a:solidFill>
              </a:rPr>
              <a:t>Foveon’s X3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4568825"/>
            <a:ext cx="437197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589088"/>
            <a:ext cx="416242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4727575"/>
            <a:ext cx="1339850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5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4740275"/>
            <a:ext cx="1339850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5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252538"/>
            <a:ext cx="2849563" cy="27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52" name="Text Box 7"/>
          <p:cNvSpPr txBox="1">
            <a:spLocks noChangeArrowheads="1"/>
          </p:cNvSpPr>
          <p:nvPr/>
        </p:nvSpPr>
        <p:spPr bwMode="auto">
          <a:xfrm>
            <a:off x="1673225" y="4224338"/>
            <a:ext cx="27813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Verdana" panose="020B0604030504040204" pitchFamily="34" charset="0"/>
              </a:rPr>
              <a:t>better image quality</a:t>
            </a:r>
          </a:p>
        </p:txBody>
      </p:sp>
      <p:sp>
        <p:nvSpPr>
          <p:cNvPr id="57353" name="Text Box 8"/>
          <p:cNvSpPr txBox="1">
            <a:spLocks noChangeArrowheads="1"/>
          </p:cNvSpPr>
          <p:nvPr/>
        </p:nvSpPr>
        <p:spPr bwMode="auto">
          <a:xfrm>
            <a:off x="5619750" y="4065588"/>
            <a:ext cx="199707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Verdana" panose="020B0604030504040204" pitchFamily="34" charset="0"/>
              </a:rPr>
              <a:t>smarter pixels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455136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Biological implementation of camera:</a:t>
            </a:r>
            <a:br>
              <a:rPr lang="en-US" altLang="en-US" sz="4400">
                <a:solidFill>
                  <a:srgbClr val="FFFF00"/>
                </a:solidFill>
              </a:rPr>
            </a:br>
            <a:r>
              <a:rPr lang="en-US" altLang="en-US" sz="4400">
                <a:solidFill>
                  <a:srgbClr val="FFFF00"/>
                </a:solidFill>
              </a:rPr>
              <a:t> the eye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685800" y="6400800"/>
            <a:ext cx="777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976313" lvl="2" indent="-173038" eaLnBrk="1" hangingPunct="1">
              <a:spcBef>
                <a:spcPts val="500"/>
              </a:spcBef>
              <a:buClr>
                <a:srgbClr val="000066"/>
              </a:buClr>
              <a:buSzPct val="100000"/>
              <a:buFont typeface="Times New Roman" pitchFamily="16" charset="0"/>
              <a:buChar char="–"/>
              <a:tabLst>
                <a:tab pos="976313" algn="l"/>
                <a:tab pos="1890713" algn="l"/>
                <a:tab pos="2805113" algn="l"/>
                <a:tab pos="3719513" algn="l"/>
                <a:tab pos="4633913" algn="l"/>
                <a:tab pos="5548313" algn="l"/>
                <a:tab pos="6462713" algn="l"/>
                <a:tab pos="7377113" algn="l"/>
                <a:tab pos="8291513" algn="l"/>
                <a:tab pos="9205913" algn="l"/>
                <a:tab pos="10120313" algn="l"/>
                <a:tab pos="11034713" algn="l"/>
              </a:tabLst>
              <a:defRPr/>
            </a:pP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photoreceptor cells (rods and cones) in the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retina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0" y="16764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90513" indent="-17145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 marL="627063" indent="-223838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450"/>
              </a:spcBef>
              <a:buSzPct val="100000"/>
              <a:defRPr/>
            </a:pPr>
            <a:r>
              <a:rPr lang="en-US" smtClean="0">
                <a:solidFill>
                  <a:srgbClr val="6666FF"/>
                </a:solidFill>
              </a:rPr>
              <a:t>The Human Eye</a:t>
            </a:r>
            <a:r>
              <a:rPr lang="en-US" sz="1800" i="1" smtClean="0">
                <a:solidFill>
                  <a:srgbClr val="CC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is a camera…</a:t>
            </a:r>
          </a:p>
          <a:p>
            <a:pPr lvl="1" eaLnBrk="1" hangingPunct="1">
              <a:spcBef>
                <a:spcPts val="300"/>
              </a:spcBef>
              <a:buClr>
                <a:srgbClr val="000066"/>
              </a:buClr>
              <a:buSzPct val="100000"/>
              <a:buFont typeface="Times New Roman" pitchFamily="16" charset="0"/>
              <a:buChar char="–"/>
              <a:defRPr/>
            </a:pPr>
            <a:r>
              <a:rPr lang="en-US" sz="1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Iris</a:t>
            </a:r>
            <a:r>
              <a:rPr lang="en-US" sz="1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1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colored annulus with radial muscles</a:t>
            </a:r>
          </a:p>
          <a:p>
            <a:pPr lvl="1" eaLnBrk="1" hangingPunct="1">
              <a:spcBef>
                <a:spcPts val="300"/>
              </a:spcBef>
              <a:buClr>
                <a:srgbClr val="000066"/>
              </a:buClr>
              <a:buSzPct val="100000"/>
              <a:buFont typeface="Times New Roman" pitchFamily="16" charset="0"/>
              <a:buChar char="–"/>
              <a:defRPr/>
            </a:pPr>
            <a:r>
              <a:rPr lang="en-US" sz="1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Pupil</a:t>
            </a:r>
            <a:r>
              <a:rPr lang="en-US" sz="1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1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 hole (aperture) whose size is controlled by the iris</a:t>
            </a:r>
          </a:p>
          <a:p>
            <a:pPr lvl="1" eaLnBrk="1" hangingPunct="1">
              <a:spcBef>
                <a:spcPts val="300"/>
              </a:spcBef>
              <a:buClr>
                <a:srgbClr val="000066"/>
              </a:buClr>
              <a:buSzPct val="100000"/>
              <a:buFont typeface="Times New Roman" pitchFamily="16" charset="0"/>
              <a:buChar char="–"/>
              <a:defRPr/>
            </a:pPr>
            <a:r>
              <a:rPr lang="en-US" sz="1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Lens </a:t>
            </a:r>
            <a:r>
              <a:rPr lang="en-US" sz="1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changes shape by using ciliary muscles (to focus on objects at different distances)</a:t>
            </a:r>
          </a:p>
          <a:p>
            <a:pPr lvl="1" eaLnBrk="1" hangingPunct="1">
              <a:spcBef>
                <a:spcPts val="300"/>
              </a:spcBef>
              <a:buClr>
                <a:srgbClr val="000066"/>
              </a:buClr>
              <a:buSzPct val="100000"/>
              <a:buFont typeface="Times New Roman" pitchFamily="16" charset="0"/>
              <a:buChar char="–"/>
              <a:defRPr/>
            </a:pPr>
            <a:r>
              <a:rPr lang="en-US" sz="1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What’s the “film”?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Density of rods and cones</a:t>
            </a: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57200" y="5181600"/>
            <a:ext cx="8153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88925" indent="-1714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 marL="627063" indent="-2238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Rods and cones are </a:t>
            </a:r>
            <a:r>
              <a:rPr lang="en-US" altLang="en-US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non-uniformly</a:t>
            </a:r>
            <a:r>
              <a:rPr lang="en-US" altLang="en-US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distributed on the retina</a:t>
            </a:r>
          </a:p>
          <a:p>
            <a:pPr lvl="1" eaLnBrk="1" hangingPunct="1">
              <a:lnSpc>
                <a:spcPct val="90000"/>
              </a:lnSpc>
              <a:spcBef>
                <a:spcPts val="400"/>
              </a:spcBef>
              <a:buClr>
                <a:srgbClr val="000066"/>
              </a:buClr>
              <a:buFont typeface="Times New Roman" panose="02020603050405020304" pitchFamily="18" charset="0"/>
              <a:buChar char="–"/>
            </a:pPr>
            <a:r>
              <a:rPr lang="en-US" alt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Rods responsible for intensity, cones responsible for color</a:t>
            </a:r>
          </a:p>
          <a:p>
            <a:pPr lvl="1" eaLnBrk="1" hangingPunct="1">
              <a:lnSpc>
                <a:spcPct val="90000"/>
              </a:lnSpc>
              <a:spcBef>
                <a:spcPts val="400"/>
              </a:spcBef>
              <a:buClr>
                <a:srgbClr val="000066"/>
              </a:buClr>
              <a:buFont typeface="Times New Roman" panose="02020603050405020304" pitchFamily="18" charset="0"/>
              <a:buChar char="–"/>
            </a:pPr>
            <a:r>
              <a:rPr lang="en-US" altLang="en-US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Fovea</a:t>
            </a:r>
            <a:r>
              <a:rPr lang="en-US" alt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Small region (1 or 2°) at the center of the visual field containing the highest density of cones (and no rods).</a:t>
            </a:r>
          </a:p>
          <a:p>
            <a:pPr lvl="1" eaLnBrk="1" hangingPunct="1">
              <a:lnSpc>
                <a:spcPct val="90000"/>
              </a:lnSpc>
              <a:spcBef>
                <a:spcPts val="350"/>
              </a:spcBef>
              <a:buClr>
                <a:srgbClr val="000066"/>
              </a:buClr>
              <a:buFont typeface="Times New Roman" panose="02020603050405020304" pitchFamily="18" charset="0"/>
              <a:buChar char="–"/>
            </a:pPr>
            <a:r>
              <a:rPr lang="en-US" altLang="en-US" sz="1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Less visual acuity in the periphery—many rods wired to the same neuron</a:t>
            </a:r>
          </a:p>
        </p:txBody>
      </p:sp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982663"/>
            <a:ext cx="4418012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5" name="Text Box 4"/>
          <p:cNvSpPr txBox="1">
            <a:spLocks noChangeArrowheads="1"/>
          </p:cNvSpPr>
          <p:nvPr/>
        </p:nvSpPr>
        <p:spPr bwMode="auto">
          <a:xfrm>
            <a:off x="7543800" y="6583363"/>
            <a:ext cx="15414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Steve Seitz</a:t>
            </a:r>
          </a:p>
        </p:txBody>
      </p:sp>
      <p:pic>
        <p:nvPicPr>
          <p:cNvPr id="6144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990600"/>
            <a:ext cx="1282700" cy="389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7" name="Line 6"/>
          <p:cNvSpPr>
            <a:spLocks noChangeShapeType="1"/>
          </p:cNvSpPr>
          <p:nvPr/>
        </p:nvSpPr>
        <p:spPr bwMode="auto">
          <a:xfrm flipH="1">
            <a:off x="6634163" y="3962400"/>
            <a:ext cx="765175" cy="1588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1448" name="Text Box 7"/>
          <p:cNvSpPr txBox="1">
            <a:spLocks noChangeArrowheads="1"/>
          </p:cNvSpPr>
          <p:nvPr/>
        </p:nvSpPr>
        <p:spPr bwMode="auto">
          <a:xfrm>
            <a:off x="7248525" y="3625850"/>
            <a:ext cx="12065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pigment</a:t>
            </a:r>
            <a:br>
              <a:rPr lang="en-US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525463" y="217488"/>
            <a:ext cx="3657600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2125"/>
              </a:spcBef>
              <a:buClrTx/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Blindspot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1152525"/>
            <a:ext cx="53340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1"/>
          <a:stretch>
            <a:fillRect/>
          </a:stretch>
        </p:blipFill>
        <p:spPr bwMode="auto">
          <a:xfrm>
            <a:off x="1774825" y="4733925"/>
            <a:ext cx="6715125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7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3" name="Text Box 4"/>
          <p:cNvSpPr txBox="1">
            <a:spLocks noChangeArrowheads="1"/>
          </p:cNvSpPr>
          <p:nvPr/>
        </p:nvSpPr>
        <p:spPr bwMode="auto">
          <a:xfrm>
            <a:off x="219075" y="977900"/>
            <a:ext cx="1524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787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eye</a:t>
            </a:r>
          </a:p>
        </p:txBody>
      </p:sp>
      <p:sp>
        <p:nvSpPr>
          <p:cNvPr id="63494" name="Text Box 5"/>
          <p:cNvSpPr txBox="1">
            <a:spLocks noChangeArrowheads="1"/>
          </p:cNvSpPr>
          <p:nvPr/>
        </p:nvSpPr>
        <p:spPr bwMode="auto">
          <a:xfrm>
            <a:off x="188913" y="3778250"/>
            <a:ext cx="1524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787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eye</a:t>
            </a:r>
          </a:p>
        </p:txBody>
      </p:sp>
      <p:sp>
        <p:nvSpPr>
          <p:cNvPr id="63495" name="Text Box 6"/>
          <p:cNvSpPr txBox="1">
            <a:spLocks noChangeArrowheads="1"/>
          </p:cNvSpPr>
          <p:nvPr/>
        </p:nvSpPr>
        <p:spPr bwMode="auto">
          <a:xfrm>
            <a:off x="4138613" y="158750"/>
            <a:ext cx="48323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r">
              <a:spcBef>
                <a:spcPts val="750"/>
              </a:spcBef>
              <a:buClrTx/>
              <a:buFontTx/>
              <a:buNone/>
            </a:pPr>
            <a:r>
              <a:rPr lang="en-US" altLang="en-US" sz="1200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color? structure? motion?</a:t>
            </a:r>
          </a:p>
        </p:txBody>
      </p:sp>
      <p:sp>
        <p:nvSpPr>
          <p:cNvPr id="63496" name="Text Box 7"/>
          <p:cNvSpPr txBox="1">
            <a:spLocks noChangeArrowheads="1"/>
          </p:cNvSpPr>
          <p:nvPr/>
        </p:nvSpPr>
        <p:spPr bwMode="auto">
          <a:xfrm>
            <a:off x="4129088" y="347663"/>
            <a:ext cx="48323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r">
              <a:spcBef>
                <a:spcPts val="563"/>
              </a:spcBef>
              <a:buClrTx/>
              <a:buFontTx/>
              <a:buNone/>
            </a:pPr>
            <a:r>
              <a:rPr lang="en-US" altLang="en-US" sz="900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http://ourworld.compuserve.com/homepages/cuius/idle/percept/blindspot.htm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Rod / Cone sensitivity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400800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259013" y="6211888"/>
            <a:ext cx="43656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can’t we read in the dark?</a:t>
            </a:r>
          </a:p>
        </p:txBody>
      </p:sp>
      <p:sp>
        <p:nvSpPr>
          <p:cNvPr id="65541" name="Text Box 4"/>
          <p:cNvSpPr txBox="1">
            <a:spLocks noChangeArrowheads="1"/>
          </p:cNvSpPr>
          <p:nvPr/>
        </p:nvSpPr>
        <p:spPr bwMode="auto">
          <a:xfrm>
            <a:off x="7543800" y="6583363"/>
            <a:ext cx="1301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A. Efros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ChangeArrowheads="1"/>
          </p:cNvSpPr>
          <p:nvPr/>
        </p:nvSpPr>
        <p:spPr bwMode="auto">
          <a:xfrm>
            <a:off x="2987675" y="2781300"/>
            <a:ext cx="5029200" cy="3810000"/>
          </a:xfrm>
          <a:prstGeom prst="rect">
            <a:avLst/>
          </a:prstGeom>
          <a:noFill/>
          <a:ln w="381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67587" name="Line 2"/>
          <p:cNvSpPr>
            <a:spLocks noChangeShapeType="1"/>
          </p:cNvSpPr>
          <p:nvPr/>
        </p:nvSpPr>
        <p:spPr bwMode="auto">
          <a:xfrm>
            <a:off x="2987675" y="3086100"/>
            <a:ext cx="5029200" cy="1588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7588" name="Line 3"/>
          <p:cNvSpPr>
            <a:spLocks noChangeShapeType="1"/>
          </p:cNvSpPr>
          <p:nvPr/>
        </p:nvSpPr>
        <p:spPr bwMode="auto">
          <a:xfrm>
            <a:off x="2987675" y="3390900"/>
            <a:ext cx="5029200" cy="1588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7589" name="Line 4"/>
          <p:cNvSpPr>
            <a:spLocks noChangeShapeType="1"/>
          </p:cNvSpPr>
          <p:nvPr/>
        </p:nvSpPr>
        <p:spPr bwMode="auto">
          <a:xfrm>
            <a:off x="2987675" y="3695700"/>
            <a:ext cx="5029200" cy="1588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7590" name="Line 5"/>
          <p:cNvSpPr>
            <a:spLocks noChangeShapeType="1"/>
          </p:cNvSpPr>
          <p:nvPr/>
        </p:nvSpPr>
        <p:spPr bwMode="auto">
          <a:xfrm>
            <a:off x="3292475" y="2781300"/>
            <a:ext cx="1588" cy="3810000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7591" name="Line 6"/>
          <p:cNvSpPr>
            <a:spLocks noChangeShapeType="1"/>
          </p:cNvSpPr>
          <p:nvPr/>
        </p:nvSpPr>
        <p:spPr bwMode="auto">
          <a:xfrm>
            <a:off x="3597275" y="2781300"/>
            <a:ext cx="1588" cy="3810000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7592" name="Line 7"/>
          <p:cNvSpPr>
            <a:spLocks noChangeShapeType="1"/>
          </p:cNvSpPr>
          <p:nvPr/>
        </p:nvSpPr>
        <p:spPr bwMode="auto">
          <a:xfrm>
            <a:off x="3902075" y="2781300"/>
            <a:ext cx="1588" cy="3810000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7593" name="Oval 8"/>
          <p:cNvSpPr>
            <a:spLocks noChangeArrowheads="1"/>
          </p:cNvSpPr>
          <p:nvPr/>
        </p:nvSpPr>
        <p:spPr bwMode="auto">
          <a:xfrm>
            <a:off x="4283075" y="4000500"/>
            <a:ext cx="74613" cy="74613"/>
          </a:xfrm>
          <a:prstGeom prst="ellipse">
            <a:avLst/>
          </a:prstGeom>
          <a:solidFill>
            <a:srgbClr val="00CCCC"/>
          </a:solidFill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67594" name="Oval 9"/>
          <p:cNvSpPr>
            <a:spLocks noChangeArrowheads="1"/>
          </p:cNvSpPr>
          <p:nvPr/>
        </p:nvSpPr>
        <p:spPr bwMode="auto">
          <a:xfrm>
            <a:off x="4435475" y="4152900"/>
            <a:ext cx="74613" cy="74613"/>
          </a:xfrm>
          <a:prstGeom prst="ellipse">
            <a:avLst/>
          </a:prstGeom>
          <a:solidFill>
            <a:srgbClr val="00CCCC"/>
          </a:solidFill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67595" name="Oval 10"/>
          <p:cNvSpPr>
            <a:spLocks noChangeArrowheads="1"/>
          </p:cNvSpPr>
          <p:nvPr/>
        </p:nvSpPr>
        <p:spPr bwMode="auto">
          <a:xfrm>
            <a:off x="4587875" y="4305300"/>
            <a:ext cx="74613" cy="74613"/>
          </a:xfrm>
          <a:prstGeom prst="ellipse">
            <a:avLst/>
          </a:prstGeom>
          <a:solidFill>
            <a:srgbClr val="00CCCC"/>
          </a:solidFill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67596" name="Text Box 11"/>
          <p:cNvSpPr txBox="1">
            <a:spLocks noChangeArrowheads="1"/>
          </p:cNvSpPr>
          <p:nvPr/>
        </p:nvSpPr>
        <p:spPr bwMode="auto">
          <a:xfrm>
            <a:off x="1905000" y="2667000"/>
            <a:ext cx="836613" cy="28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Pixel</a:t>
            </a:r>
          </a:p>
          <a:p>
            <a:pPr>
              <a:buClrTx/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800" u="sng">
                <a:solidFill>
                  <a:srgbClr val="0000FF"/>
                </a:solidFill>
              </a:rPr>
              <a:t>Binary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1 bit</a:t>
            </a:r>
          </a:p>
          <a:p>
            <a:pPr>
              <a:buClrTx/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800" u="sng">
                <a:solidFill>
                  <a:srgbClr val="0000FF"/>
                </a:solidFill>
              </a:rPr>
              <a:t>Grey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1 byte</a:t>
            </a:r>
          </a:p>
          <a:p>
            <a:pPr>
              <a:buClrTx/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800" u="sng">
                <a:solidFill>
                  <a:srgbClr val="0000FF"/>
                </a:solidFill>
              </a:rPr>
              <a:t>Color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3 bytes</a:t>
            </a:r>
          </a:p>
        </p:txBody>
      </p:sp>
      <p:sp>
        <p:nvSpPr>
          <p:cNvPr id="67597" name="Line 12"/>
          <p:cNvSpPr>
            <a:spLocks noChangeShapeType="1"/>
          </p:cNvSpPr>
          <p:nvPr/>
        </p:nvSpPr>
        <p:spPr bwMode="auto">
          <a:xfrm>
            <a:off x="2530475" y="2857500"/>
            <a:ext cx="558800" cy="66675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7598" name="Text Box 13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THE ORGANIZATION OF A 2D IMAGE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Mid-level </a:t>
            </a:r>
            <a:r>
              <a:rPr lang="en-US" dirty="0" smtClean="0"/>
              <a:t>video </a:t>
            </a:r>
            <a:r>
              <a:rPr lang="en-US" dirty="0" smtClean="0"/>
              <a:t>processing </a:t>
            </a:r>
            <a:br>
              <a:rPr lang="en-US" dirty="0" smtClean="0"/>
            </a:br>
            <a:r>
              <a:rPr lang="en-US" dirty="0" smtClean="0"/>
              <a:t>“Video Object Tracking” / Registration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Globally relating all frames: (large differences):</a:t>
            </a:r>
          </a:p>
        </p:txBody>
      </p:sp>
      <p:grpSp>
        <p:nvGrpSpPr>
          <p:cNvPr id="14342" name="Group 18"/>
          <p:cNvGrpSpPr>
            <a:grpSpLocks/>
          </p:cNvGrpSpPr>
          <p:nvPr/>
        </p:nvGrpSpPr>
        <p:grpSpPr bwMode="auto">
          <a:xfrm>
            <a:off x="533400" y="2520696"/>
            <a:ext cx="3581400" cy="2209800"/>
            <a:chOff x="1536" y="1920"/>
            <a:chExt cx="2256" cy="1392"/>
          </a:xfrm>
        </p:grpSpPr>
        <p:sp>
          <p:nvSpPr>
            <p:cNvPr id="14344" name="Rectangle 4"/>
            <p:cNvSpPr>
              <a:spLocks noChangeArrowheads="1"/>
            </p:cNvSpPr>
            <p:nvPr/>
          </p:nvSpPr>
          <p:spPr bwMode="auto">
            <a:xfrm>
              <a:off x="1536" y="1920"/>
              <a:ext cx="2256" cy="13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5"/>
            <p:cNvSpPr>
              <a:spLocks noChangeArrowheads="1"/>
            </p:cNvSpPr>
            <p:nvPr/>
          </p:nvSpPr>
          <p:spPr bwMode="auto">
            <a:xfrm>
              <a:off x="1584" y="2016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>
              <a:off x="1680" y="2064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11"/>
            <p:cNvSpPr>
              <a:spLocks noChangeArrowheads="1"/>
            </p:cNvSpPr>
            <p:nvPr/>
          </p:nvSpPr>
          <p:spPr bwMode="auto">
            <a:xfrm>
              <a:off x="1776" y="2112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12"/>
            <p:cNvSpPr>
              <a:spLocks noChangeArrowheads="1"/>
            </p:cNvSpPr>
            <p:nvPr/>
          </p:nvSpPr>
          <p:spPr bwMode="auto">
            <a:xfrm>
              <a:off x="1872" y="2160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13"/>
            <p:cNvSpPr>
              <a:spLocks noChangeArrowheads="1"/>
            </p:cNvSpPr>
            <p:nvPr/>
          </p:nvSpPr>
          <p:spPr bwMode="auto">
            <a:xfrm>
              <a:off x="1968" y="2208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0" name="Rectangle 14"/>
            <p:cNvSpPr>
              <a:spLocks noChangeArrowheads="1"/>
            </p:cNvSpPr>
            <p:nvPr/>
          </p:nvSpPr>
          <p:spPr bwMode="auto">
            <a:xfrm>
              <a:off x="2064" y="2256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1" name="Rectangle 15"/>
            <p:cNvSpPr>
              <a:spLocks noChangeArrowheads="1"/>
            </p:cNvSpPr>
            <p:nvPr/>
          </p:nvSpPr>
          <p:spPr bwMode="auto">
            <a:xfrm>
              <a:off x="2592" y="2352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2" name="Rectangle 16"/>
            <p:cNvSpPr>
              <a:spLocks noChangeArrowheads="1"/>
            </p:cNvSpPr>
            <p:nvPr/>
          </p:nvSpPr>
          <p:spPr bwMode="auto">
            <a:xfrm>
              <a:off x="2688" y="2400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3" name="Rectangle 7"/>
            <p:cNvSpPr>
              <a:spLocks noChangeArrowheads="1"/>
            </p:cNvSpPr>
            <p:nvPr/>
          </p:nvSpPr>
          <p:spPr bwMode="auto">
            <a:xfrm>
              <a:off x="2784" y="2448"/>
              <a:ext cx="816" cy="816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4" name="Text Box 17"/>
            <p:cNvSpPr txBox="1">
              <a:spLocks noChangeArrowheads="1"/>
            </p:cNvSpPr>
            <p:nvPr/>
          </p:nvSpPr>
          <p:spPr bwMode="auto">
            <a:xfrm>
              <a:off x="2256" y="2544"/>
              <a:ext cx="2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2"/>
                  </a:solidFill>
                </a:rPr>
                <a:t>…</a:t>
              </a:r>
            </a:p>
          </p:txBody>
        </p:sp>
      </p:grpSp>
      <p:pic>
        <p:nvPicPr>
          <p:cNvPr id="438291" name="ChrisMC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3" y="3133344"/>
            <a:ext cx="4461459" cy="304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hrisMC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69199"/>
            <a:ext cx="5025975" cy="342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94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8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8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9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829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Mathematical / Computational</a:t>
            </a:r>
            <a:br>
              <a:rPr lang="en-US" altLang="en-US" sz="4400">
                <a:solidFill>
                  <a:srgbClr val="FFFF00"/>
                </a:solidFill>
              </a:rPr>
            </a:br>
            <a:r>
              <a:rPr lang="en-US" altLang="en-US" sz="4400">
                <a:solidFill>
                  <a:srgbClr val="FFFF00"/>
                </a:solidFill>
              </a:rPr>
              <a:t>image models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88925" indent="-1714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Continuous mathematical: </a:t>
            </a:r>
          </a:p>
          <a:p>
            <a:pPr marL="290513" eaLnBrk="1" hangingPunct="1">
              <a:spcBef>
                <a:spcPts val="800"/>
              </a:spcBef>
              <a:buSzPct val="100000"/>
              <a:defRPr/>
            </a:pPr>
            <a:r>
              <a:rPr lang="en-US" sz="32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I = f(x,y)</a:t>
            </a:r>
          </a:p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Discrete (in computer) adressable 2D array:</a:t>
            </a:r>
          </a:p>
          <a:p>
            <a:pPr marL="290513" eaLnBrk="1" hangingPunct="1">
              <a:spcBef>
                <a:spcPts val="800"/>
              </a:spcBef>
              <a:buSzPct val="100000"/>
              <a:defRPr/>
            </a:pPr>
            <a:r>
              <a:rPr lang="en-US" sz="32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I = matrix(i,j)</a:t>
            </a:r>
          </a:p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Discrete (in file) e.g. ascii or binary sequence:</a:t>
            </a:r>
          </a:p>
          <a:p>
            <a:pPr marL="290513" eaLnBrk="1" hangingPunct="1">
              <a:spcBef>
                <a:spcPts val="800"/>
              </a:spcBef>
              <a:buSzPct val="100000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</a:t>
            </a:r>
            <a:r>
              <a:rPr lang="en-US" sz="32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023 233 132 232</a:t>
            </a:r>
          </a:p>
          <a:p>
            <a:pPr marL="290513" eaLnBrk="1" hangingPunct="1">
              <a:spcBef>
                <a:spcPts val="800"/>
              </a:spcBef>
              <a:buSzPct val="100000"/>
              <a:defRPr/>
            </a:pPr>
            <a:r>
              <a:rPr lang="en-US" sz="32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125 134 134 212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Sampling</a:t>
            </a: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88925" indent="-1714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Standard video: 640x480</a:t>
            </a:r>
          </a:p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Subsample ½, ¼…</a:t>
            </a:r>
          </a:p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Quantization: typ 8 bit, sometimes lower</a:t>
            </a:r>
          </a:p>
        </p:txBody>
      </p:sp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38600"/>
            <a:ext cx="22955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38600"/>
            <a:ext cx="2330450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ChangeArrowheads="1"/>
          </p:cNvSpPr>
          <p:nvPr/>
        </p:nvSpPr>
        <p:spPr bwMode="auto">
          <a:xfrm>
            <a:off x="3276600" y="3048000"/>
            <a:ext cx="5029200" cy="38100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73731" name="Line 2"/>
          <p:cNvSpPr>
            <a:spLocks noChangeShapeType="1"/>
          </p:cNvSpPr>
          <p:nvPr/>
        </p:nvSpPr>
        <p:spPr bwMode="auto">
          <a:xfrm>
            <a:off x="3276600" y="3352800"/>
            <a:ext cx="5029200" cy="1588"/>
          </a:xfrm>
          <a:prstGeom prst="line">
            <a:avLst/>
          </a:prstGeom>
          <a:noFill/>
          <a:ln w="93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3732" name="Line 3"/>
          <p:cNvSpPr>
            <a:spLocks noChangeShapeType="1"/>
          </p:cNvSpPr>
          <p:nvPr/>
        </p:nvSpPr>
        <p:spPr bwMode="auto">
          <a:xfrm>
            <a:off x="3276600" y="3657600"/>
            <a:ext cx="5029200" cy="1588"/>
          </a:xfrm>
          <a:prstGeom prst="line">
            <a:avLst/>
          </a:prstGeom>
          <a:noFill/>
          <a:ln w="93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3733" name="Line 4"/>
          <p:cNvSpPr>
            <a:spLocks noChangeShapeType="1"/>
          </p:cNvSpPr>
          <p:nvPr/>
        </p:nvSpPr>
        <p:spPr bwMode="auto">
          <a:xfrm>
            <a:off x="3276600" y="3962400"/>
            <a:ext cx="5029200" cy="1588"/>
          </a:xfrm>
          <a:prstGeom prst="line">
            <a:avLst/>
          </a:prstGeom>
          <a:noFill/>
          <a:ln w="93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3734" name="Line 5"/>
          <p:cNvSpPr>
            <a:spLocks noChangeShapeType="1"/>
          </p:cNvSpPr>
          <p:nvPr/>
        </p:nvSpPr>
        <p:spPr bwMode="auto">
          <a:xfrm>
            <a:off x="3581400" y="3048000"/>
            <a:ext cx="1588" cy="3810000"/>
          </a:xfrm>
          <a:prstGeom prst="line">
            <a:avLst/>
          </a:prstGeom>
          <a:noFill/>
          <a:ln w="93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3735" name="Line 6"/>
          <p:cNvSpPr>
            <a:spLocks noChangeShapeType="1"/>
          </p:cNvSpPr>
          <p:nvPr/>
        </p:nvSpPr>
        <p:spPr bwMode="auto">
          <a:xfrm>
            <a:off x="3886200" y="3048000"/>
            <a:ext cx="1588" cy="3810000"/>
          </a:xfrm>
          <a:prstGeom prst="line">
            <a:avLst/>
          </a:prstGeom>
          <a:noFill/>
          <a:ln w="93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3736" name="Line 7"/>
          <p:cNvSpPr>
            <a:spLocks noChangeShapeType="1"/>
          </p:cNvSpPr>
          <p:nvPr/>
        </p:nvSpPr>
        <p:spPr bwMode="auto">
          <a:xfrm>
            <a:off x="4191000" y="3048000"/>
            <a:ext cx="1588" cy="3810000"/>
          </a:xfrm>
          <a:prstGeom prst="line">
            <a:avLst/>
          </a:prstGeom>
          <a:noFill/>
          <a:ln w="93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3737" name="Oval 8"/>
          <p:cNvSpPr>
            <a:spLocks noChangeArrowheads="1"/>
          </p:cNvSpPr>
          <p:nvPr/>
        </p:nvSpPr>
        <p:spPr bwMode="auto">
          <a:xfrm>
            <a:off x="4572000" y="4267200"/>
            <a:ext cx="74613" cy="74613"/>
          </a:xfrm>
          <a:prstGeom prst="ellipse">
            <a:avLst/>
          </a:prstGeom>
          <a:solidFill>
            <a:srgbClr val="FFFF00"/>
          </a:solidFill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73738" name="Oval 9"/>
          <p:cNvSpPr>
            <a:spLocks noChangeArrowheads="1"/>
          </p:cNvSpPr>
          <p:nvPr/>
        </p:nvSpPr>
        <p:spPr bwMode="auto">
          <a:xfrm>
            <a:off x="4724400" y="4419600"/>
            <a:ext cx="74613" cy="74613"/>
          </a:xfrm>
          <a:prstGeom prst="ellipse">
            <a:avLst/>
          </a:prstGeom>
          <a:solidFill>
            <a:srgbClr val="FFFF00"/>
          </a:solidFill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73739" name="Oval 10"/>
          <p:cNvSpPr>
            <a:spLocks noChangeArrowheads="1"/>
          </p:cNvSpPr>
          <p:nvPr/>
        </p:nvSpPr>
        <p:spPr bwMode="auto">
          <a:xfrm>
            <a:off x="4876800" y="4572000"/>
            <a:ext cx="74613" cy="74613"/>
          </a:xfrm>
          <a:prstGeom prst="ellipse">
            <a:avLst/>
          </a:prstGeom>
          <a:solidFill>
            <a:srgbClr val="FFFF00"/>
          </a:solidFill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73740" name="Text Box 1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THE ORGANIZATION OF AN IMAGE SEQUENCE</a:t>
            </a: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3429000" y="2895600"/>
            <a:ext cx="5029200" cy="38100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3581400" y="2743200"/>
            <a:ext cx="5029200" cy="38100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733800" y="2590800"/>
            <a:ext cx="5029200" cy="38100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3886200" y="2438400"/>
            <a:ext cx="5029200" cy="38100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8928" name="AutoShape 16"/>
          <p:cNvSpPr>
            <a:spLocks/>
          </p:cNvSpPr>
          <p:nvPr/>
        </p:nvSpPr>
        <p:spPr bwMode="auto">
          <a:xfrm>
            <a:off x="1752600" y="1066800"/>
            <a:ext cx="304800" cy="990600"/>
          </a:xfrm>
          <a:prstGeom prst="leftBrace">
            <a:avLst>
              <a:gd name="adj1" fmla="val 27083"/>
              <a:gd name="adj2" fmla="val 50000"/>
            </a:avLst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2041525" y="2476500"/>
            <a:ext cx="8540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Frames</a:t>
            </a:r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1371600" y="3657600"/>
            <a:ext cx="1747838" cy="11906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Frames are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acquired at 30Hz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(NTSC)</a:t>
            </a:r>
          </a:p>
          <a:p>
            <a:pPr>
              <a:buClrTx/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762000" y="4953000"/>
            <a:ext cx="2427288" cy="146526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Frames are composed of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two </a:t>
            </a:r>
            <a:r>
              <a:rPr lang="en-US" altLang="en-US" sz="1800" i="1">
                <a:solidFill>
                  <a:srgbClr val="0000FF"/>
                </a:solidFill>
              </a:rPr>
              <a:t>fields </a:t>
            </a:r>
            <a:r>
              <a:rPr lang="en-US" altLang="en-US" sz="1800">
                <a:solidFill>
                  <a:srgbClr val="0000FF"/>
                </a:solidFill>
              </a:rPr>
              <a:t>consisting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of the even and odd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rows of  a frame</a:t>
            </a:r>
          </a:p>
          <a:p>
            <a:pPr>
              <a:buClrTx/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4" grpId="0" animBg="1"/>
      <p:bldP spid="38925" grpId="0" animBg="1"/>
      <p:bldP spid="38926" grpId="0" animBg="1"/>
      <p:bldP spid="38927" grpId="0" animBg="1"/>
      <p:bldP spid="389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852488" y="2438400"/>
            <a:ext cx="74549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800" u="sng">
                <a:solidFill>
                  <a:srgbClr val="0000FF"/>
                </a:solidFill>
              </a:rPr>
              <a:t>Binary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1 bit       *  640x480 * 30 = 9.2 Mbits/second</a:t>
            </a:r>
          </a:p>
          <a:p>
            <a:pPr>
              <a:buClrTx/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800" u="sng">
                <a:solidFill>
                  <a:srgbClr val="0000FF"/>
                </a:solidFill>
              </a:rPr>
              <a:t>Grey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1 byte     * 640x480 * 30 = 9.2 Mbytes/second</a:t>
            </a:r>
          </a:p>
          <a:p>
            <a:pPr>
              <a:buClrTx/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800" u="sng">
                <a:solidFill>
                  <a:srgbClr val="0000FF"/>
                </a:solidFill>
              </a:rPr>
              <a:t>Color     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3 bytes    * 640x480 * 30 = 27.6 Mbytes/second (actually about 37 mbytes/sec)</a:t>
            </a:r>
          </a:p>
        </p:txBody>
      </p:sp>
      <p:sp>
        <p:nvSpPr>
          <p:cNvPr id="75779" name="Text Box 2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BANDWIDTH REQUIREMENTS</a:t>
            </a:r>
          </a:p>
        </p:txBody>
      </p:sp>
      <p:sp>
        <p:nvSpPr>
          <p:cNvPr id="75780" name="Text Box 3"/>
          <p:cNvSpPr txBox="1">
            <a:spLocks noChangeArrowheads="1"/>
          </p:cNvSpPr>
          <p:nvPr/>
        </p:nvSpPr>
        <p:spPr bwMode="auto">
          <a:xfrm>
            <a:off x="5126038" y="5867400"/>
            <a:ext cx="246062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2000">
                <a:solidFill>
                  <a:srgbClr val="00CCCC"/>
                </a:solidFill>
              </a:rPr>
              <a:t> </a:t>
            </a:r>
          </a:p>
        </p:txBody>
      </p:sp>
      <p:sp>
        <p:nvSpPr>
          <p:cNvPr id="75781" name="Text Box 4"/>
          <p:cNvSpPr txBox="1">
            <a:spLocks noChangeArrowheads="1"/>
          </p:cNvSpPr>
          <p:nvPr/>
        </p:nvSpPr>
        <p:spPr bwMode="auto">
          <a:xfrm>
            <a:off x="2667000" y="5257800"/>
            <a:ext cx="442595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Typical operation: 3x3 convolution</a:t>
            </a:r>
          </a:p>
          <a:p>
            <a:pPr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	9 multiplies + 9 adds </a:t>
            </a:r>
            <a:r>
              <a:rPr lang="en-US" altLang="en-US" sz="1800">
                <a:solidFill>
                  <a:srgbClr val="0000FF"/>
                </a:solidFill>
                <a:latin typeface="Wingdings" panose="05000000000000000000" pitchFamily="2" charset="2"/>
              </a:rPr>
              <a:t></a:t>
            </a:r>
            <a:r>
              <a:rPr lang="en-US" altLang="en-US" sz="1800">
                <a:solidFill>
                  <a:srgbClr val="0000FF"/>
                </a:solidFill>
              </a:rPr>
              <a:t> 180 Mflops</a:t>
            </a:r>
          </a:p>
        </p:txBody>
      </p:sp>
      <p:sp>
        <p:nvSpPr>
          <p:cNvPr id="75782" name="TextBox 2"/>
          <p:cNvSpPr txBox="1">
            <a:spLocks noChangeArrowheads="1"/>
          </p:cNvSpPr>
          <p:nvPr/>
        </p:nvSpPr>
        <p:spPr bwMode="auto">
          <a:xfrm>
            <a:off x="1066800" y="2133600"/>
            <a:ext cx="284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/>
              <a:t>Standard VGA video: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1538" y="2132013"/>
            <a:ext cx="425450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dirty="0">
                <a:solidFill>
                  <a:schemeClr val="accent6"/>
                </a:solidFill>
                <a:latin typeface="Times New Roman" pitchFamily="16" charset="0"/>
                <a:cs typeface="+mn-cs"/>
              </a:rPr>
              <a:t>Standard VGA (web-cam) video: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Digitization Effects</a:t>
            </a: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“diameter” d of a pixel determines the highest frequency representable in an image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Times New Roman" pitchFamily="16" charset="0"/>
              <a:buNone/>
              <a:defRPr/>
            </a:pPr>
            <a:endParaRPr lang="en-US" sz="280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Times New Roman" pitchFamily="16" charset="0"/>
              <a:buNone/>
              <a:defRPr/>
            </a:pPr>
            <a:endParaRPr lang="en-US" sz="280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Times New Roman" pitchFamily="16" charset="0"/>
              <a:buNone/>
              <a:defRPr/>
            </a:pPr>
            <a:endParaRPr lang="en-US" sz="280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Real scenes may contain higher frequencies resulting in aliasing of the signal.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Times New Roman" pitchFamily="16" charset="0"/>
              <a:buNone/>
              <a:defRPr/>
            </a:pPr>
            <a:endParaRPr lang="en-US" sz="280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practice, this effect is often dominated by other digitization artifacts.</a:t>
            </a:r>
          </a:p>
        </p:txBody>
      </p:sp>
      <p:graphicFrame>
        <p:nvGraphicFramePr>
          <p:cNvPr id="77828" name="Object 3"/>
          <p:cNvGraphicFramePr>
            <a:graphicFrameLocks noChangeAspect="1"/>
          </p:cNvGraphicFramePr>
          <p:nvPr/>
        </p:nvGraphicFramePr>
        <p:xfrm>
          <a:off x="3352800" y="3429000"/>
          <a:ext cx="18288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4" r:id="rId4" imgW="736200" imgH="228600" progId="">
                  <p:embed/>
                </p:oleObj>
              </mc:Choice>
              <mc:Fallback>
                <p:oleObj r:id="rId4" imgW="736200" imgH="2286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429000"/>
                        <a:ext cx="18288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Other image sources:</a:t>
            </a:r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88925" indent="-1714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Optic Scanners (linear image sensors)</a:t>
            </a:r>
          </a:p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Laser scanners (2 and 3D images)</a:t>
            </a:r>
          </a:p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Radar</a:t>
            </a:r>
          </a:p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X-ray</a:t>
            </a:r>
          </a:p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NMRI</a:t>
            </a:r>
          </a:p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None/>
              <a:defRPr/>
            </a:pPr>
            <a:endParaRPr lang="en-US" sz="320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Image display</a:t>
            </a: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88925" indent="-1714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VDU</a:t>
            </a:r>
          </a:p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LCD</a:t>
            </a:r>
          </a:p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Printer</a:t>
            </a:r>
          </a:p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 process</a:t>
            </a:r>
          </a:p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Plotter (x-y table type)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ChangeArrowheads="1"/>
          </p:cNvSpPr>
          <p:nvPr/>
        </p:nvSpPr>
        <p:spPr bwMode="auto">
          <a:xfrm>
            <a:off x="1981200" y="2895600"/>
            <a:ext cx="4114800" cy="3505200"/>
          </a:xfrm>
          <a:prstGeom prst="rect">
            <a:avLst/>
          </a:prstGeom>
          <a:solidFill>
            <a:srgbClr val="00CCCC"/>
          </a:solidFill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83971" name="Text Box 2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Image representation for display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88925" indent="-1714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True color, RGB, ….</a:t>
            </a:r>
          </a:p>
          <a:p>
            <a:pPr marL="290513" eaLnBrk="1" hangingPunct="1">
              <a:spcBef>
                <a:spcPts val="800"/>
              </a:spcBef>
              <a:buSzPct val="100000"/>
              <a:defRPr/>
            </a:pPr>
            <a:endParaRPr lang="en-US" sz="320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3973" name="Text Box 4"/>
          <p:cNvSpPr txBox="1">
            <a:spLocks noChangeArrowheads="1"/>
          </p:cNvSpPr>
          <p:nvPr/>
        </p:nvSpPr>
        <p:spPr bwMode="auto">
          <a:xfrm>
            <a:off x="2057400" y="2971800"/>
            <a:ext cx="4495800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(R,G,B)</a:t>
            </a:r>
            <a:r>
              <a:rPr lang="en-US" altLang="en-US">
                <a:solidFill>
                  <a:srgbClr val="0000FF"/>
                </a:solidFill>
              </a:rPr>
              <a:t> </a:t>
            </a:r>
            <a:r>
              <a:rPr lang="en-US" altLang="en-US">
                <a:solidFill>
                  <a:srgbClr val="000000"/>
                </a:solidFill>
              </a:rPr>
              <a:t>(R,G,B)</a:t>
            </a:r>
            <a:r>
              <a:rPr lang="en-US" altLang="en-US">
                <a:solidFill>
                  <a:srgbClr val="0000FF"/>
                </a:solidFill>
              </a:rPr>
              <a:t> … </a:t>
            </a:r>
            <a:r>
              <a:rPr lang="en-US" altLang="en-US">
                <a:solidFill>
                  <a:srgbClr val="000000"/>
                </a:solidFill>
              </a:rPr>
              <a:t>(R,G,B)</a:t>
            </a:r>
            <a:r>
              <a:rPr lang="en-US" altLang="en-US">
                <a:solidFill>
                  <a:srgbClr val="0000FF"/>
                </a:solidFill>
              </a:rPr>
              <a:t> 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      :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(R,G,B)</a:t>
            </a:r>
            <a:r>
              <a:rPr lang="en-US" altLang="en-US">
                <a:solidFill>
                  <a:srgbClr val="0000FF"/>
                </a:solidFill>
              </a:rPr>
              <a:t> 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endParaRPr lang="en-US" altLang="en-US">
              <a:solidFill>
                <a:srgbClr val="0000FF"/>
              </a:solidFill>
            </a:endParaRP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endParaRPr lang="en-US" altLang="en-US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Image representation for display</a:t>
            </a:r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88925" indent="-1714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Indexed image</a:t>
            </a:r>
          </a:p>
        </p:txBody>
      </p:sp>
      <p:sp>
        <p:nvSpPr>
          <p:cNvPr id="86020" name="Rectangle 3"/>
          <p:cNvSpPr>
            <a:spLocks noChangeArrowheads="1"/>
          </p:cNvSpPr>
          <p:nvPr/>
        </p:nvSpPr>
        <p:spPr bwMode="auto">
          <a:xfrm>
            <a:off x="990600" y="2971800"/>
            <a:ext cx="2590800" cy="2667000"/>
          </a:xfrm>
          <a:prstGeom prst="rect">
            <a:avLst/>
          </a:prstGeom>
          <a:solidFill>
            <a:srgbClr val="00CCCC"/>
          </a:solidFill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86021" name="Text Box 4"/>
          <p:cNvSpPr txBox="1">
            <a:spLocks noChangeArrowheads="1"/>
          </p:cNvSpPr>
          <p:nvPr/>
        </p:nvSpPr>
        <p:spPr bwMode="auto">
          <a:xfrm>
            <a:off x="1066800" y="2971800"/>
            <a:ext cx="2514600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(I)</a:t>
            </a:r>
            <a:r>
              <a:rPr lang="en-US" altLang="en-US">
                <a:solidFill>
                  <a:srgbClr val="0000FF"/>
                </a:solidFill>
              </a:rPr>
              <a:t> </a:t>
            </a:r>
            <a:r>
              <a:rPr lang="en-US" altLang="en-US">
                <a:solidFill>
                  <a:srgbClr val="000000"/>
                </a:solidFill>
              </a:rPr>
              <a:t>(I)</a:t>
            </a:r>
            <a:r>
              <a:rPr lang="en-US" altLang="en-US">
                <a:solidFill>
                  <a:srgbClr val="0000FF"/>
                </a:solidFill>
              </a:rPr>
              <a:t> … </a:t>
            </a:r>
            <a:r>
              <a:rPr lang="en-US" altLang="en-US">
                <a:solidFill>
                  <a:srgbClr val="000000"/>
                </a:solidFill>
              </a:rPr>
              <a:t>(I)</a:t>
            </a:r>
            <a:r>
              <a:rPr lang="en-US" altLang="en-US">
                <a:solidFill>
                  <a:srgbClr val="0000FF"/>
                </a:solidFill>
              </a:rPr>
              <a:t> 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      :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(I)</a:t>
            </a:r>
            <a:r>
              <a:rPr lang="en-US" altLang="en-US">
                <a:solidFill>
                  <a:srgbClr val="0000FF"/>
                </a:solidFill>
              </a:rPr>
              <a:t> 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endParaRPr lang="en-US" altLang="en-US">
              <a:solidFill>
                <a:srgbClr val="0000FF"/>
              </a:solidFill>
            </a:endParaRP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endParaRPr lang="en-US" altLang="en-US">
              <a:solidFill>
                <a:srgbClr val="0000FF"/>
              </a:solidFill>
            </a:endParaRPr>
          </a:p>
        </p:txBody>
      </p:sp>
      <p:sp>
        <p:nvSpPr>
          <p:cNvPr id="86022" name="Rectangle 5"/>
          <p:cNvSpPr>
            <a:spLocks noChangeArrowheads="1"/>
          </p:cNvSpPr>
          <p:nvPr/>
        </p:nvSpPr>
        <p:spPr bwMode="auto">
          <a:xfrm>
            <a:off x="4267200" y="3048000"/>
            <a:ext cx="1371600" cy="3429000"/>
          </a:xfrm>
          <a:prstGeom prst="rect">
            <a:avLst/>
          </a:prstGeom>
          <a:solidFill>
            <a:srgbClr val="00CCCC"/>
          </a:solidFill>
          <a:ln w="93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86023" name="Text Box 6"/>
          <p:cNvSpPr txBox="1">
            <a:spLocks noChangeArrowheads="1"/>
          </p:cNvSpPr>
          <p:nvPr/>
        </p:nvSpPr>
        <p:spPr bwMode="auto">
          <a:xfrm>
            <a:off x="4343400" y="3048000"/>
            <a:ext cx="137160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(R,G,B)</a:t>
            </a:r>
            <a:r>
              <a:rPr lang="en-US" altLang="en-US">
                <a:solidFill>
                  <a:srgbClr val="0000FF"/>
                </a:solidFill>
              </a:rPr>
              <a:t> 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(R,G,B)</a:t>
            </a:r>
            <a:r>
              <a:rPr lang="en-US" altLang="en-US">
                <a:solidFill>
                  <a:srgbClr val="0000FF"/>
                </a:solidFill>
              </a:rPr>
              <a:t> 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      :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(R,G,B)</a:t>
            </a:r>
            <a:r>
              <a:rPr lang="en-US" altLang="en-US">
                <a:solidFill>
                  <a:srgbClr val="0000FF"/>
                </a:solidFill>
              </a:rPr>
              <a:t> 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endParaRPr lang="en-US" altLang="en-US">
              <a:solidFill>
                <a:srgbClr val="0000FF"/>
              </a:solidFill>
            </a:endParaRP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endParaRPr lang="en-US" altLang="en-US">
              <a:solidFill>
                <a:srgbClr val="0000FF"/>
              </a:solidFill>
            </a:endParaRPr>
          </a:p>
        </p:txBody>
      </p:sp>
      <p:sp>
        <p:nvSpPr>
          <p:cNvPr id="86024" name="Rectangle 7"/>
          <p:cNvSpPr>
            <a:spLocks noChangeArrowheads="1"/>
          </p:cNvSpPr>
          <p:nvPr/>
        </p:nvSpPr>
        <p:spPr bwMode="auto">
          <a:xfrm>
            <a:off x="6172200" y="3124200"/>
            <a:ext cx="2590800" cy="2667000"/>
          </a:xfrm>
          <a:prstGeom prst="rect">
            <a:avLst/>
          </a:prstGeom>
          <a:solidFill>
            <a:srgbClr val="00CCCC"/>
          </a:solidFill>
          <a:ln w="381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86025" name="Line 8"/>
          <p:cNvSpPr>
            <a:spLocks noChangeShapeType="1"/>
          </p:cNvSpPr>
          <p:nvPr/>
        </p:nvSpPr>
        <p:spPr bwMode="auto">
          <a:xfrm>
            <a:off x="2667000" y="3200400"/>
            <a:ext cx="1524000" cy="685800"/>
          </a:xfrm>
          <a:prstGeom prst="line">
            <a:avLst/>
          </a:prstGeom>
          <a:noFill/>
          <a:ln w="381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6026" name="Line 9"/>
          <p:cNvSpPr>
            <a:spLocks noChangeShapeType="1"/>
          </p:cNvSpPr>
          <p:nvPr/>
        </p:nvSpPr>
        <p:spPr bwMode="auto">
          <a:xfrm>
            <a:off x="5638800" y="4419600"/>
            <a:ext cx="609600" cy="1588"/>
          </a:xfrm>
          <a:prstGeom prst="line">
            <a:avLst/>
          </a:prstGeom>
          <a:noFill/>
          <a:ln w="38160" cap="sq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/>
          <p:cNvSpPr txBox="1">
            <a:spLocks noChangeArrowheads="1"/>
          </p:cNvSpPr>
          <p:nvPr/>
        </p:nvSpPr>
        <p:spPr bwMode="auto">
          <a:xfrm>
            <a:off x="1143000" y="2971800"/>
            <a:ext cx="8229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</a:pPr>
            <a:r>
              <a:rPr lang="en-US" altLang="en-US" sz="3200" u="sng">
                <a:solidFill>
                  <a:srgbClr val="0000FF"/>
                </a:solidFill>
              </a:rPr>
              <a:t>Themes</a:t>
            </a:r>
            <a:r>
              <a:rPr lang="en-US" altLang="en-US" sz="3200">
                <a:solidFill>
                  <a:srgbClr val="0000FF"/>
                </a:solidFill>
              </a:rPr>
              <a:t>:   Build systems, experiment, visualize!</a:t>
            </a:r>
          </a:p>
        </p:txBody>
      </p:sp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1143000" y="3581400"/>
            <a:ext cx="3276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</a:pPr>
            <a:r>
              <a:rPr lang="en-US" altLang="en-US" sz="3200" u="sng">
                <a:solidFill>
                  <a:srgbClr val="0000FF"/>
                </a:solidFill>
              </a:rPr>
              <a:t>Platform</a:t>
            </a:r>
            <a:r>
              <a:rPr lang="en-US" altLang="en-US" sz="3200">
                <a:solidFill>
                  <a:srgbClr val="0000FF"/>
                </a:solidFill>
              </a:rPr>
              <a:t>:  Matlab</a:t>
            </a:r>
          </a:p>
        </p:txBody>
      </p:sp>
      <p:sp>
        <p:nvSpPr>
          <p:cNvPr id="88068" name="Text Box 3"/>
          <p:cNvSpPr txBox="1">
            <a:spLocks noChangeArrowheads="1"/>
          </p:cNvSpPr>
          <p:nvPr/>
        </p:nvSpPr>
        <p:spPr bwMode="auto">
          <a:xfrm>
            <a:off x="1143000" y="4210050"/>
            <a:ext cx="6400800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0000FF"/>
                </a:solidFill>
              </a:rPr>
              <a:t>  Widely-used mathematical scripting language</a:t>
            </a:r>
          </a:p>
          <a:p>
            <a:pPr>
              <a:spcBef>
                <a:spcPts val="1500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0000FF"/>
                </a:solidFill>
              </a:rPr>
              <a:t>  Easy prototyping of systems</a:t>
            </a:r>
          </a:p>
          <a:p>
            <a:pPr>
              <a:spcBef>
                <a:spcPts val="1500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0000FF"/>
                </a:solidFill>
              </a:rPr>
              <a:t>  Lots of built-in functions, data structures</a:t>
            </a:r>
          </a:p>
          <a:p>
            <a:pPr>
              <a:spcBef>
                <a:spcPts val="1500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0000FF"/>
                </a:solidFill>
              </a:rPr>
              <a:t>  GUI-building support</a:t>
            </a:r>
          </a:p>
          <a:p>
            <a:pPr>
              <a:spcBef>
                <a:spcPts val="1500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0000FF"/>
                </a:solidFill>
              </a:rPr>
              <a:t>  All in all, hopefully a labor-saving tool</a:t>
            </a:r>
          </a:p>
        </p:txBody>
      </p:sp>
      <p:sp>
        <p:nvSpPr>
          <p:cNvPr id="88069" name="Text Box 4"/>
          <p:cNvSpPr txBox="1">
            <a:spLocks noChangeArrowheads="1"/>
          </p:cNvSpPr>
          <p:nvPr/>
        </p:nvSpPr>
        <p:spPr bwMode="auto">
          <a:xfrm>
            <a:off x="1143000" y="2286000"/>
            <a:ext cx="6172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</a:pPr>
            <a:r>
              <a:rPr lang="en-US" altLang="en-US" sz="3200" u="sng">
                <a:solidFill>
                  <a:srgbClr val="0000FF"/>
                </a:solidFill>
              </a:rPr>
              <a:t>Raw Material</a:t>
            </a:r>
            <a:r>
              <a:rPr lang="en-US" altLang="en-US" sz="3200">
                <a:solidFill>
                  <a:srgbClr val="0000FF"/>
                </a:solidFill>
              </a:rPr>
              <a:t>: Images = Matrices</a:t>
            </a:r>
          </a:p>
        </p:txBody>
      </p:sp>
      <p:sp>
        <p:nvSpPr>
          <p:cNvPr id="88070" name="Text Box 5"/>
          <p:cNvSpPr txBox="1">
            <a:spLocks noChangeArrowheads="1"/>
          </p:cNvSpPr>
          <p:nvPr/>
        </p:nvSpPr>
        <p:spPr bwMode="auto">
          <a:xfrm>
            <a:off x="4419600" y="3619500"/>
            <a:ext cx="3124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(“ matrix  laboratory ”)</a:t>
            </a:r>
          </a:p>
        </p:txBody>
      </p:sp>
      <p:sp>
        <p:nvSpPr>
          <p:cNvPr id="88071" name="Text Box 6"/>
          <p:cNvSpPr txBox="1">
            <a:spLocks noChangeArrowheads="1"/>
          </p:cNvSpPr>
          <p:nvPr/>
        </p:nvSpPr>
        <p:spPr bwMode="auto">
          <a:xfrm>
            <a:off x="381000" y="68580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>
              <a:spcBef>
                <a:spcPts val="3375"/>
              </a:spcBef>
              <a:buClrTx/>
              <a:buFontTx/>
              <a:buNone/>
            </a:pPr>
            <a:r>
              <a:rPr lang="en-US" altLang="en-US" sz="5400" b="1">
                <a:solidFill>
                  <a:srgbClr val="0000FF"/>
                </a:solidFill>
              </a:rPr>
              <a:t>Matlab Programming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MTF – Modular Tracking Framework</a:t>
            </a:r>
            <a:endParaRPr lang="en-US" dirty="0"/>
          </a:p>
        </p:txBody>
      </p:sp>
      <p:pic>
        <p:nvPicPr>
          <p:cNvPr id="3" name="Modular Tracking Framework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10636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636200"/>
            <a:ext cx="8876798" cy="4993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9144" y="5663624"/>
            <a:ext cx="20782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charset="0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Open source </a:t>
            </a:r>
            <a:endParaRPr lang="en-US" sz="1400" dirty="0" smtClean="0">
              <a:solidFill>
                <a:srgbClr val="002060"/>
              </a:solidFill>
            </a:endParaRPr>
          </a:p>
          <a:p>
            <a:pPr marL="182563" indent="-182563">
              <a:buFont typeface="Arial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C</a:t>
            </a:r>
            <a:r>
              <a:rPr lang="en-US" sz="1400" dirty="0">
                <a:solidFill>
                  <a:srgbClr val="002060"/>
                </a:solidFill>
              </a:rPr>
              <a:t>++ </a:t>
            </a:r>
            <a:r>
              <a:rPr lang="en-US" sz="1400" dirty="0" smtClean="0">
                <a:solidFill>
                  <a:srgbClr val="002060"/>
                </a:solidFill>
              </a:rPr>
              <a:t>implementation</a:t>
            </a:r>
          </a:p>
          <a:p>
            <a:pPr marL="182563" indent="-182563">
              <a:buFont typeface="Arial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ROS interface</a:t>
            </a:r>
          </a:p>
          <a:p>
            <a:pPr marL="182563" indent="-182563">
              <a:buFont typeface="Arial" charset="0"/>
              <a:buChar char="•"/>
            </a:pPr>
            <a:r>
              <a:rPr lang="en-US" sz="1400" dirty="0" err="1" smtClean="0">
                <a:solidFill>
                  <a:srgbClr val="002060"/>
                </a:solidFill>
              </a:rPr>
              <a:t>Matlab</a:t>
            </a:r>
            <a:r>
              <a:rPr lang="en-US" sz="1400" dirty="0" smtClean="0">
                <a:solidFill>
                  <a:srgbClr val="002060"/>
                </a:solidFill>
              </a:rPr>
              <a:t>/</a:t>
            </a:r>
            <a:r>
              <a:rPr lang="en-US" sz="1400" dirty="0" err="1" smtClean="0">
                <a:solidFill>
                  <a:srgbClr val="002060"/>
                </a:solidFill>
              </a:rPr>
              <a:t>Pyhton</a:t>
            </a:r>
            <a:endParaRPr lang="en-US" sz="1400" dirty="0" smtClean="0">
              <a:solidFill>
                <a:srgbClr val="002060"/>
              </a:solidFill>
            </a:endParaRPr>
          </a:p>
          <a:p>
            <a:pPr marL="182563" indent="-182563">
              <a:buFont typeface="Arial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Cross platform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9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Matlab availability</a:t>
            </a:r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  <a:defRPr sz="240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 lab, machines 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ub01 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 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ub08  </a:t>
            </a:r>
            <a:endParaRPr lang="en-US" sz="3200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remote logins: </a:t>
            </a:r>
            <a:r>
              <a:rPr lang="en-US" sz="32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ssh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to 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server, then </a:t>
            </a:r>
            <a:r>
              <a:rPr lang="en-US" sz="32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ubXX</a:t>
            </a:r>
            <a:endParaRPr lang="en-US" sz="3200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Char char="•"/>
              <a:defRPr/>
            </a:pP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your own use: Download </a:t>
            </a:r>
            <a:r>
              <a:rPr lang="en-US" sz="32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Matlab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from </a:t>
            </a:r>
            <a:r>
              <a:rPr lang="en-US" sz="32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UofA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OnTheHub</a:t>
            </a:r>
            <a:endParaRPr lang="en-US" sz="3200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000066"/>
              </a:buClr>
              <a:buSzPct val="100000"/>
              <a:buFont typeface="Times New Roman" pitchFamily="16" charset="0"/>
              <a:buNone/>
              <a:defRPr/>
            </a:pPr>
            <a:endParaRPr lang="en-US" sz="3200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eaLnBrk="1" hangingPunct="1">
              <a:spcBef>
                <a:spcPts val="800"/>
              </a:spcBef>
              <a:buSzPct val="100000"/>
              <a:defRPr/>
            </a:pP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Homework: Go though exercises in </a:t>
            </a:r>
            <a:r>
              <a:rPr lang="en-US" sz="32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matlab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compendium posted on lab www-page.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5503863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1"/>
          <p:cNvSpPr txBox="1">
            <a:spLocks noChangeArrowheads="1"/>
          </p:cNvSpPr>
          <p:nvPr/>
        </p:nvSpPr>
        <p:spPr bwMode="auto">
          <a:xfrm>
            <a:off x="914400" y="1662113"/>
            <a:ext cx="7010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0000FF"/>
                </a:solidFill>
              </a:rPr>
              <a:t> Starting, stopping, help, demos, math, &amp; variables</a:t>
            </a:r>
          </a:p>
          <a:p>
            <a:pPr>
              <a:spcBef>
                <a:spcPts val="1500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0000FF"/>
                </a:solidFill>
              </a:rPr>
              <a:t> Matrix definition and indexing </a:t>
            </a:r>
          </a:p>
        </p:txBody>
      </p:sp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3962400" y="6400800"/>
            <a:ext cx="502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See Assignment 1, part 1 for a more thorough introduction.</a:t>
            </a:r>
          </a:p>
        </p:txBody>
      </p:sp>
      <p:sp>
        <p:nvSpPr>
          <p:cNvPr id="94212" name="Text Box 3"/>
          <p:cNvSpPr txBox="1">
            <a:spLocks noChangeArrowheads="1"/>
          </p:cNvSpPr>
          <p:nvPr/>
        </p:nvSpPr>
        <p:spPr bwMode="auto">
          <a:xfrm>
            <a:off x="1371600" y="2667000"/>
            <a:ext cx="5181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&gt; &gt;   A =  [ 1   2   3  ;  4   5   6 ; 7   8   9 ]</a:t>
            </a:r>
          </a:p>
        </p:txBody>
      </p:sp>
      <p:sp>
        <p:nvSpPr>
          <p:cNvPr id="94213" name="Text Box 4"/>
          <p:cNvSpPr txBox="1">
            <a:spLocks noChangeArrowheads="1"/>
          </p:cNvSpPr>
          <p:nvPr/>
        </p:nvSpPr>
        <p:spPr bwMode="auto">
          <a:xfrm>
            <a:off x="6689725" y="2667000"/>
            <a:ext cx="4730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or</a:t>
            </a:r>
          </a:p>
        </p:txBody>
      </p:sp>
      <p:sp>
        <p:nvSpPr>
          <p:cNvPr id="94214" name="AutoShape 5"/>
          <p:cNvSpPr>
            <a:spLocks noChangeArrowheads="1"/>
          </p:cNvSpPr>
          <p:nvPr/>
        </p:nvSpPr>
        <p:spPr bwMode="auto">
          <a:xfrm>
            <a:off x="7391400" y="2514600"/>
            <a:ext cx="990600" cy="838200"/>
          </a:xfrm>
          <a:prstGeom prst="bracketPair">
            <a:avLst>
              <a:gd name="adj" fmla="val 17130"/>
            </a:avLst>
          </a:prstGeom>
          <a:noFill/>
          <a:ln w="2844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4215" name="Text Box 6"/>
          <p:cNvSpPr txBox="1">
            <a:spLocks noChangeArrowheads="1"/>
          </p:cNvSpPr>
          <p:nvPr/>
        </p:nvSpPr>
        <p:spPr bwMode="auto">
          <a:xfrm>
            <a:off x="7391400" y="2551113"/>
            <a:ext cx="990600" cy="102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>
              <a:lnSpc>
                <a:spcPct val="50000"/>
              </a:lnSpc>
              <a:spcBef>
                <a:spcPts val="1250"/>
              </a:spcBef>
              <a:buClrTx/>
              <a:buFontTx/>
              <a:buNone/>
            </a:pPr>
            <a:r>
              <a:rPr lang="en-US" altLang="en-US" sz="2000">
                <a:solidFill>
                  <a:srgbClr val="0000FF"/>
                </a:solidFill>
              </a:rPr>
              <a:t>1  2  3</a:t>
            </a:r>
          </a:p>
          <a:p>
            <a:pPr algn="ctr">
              <a:lnSpc>
                <a:spcPct val="50000"/>
              </a:lnSpc>
              <a:spcBef>
                <a:spcPts val="1250"/>
              </a:spcBef>
              <a:buClrTx/>
              <a:buFontTx/>
              <a:buNone/>
            </a:pPr>
            <a:r>
              <a:rPr lang="en-US" altLang="en-US" sz="2000">
                <a:solidFill>
                  <a:srgbClr val="0000FF"/>
                </a:solidFill>
              </a:rPr>
              <a:t>4  5  6</a:t>
            </a:r>
          </a:p>
          <a:p>
            <a:pPr algn="ctr">
              <a:lnSpc>
                <a:spcPct val="50000"/>
              </a:lnSpc>
              <a:spcBef>
                <a:spcPts val="1250"/>
              </a:spcBef>
              <a:buClrTx/>
              <a:buFontTx/>
              <a:buNone/>
            </a:pPr>
            <a:r>
              <a:rPr lang="en-US" altLang="en-US" sz="2000">
                <a:solidFill>
                  <a:srgbClr val="0000FF"/>
                </a:solidFill>
              </a:rPr>
              <a:t>7  8  9</a:t>
            </a:r>
          </a:p>
        </p:txBody>
      </p:sp>
      <p:sp>
        <p:nvSpPr>
          <p:cNvPr id="94216" name="Text Box 7"/>
          <p:cNvSpPr txBox="1">
            <a:spLocks noChangeArrowheads="1"/>
          </p:cNvSpPr>
          <p:nvPr/>
        </p:nvSpPr>
        <p:spPr bwMode="auto">
          <a:xfrm>
            <a:off x="1371600" y="3124200"/>
            <a:ext cx="5181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&gt; &gt;   A(3,2)</a:t>
            </a:r>
          </a:p>
        </p:txBody>
      </p:sp>
      <p:sp>
        <p:nvSpPr>
          <p:cNvPr id="94217" name="Text Box 8"/>
          <p:cNvSpPr txBox="1">
            <a:spLocks noChangeArrowheads="1"/>
          </p:cNvSpPr>
          <p:nvPr/>
        </p:nvSpPr>
        <p:spPr bwMode="auto">
          <a:xfrm>
            <a:off x="1371600" y="3657600"/>
            <a:ext cx="5181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&gt; &gt;   A(3,:)</a:t>
            </a:r>
          </a:p>
        </p:txBody>
      </p:sp>
      <p:sp>
        <p:nvSpPr>
          <p:cNvPr id="94218" name="Text Box 9"/>
          <p:cNvSpPr txBox="1">
            <a:spLocks noChangeArrowheads="1"/>
          </p:cNvSpPr>
          <p:nvPr/>
        </p:nvSpPr>
        <p:spPr bwMode="auto">
          <a:xfrm>
            <a:off x="1371600" y="4191000"/>
            <a:ext cx="5181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&gt; &gt;   A(3,1:2) =  [ 0  0 ]</a:t>
            </a:r>
          </a:p>
        </p:txBody>
      </p:sp>
      <p:sp>
        <p:nvSpPr>
          <p:cNvPr id="94219" name="Text Box 10"/>
          <p:cNvSpPr txBox="1">
            <a:spLocks noChangeArrowheads="1"/>
          </p:cNvSpPr>
          <p:nvPr/>
        </p:nvSpPr>
        <p:spPr bwMode="auto">
          <a:xfrm>
            <a:off x="1371600" y="4724400"/>
            <a:ext cx="5181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&gt; &gt;   A’</a:t>
            </a:r>
          </a:p>
        </p:txBody>
      </p:sp>
      <p:sp>
        <p:nvSpPr>
          <p:cNvPr id="94220" name="Text Box 11"/>
          <p:cNvSpPr txBox="1">
            <a:spLocks noChangeArrowheads="1"/>
          </p:cNvSpPr>
          <p:nvPr/>
        </p:nvSpPr>
        <p:spPr bwMode="auto">
          <a:xfrm>
            <a:off x="838200" y="5181600"/>
            <a:ext cx="5181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How would you set the middle row to be the first column?</a:t>
            </a:r>
          </a:p>
        </p:txBody>
      </p:sp>
      <p:sp>
        <p:nvSpPr>
          <p:cNvPr id="94221" name="Text Box 12"/>
          <p:cNvSpPr txBox="1">
            <a:spLocks noChangeArrowheads="1"/>
          </p:cNvSpPr>
          <p:nvPr/>
        </p:nvSpPr>
        <p:spPr bwMode="auto">
          <a:xfrm>
            <a:off x="1371600" y="5562600"/>
            <a:ext cx="5181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&gt; &gt;   A(:,:,2) = A</a:t>
            </a:r>
          </a:p>
        </p:txBody>
      </p:sp>
      <p:sp>
        <p:nvSpPr>
          <p:cNvPr id="94222" name="Text Box 13"/>
          <p:cNvSpPr txBox="1">
            <a:spLocks noChangeArrowheads="1"/>
          </p:cNvSpPr>
          <p:nvPr/>
        </p:nvSpPr>
        <p:spPr bwMode="auto">
          <a:xfrm>
            <a:off x="1371600" y="6019800"/>
            <a:ext cx="2057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&gt; &gt;   size(A)</a:t>
            </a:r>
          </a:p>
        </p:txBody>
      </p:sp>
      <p:sp>
        <p:nvSpPr>
          <p:cNvPr id="94223" name="Text Box 14"/>
          <p:cNvSpPr txBox="1">
            <a:spLocks noChangeArrowheads="1"/>
          </p:cNvSpPr>
          <p:nvPr/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4224" name="Text Box 15"/>
          <p:cNvSpPr txBox="1">
            <a:spLocks noChangeArrowheads="1"/>
          </p:cNvSpPr>
          <p:nvPr/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Matlab basics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/>
          <p:cNvSpPr txBox="1">
            <a:spLocks noChangeArrowheads="1"/>
          </p:cNvSpPr>
          <p:nvPr/>
        </p:nvSpPr>
        <p:spPr bwMode="auto">
          <a:xfrm>
            <a:off x="1143000" y="304800"/>
            <a:ext cx="6934200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>
              <a:spcBef>
                <a:spcPts val="2750"/>
              </a:spcBef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Image          Matrix</a:t>
            </a:r>
          </a:p>
        </p:txBody>
      </p:sp>
      <p:sp>
        <p:nvSpPr>
          <p:cNvPr id="96259" name="Text Box 2"/>
          <p:cNvSpPr txBox="1">
            <a:spLocks noChangeArrowheads="1"/>
          </p:cNvSpPr>
          <p:nvPr/>
        </p:nvSpPr>
        <p:spPr bwMode="auto">
          <a:xfrm>
            <a:off x="990600" y="2590800"/>
            <a:ext cx="2438400" cy="460375"/>
          </a:xfrm>
          <a:prstGeom prst="rect">
            <a:avLst/>
          </a:prstGeom>
          <a:noFill/>
          <a:ln w="1908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Matlab matrix   A</a:t>
            </a:r>
          </a:p>
        </p:txBody>
      </p:sp>
      <p:pic>
        <p:nvPicPr>
          <p:cNvPr id="962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"/>
          <a:stretch>
            <a:fillRect/>
          </a:stretch>
        </p:blipFill>
        <p:spPr bwMode="auto">
          <a:xfrm>
            <a:off x="4191000" y="2438400"/>
            <a:ext cx="47244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7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61" name="Text Box 4"/>
          <p:cNvSpPr txBox="1">
            <a:spLocks noChangeArrowheads="1"/>
          </p:cNvSpPr>
          <p:nvPr/>
        </p:nvSpPr>
        <p:spPr bwMode="auto">
          <a:xfrm>
            <a:off x="990600" y="3200400"/>
            <a:ext cx="2286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A(1:10,1:10,:)</a:t>
            </a:r>
          </a:p>
        </p:txBody>
      </p:sp>
      <p:sp>
        <p:nvSpPr>
          <p:cNvPr id="96262" name="Line 5"/>
          <p:cNvSpPr>
            <a:spLocks noChangeShapeType="1"/>
          </p:cNvSpPr>
          <p:nvPr/>
        </p:nvSpPr>
        <p:spPr bwMode="auto">
          <a:xfrm>
            <a:off x="4191000" y="762000"/>
            <a:ext cx="762000" cy="1588"/>
          </a:xfrm>
          <a:prstGeom prst="line">
            <a:avLst/>
          </a:prstGeom>
          <a:noFill/>
          <a:ln w="38160" cap="sq">
            <a:solidFill>
              <a:srgbClr val="0000FF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96263" name="Text Box 6"/>
          <p:cNvSpPr txBox="1">
            <a:spLocks noChangeArrowheads="1"/>
          </p:cNvSpPr>
          <p:nvPr/>
        </p:nvSpPr>
        <p:spPr bwMode="auto">
          <a:xfrm>
            <a:off x="990600" y="5257800"/>
            <a:ext cx="2209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The large “M”?</a:t>
            </a:r>
          </a:p>
        </p:txBody>
      </p:sp>
      <p:sp>
        <p:nvSpPr>
          <p:cNvPr id="96264" name="Text Box 7"/>
          <p:cNvSpPr txBox="1">
            <a:spLocks noChangeArrowheads="1"/>
          </p:cNvSpPr>
          <p:nvPr/>
        </p:nvSpPr>
        <p:spPr bwMode="auto">
          <a:xfrm>
            <a:off x="990600" y="4191000"/>
            <a:ext cx="2667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A(200, 50:300, 3)</a:t>
            </a:r>
          </a:p>
        </p:txBody>
      </p:sp>
      <p:sp>
        <p:nvSpPr>
          <p:cNvPr id="96265" name="Text Box 8"/>
          <p:cNvSpPr txBox="1">
            <a:spLocks noChangeArrowheads="1"/>
          </p:cNvSpPr>
          <p:nvPr/>
        </p:nvSpPr>
        <p:spPr bwMode="auto">
          <a:xfrm>
            <a:off x="990600" y="6248400"/>
            <a:ext cx="3048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The spam’s location?</a:t>
            </a:r>
          </a:p>
        </p:txBody>
      </p:sp>
      <p:sp>
        <p:nvSpPr>
          <p:cNvPr id="96266" name="Text Box 9"/>
          <p:cNvSpPr txBox="1">
            <a:spLocks noChangeArrowheads="1"/>
          </p:cNvSpPr>
          <p:nvPr/>
        </p:nvSpPr>
        <p:spPr bwMode="auto">
          <a:xfrm>
            <a:off x="304800" y="1905000"/>
            <a:ext cx="2286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size(A)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/>
          <p:cNvSpPr txBox="1">
            <a:spLocks noChangeArrowheads="1"/>
          </p:cNvSpPr>
          <p:nvPr/>
        </p:nvSpPr>
        <p:spPr bwMode="auto">
          <a:xfrm>
            <a:off x="914400" y="457200"/>
            <a:ext cx="6934200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>
              <a:spcBef>
                <a:spcPts val="2750"/>
              </a:spcBef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Matlab Built-Ins</a:t>
            </a:r>
          </a:p>
        </p:txBody>
      </p:sp>
      <p:sp>
        <p:nvSpPr>
          <p:cNvPr id="98307" name="Text Box 2"/>
          <p:cNvSpPr txBox="1">
            <a:spLocks noChangeArrowheads="1"/>
          </p:cNvSpPr>
          <p:nvPr/>
        </p:nvSpPr>
        <p:spPr bwMode="auto">
          <a:xfrm>
            <a:off x="685800" y="2286000"/>
            <a:ext cx="8153400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>
                <a:srgbClr val="0000FF"/>
              </a:buClr>
              <a:buFont typeface="Skia" charset="0"/>
              <a:buChar char="•"/>
            </a:pPr>
            <a:r>
              <a:rPr lang="en-US" altLang="en-US">
                <a:solidFill>
                  <a:srgbClr val="0000FF"/>
                </a:solidFill>
                <a:latin typeface="Skia" charset="0"/>
              </a:rPr>
              <a:t> for, if, while, switch   --  </a:t>
            </a:r>
            <a:r>
              <a:rPr lang="en-US" altLang="en-US">
                <a:solidFill>
                  <a:srgbClr val="0000FF"/>
                </a:solidFill>
              </a:rPr>
              <a:t>execution control </a:t>
            </a:r>
          </a:p>
          <a:p>
            <a:pPr>
              <a:spcBef>
                <a:spcPts val="1500"/>
              </a:spcBef>
              <a:buClr>
                <a:srgbClr val="0000FF"/>
              </a:buClr>
              <a:buFont typeface="Skia" charset="0"/>
              <a:buChar char="•"/>
            </a:pPr>
            <a:r>
              <a:rPr lang="en-US" altLang="en-US">
                <a:solidFill>
                  <a:srgbClr val="0000FF"/>
                </a:solidFill>
                <a:latin typeface="Skia" charset="0"/>
              </a:rPr>
              <a:t> who, whos, clear        --  </a:t>
            </a:r>
            <a:r>
              <a:rPr lang="en-US" altLang="en-US">
                <a:solidFill>
                  <a:srgbClr val="0000FF"/>
                </a:solidFill>
              </a:rPr>
              <a:t>variable listing and removing</a:t>
            </a:r>
          </a:p>
          <a:p>
            <a:pPr>
              <a:spcBef>
                <a:spcPts val="1500"/>
              </a:spcBef>
              <a:buClr>
                <a:srgbClr val="0000FF"/>
              </a:buClr>
              <a:buFont typeface="Skia" charset="0"/>
              <a:buChar char="•"/>
            </a:pPr>
            <a:r>
              <a:rPr lang="en-US" altLang="en-US">
                <a:solidFill>
                  <a:srgbClr val="0000FF"/>
                </a:solidFill>
                <a:latin typeface="Skia" charset="0"/>
              </a:rPr>
              <a:t> save, load  &lt;file&gt;       --  </a:t>
            </a:r>
            <a:r>
              <a:rPr lang="en-US" altLang="en-US">
                <a:solidFill>
                  <a:srgbClr val="0000FF"/>
                </a:solidFill>
              </a:rPr>
              <a:t>saving or restoring a workspace</a:t>
            </a:r>
          </a:p>
          <a:p>
            <a:pPr>
              <a:spcBef>
                <a:spcPts val="1500"/>
              </a:spcBef>
              <a:buClr>
                <a:srgbClr val="0000FF"/>
              </a:buClr>
              <a:buFont typeface="Skia" charset="0"/>
              <a:buChar char="•"/>
            </a:pPr>
            <a:r>
              <a:rPr lang="en-US" altLang="en-US">
                <a:solidFill>
                  <a:srgbClr val="0000FF"/>
                </a:solidFill>
                <a:latin typeface="Skia" charset="0"/>
              </a:rPr>
              <a:t> diary   &lt;file&gt;               --  </a:t>
            </a:r>
            <a:r>
              <a:rPr lang="en-US" altLang="en-US">
                <a:solidFill>
                  <a:srgbClr val="0000FF"/>
                </a:solidFill>
              </a:rPr>
              <a:t>start recording to a file</a:t>
            </a:r>
          </a:p>
          <a:p>
            <a:pPr>
              <a:spcBef>
                <a:spcPts val="1500"/>
              </a:spcBef>
              <a:buClr>
                <a:srgbClr val="0000FF"/>
              </a:buClr>
              <a:buFont typeface="Skia" charset="0"/>
              <a:buChar char="•"/>
            </a:pPr>
            <a:r>
              <a:rPr lang="en-US" altLang="en-US">
                <a:solidFill>
                  <a:srgbClr val="0000FF"/>
                </a:solidFill>
                <a:latin typeface="Skia" charset="0"/>
              </a:rPr>
              <a:t> path, addpath             --  </a:t>
            </a:r>
            <a:r>
              <a:rPr lang="en-US" altLang="en-US">
                <a:solidFill>
                  <a:srgbClr val="0000FF"/>
                </a:solidFill>
              </a:rPr>
              <a:t>display or add to search path</a:t>
            </a:r>
          </a:p>
          <a:p>
            <a:pPr>
              <a:spcBef>
                <a:spcPts val="1500"/>
              </a:spcBef>
              <a:buClr>
                <a:srgbClr val="0000FF"/>
              </a:buClr>
              <a:buFont typeface="Skia" charset="0"/>
              <a:buChar char="•"/>
            </a:pPr>
            <a:r>
              <a:rPr lang="en-US" altLang="en-US">
                <a:solidFill>
                  <a:srgbClr val="0000FF"/>
                </a:solidFill>
                <a:latin typeface="Skia" charset="0"/>
              </a:rPr>
              <a:t> close, close all, clc      --  </a:t>
            </a:r>
            <a:r>
              <a:rPr lang="en-US" altLang="en-US">
                <a:solidFill>
                  <a:srgbClr val="0000FF"/>
                </a:solidFill>
              </a:rPr>
              <a:t>close windows, clear console</a:t>
            </a:r>
          </a:p>
          <a:p>
            <a:pPr>
              <a:spcBef>
                <a:spcPts val="1500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0000FF"/>
                </a:solidFill>
              </a:rPr>
              <a:t>  </a:t>
            </a:r>
            <a:r>
              <a:rPr lang="en-US" altLang="en-US">
                <a:solidFill>
                  <a:srgbClr val="0000FF"/>
                </a:solidFill>
                <a:latin typeface="Skia" charset="0"/>
              </a:rPr>
              <a:t>double</a:t>
            </a:r>
            <a:r>
              <a:rPr lang="en-US" altLang="en-US">
                <a:solidFill>
                  <a:srgbClr val="0000FF"/>
                </a:solidFill>
              </a:rPr>
              <a:t> vs. </a:t>
            </a:r>
            <a:r>
              <a:rPr lang="en-US" altLang="en-US">
                <a:solidFill>
                  <a:srgbClr val="0000FF"/>
                </a:solidFill>
                <a:latin typeface="Skia" charset="0"/>
              </a:rPr>
              <a:t>uint8         --  </a:t>
            </a:r>
            <a:r>
              <a:rPr lang="en-US" altLang="en-US">
                <a:solidFill>
                  <a:srgbClr val="0000FF"/>
                </a:solidFill>
              </a:rPr>
              <a:t>data casting functions</a:t>
            </a:r>
          </a:p>
          <a:p>
            <a:pPr>
              <a:spcBef>
                <a:spcPts val="1500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0000FF"/>
                </a:solidFill>
              </a:rPr>
              <a:t>  </a:t>
            </a:r>
            <a:r>
              <a:rPr lang="en-US" altLang="en-US">
                <a:solidFill>
                  <a:srgbClr val="0000FF"/>
                </a:solidFill>
                <a:latin typeface="Skia" charset="0"/>
              </a:rPr>
              <a:t>zeros(x,y,…)</a:t>
            </a:r>
            <a:r>
              <a:rPr lang="en-US" altLang="en-US">
                <a:solidFill>
                  <a:srgbClr val="0000FF"/>
                </a:solidFill>
              </a:rPr>
              <a:t>               --  creates an all-zero  x by y … matrix</a:t>
            </a:r>
          </a:p>
        </p:txBody>
      </p:sp>
      <p:sp>
        <p:nvSpPr>
          <p:cNvPr id="98308" name="Text Box 3"/>
          <p:cNvSpPr txBox="1">
            <a:spLocks noChangeArrowheads="1"/>
          </p:cNvSpPr>
          <p:nvPr/>
        </p:nvSpPr>
        <p:spPr bwMode="auto">
          <a:xfrm>
            <a:off x="1219200" y="4267200"/>
            <a:ext cx="2057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  <a:latin typeface="Skia" charset="0"/>
              </a:rPr>
              <a:t>diary off ; diary on</a:t>
            </a:r>
          </a:p>
        </p:txBody>
      </p:sp>
      <p:sp>
        <p:nvSpPr>
          <p:cNvPr id="98309" name="Text Box 4"/>
          <p:cNvSpPr txBox="1">
            <a:spLocks noChangeArrowheads="1"/>
          </p:cNvSpPr>
          <p:nvPr/>
        </p:nvSpPr>
        <p:spPr bwMode="auto">
          <a:xfrm>
            <a:off x="3962400" y="6400800"/>
            <a:ext cx="4648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used for basic memory allocation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/>
          <p:cNvSpPr txBox="1">
            <a:spLocks noChangeArrowheads="1"/>
          </p:cNvSpPr>
          <p:nvPr/>
        </p:nvSpPr>
        <p:spPr bwMode="auto">
          <a:xfrm>
            <a:off x="457200" y="2314575"/>
            <a:ext cx="2590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 </a:t>
            </a:r>
            <a:r>
              <a:rPr lang="en-US" altLang="en-US" u="sng">
                <a:solidFill>
                  <a:srgbClr val="0000FF"/>
                </a:solidFill>
              </a:rPr>
              <a:t>Built-in functions</a:t>
            </a:r>
            <a:r>
              <a:rPr lang="en-US" altLang="en-US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00355" name="Text Box 2"/>
          <p:cNvSpPr txBox="1">
            <a:spLocks noChangeArrowheads="1"/>
          </p:cNvSpPr>
          <p:nvPr/>
        </p:nvSpPr>
        <p:spPr bwMode="auto">
          <a:xfrm>
            <a:off x="3048000" y="2314575"/>
            <a:ext cx="502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00356" name="Text Box 3"/>
          <p:cNvSpPr txBox="1">
            <a:spLocks noChangeArrowheads="1"/>
          </p:cNvSpPr>
          <p:nvPr/>
        </p:nvSpPr>
        <p:spPr bwMode="auto">
          <a:xfrm>
            <a:off x="914400" y="2819400"/>
            <a:ext cx="8001000" cy="378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lnSpc>
                <a:spcPct val="130000"/>
              </a:lnSpc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Skia" charset="0"/>
              </a:rPr>
              <a:t>A =imread(&lt;filename&gt;, &lt;type&gt;)     --  </a:t>
            </a:r>
            <a:r>
              <a:rPr lang="en-US" altLang="en-US">
                <a:solidFill>
                  <a:srgbClr val="0000FF"/>
                </a:solidFill>
              </a:rPr>
              <a:t>pull from file</a:t>
            </a:r>
            <a:r>
              <a:rPr lang="en-US" altLang="en-US">
                <a:solidFill>
                  <a:srgbClr val="0000FF"/>
                </a:solidFill>
                <a:latin typeface="Skia" charset="0"/>
              </a:rPr>
              <a:t> </a:t>
            </a:r>
          </a:p>
          <a:p>
            <a:pPr>
              <a:lnSpc>
                <a:spcPct val="130000"/>
              </a:lnSpc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Skia" charset="0"/>
              </a:rPr>
              <a:t>imwrite(A, &lt;filename&gt;, &lt;type&gt;)     --  </a:t>
            </a:r>
            <a:r>
              <a:rPr lang="en-US" altLang="en-US">
                <a:solidFill>
                  <a:srgbClr val="0000FF"/>
                </a:solidFill>
              </a:rPr>
              <a:t>write to file</a:t>
            </a:r>
          </a:p>
          <a:p>
            <a:pPr>
              <a:lnSpc>
                <a:spcPct val="130000"/>
              </a:lnSpc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Skia" charset="0"/>
              </a:rPr>
              <a:t>image(A)                                        --  </a:t>
            </a:r>
            <a:r>
              <a:rPr lang="en-US" altLang="en-US">
                <a:solidFill>
                  <a:srgbClr val="0000FF"/>
                </a:solidFill>
              </a:rPr>
              <a:t>display image</a:t>
            </a:r>
          </a:p>
          <a:p>
            <a:pPr>
              <a:lnSpc>
                <a:spcPct val="130000"/>
              </a:lnSpc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Skia" charset="0"/>
              </a:rPr>
              <a:t>imshow(A)                                        --  </a:t>
            </a:r>
            <a:r>
              <a:rPr lang="en-US" altLang="en-US">
                <a:solidFill>
                  <a:srgbClr val="0000FF"/>
                </a:solidFill>
              </a:rPr>
              <a:t>display image</a:t>
            </a:r>
          </a:p>
          <a:p>
            <a:pPr>
              <a:lnSpc>
                <a:spcPct val="130000"/>
              </a:lnSpc>
              <a:spcBef>
                <a:spcPts val="1500"/>
              </a:spcBef>
              <a:buClrTx/>
              <a:buFontTx/>
              <a:buNone/>
            </a:pPr>
            <a:endParaRPr lang="en-US" altLang="en-US">
              <a:solidFill>
                <a:srgbClr val="0000FF"/>
              </a:solidFill>
              <a:latin typeface="Skia" charset="0"/>
            </a:endParaRPr>
          </a:p>
          <a:p>
            <a:pPr>
              <a:lnSpc>
                <a:spcPct val="130000"/>
              </a:lnSpc>
              <a:spcBef>
                <a:spcPts val="1500"/>
              </a:spcBef>
              <a:buClrTx/>
              <a:buFontTx/>
              <a:buNone/>
            </a:pPr>
            <a:endParaRPr lang="en-US" altLang="en-US">
              <a:solidFill>
                <a:srgbClr val="0000FF"/>
              </a:solidFill>
              <a:latin typeface="Skia" charset="0"/>
            </a:endParaRPr>
          </a:p>
        </p:txBody>
      </p:sp>
      <p:sp>
        <p:nvSpPr>
          <p:cNvPr id="100357" name="Text Box 4"/>
          <p:cNvSpPr txBox="1">
            <a:spLocks noChangeArrowheads="1"/>
          </p:cNvSpPr>
          <p:nvPr/>
        </p:nvSpPr>
        <p:spPr bwMode="auto">
          <a:xfrm>
            <a:off x="457200" y="5210175"/>
            <a:ext cx="2590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 </a:t>
            </a:r>
            <a:r>
              <a:rPr lang="en-US" altLang="en-US" u="sng">
                <a:solidFill>
                  <a:srgbClr val="0000FF"/>
                </a:solidFill>
              </a:rPr>
              <a:t> functions</a:t>
            </a:r>
            <a:r>
              <a:rPr lang="en-US" altLang="en-US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00358" name="Text Box 5"/>
          <p:cNvSpPr txBox="1">
            <a:spLocks noChangeArrowheads="1"/>
          </p:cNvSpPr>
          <p:nvPr/>
        </p:nvSpPr>
        <p:spPr bwMode="auto">
          <a:xfrm>
            <a:off x="914400" y="5743575"/>
            <a:ext cx="678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Skia" charset="0"/>
              </a:rPr>
              <a:t>show(A)          --  </a:t>
            </a:r>
            <a:r>
              <a:rPr lang="en-US" altLang="en-US">
                <a:solidFill>
                  <a:srgbClr val="0000FF"/>
                </a:solidFill>
              </a:rPr>
              <a:t>display and tools for</a:t>
            </a:r>
          </a:p>
        </p:txBody>
      </p:sp>
      <p:sp>
        <p:nvSpPr>
          <p:cNvPr id="100359" name="Text Box 6"/>
          <p:cNvSpPr txBox="1">
            <a:spLocks noChangeArrowheads="1"/>
          </p:cNvSpPr>
          <p:nvPr/>
        </p:nvSpPr>
        <p:spPr bwMode="auto">
          <a:xfrm>
            <a:off x="914400" y="6353175"/>
            <a:ext cx="3276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00360" name="Text Box 7"/>
          <p:cNvSpPr txBox="1">
            <a:spLocks noChangeArrowheads="1"/>
          </p:cNvSpPr>
          <p:nvPr/>
        </p:nvSpPr>
        <p:spPr bwMode="auto">
          <a:xfrm>
            <a:off x="4038600" y="6445250"/>
            <a:ext cx="502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00361" name="Text Box 8"/>
          <p:cNvSpPr txBox="1">
            <a:spLocks noChangeArrowheads="1"/>
          </p:cNvSpPr>
          <p:nvPr/>
        </p:nvSpPr>
        <p:spPr bwMode="auto">
          <a:xfrm>
            <a:off x="3048000" y="5286375"/>
            <a:ext cx="3962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Add: </a:t>
            </a:r>
          </a:p>
        </p:txBody>
      </p:sp>
      <p:sp>
        <p:nvSpPr>
          <p:cNvPr id="100362" name="Text Box 9"/>
          <p:cNvSpPr txBox="1">
            <a:spLocks noChangeArrowheads="1"/>
          </p:cNvSpPr>
          <p:nvPr/>
        </p:nvSpPr>
        <p:spPr bwMode="auto">
          <a:xfrm>
            <a:off x="8305800" y="2924175"/>
            <a:ext cx="6858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lnSpc>
                <a:spcPct val="60000"/>
              </a:lnSpc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’tif’</a:t>
            </a:r>
          </a:p>
          <a:p>
            <a:pPr>
              <a:lnSpc>
                <a:spcPct val="60000"/>
              </a:lnSpc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’jpg’</a:t>
            </a:r>
          </a:p>
          <a:p>
            <a:pPr>
              <a:lnSpc>
                <a:spcPct val="60000"/>
              </a:lnSpc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’bmp’</a:t>
            </a:r>
          </a:p>
          <a:p>
            <a:pPr>
              <a:lnSpc>
                <a:spcPct val="60000"/>
              </a:lnSpc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’png’</a:t>
            </a:r>
          </a:p>
          <a:p>
            <a:pPr>
              <a:lnSpc>
                <a:spcPct val="60000"/>
              </a:lnSpc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’hdf’</a:t>
            </a:r>
          </a:p>
          <a:p>
            <a:pPr>
              <a:lnSpc>
                <a:spcPct val="60000"/>
              </a:lnSpc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’pcx’</a:t>
            </a:r>
          </a:p>
          <a:p>
            <a:pPr>
              <a:lnSpc>
                <a:spcPct val="60000"/>
              </a:lnSpc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’xwd’</a:t>
            </a:r>
          </a:p>
        </p:txBody>
      </p:sp>
      <p:sp>
        <p:nvSpPr>
          <p:cNvPr id="100363" name="Freeform 10"/>
          <p:cNvSpPr>
            <a:spLocks/>
          </p:cNvSpPr>
          <p:nvPr/>
        </p:nvSpPr>
        <p:spPr bwMode="auto">
          <a:xfrm>
            <a:off x="8356600" y="4781550"/>
            <a:ext cx="371475" cy="384175"/>
          </a:xfrm>
          <a:custGeom>
            <a:avLst/>
            <a:gdLst>
              <a:gd name="T0" fmla="*/ 2147483646 w 234"/>
              <a:gd name="T1" fmla="*/ 0 h 242"/>
              <a:gd name="T2" fmla="*/ 2147483646 w 234"/>
              <a:gd name="T3" fmla="*/ 2147483646 h 242"/>
              <a:gd name="T4" fmla="*/ 2147483646 w 234"/>
              <a:gd name="T5" fmla="*/ 2147483646 h 242"/>
              <a:gd name="T6" fmla="*/ 2147483646 w 234"/>
              <a:gd name="T7" fmla="*/ 2147483646 h 2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4" h="242">
                <a:moveTo>
                  <a:pt x="40" y="0"/>
                </a:moveTo>
                <a:cubicBezTo>
                  <a:pt x="19" y="13"/>
                  <a:pt x="0" y="19"/>
                  <a:pt x="40" y="56"/>
                </a:cubicBezTo>
                <a:cubicBezTo>
                  <a:pt x="92" y="105"/>
                  <a:pt x="174" y="104"/>
                  <a:pt x="226" y="160"/>
                </a:cubicBezTo>
                <a:cubicBezTo>
                  <a:pt x="234" y="218"/>
                  <a:pt x="220" y="206"/>
                  <a:pt x="185" y="242"/>
                </a:cubicBezTo>
              </a:path>
            </a:pathLst>
          </a:custGeom>
          <a:noFill/>
          <a:ln w="19080" cap="sq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0364" name="Text Box 11"/>
          <p:cNvSpPr txBox="1">
            <a:spLocks noChangeArrowheads="1"/>
          </p:cNvSpPr>
          <p:nvPr/>
        </p:nvSpPr>
        <p:spPr bwMode="auto">
          <a:xfrm>
            <a:off x="7315200" y="5133975"/>
            <a:ext cx="16764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>
              <a:spcBef>
                <a:spcPts val="875"/>
              </a:spcBef>
              <a:buClrTx/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single-quoted strings</a:t>
            </a:r>
          </a:p>
        </p:txBody>
      </p:sp>
      <p:sp>
        <p:nvSpPr>
          <p:cNvPr id="100365" name="Text Box 12"/>
          <p:cNvSpPr txBox="1">
            <a:spLocks noChangeArrowheads="1"/>
          </p:cNvSpPr>
          <p:nvPr/>
        </p:nvSpPr>
        <p:spPr bwMode="auto">
          <a:xfrm>
            <a:off x="8261350" y="2535238"/>
            <a:ext cx="665163" cy="306387"/>
          </a:xfrm>
          <a:prstGeom prst="rect">
            <a:avLst/>
          </a:prstGeom>
          <a:noFill/>
          <a:ln w="1908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>
              <a:spcBef>
                <a:spcPts val="875"/>
              </a:spcBef>
              <a:buClrTx/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Types</a:t>
            </a:r>
          </a:p>
        </p:txBody>
      </p:sp>
      <p:sp>
        <p:nvSpPr>
          <p:cNvPr id="100366" name="Text Box 13"/>
          <p:cNvSpPr txBox="1">
            <a:spLocks noChangeArrowheads="1"/>
          </p:cNvSpPr>
          <p:nvPr/>
        </p:nvSpPr>
        <p:spPr bwMode="auto">
          <a:xfrm>
            <a:off x="0" y="-3810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roid Sans Fallback" charset="0"/>
              </a:defRPr>
            </a:lvl9pPr>
          </a:lstStyle>
          <a:p>
            <a:pPr algn="ctr">
              <a:spcBef>
                <a:spcPts val="2250"/>
              </a:spcBef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Images in Matlab </a:t>
            </a:r>
            <a:r>
              <a:rPr lang="en-US" altLang="en-US" sz="3600">
                <a:solidFill>
                  <a:srgbClr val="FFFF00"/>
                </a:solidFill>
              </a:rPr>
              <a:t>(&amp; Functions)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Augmenter Reality</a:t>
            </a:r>
            <a:endParaRPr lang="en-US" dirty="0"/>
          </a:p>
        </p:txBody>
      </p:sp>
      <p:pic>
        <p:nvPicPr>
          <p:cNvPr id="3" name="house_3d_track_adam_m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167384"/>
            <a:ext cx="741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Vision-guided robot motion</a:t>
            </a:r>
            <a:br>
              <a:rPr lang="en-US" dirty="0" smtClean="0"/>
            </a:br>
            <a:r>
              <a:rPr lang="en-US" dirty="0" smtClean="0"/>
              <a:t>using </a:t>
            </a:r>
            <a:r>
              <a:rPr lang="en-US" dirty="0" smtClean="0"/>
              <a:t>Multi-view </a:t>
            </a:r>
            <a:r>
              <a:rPr lang="en-US" dirty="0" smtClean="0"/>
              <a:t>geometry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762000"/>
          </a:xfrm>
        </p:spPr>
        <p:txBody>
          <a:bodyPr/>
          <a:lstStyle/>
          <a:p>
            <a:pPr marL="117475" indent="0">
              <a:buFontTx/>
              <a:buNone/>
              <a:defRPr/>
            </a:pPr>
            <a:r>
              <a:rPr lang="en-US" sz="2400" dirty="0" smtClean="0"/>
              <a:t>Carry out manipulation tasks</a:t>
            </a:r>
            <a:endParaRPr lang="en-US" sz="2400" dirty="0"/>
          </a:p>
        </p:txBody>
      </p:sp>
      <p:pic>
        <p:nvPicPr>
          <p:cNvPr id="5" name="amazon_pick_challenge_tooth_paste_no_captions.wmv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4" t="10698" r="12090" b="11163"/>
          <a:stretch>
            <a:fillRect/>
          </a:stretch>
        </p:blipFill>
        <p:spPr bwMode="auto">
          <a:xfrm>
            <a:off x="8468497" y="2481649"/>
            <a:ext cx="44862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2590800" y="6249988"/>
            <a:ext cx="5562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And many other usages…</a:t>
            </a:r>
          </a:p>
        </p:txBody>
      </p:sp>
      <p:sp>
        <p:nvSpPr>
          <p:cNvPr id="4104" name="Rectangle 7"/>
          <p:cNvSpPr>
            <a:spLocks noChangeArrowheads="1"/>
          </p:cNvSpPr>
          <p:nvPr/>
        </p:nvSpPr>
        <p:spPr bwMode="auto">
          <a:xfrm>
            <a:off x="504825" y="5562600"/>
            <a:ext cx="4067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800"/>
              <a:t>http://webdocs.cs.ualberta.ca/~vis/ibmr/</a:t>
            </a:r>
          </a:p>
        </p:txBody>
      </p:sp>
      <p:sp>
        <p:nvSpPr>
          <p:cNvPr id="4105" name="TextBox 9"/>
          <p:cNvSpPr txBox="1">
            <a:spLocks noChangeArrowheads="1"/>
          </p:cNvSpPr>
          <p:nvPr/>
        </p:nvSpPr>
        <p:spPr bwMode="auto">
          <a:xfrm>
            <a:off x="4724400" y="55626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/>
              <a:t>Training for Amazon manipulation challenge</a:t>
            </a:r>
          </a:p>
        </p:txBody>
      </p:sp>
      <p:pic>
        <p:nvPicPr>
          <p:cNvPr id="2" name="amazon_pick_challenge_tooth_paste_no_caption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910" t="21351" r="-11910" b="19354"/>
          <a:stretch/>
        </p:blipFill>
        <p:spPr>
          <a:xfrm>
            <a:off x="-3505200" y="1280272"/>
            <a:ext cx="16617271" cy="554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9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7200" cy="533400"/>
          </a:xfrm>
        </p:spPr>
        <p:txBody>
          <a:bodyPr/>
          <a:lstStyle/>
          <a:p>
            <a:pPr marL="117475" indent="0">
              <a:buFontTx/>
              <a:buNone/>
              <a:defRPr/>
            </a:pPr>
            <a:r>
              <a:rPr lang="en-US" sz="2400" dirty="0" smtClean="0"/>
              <a:t>Build 3D models from images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762000"/>
          </a:xfrm>
        </p:spPr>
        <p:txBody>
          <a:bodyPr/>
          <a:lstStyle/>
          <a:p>
            <a:pPr marL="117475" indent="0">
              <a:buFontTx/>
              <a:buNone/>
              <a:defRPr/>
            </a:pPr>
            <a:r>
              <a:rPr lang="en-US" sz="2400" dirty="0" smtClean="0"/>
              <a:t>Carry out manipulation tasks</a:t>
            </a:r>
            <a:endParaRPr lang="en-US" sz="2400" dirty="0"/>
          </a:p>
        </p:txBody>
      </p:sp>
      <p:pic>
        <p:nvPicPr>
          <p:cNvPr id="6" name="Video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"/>
            <a:ext cx="91059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2590800" y="6249988"/>
            <a:ext cx="5562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And many other usages…</a:t>
            </a:r>
          </a:p>
        </p:txBody>
      </p:sp>
      <p:sp>
        <p:nvSpPr>
          <p:cNvPr id="4104" name="Rectangle 7"/>
          <p:cNvSpPr>
            <a:spLocks noChangeArrowheads="1"/>
          </p:cNvSpPr>
          <p:nvPr/>
        </p:nvSpPr>
        <p:spPr bwMode="auto">
          <a:xfrm>
            <a:off x="504825" y="5562600"/>
            <a:ext cx="4067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800"/>
              <a:t>http://webdocs.cs.ualberta.ca/~vis/ibmr/</a:t>
            </a:r>
          </a:p>
        </p:txBody>
      </p:sp>
      <p:sp>
        <p:nvSpPr>
          <p:cNvPr id="4105" name="TextBox 9"/>
          <p:cNvSpPr txBox="1">
            <a:spLocks noChangeArrowheads="1"/>
          </p:cNvSpPr>
          <p:nvPr/>
        </p:nvSpPr>
        <p:spPr bwMode="auto">
          <a:xfrm>
            <a:off x="4724400" y="55626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/>
              <a:t>Training for Amazon manipulation challenge</a:t>
            </a:r>
          </a:p>
        </p:txBody>
      </p:sp>
    </p:spTree>
    <p:extLst>
      <p:ext uri="{BB962C8B-B14F-4D97-AF65-F5344CB8AC3E}">
        <p14:creationId xmlns:p14="http://schemas.microsoft.com/office/powerpoint/2010/main" val="139880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3D:</a:t>
            </a:r>
            <a:br>
              <a:rPr lang="en-US" dirty="0" smtClean="0"/>
            </a:br>
            <a:r>
              <a:rPr lang="en-US" dirty="0" smtClean="0"/>
              <a:t>Non-rigid and articulated motion</a:t>
            </a:r>
            <a:endParaRPr lang="en-US" dirty="0"/>
          </a:p>
        </p:txBody>
      </p:sp>
      <p:pic>
        <p:nvPicPr>
          <p:cNvPr id="4" name="SambaCompress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 flipV="1">
            <a:off x="1371599" y="1352548"/>
            <a:ext cx="6741565" cy="5056173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5" name="Rectangle 4"/>
          <p:cNvSpPr/>
          <p:nvPr/>
        </p:nvSpPr>
        <p:spPr>
          <a:xfrm>
            <a:off x="0" y="6408722"/>
            <a:ext cx="8836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PhD work of Neil </a:t>
            </a:r>
            <a:r>
              <a:rPr lang="en-US" dirty="0" err="1" smtClean="0"/>
              <a:t>Birkbeck</a:t>
            </a:r>
            <a:r>
              <a:rPr lang="en-US" dirty="0" smtClean="0"/>
              <a:t>, Best thesis prize winner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5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Droid Sans Fallback"/>
        <a:cs typeface="Droid Sans Fallback"/>
      </a:majorFont>
      <a:minorFont>
        <a:latin typeface="Times New Roman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Droid Sans Fallback"/>
        <a:cs typeface="Droid Sans Fallback"/>
      </a:majorFont>
      <a:minorFont>
        <a:latin typeface="Times New Roman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5661</TotalTime>
  <Words>1728</Words>
  <Application>Microsoft Office PowerPoint</Application>
  <PresentationFormat>On-screen Show (4:3)</PresentationFormat>
  <Paragraphs>467</Paragraphs>
  <Slides>55</Slides>
  <Notes>48</Notes>
  <HiddenSlides>0</HiddenSlides>
  <MMClips>9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Times New Roman</vt:lpstr>
      <vt:lpstr>Droid Sans Fallback</vt:lpstr>
      <vt:lpstr>Arial</vt:lpstr>
      <vt:lpstr>DejaVu Sans</vt:lpstr>
      <vt:lpstr>Wingdings</vt:lpstr>
      <vt:lpstr>ＭＳ Ｐゴシック</vt:lpstr>
      <vt:lpstr>Verdana</vt:lpstr>
      <vt:lpstr>Symbol</vt:lpstr>
      <vt:lpstr>Skia</vt:lpstr>
      <vt:lpstr>Office Theme</vt:lpstr>
      <vt:lpstr>1_Office Theme</vt:lpstr>
      <vt:lpstr>Equation Magic</vt:lpstr>
      <vt:lpstr>PowerPoint Presentation</vt:lpstr>
      <vt:lpstr>PowerPoint Presentation</vt:lpstr>
      <vt:lpstr>Low level video processing “Visual motion detecton”</vt:lpstr>
      <vt:lpstr>Mid-level video processing  “Video Object Tracking” / Registration</vt:lpstr>
      <vt:lpstr>MTF – Modular Tracking Framework</vt:lpstr>
      <vt:lpstr>Application: Augmenter Reality</vt:lpstr>
      <vt:lpstr>Vision-guided robot motion using Multi-view geometry</vt:lpstr>
      <vt:lpstr>Multi-view geometry</vt:lpstr>
      <vt:lpstr>Beyond 3D: Non-rigid and articulated motion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 cmput 498</dc:title>
  <dc:subject/>
  <dc:creator>VIS lab</dc:creator>
  <cp:keywords/>
  <dc:description/>
  <cp:lastModifiedBy>jag</cp:lastModifiedBy>
  <cp:revision>34</cp:revision>
  <cp:lastPrinted>1601-01-01T00:00:00Z</cp:lastPrinted>
  <dcterms:created xsi:type="dcterms:W3CDTF">2005-01-14T19:44:40Z</dcterms:created>
  <dcterms:modified xsi:type="dcterms:W3CDTF">2022-01-11T23:15:36Z</dcterms:modified>
</cp:coreProperties>
</file>