
<file path=[Content_Types].xml><?xml version="1.0" encoding="utf-8"?>
<Types xmlns="http://schemas.openxmlformats.org/package/2006/content-types">
  <Default Extension="png" ContentType="image/png"/>
  <Default Extension="mpg" ContentType="video/mpe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mov" ContentType="video/unknown"/>
  <Default Extension="rels" ContentType="application/vnd.openxmlformats-package.relationships+xml"/>
  <Default Extension="xml" ContentType="application/xml"/>
  <Default Extension="avi" ContentType="video/avi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53"/>
  </p:notesMasterIdLst>
  <p:sldIdLst>
    <p:sldId id="366" r:id="rId2"/>
    <p:sldId id="398" r:id="rId3"/>
    <p:sldId id="399" r:id="rId4"/>
    <p:sldId id="401" r:id="rId5"/>
    <p:sldId id="402" r:id="rId6"/>
    <p:sldId id="403" r:id="rId7"/>
    <p:sldId id="375" r:id="rId8"/>
    <p:sldId id="374" r:id="rId9"/>
    <p:sldId id="376" r:id="rId10"/>
    <p:sldId id="377" r:id="rId11"/>
    <p:sldId id="379" r:id="rId12"/>
    <p:sldId id="380" r:id="rId13"/>
    <p:sldId id="342" r:id="rId14"/>
    <p:sldId id="406" r:id="rId15"/>
    <p:sldId id="407" r:id="rId16"/>
    <p:sldId id="378" r:id="rId17"/>
    <p:sldId id="340" r:id="rId18"/>
    <p:sldId id="263" r:id="rId19"/>
    <p:sldId id="277" r:id="rId20"/>
    <p:sldId id="347" r:id="rId21"/>
    <p:sldId id="289" r:id="rId22"/>
    <p:sldId id="290" r:id="rId23"/>
    <p:sldId id="291" r:id="rId24"/>
    <p:sldId id="292" r:id="rId25"/>
    <p:sldId id="293" r:id="rId26"/>
    <p:sldId id="308" r:id="rId27"/>
    <p:sldId id="294" r:id="rId28"/>
    <p:sldId id="309" r:id="rId29"/>
    <p:sldId id="315" r:id="rId30"/>
    <p:sldId id="316" r:id="rId31"/>
    <p:sldId id="312" r:id="rId32"/>
    <p:sldId id="313" r:id="rId33"/>
    <p:sldId id="314" r:id="rId34"/>
    <p:sldId id="295" r:id="rId35"/>
    <p:sldId id="296" r:id="rId36"/>
    <p:sldId id="297" r:id="rId37"/>
    <p:sldId id="408" r:id="rId38"/>
    <p:sldId id="397" r:id="rId39"/>
    <p:sldId id="345" r:id="rId40"/>
    <p:sldId id="368" r:id="rId41"/>
    <p:sldId id="369" r:id="rId42"/>
    <p:sldId id="370" r:id="rId43"/>
    <p:sldId id="381" r:id="rId44"/>
    <p:sldId id="404" r:id="rId45"/>
    <p:sldId id="387" r:id="rId46"/>
    <p:sldId id="405" r:id="rId47"/>
    <p:sldId id="410" r:id="rId48"/>
    <p:sldId id="411" r:id="rId49"/>
    <p:sldId id="412" r:id="rId50"/>
    <p:sldId id="303" r:id="rId51"/>
    <p:sldId id="409" r:id="rId5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000"/>
    <a:srgbClr val="00FF00"/>
    <a:srgbClr val="990000"/>
    <a:srgbClr val="000066"/>
    <a:srgbClr val="000099"/>
    <a:srgbClr val="FF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72" autoAdjust="0"/>
    <p:restoredTop sz="94660" autoAdjust="0"/>
  </p:normalViewPr>
  <p:slideViewPr>
    <p:cSldViewPr>
      <p:cViewPr varScale="1">
        <p:scale>
          <a:sx n="80" d="100"/>
          <a:sy n="80" d="100"/>
        </p:scale>
        <p:origin x="-8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5.xml"/><Relationship Id="rId13" Type="http://schemas.openxmlformats.org/officeDocument/2006/relationships/slide" Target="slides/slide31.xml"/><Relationship Id="rId18" Type="http://schemas.openxmlformats.org/officeDocument/2006/relationships/slide" Target="slides/slide50.xml"/><Relationship Id="rId3" Type="http://schemas.openxmlformats.org/officeDocument/2006/relationships/slide" Target="slides/slide19.xml"/><Relationship Id="rId7" Type="http://schemas.openxmlformats.org/officeDocument/2006/relationships/slide" Target="slides/slide24.xml"/><Relationship Id="rId12" Type="http://schemas.openxmlformats.org/officeDocument/2006/relationships/slide" Target="slides/slide30.xml"/><Relationship Id="rId17" Type="http://schemas.openxmlformats.org/officeDocument/2006/relationships/slide" Target="slides/slide36.xml"/><Relationship Id="rId2" Type="http://schemas.openxmlformats.org/officeDocument/2006/relationships/slide" Target="slides/slide18.xml"/><Relationship Id="rId16" Type="http://schemas.openxmlformats.org/officeDocument/2006/relationships/slide" Target="slides/slide35.xml"/><Relationship Id="rId1" Type="http://schemas.openxmlformats.org/officeDocument/2006/relationships/slide" Target="slides/slide13.xml"/><Relationship Id="rId6" Type="http://schemas.openxmlformats.org/officeDocument/2006/relationships/slide" Target="slides/slide23.xml"/><Relationship Id="rId11" Type="http://schemas.openxmlformats.org/officeDocument/2006/relationships/slide" Target="slides/slide29.xml"/><Relationship Id="rId5" Type="http://schemas.openxmlformats.org/officeDocument/2006/relationships/slide" Target="slides/slide22.xml"/><Relationship Id="rId15" Type="http://schemas.openxmlformats.org/officeDocument/2006/relationships/slide" Target="slides/slide34.xml"/><Relationship Id="rId10" Type="http://schemas.openxmlformats.org/officeDocument/2006/relationships/slide" Target="slides/slide27.xml"/><Relationship Id="rId4" Type="http://schemas.openxmlformats.org/officeDocument/2006/relationships/slide" Target="slides/slide21.xml"/><Relationship Id="rId9" Type="http://schemas.openxmlformats.org/officeDocument/2006/relationships/slide" Target="slides/slide26.xml"/><Relationship Id="rId14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image" Target="../media/image114.png"/><Relationship Id="rId4" Type="http://schemas.openxmlformats.org/officeDocument/2006/relationships/image" Target="../media/image117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image" Target="../media/image11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4" Type="http://schemas.openxmlformats.org/officeDocument/2006/relationships/image" Target="../media/image7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7" Type="http://schemas.openxmlformats.org/officeDocument/2006/relationships/image" Target="../media/image84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6" Type="http://schemas.openxmlformats.org/officeDocument/2006/relationships/image" Target="../media/image83.wmf"/><Relationship Id="rId5" Type="http://schemas.openxmlformats.org/officeDocument/2006/relationships/image" Target="../media/image82.wmf"/><Relationship Id="rId4" Type="http://schemas.openxmlformats.org/officeDocument/2006/relationships/image" Target="../media/image8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Relationship Id="rId6" Type="http://schemas.openxmlformats.org/officeDocument/2006/relationships/image" Target="../media/image93.wmf"/><Relationship Id="rId5" Type="http://schemas.openxmlformats.org/officeDocument/2006/relationships/image" Target="../media/image92.wmf"/><Relationship Id="rId4" Type="http://schemas.openxmlformats.org/officeDocument/2006/relationships/image" Target="../media/image9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image" Target="../media/image98.wmf"/><Relationship Id="rId4" Type="http://schemas.openxmlformats.org/officeDocument/2006/relationships/image" Target="../media/image10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wmf"/><Relationship Id="rId1" Type="http://schemas.openxmlformats.org/officeDocument/2006/relationships/image" Target="../media/image10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0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1028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0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480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0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B27F6A5-F4FA-4D02-8302-8A605C54D9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822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9ED389C-2EEB-42EF-A7FE-640400ACA4FB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5325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66F95C7-3F9B-49F5-B882-277C8883C831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5427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ChangeArrowheads="1"/>
          </p:cNvSpPr>
          <p:nvPr>
            <p:ph type="body" idx="1"/>
          </p:nvPr>
        </p:nvSpPr>
        <p:spPr>
          <a:xfrm>
            <a:off x="914400" y="4343400"/>
            <a:ext cx="5029200" cy="4025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0C99A87-84C9-44CA-BE25-721F96F9432F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55299" name="Rectangle 1026"/>
          <p:cNvSpPr>
            <a:spLocks noChangeArrowheads="1" noTextEdit="1"/>
          </p:cNvSpPr>
          <p:nvPr>
            <p:ph type="sldImg"/>
          </p:nvPr>
        </p:nvSpPr>
        <p:spPr>
          <a:xfrm>
            <a:off x="1320800" y="877888"/>
            <a:ext cx="4217988" cy="3165475"/>
          </a:xfrm>
          <a:solidFill>
            <a:srgbClr val="FFFFFF"/>
          </a:solidFill>
          <a:ln/>
        </p:spPr>
      </p:sp>
      <p:sp>
        <p:nvSpPr>
          <p:cNvPr id="55300" name="Rectangle 1027"/>
          <p:cNvSpPr>
            <a:spLocks noChangeArrowheads="1"/>
          </p:cNvSpPr>
          <p:nvPr>
            <p:ph type="body" idx="1"/>
          </p:nvPr>
        </p:nvSpPr>
        <p:spPr>
          <a:xfrm>
            <a:off x="1060450" y="4349750"/>
            <a:ext cx="4741863" cy="3514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546BABC-7008-4BC2-8296-DC34C37D77BB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5632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20800" y="877888"/>
            <a:ext cx="4217988" cy="3165475"/>
          </a:xfrm>
          <a:solidFill>
            <a:srgbClr val="FFFFFF"/>
          </a:solidFill>
          <a:ln/>
        </p:spPr>
      </p:sp>
      <p:sp>
        <p:nvSpPr>
          <p:cNvPr id="56324" name="Rectangle 3"/>
          <p:cNvSpPr>
            <a:spLocks noChangeArrowheads="1"/>
          </p:cNvSpPr>
          <p:nvPr>
            <p:ph type="body" idx="1"/>
          </p:nvPr>
        </p:nvSpPr>
        <p:spPr>
          <a:xfrm>
            <a:off x="1060450" y="4349750"/>
            <a:ext cx="4741863" cy="3514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184" tIns="40092" rIns="80184" bIns="40092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9" descr="titleFirt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4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228600" y="457200"/>
            <a:ext cx="8686800" cy="1905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75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0" y="2971800"/>
            <a:ext cx="3048000" cy="3276600"/>
          </a:xfrm>
        </p:spPr>
        <p:txBody>
          <a:bodyPr lIns="92075" tIns="46038" rIns="92075" bIns="46038"/>
          <a:lstStyle>
            <a:lvl1pPr marL="0" indent="117475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8734988-EFB9-4F18-A9BE-AFB2C6340A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768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94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-76200"/>
            <a:ext cx="228600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76200"/>
            <a:ext cx="6705600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13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828800"/>
            <a:ext cx="42672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828800"/>
            <a:ext cx="42672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869493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5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6878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4267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267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70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99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05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923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5703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9584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1" descr="title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1440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tx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5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8288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Text Box 42"/>
          <p:cNvSpPr txBox="1">
            <a:spLocks noChangeArrowheads="1"/>
          </p:cNvSpPr>
          <p:nvPr userDrawn="1"/>
        </p:nvSpPr>
        <p:spPr bwMode="auto">
          <a:xfrm>
            <a:off x="7696200" y="0"/>
            <a:ext cx="1447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smtClean="0">
                <a:solidFill>
                  <a:srgbClr val="FFFF00"/>
                </a:solidFill>
              </a:rPr>
              <a:t>Martin Jagersand U of Alberta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9pPr>
    </p:titleStyle>
    <p:bodyStyle>
      <a:lvl1pPr marL="290513" indent="-173038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•"/>
        <a:defRPr sz="3200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628650" indent="-223838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977900" indent="-174625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311275" indent="-173038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657350" indent="-173038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114550" indent="-173038" algn="l" rtl="0" fontAlgn="base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571750" indent="-173038" algn="l" rtl="0" fontAlgn="base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028950" indent="-173038" algn="l" rtl="0" fontAlgn="base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486150" indent="-173038" algn="l" rtl="0" fontAlgn="base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.png"/><Relationship Id="rId5" Type="http://schemas.openxmlformats.org/officeDocument/2006/relationships/hyperlink" Target="../../../../jag/videos/neil/video1_humanface.avi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file:///C:\jag\cleo\sealhunt\renders\hunter03.yxv" TargetMode="External"/><Relationship Id="rId13" Type="http://schemas.openxmlformats.org/officeDocument/2006/relationships/image" Target="../media/image27.png"/><Relationship Id="rId18" Type="http://schemas.openxmlformats.org/officeDocument/2006/relationships/oleObject" Target="../embeddings/oleObject4.bin"/><Relationship Id="rId3" Type="http://schemas.openxmlformats.org/officeDocument/2006/relationships/hyperlink" Target="file:///E:\cleo\sealhunt\hunt.wmv" TargetMode="External"/><Relationship Id="rId7" Type="http://schemas.openxmlformats.org/officeDocument/2006/relationships/image" Target="../media/image32.png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.bin"/><Relationship Id="rId1" Type="http://schemas.openxmlformats.org/officeDocument/2006/relationships/vmlDrawing" Target="../drawings/vmlDrawing1.vml"/><Relationship Id="rId6" Type="http://schemas.openxmlformats.org/officeDocument/2006/relationships/hyperlink" Target="file:///C:\jag\cleo\sealhunt\renders\seal01.yxv" TargetMode="External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28.png"/><Relationship Id="rId10" Type="http://schemas.openxmlformats.org/officeDocument/2006/relationships/hyperlink" Target="file:///E:\cleo\sealhunt\renders\hunter03.yxv" TargetMode="External"/><Relationship Id="rId19" Type="http://schemas.openxmlformats.org/officeDocument/2006/relationships/image" Target="../media/image30.png"/><Relationship Id="rId4" Type="http://schemas.openxmlformats.org/officeDocument/2006/relationships/hyperlink" Target="http://www.cs.ualberta.ca/~vis/models/sealhunt/" TargetMode="External"/><Relationship Id="rId9" Type="http://schemas.openxmlformats.org/officeDocument/2006/relationships/image" Target="../media/image33.png"/><Relationship Id="rId1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.avi"/><Relationship Id="rId7" Type="http://schemas.openxmlformats.org/officeDocument/2006/relationships/image" Target="../media/image36.png"/><Relationship Id="rId2" Type="http://schemas.openxmlformats.org/officeDocument/2006/relationships/video" Target="../media/media7.mpg"/><Relationship Id="rId1" Type="http://schemas.microsoft.com/office/2007/relationships/media" Target="../media/media7.mpg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jpeg"/><Relationship Id="rId4" Type="http://schemas.openxmlformats.org/officeDocument/2006/relationships/video" Target="../media/media1.avi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hyperlink" Target="file:///C:\jag\models\houseSFS.yxv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g"/><Relationship Id="rId7" Type="http://schemas.openxmlformats.org/officeDocument/2006/relationships/slideLayout" Target="../slideLayouts/slideLayout2.xml"/><Relationship Id="rId2" Type="http://schemas.openxmlformats.org/officeDocument/2006/relationships/video" Target="file:///L:\Users\rht\Movies\shclip1.MPG" TargetMode="External"/><Relationship Id="rId1" Type="http://schemas.microsoft.com/office/2007/relationships/media" Target="file:///L:\Users\rht\Movies\shclip1.MPG" TargetMode="External"/><Relationship Id="rId6" Type="http://schemas.openxmlformats.org/officeDocument/2006/relationships/video" Target="../media/media3.mpg"/><Relationship Id="rId11" Type="http://schemas.openxmlformats.org/officeDocument/2006/relationships/image" Target="../media/image8.jpeg"/><Relationship Id="rId5" Type="http://schemas.microsoft.com/office/2007/relationships/media" Target="../media/media3.mpg"/><Relationship Id="rId10" Type="http://schemas.openxmlformats.org/officeDocument/2006/relationships/image" Target="../media/image7.png"/><Relationship Id="rId4" Type="http://schemas.openxmlformats.org/officeDocument/2006/relationships/video" Target="../media/media2.mp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5.bin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10" Type="http://schemas.openxmlformats.org/officeDocument/2006/relationships/image" Target="../media/image65.png"/><Relationship Id="rId4" Type="http://schemas.openxmlformats.org/officeDocument/2006/relationships/image" Target="../media/image60.wmf"/><Relationship Id="rId9" Type="http://schemas.openxmlformats.org/officeDocument/2006/relationships/image" Target="../media/image61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../../../../jag/videos/Keith/DisplMapCylK.avi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video" Target="../media/media8.mpg"/><Relationship Id="rId1" Type="http://schemas.microsoft.com/office/2007/relationships/media" Target="../media/media8.mp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png"/><Relationship Id="rId4" Type="http://schemas.openxmlformats.org/officeDocument/2006/relationships/image" Target="../media/image7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77.wmf"/><Relationship Id="rId4" Type="http://schemas.openxmlformats.org/officeDocument/2006/relationships/image" Target="../media/image74.wmf"/><Relationship Id="rId9" Type="http://schemas.openxmlformats.org/officeDocument/2006/relationships/oleObject" Target="../embeddings/oleObject10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13" Type="http://schemas.openxmlformats.org/officeDocument/2006/relationships/image" Target="../media/image54.png"/><Relationship Id="rId18" Type="http://schemas.openxmlformats.org/officeDocument/2006/relationships/oleObject" Target="../embeddings/oleObject17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82.wmf"/><Relationship Id="rId17" Type="http://schemas.openxmlformats.org/officeDocument/2006/relationships/image" Target="../media/image8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6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79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image" Target="../media/image56.png"/><Relationship Id="rId10" Type="http://schemas.openxmlformats.org/officeDocument/2006/relationships/image" Target="../media/image81.wmf"/><Relationship Id="rId19" Type="http://schemas.openxmlformats.org/officeDocument/2006/relationships/image" Target="../media/image84.wmf"/><Relationship Id="rId4" Type="http://schemas.openxmlformats.org/officeDocument/2006/relationships/image" Target="../media/image78.w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6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85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13" Type="http://schemas.openxmlformats.org/officeDocument/2006/relationships/oleObject" Target="../embeddings/oleObject26.bin"/><Relationship Id="rId18" Type="http://schemas.openxmlformats.org/officeDocument/2006/relationships/image" Target="../media/image97.jpeg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92.wmf"/><Relationship Id="rId17" Type="http://schemas.openxmlformats.org/officeDocument/2006/relationships/image" Target="../media/image96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5.jpeg"/><Relationship Id="rId1" Type="http://schemas.openxmlformats.org/officeDocument/2006/relationships/vmlDrawing" Target="../drawings/vmlDrawing6.vml"/><Relationship Id="rId6" Type="http://schemas.openxmlformats.org/officeDocument/2006/relationships/image" Target="../media/image89.wmf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2.bin"/><Relationship Id="rId15" Type="http://schemas.openxmlformats.org/officeDocument/2006/relationships/image" Target="../media/image94.jpeg"/><Relationship Id="rId10" Type="http://schemas.openxmlformats.org/officeDocument/2006/relationships/image" Target="../media/image91.wmf"/><Relationship Id="rId4" Type="http://schemas.openxmlformats.org/officeDocument/2006/relationships/image" Target="../media/image88.wmf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9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9.wmf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101.wmf"/><Relationship Id="rId4" Type="http://schemas.openxmlformats.org/officeDocument/2006/relationships/image" Target="../media/image98.wmf"/><Relationship Id="rId9" Type="http://schemas.openxmlformats.org/officeDocument/2006/relationships/oleObject" Target="../embeddings/oleObject30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102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g"/><Relationship Id="rId1" Type="http://schemas.microsoft.com/office/2007/relationships/media" Target="../media/media9.mp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wmf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7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106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1.png"/><Relationship Id="rId7" Type="http://schemas.openxmlformats.org/officeDocument/2006/relationships/image" Target="../media/image5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73.png"/><Relationship Id="rId4" Type="http://schemas.openxmlformats.org/officeDocument/2006/relationships/image" Target="../media/image72.emf"/><Relationship Id="rId9" Type="http://schemas.openxmlformats.org/officeDocument/2006/relationships/hyperlink" Target="../../../../jag/videos/dyntex/elephant_illavc.avi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0.avi"/><Relationship Id="rId1" Type="http://schemas.microsoft.com/office/2007/relationships/media" Target="../media/media10.avi"/><Relationship Id="rId4" Type="http://schemas.openxmlformats.org/officeDocument/2006/relationships/image" Target="../media/image1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file:///C:\jag\models\elephant_scorpion.yxv" TargetMode="External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../../../../jag/videos/scalesmod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oleObject" Target="../embeddings/oleObject39.bin"/><Relationship Id="rId3" Type="http://schemas.openxmlformats.org/officeDocument/2006/relationships/hyperlink" Target="../../../../jag/videos/scalesmod/Video5.mpg" TargetMode="External"/><Relationship Id="rId7" Type="http://schemas.openxmlformats.org/officeDocument/2006/relationships/oleObject" Target="../embeddings/oleObject37.bin"/><Relationship Id="rId12" Type="http://schemas.openxmlformats.org/officeDocument/2006/relationships/hyperlink" Target="../../../../jag/videos/scalesmod/Video8.mpg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hyperlink" Target="../../../../jag/videos/scalesmod/Video6.mpg" TargetMode="External"/><Relationship Id="rId11" Type="http://schemas.openxmlformats.org/officeDocument/2006/relationships/image" Target="../media/image116.png"/><Relationship Id="rId5" Type="http://schemas.openxmlformats.org/officeDocument/2006/relationships/image" Target="../media/image114.png"/><Relationship Id="rId10" Type="http://schemas.openxmlformats.org/officeDocument/2006/relationships/oleObject" Target="../embeddings/oleObject38.bin"/><Relationship Id="rId4" Type="http://schemas.openxmlformats.org/officeDocument/2006/relationships/oleObject" Target="../embeddings/oleObject36.bin"/><Relationship Id="rId9" Type="http://schemas.openxmlformats.org/officeDocument/2006/relationships/hyperlink" Target="../../../../jag/videos/scalesmod/Video7.mpg" TargetMode="External"/><Relationship Id="rId14" Type="http://schemas.openxmlformats.org/officeDocument/2006/relationships/image" Target="../media/image11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19.png"/><Relationship Id="rId5" Type="http://schemas.openxmlformats.org/officeDocument/2006/relationships/oleObject" Target="../embeddings/oleObject41.bin"/><Relationship Id="rId4" Type="http://schemas.openxmlformats.org/officeDocument/2006/relationships/image" Target="../media/image1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avi"/><Relationship Id="rId1" Type="http://schemas.microsoft.com/office/2007/relationships/media" Target="../media/media11.avi"/><Relationship Id="rId4" Type="http://schemas.openxmlformats.org/officeDocument/2006/relationships/image" Target="../media/image12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avi"/><Relationship Id="rId1" Type="http://schemas.microsoft.com/office/2007/relationships/media" Target="../media/media12.avi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3.mov"/><Relationship Id="rId1" Type="http://schemas.microsoft.com/office/2007/relationships/media" Target="../media/media13.mov"/><Relationship Id="rId4" Type="http://schemas.openxmlformats.org/officeDocument/2006/relationships/image" Target="../media/image1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4.mpg"/><Relationship Id="rId1" Type="http://schemas.microsoft.com/office/2007/relationships/media" Target="../media/media14.mpg"/><Relationship Id="rId4" Type="http://schemas.openxmlformats.org/officeDocument/2006/relationships/image" Target="../media/image13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62000"/>
            <a:ext cx="9144000" cy="1905000"/>
          </a:xfrm>
        </p:spPr>
        <p:txBody>
          <a:bodyPr/>
          <a:lstStyle/>
          <a:p>
            <a:pPr eaLnBrk="1" hangingPunct="1"/>
            <a:r>
              <a:rPr lang="en-US" sz="3600" smtClean="0"/>
              <a:t>View Dependent Texturing using a Linear Basis</a:t>
            </a:r>
            <a:br>
              <a:rPr lang="en-US" sz="3600" smtClean="0"/>
            </a:br>
            <a:r>
              <a:rPr lang="en-US" sz="2800" smtClean="0"/>
              <a:t>  </a:t>
            </a:r>
            <a:r>
              <a:rPr lang="en-US" sz="2000" smtClean="0"/>
              <a:t>Neil Birkbeck, Dana Cobzas, Martin Jagersand, Adam Rachmielowski, Keith Yerex</a:t>
            </a:r>
            <a:br>
              <a:rPr lang="en-US" sz="2000" smtClean="0"/>
            </a:br>
            <a:r>
              <a:rPr lang="en-US" sz="3200" smtClean="0"/>
              <a:t>University of Alberta</a:t>
            </a:r>
            <a:br>
              <a:rPr lang="en-US" sz="3200" smtClean="0"/>
            </a:br>
            <a:r>
              <a:rPr lang="en-US" sz="2400" smtClean="0"/>
              <a:t>Computing Science</a:t>
            </a:r>
          </a:p>
        </p:txBody>
      </p:sp>
      <p:pic>
        <p:nvPicPr>
          <p:cNvPr id="190467" name="video1_humanface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46710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943600" y="5562600"/>
            <a:ext cx="3048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hlinkClick r:id="rId5" action="ppaction://hlinkfile"/>
              </a:rPr>
              <a:t>video</a:t>
            </a:r>
          </a:p>
        </p:txBody>
      </p:sp>
      <p:pic>
        <p:nvPicPr>
          <p:cNvPr id="307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82975"/>
            <a:ext cx="3276600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33" fill="hold"/>
                                        <p:tgtEl>
                                          <p:spTgt spid="1904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046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0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04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46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Low budget 3D from video </a:t>
            </a:r>
          </a:p>
        </p:txBody>
      </p:sp>
      <p:sp>
        <p:nvSpPr>
          <p:cNvPr id="20275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43434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solidFill>
                  <a:schemeClr val="hlink"/>
                </a:solidFill>
              </a:rPr>
              <a:t>Inexpensive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mtClean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solidFill>
                  <a:schemeClr val="hlink"/>
                </a:solidFill>
              </a:rPr>
              <a:t>Quick and convenient for the user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mtClean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Integrates with existing SW e.g. Blender, Maya</a:t>
            </a:r>
          </a:p>
        </p:txBody>
      </p:sp>
      <p:pic>
        <p:nvPicPr>
          <p:cNvPr id="202757" name="InsEle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4805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0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752600"/>
            <a:ext cx="180975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07" fill="hold"/>
                                        <p:tgtEl>
                                          <p:spTgt spid="2027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275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27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27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75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Application Case Study</a:t>
            </a:r>
            <a:br>
              <a:rPr lang="en-US" smtClean="0"/>
            </a:br>
            <a:r>
              <a:rPr lang="en-US" smtClean="0"/>
              <a:t>Modeling Inuit Artifacts</a:t>
            </a:r>
          </a:p>
        </p:txBody>
      </p:sp>
      <p:sp>
        <p:nvSpPr>
          <p:cNvPr id="13315" name="Text Box 1027"/>
          <p:cNvSpPr>
            <a:spLocks noChangeArrowheads="1"/>
          </p:cNvSpPr>
          <p:nvPr>
            <p:ph type="body" idx="1"/>
          </p:nvPr>
        </p:nvSpPr>
        <p:spPr>
          <a:xfrm>
            <a:off x="609600" y="1905000"/>
            <a:ext cx="79248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smtClean="0">
                <a:solidFill>
                  <a:schemeClr val="tx1"/>
                </a:solidFill>
                <a:effectLst/>
              </a:rPr>
              <a:t>New acquisition at the UofA: A group of 8 sculptures depicting Inuit seal hunt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smtClean="0">
                <a:solidFill>
                  <a:schemeClr val="tx1"/>
                </a:solidFill>
                <a:effectLst/>
              </a:rPr>
              <a:t>Acquired from sculptor by Hudson Bay Company</a:t>
            </a:r>
          </a:p>
        </p:txBody>
      </p:sp>
      <p:pic>
        <p:nvPicPr>
          <p:cNvPr id="13316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14800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1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1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14800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Application Case Study</a:t>
            </a:r>
            <a:br>
              <a:rPr lang="en-US" smtClean="0"/>
            </a:br>
            <a:r>
              <a:rPr lang="en-US" smtClean="0"/>
              <a:t>Modeling Inuit Artifacts</a:t>
            </a:r>
          </a:p>
        </p:txBody>
      </p:sp>
      <p:sp>
        <p:nvSpPr>
          <p:cNvPr id="21197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686800" cy="4648200"/>
          </a:xfrm>
        </p:spPr>
        <p:txBody>
          <a:bodyPr/>
          <a:lstStyle/>
          <a:p>
            <a:pPr marL="727075" indent="-609600" eaLnBrk="1" hangingPunct="1">
              <a:buFontTx/>
              <a:buNone/>
              <a:defRPr/>
            </a:pPr>
            <a:r>
              <a:rPr lang="en-US" smtClean="0"/>
              <a:t>Results:</a:t>
            </a:r>
          </a:p>
          <a:p>
            <a:pPr marL="727075" indent="-609600" eaLnBrk="1" hangingPunct="1">
              <a:buFontTx/>
              <a:buAutoNum type="arabicPeriod"/>
              <a:defRPr/>
            </a:pPr>
            <a:r>
              <a:rPr lang="en-US" smtClean="0"/>
              <a:t>A collection of 3D models of each component</a:t>
            </a:r>
          </a:p>
          <a:p>
            <a:pPr marL="727075" indent="-609600" eaLnBrk="1" hangingPunct="1">
              <a:buFontTx/>
              <a:buAutoNum type="arabicPeriod"/>
              <a:defRPr/>
            </a:pPr>
            <a:endParaRPr lang="en-US" smtClean="0"/>
          </a:p>
          <a:p>
            <a:pPr marL="727075" indent="-609600" eaLnBrk="1" hangingPunct="1">
              <a:buFontTx/>
              <a:buAutoNum type="arabicPeriod"/>
              <a:defRPr/>
            </a:pPr>
            <a:endParaRPr lang="en-US" smtClean="0"/>
          </a:p>
          <a:p>
            <a:pPr marL="727075" indent="-609600" eaLnBrk="1" hangingPunct="1">
              <a:buFontTx/>
              <a:buAutoNum type="arabicPeriod"/>
              <a:defRPr/>
            </a:pPr>
            <a:endParaRPr lang="en-US" smtClean="0"/>
          </a:p>
          <a:p>
            <a:pPr marL="727075" indent="-609600" eaLnBrk="1" hangingPunct="1">
              <a:buFontTx/>
              <a:buAutoNum type="arabicPeriod"/>
              <a:defRPr/>
            </a:pPr>
            <a:r>
              <a:rPr lang="en-US" smtClean="0"/>
              <a:t>Assembly of the individual models into </a:t>
            </a:r>
            <a:r>
              <a:rPr lang="en-US" smtClean="0">
                <a:hlinkClick r:id="rId3" action="ppaction://hlinkfile"/>
              </a:rPr>
              <a:t>animations</a:t>
            </a:r>
            <a:r>
              <a:rPr lang="en-US" smtClean="0"/>
              <a:t> and </a:t>
            </a:r>
            <a:r>
              <a:rPr lang="en-US" smtClean="0">
                <a:hlinkClick r:id="rId4"/>
              </a:rPr>
              <a:t>Internet web study material</a:t>
            </a:r>
            <a:r>
              <a:rPr lang="en-US" smtClean="0"/>
              <a:t>.</a:t>
            </a:r>
          </a:p>
        </p:txBody>
      </p:sp>
      <p:pic>
        <p:nvPicPr>
          <p:cNvPr id="14340" name="Picture 10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727325"/>
            <a:ext cx="19621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1029">
            <a:hlinkClick r:id="rId6" action="ppaction://program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728913"/>
            <a:ext cx="1765300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1030">
            <a:hlinkClick r:id="rId8" action="ppaction://program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2728913"/>
            <a:ext cx="1635125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031">
            <a:hlinkClick r:id="rId10" action="ppaction://hlinkfil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2728913"/>
            <a:ext cx="150495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344" name="Object 1032"/>
          <p:cNvGraphicFramePr>
            <a:graphicFrameLocks noChangeAspect="1"/>
          </p:cNvGraphicFramePr>
          <p:nvPr/>
        </p:nvGraphicFramePr>
        <p:xfrm>
          <a:off x="5257800" y="5600700"/>
          <a:ext cx="167640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6" name="Photo Editor Photo" r:id="rId12" imgW="6095238" imgH="4571429" progId="MSPhotoEd.3">
                  <p:embed/>
                </p:oleObj>
              </mc:Choice>
              <mc:Fallback>
                <p:oleObj name="Photo Editor Photo" r:id="rId12" imgW="6095238" imgH="4571429" progId="MSPhotoEd.3">
                  <p:embed/>
                  <p:pic>
                    <p:nvPicPr>
                      <p:cNvPr id="0" name="Object 10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5600700"/>
                        <a:ext cx="1676400" cy="125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5" name="Object 1033"/>
          <p:cNvGraphicFramePr>
            <a:graphicFrameLocks noChangeAspect="1"/>
          </p:cNvGraphicFramePr>
          <p:nvPr/>
        </p:nvGraphicFramePr>
        <p:xfrm>
          <a:off x="7315200" y="5562600"/>
          <a:ext cx="1619250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7" name="Photo Editor Photo" r:id="rId14" imgW="4761905" imgH="3572374" progId="MSPhotoEd.3">
                  <p:embed/>
                </p:oleObj>
              </mc:Choice>
              <mc:Fallback>
                <p:oleObj name="Photo Editor Photo" r:id="rId14" imgW="4761905" imgH="3572374" progId="MSPhotoEd.3">
                  <p:embed/>
                  <p:pic>
                    <p:nvPicPr>
                      <p:cNvPr id="0" name="Object 10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5562600"/>
                        <a:ext cx="1619250" cy="1214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6" name="Object 1034"/>
          <p:cNvGraphicFramePr>
            <a:graphicFrameLocks noChangeAspect="1"/>
          </p:cNvGraphicFramePr>
          <p:nvPr/>
        </p:nvGraphicFramePr>
        <p:xfrm>
          <a:off x="457200" y="5562600"/>
          <a:ext cx="1524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8" name="Photo Editor Photo" r:id="rId16" imgW="6095238" imgH="4571429" progId="MSPhotoEd.3">
                  <p:embed/>
                </p:oleObj>
              </mc:Choice>
              <mc:Fallback>
                <p:oleObj name="Photo Editor Photo" r:id="rId16" imgW="6095238" imgH="4571429" progId="MSPhotoEd.3">
                  <p:embed/>
                  <p:pic>
                    <p:nvPicPr>
                      <p:cNvPr id="0" name="Object 10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562600"/>
                        <a:ext cx="15240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7" name="Object 1035"/>
          <p:cNvGraphicFramePr>
            <a:graphicFrameLocks noChangeAspect="1"/>
          </p:cNvGraphicFramePr>
          <p:nvPr/>
        </p:nvGraphicFramePr>
        <p:xfrm>
          <a:off x="2743200" y="5562600"/>
          <a:ext cx="167640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9" name="Photo Editor Photo" r:id="rId18" imgW="4761905" imgH="3572374" progId="MSPhotoEd.3">
                  <p:embed/>
                </p:oleObj>
              </mc:Choice>
              <mc:Fallback>
                <p:oleObj name="Photo Editor Photo" r:id="rId18" imgW="4761905" imgH="3572374" progId="MSPhotoEd.3">
                  <p:embed/>
                  <p:pic>
                    <p:nvPicPr>
                      <p:cNvPr id="0" name="Object 10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5562600"/>
                        <a:ext cx="1676400" cy="125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Preliminaries:</a:t>
            </a:r>
            <a:br>
              <a:rPr lang="en-US" sz="4000" smtClean="0"/>
            </a:br>
            <a:r>
              <a:rPr lang="en-US" sz="4000" smtClean="0"/>
              <a:t>Capturing </a:t>
            </a:r>
            <a:r>
              <a:rPr lang="en-US" sz="4000" b="1" smtClean="0"/>
              <a:t>Macro</a:t>
            </a:r>
            <a:r>
              <a:rPr lang="en-US" sz="4000" smtClean="0"/>
              <a:t> geometry:</a:t>
            </a:r>
            <a:endParaRPr lang="en-US" smtClean="0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8686800" cy="2057400"/>
          </a:xfrm>
        </p:spPr>
        <p:txBody>
          <a:bodyPr/>
          <a:lstStyle/>
          <a:p>
            <a:pPr marL="650875" indent="-533400" eaLnBrk="1" hangingPunct="1">
              <a:lnSpc>
                <a:spcPct val="90000"/>
              </a:lnSpc>
              <a:defRPr/>
            </a:pPr>
            <a:r>
              <a:rPr lang="en-US" sz="2800" smtClean="0"/>
              <a:t>Shape From Silhouette</a:t>
            </a:r>
          </a:p>
          <a:p>
            <a:pPr marL="785813" lvl="1" indent="-381000" eaLnBrk="1" hangingPunct="1">
              <a:lnSpc>
                <a:spcPct val="90000"/>
              </a:lnSpc>
              <a:defRPr/>
            </a:pPr>
            <a:r>
              <a:rPr lang="en-US" sz="2000" smtClean="0"/>
              <a:t>Works for objects</a:t>
            </a:r>
          </a:p>
          <a:p>
            <a:pPr marL="785813" lvl="1" indent="-381000" eaLnBrk="1" hangingPunct="1">
              <a:lnSpc>
                <a:spcPct val="90000"/>
              </a:lnSpc>
              <a:defRPr/>
            </a:pPr>
            <a:r>
              <a:rPr lang="en-US" sz="2000" smtClean="0"/>
              <a:t>Robust</a:t>
            </a:r>
          </a:p>
          <a:p>
            <a:pPr marL="785813" lvl="1" indent="-381000" eaLnBrk="1" hangingPunct="1">
              <a:lnSpc>
                <a:spcPct val="90000"/>
              </a:lnSpc>
              <a:defRPr/>
            </a:pPr>
            <a:r>
              <a:rPr lang="en-US" sz="2000" smtClean="0"/>
              <a:t>Visual hull not true object surface</a:t>
            </a:r>
          </a:p>
          <a:p>
            <a:pPr marL="650875" indent="-533400" eaLnBrk="1" hangingPunct="1">
              <a:lnSpc>
                <a:spcPct val="90000"/>
              </a:lnSpc>
              <a:defRPr/>
            </a:pPr>
            <a:r>
              <a:rPr lang="en-US" sz="2800" smtClean="0"/>
              <a:t>Structure From Motion</a:t>
            </a:r>
          </a:p>
          <a:p>
            <a:pPr marL="785813" lvl="1" indent="-381000" eaLnBrk="1" hangingPunct="1">
              <a:lnSpc>
                <a:spcPct val="90000"/>
              </a:lnSpc>
              <a:defRPr/>
            </a:pPr>
            <a:r>
              <a:rPr lang="en-US" sz="2000" smtClean="0"/>
              <a:t>Works for Scenes</a:t>
            </a:r>
          </a:p>
          <a:p>
            <a:pPr marL="785813" lvl="1" indent="-381000" eaLnBrk="1" hangingPunct="1">
              <a:lnSpc>
                <a:spcPct val="90000"/>
              </a:lnSpc>
              <a:defRPr/>
            </a:pPr>
            <a:r>
              <a:rPr lang="en-US" sz="2000" smtClean="0"/>
              <a:t>Typically  sparse</a:t>
            </a:r>
          </a:p>
          <a:p>
            <a:pPr marL="785813" lvl="1" indent="-381000" eaLnBrk="1" hangingPunct="1">
              <a:lnSpc>
                <a:spcPct val="90000"/>
              </a:lnSpc>
              <a:defRPr/>
            </a:pPr>
            <a:r>
              <a:rPr lang="en-US" sz="2000" smtClean="0"/>
              <a:t>Sometimes fragile (no salient points in scene)</a:t>
            </a:r>
          </a:p>
          <a:p>
            <a:pPr marL="650875" indent="-533400" eaLnBrk="1" hangingPunct="1">
              <a:lnSpc>
                <a:spcPct val="90000"/>
              </a:lnSpc>
              <a:defRPr/>
            </a:pPr>
            <a:r>
              <a:rPr lang="en-US" sz="2800" smtClean="0"/>
              <a:t>Space carving</a:t>
            </a:r>
          </a:p>
          <a:p>
            <a:pPr marL="785813" lvl="1" indent="-381000" eaLnBrk="1" hangingPunct="1">
              <a:lnSpc>
                <a:spcPct val="90000"/>
              </a:lnSpc>
              <a:defRPr/>
            </a:pPr>
            <a:r>
              <a:rPr lang="en-US" sz="2000" smtClean="0"/>
              <a:t>Use free space constraints</a:t>
            </a:r>
          </a:p>
          <a:p>
            <a:pPr marL="650875" indent="-533400" eaLnBrk="1" hangingPunct="1">
              <a:lnSpc>
                <a:spcPct val="90000"/>
              </a:lnSpc>
              <a:defRPr/>
            </a:pPr>
            <a:r>
              <a:rPr lang="en-US" sz="2800" smtClean="0"/>
              <a:t>(Dense “Stereo” -- later)</a:t>
            </a:r>
          </a:p>
          <a:p>
            <a:pPr marL="785813" lvl="1" indent="-381000" eaLnBrk="1" hangingPunct="1">
              <a:lnSpc>
                <a:spcPct val="90000"/>
              </a:lnSpc>
              <a:defRPr/>
            </a:pPr>
            <a:r>
              <a:rPr lang="en-US" sz="2000" smtClean="0"/>
              <a:t>Use as second refinement step</a:t>
            </a:r>
          </a:p>
          <a:p>
            <a:pPr marL="650875" indent="-533400" eaLnBrk="1" hangingPunct="1">
              <a:lnSpc>
                <a:spcPct val="90000"/>
              </a:lnSpc>
              <a:buFontTx/>
              <a:buNone/>
              <a:defRPr/>
            </a:pPr>
            <a:endParaRPr lang="en-US" sz="2800" smtClean="0"/>
          </a:p>
          <a:p>
            <a:pPr marL="650875" indent="-533400" eaLnBrk="1" hangingPunct="1">
              <a:lnSpc>
                <a:spcPct val="90000"/>
              </a:lnSpc>
              <a:defRPr/>
            </a:pPr>
            <a:endParaRPr lang="en-US" sz="2800" smtClean="0"/>
          </a:p>
        </p:txBody>
      </p:sp>
      <p:pic>
        <p:nvPicPr>
          <p:cNvPr id="150590" name="dining_proj2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6670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6" descr="sf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1600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95" name="video1_humanface.avi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2192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68" descr="SeeR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876800"/>
            <a:ext cx="14843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69" descr="SeeFeldSolidrend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876800"/>
            <a:ext cx="10747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34" fill="hold"/>
                                        <p:tgtEl>
                                          <p:spTgt spid="1505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05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05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9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0590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5059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05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505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59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4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160" tIns="46080" rIns="92160" bIns="46080"/>
          <a:lstStyle/>
          <a:p>
            <a:pPr defTabSz="457200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/>
              <a:t>Incremental Free-Space Carving</a:t>
            </a:r>
            <a:br>
              <a:rPr lang="en-US" smtClean="0"/>
            </a:br>
            <a:r>
              <a:rPr lang="en-US" smtClean="0"/>
              <a:t>2D Example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895600"/>
            <a:ext cx="1785938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181600"/>
            <a:ext cx="1785938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1785938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962400"/>
            <a:ext cx="1785938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2157413" y="4343400"/>
            <a:ext cx="2543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SzPct val="100000"/>
            </a:pPr>
            <a:r>
              <a:rPr lang="en-CA">
                <a:solidFill>
                  <a:srgbClr val="000000"/>
                </a:solidFill>
                <a:latin typeface="Calibri" pitchFamily="32" charset="0"/>
                <a:ea typeface="MS Gothic" charset="-128"/>
              </a:rPr>
              <a:t>(b) New </a:t>
            </a:r>
            <a:r>
              <a:rPr lang="en-CA">
                <a:solidFill>
                  <a:srgbClr val="990000"/>
                </a:solidFill>
                <a:latin typeface="Calibri" pitchFamily="32" charset="0"/>
                <a:ea typeface="MS Gothic" charset="-128"/>
              </a:rPr>
              <a:t>point       </a:t>
            </a:r>
            <a:r>
              <a:rPr lang="en-CA">
                <a:solidFill>
                  <a:srgbClr val="000000"/>
                </a:solidFill>
                <a:latin typeface="Calibri" pitchFamily="32" charset="0"/>
                <a:ea typeface="MS Gothic" charset="-128"/>
              </a:rPr>
              <a:t>event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1146175" y="2895600"/>
            <a:ext cx="10556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SzPct val="100000"/>
            </a:pPr>
            <a:r>
              <a:rPr lang="en-CA">
                <a:solidFill>
                  <a:srgbClr val="000000"/>
                </a:solidFill>
                <a:latin typeface="Calibri" pitchFamily="32" charset="0"/>
                <a:ea typeface="MS Gothic" charset="-128"/>
              </a:rPr>
              <a:t>(a) Initial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4540250" y="5486400"/>
            <a:ext cx="2047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SzPct val="100000"/>
            </a:pPr>
            <a:r>
              <a:rPr lang="en-CA">
                <a:solidFill>
                  <a:srgbClr val="000000"/>
                </a:solidFill>
                <a:latin typeface="Calibri" pitchFamily="32" charset="0"/>
                <a:ea typeface="MS Gothic" charset="-128"/>
              </a:rPr>
              <a:t>(c) Retriangulation</a:t>
            </a:r>
          </a:p>
          <a:p>
            <a:pPr>
              <a:buSzPct val="100000"/>
            </a:pPr>
            <a:r>
              <a:rPr lang="en-CA">
                <a:solidFill>
                  <a:srgbClr val="000000"/>
                </a:solidFill>
                <a:latin typeface="Calibri" pitchFamily="32" charset="0"/>
                <a:ea typeface="MS Gothic" charset="-128"/>
              </a:rPr>
              <a:t>&amp; carving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6605588" y="4724400"/>
            <a:ext cx="2428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SzPct val="100000"/>
            </a:pPr>
            <a:r>
              <a:rPr lang="en-CA">
                <a:solidFill>
                  <a:srgbClr val="000000"/>
                </a:solidFill>
                <a:latin typeface="Calibri" pitchFamily="32" charset="0"/>
                <a:ea typeface="MS Gothic" charset="-128"/>
              </a:rPr>
              <a:t>(d) New </a:t>
            </a:r>
            <a:r>
              <a:rPr lang="en-CA">
                <a:solidFill>
                  <a:srgbClr val="990000"/>
                </a:solidFill>
                <a:latin typeface="Calibri" pitchFamily="32" charset="0"/>
                <a:ea typeface="MS Gothic" charset="-128"/>
              </a:rPr>
              <a:t>camera</a:t>
            </a:r>
            <a:r>
              <a:rPr lang="en-CA">
                <a:solidFill>
                  <a:srgbClr val="000000"/>
                </a:solidFill>
                <a:latin typeface="Calibri" pitchFamily="32" charset="0"/>
                <a:ea typeface="MS Gothic" charset="-128"/>
              </a:rPr>
              <a:t> event</a:t>
            </a: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H="1">
            <a:off x="1370013" y="1371600"/>
            <a:ext cx="460375" cy="6858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1584325" y="955675"/>
            <a:ext cx="1401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0000FF"/>
              </a:buClr>
              <a:buSzPct val="100000"/>
              <a:buFont typeface="Times New Roman" pitchFamily="18" charset="0"/>
              <a:buNone/>
            </a:pPr>
            <a:r>
              <a:rPr lang="en-US" sz="2400">
                <a:solidFill>
                  <a:srgbClr val="0000FF"/>
                </a:solidFill>
                <a:cs typeface="Arial" charset="0"/>
              </a:rPr>
              <a:t>Freespace</a:t>
            </a: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flipH="1">
            <a:off x="1903413" y="1752600"/>
            <a:ext cx="993775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2879725" y="1336675"/>
            <a:ext cx="14525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SzPct val="100000"/>
            </a:pPr>
            <a:r>
              <a:rPr lang="en-US" sz="2400">
                <a:solidFill>
                  <a:srgbClr val="00CCCC"/>
                </a:solidFill>
                <a:cs typeface="Arial" charset="0"/>
              </a:rPr>
              <a:t>Uncarved/</a:t>
            </a:r>
          </a:p>
          <a:p>
            <a:pPr>
              <a:buSzPct val="100000"/>
            </a:pPr>
            <a:r>
              <a:rPr lang="en-US" sz="2400">
                <a:solidFill>
                  <a:srgbClr val="00CCCC"/>
                </a:solidFill>
                <a:cs typeface="Arial" charset="0"/>
              </a:rPr>
              <a:t>occupied</a:t>
            </a:r>
          </a:p>
        </p:txBody>
      </p:sp>
      <p:sp>
        <p:nvSpPr>
          <p:cNvPr id="16399" name="Text Box 15"/>
          <p:cNvSpPr txBox="1">
            <a:spLocks noChangeArrowheads="1"/>
          </p:cNvSpPr>
          <p:nvPr/>
        </p:nvSpPr>
        <p:spPr bwMode="auto">
          <a:xfrm>
            <a:off x="0" y="838200"/>
            <a:ext cx="124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0000FF"/>
              </a:buClr>
              <a:buSzPct val="100000"/>
              <a:buFont typeface="Times New Roman" pitchFamily="18" charset="0"/>
              <a:buNone/>
            </a:pPr>
            <a:r>
              <a:rPr lang="en-US" sz="2400">
                <a:solidFill>
                  <a:srgbClr val="0000FF"/>
                </a:solidFill>
                <a:cs typeface="Arial" charset="0"/>
              </a:rPr>
              <a:t>Cameras</a:t>
            </a:r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>
            <a:off x="762000" y="1295400"/>
            <a:ext cx="304800" cy="1524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>
            <a:off x="609600" y="1295400"/>
            <a:ext cx="228600" cy="5334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 flipH="1" flipV="1">
            <a:off x="3427413" y="3656013"/>
            <a:ext cx="79375" cy="7651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3" name="Line 19"/>
          <p:cNvSpPr>
            <a:spLocks noChangeShapeType="1"/>
          </p:cNvSpPr>
          <p:nvPr/>
        </p:nvSpPr>
        <p:spPr bwMode="auto">
          <a:xfrm flipH="1" flipV="1">
            <a:off x="5180013" y="4646613"/>
            <a:ext cx="79375" cy="8413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4" name="Line 20"/>
          <p:cNvSpPr>
            <a:spLocks noChangeShapeType="1"/>
          </p:cNvSpPr>
          <p:nvPr/>
        </p:nvSpPr>
        <p:spPr bwMode="auto">
          <a:xfrm flipH="1">
            <a:off x="7770813" y="5029200"/>
            <a:ext cx="231775" cy="2286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5" name="Line 21"/>
          <p:cNvSpPr>
            <a:spLocks noChangeShapeType="1"/>
          </p:cNvSpPr>
          <p:nvPr/>
        </p:nvSpPr>
        <p:spPr bwMode="auto">
          <a:xfrm>
            <a:off x="914400" y="3810000"/>
            <a:ext cx="3810000" cy="2667000"/>
          </a:xfrm>
          <a:prstGeom prst="line">
            <a:avLst/>
          </a:prstGeom>
          <a:noFill/>
          <a:ln w="76320">
            <a:solidFill>
              <a:srgbClr val="CCCC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6" name="Text Box 22"/>
          <p:cNvSpPr txBox="1">
            <a:spLocks noChangeArrowheads="1"/>
          </p:cNvSpPr>
          <p:nvPr/>
        </p:nvSpPr>
        <p:spPr bwMode="auto">
          <a:xfrm>
            <a:off x="4959350" y="2057400"/>
            <a:ext cx="3727450" cy="533400"/>
          </a:xfrm>
          <a:prstGeom prst="rect">
            <a:avLst/>
          </a:prstGeom>
          <a:noFill/>
          <a:ln w="76320">
            <a:solidFill>
              <a:srgbClr val="00CC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1500"/>
              </a:spcBef>
              <a:buSzPct val="100000"/>
            </a:pPr>
            <a:r>
              <a:rPr lang="en-US" sz="2400">
                <a:solidFill>
                  <a:srgbClr val="00CCCC"/>
                </a:solidFill>
                <a:cs typeface="Arial" charset="0"/>
              </a:rPr>
              <a:t>In 3D: Triang </a:t>
            </a:r>
            <a:r>
              <a:rPr lang="en-US" sz="2400">
                <a:solidFill>
                  <a:srgbClr val="00CCCC"/>
                </a:solidFill>
                <a:latin typeface="Wingdings" pitchFamily="2" charset="2"/>
                <a:cs typeface="Arial" charset="0"/>
              </a:rPr>
              <a:t></a:t>
            </a:r>
            <a:r>
              <a:rPr lang="en-US" sz="2400">
                <a:solidFill>
                  <a:srgbClr val="00CCCC"/>
                </a:solidFill>
                <a:cs typeface="Arial" charset="0"/>
              </a:rPr>
              <a:t> Tetrahedra</a:t>
            </a:r>
          </a:p>
        </p:txBody>
      </p:sp>
      <p:sp>
        <p:nvSpPr>
          <p:cNvPr id="16407" name="Text Box 23"/>
          <p:cNvSpPr txBox="1">
            <a:spLocks noChangeArrowheads="1"/>
          </p:cNvSpPr>
          <p:nvPr/>
        </p:nvSpPr>
        <p:spPr bwMode="auto">
          <a:xfrm>
            <a:off x="3883025" y="2438400"/>
            <a:ext cx="1296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1500"/>
              </a:spcBef>
              <a:buSzPct val="100000"/>
            </a:pPr>
            <a:r>
              <a:rPr lang="en-US" sz="2400">
                <a:solidFill>
                  <a:srgbClr val="FF9900"/>
                </a:solidFill>
                <a:cs typeface="Arial" charset="0"/>
              </a:rPr>
              <a:t>Conflicts</a:t>
            </a:r>
          </a:p>
        </p:txBody>
      </p:sp>
      <p:sp>
        <p:nvSpPr>
          <p:cNvPr id="16408" name="Line 24"/>
          <p:cNvSpPr>
            <a:spLocks noChangeShapeType="1"/>
          </p:cNvSpPr>
          <p:nvPr/>
        </p:nvSpPr>
        <p:spPr bwMode="auto">
          <a:xfrm flipH="1">
            <a:off x="3351213" y="2819400"/>
            <a:ext cx="384175" cy="6096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5588" cy="137318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/>
              <a:t>3D Modeling System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31188" cy="457358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indent="0" defTabSz="457200" eaLnBrk="1" hangingPunct="1">
              <a:lnSpc>
                <a:spcPct val="80000"/>
              </a:lnSpc>
              <a:spcBef>
                <a:spcPts val="750"/>
              </a:spcBef>
              <a:tabLst>
                <a:tab pos="622300" algn="l"/>
                <a:tab pos="1536700" algn="l"/>
                <a:tab pos="2451100" algn="l"/>
                <a:tab pos="3365500" algn="l"/>
                <a:tab pos="4279900" algn="l"/>
                <a:tab pos="5194300" algn="l"/>
                <a:tab pos="6108700" algn="l"/>
                <a:tab pos="7023100" algn="l"/>
                <a:tab pos="7937500" algn="l"/>
                <a:tab pos="8851900" algn="l"/>
                <a:tab pos="9766300" algn="l"/>
              </a:tabLst>
            </a:pPr>
            <a:r>
              <a:rPr lang="en-CA" sz="2600" smtClean="0">
                <a:effectLst/>
              </a:rPr>
              <a:t>Online, incremental handling of </a:t>
            </a:r>
            <a:r>
              <a:rPr lang="en-CA" sz="2600" smtClean="0">
                <a:solidFill>
                  <a:srgbClr val="800000"/>
                </a:solidFill>
                <a:effectLst/>
              </a:rPr>
              <a:t>new-information events</a:t>
            </a:r>
          </a:p>
          <a:p>
            <a:pPr marL="627063" lvl="1" defTabSz="457200" eaLnBrk="1" hangingPunct="1">
              <a:lnSpc>
                <a:spcPct val="80000"/>
              </a:lnSpc>
              <a:tabLst>
                <a:tab pos="622300" algn="l"/>
                <a:tab pos="1536700" algn="l"/>
                <a:tab pos="2451100" algn="l"/>
                <a:tab pos="3365500" algn="l"/>
                <a:tab pos="4279900" algn="l"/>
                <a:tab pos="5194300" algn="l"/>
                <a:tab pos="6108700" algn="l"/>
                <a:tab pos="7023100" algn="l"/>
                <a:tab pos="7937500" algn="l"/>
                <a:tab pos="8851900" algn="l"/>
                <a:tab pos="9766300" algn="l"/>
              </a:tabLst>
            </a:pPr>
            <a:r>
              <a:rPr lang="en-CA" smtClean="0">
                <a:effectLst/>
              </a:rPr>
              <a:t>Inputs continuously change online</a:t>
            </a:r>
          </a:p>
          <a:p>
            <a:pPr marL="627063" lvl="1" defTabSz="457200" eaLnBrk="1" hangingPunct="1">
              <a:lnSpc>
                <a:spcPct val="80000"/>
              </a:lnSpc>
              <a:tabLst>
                <a:tab pos="622300" algn="l"/>
                <a:tab pos="1536700" algn="l"/>
                <a:tab pos="2451100" algn="l"/>
                <a:tab pos="3365500" algn="l"/>
                <a:tab pos="4279900" algn="l"/>
                <a:tab pos="5194300" algn="l"/>
                <a:tab pos="6108700" algn="l"/>
                <a:tab pos="7023100" algn="l"/>
                <a:tab pos="7937500" algn="l"/>
                <a:tab pos="8851900" algn="l"/>
                <a:tab pos="9766300" algn="l"/>
              </a:tabLst>
            </a:pPr>
            <a:r>
              <a:rPr lang="en-CA" smtClean="0">
                <a:effectLst/>
              </a:rPr>
              <a:t>Different types of changes trigger tailored processing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241675"/>
            <a:ext cx="763270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3" name="AutoShape 5"/>
          <p:cNvSpPr>
            <a:spLocks noChangeArrowheads="1"/>
          </p:cNvSpPr>
          <p:nvPr/>
        </p:nvSpPr>
        <p:spPr bwMode="auto">
          <a:xfrm>
            <a:off x="4800600" y="3200400"/>
            <a:ext cx="1600200" cy="2514600"/>
          </a:xfrm>
          <a:prstGeom prst="roundRect">
            <a:avLst>
              <a:gd name="adj" fmla="val 97"/>
            </a:avLst>
          </a:prstGeom>
          <a:noFill/>
          <a:ln w="18360">
            <a:solidFill>
              <a:srgbClr val="DC2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5588" cy="15255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mtClean="0"/>
              <a:t>3-tier Macro, Meso, Micro model</a:t>
            </a:r>
          </a:p>
        </p:txBody>
      </p:sp>
      <p:sp>
        <p:nvSpPr>
          <p:cNvPr id="20685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8688388" cy="36576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431800" indent="-323850" defTabSz="457200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GB" sz="2800" smtClean="0"/>
              <a:t>Multi-Tiered Models:</a:t>
            </a:r>
          </a:p>
          <a:p>
            <a:pPr marL="863600" lvl="1" indent="-287338" defTabSz="457200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GB" sz="2000" smtClean="0"/>
              <a:t>Commonly:</a:t>
            </a:r>
          </a:p>
          <a:p>
            <a:pPr marL="1295400" lvl="2" indent="-215900" defTabSz="457200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GB" sz="2000" smtClean="0"/>
              <a:t>Two tiers:  3D Geometry and appearance (* texture mapping)</a:t>
            </a:r>
            <a:r>
              <a:rPr lang="ar-SA" sz="2000" smtClean="0">
                <a:cs typeface="Arial" charset="0"/>
              </a:rPr>
              <a:t>‏</a:t>
            </a:r>
            <a:endParaRPr lang="en-GB" sz="2000" smtClean="0"/>
          </a:p>
          <a:p>
            <a:pPr marL="1295400" lvl="2" indent="-215900" defTabSz="457200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GB" sz="2000" smtClean="0"/>
              <a:t>Used in graphics applications, recovered in Vision applications</a:t>
            </a:r>
          </a:p>
          <a:p>
            <a:pPr marL="863600" lvl="1" indent="-287338" defTabSz="457200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GB" sz="2000" smtClean="0"/>
              <a:t>Three-Tier</a:t>
            </a:r>
          </a:p>
          <a:p>
            <a:pPr marL="1295400" lvl="2" indent="-215900" defTabSz="457200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GB" sz="2000" smtClean="0"/>
              <a:t>Macro scale:  describes scene geometry (triangulated mesh)</a:t>
            </a:r>
            <a:r>
              <a:rPr lang="ar-SA" sz="2000" smtClean="0">
                <a:cs typeface="Arial" charset="0"/>
              </a:rPr>
              <a:t>‏</a:t>
            </a:r>
            <a:endParaRPr lang="en-GB" sz="2000" smtClean="0"/>
          </a:p>
          <a:p>
            <a:pPr marL="1295400" lvl="2" indent="-215900" defTabSz="457200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GB" sz="2000" smtClean="0"/>
              <a:t>Meso scale: fine scale geometric detail (displacement map)</a:t>
            </a:r>
            <a:r>
              <a:rPr lang="ar-SA" sz="2000" smtClean="0">
                <a:cs typeface="Arial" charset="0"/>
              </a:rPr>
              <a:t>‏</a:t>
            </a:r>
            <a:endParaRPr lang="en-GB" sz="2000" smtClean="0"/>
          </a:p>
          <a:p>
            <a:pPr marL="1295400" lvl="2" indent="-215900" defTabSz="457200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GB" sz="2000" smtClean="0"/>
              <a:t>Micro: fine scale geometry and reflectance (Texture basis)</a:t>
            </a:r>
            <a:r>
              <a:rPr lang="ar-SA" sz="2000" smtClean="0">
                <a:cs typeface="Arial" charset="0"/>
              </a:rPr>
              <a:t>‏</a:t>
            </a:r>
            <a:endParaRPr lang="en-GB" sz="2000" smtClean="0"/>
          </a:p>
          <a:p>
            <a:pPr marL="863600" lvl="1" indent="-287338" defTabSz="457200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GB" sz="2000" smtClean="0"/>
              <a:t>Captured by sequential refinement</a:t>
            </a:r>
          </a:p>
        </p:txBody>
      </p:sp>
      <p:pic>
        <p:nvPicPr>
          <p:cNvPr id="18436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954088"/>
            <a:ext cx="1565275" cy="17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7" name="Picture 10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675" y="954088"/>
            <a:ext cx="1704975" cy="171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8" name="Picture 10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200650"/>
            <a:ext cx="5487988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Geometry alone does not solve modeling!</a:t>
            </a:r>
            <a:br>
              <a:rPr lang="en-US" sz="4000" smtClean="0"/>
            </a:br>
            <a:r>
              <a:rPr lang="en-US" sz="4000" smtClean="0"/>
              <a:t>Need: Multi-Scale Model</a:t>
            </a:r>
            <a:endParaRPr lang="en-US" sz="3200" smtClean="0"/>
          </a:p>
        </p:txBody>
      </p:sp>
      <p:sp>
        <p:nvSpPr>
          <p:cNvPr id="14745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09800" y="1905000"/>
            <a:ext cx="1981200" cy="9906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800" smtClean="0"/>
              <a:t>Modeling</a:t>
            </a:r>
          </a:p>
          <a:p>
            <a:pPr eaLnBrk="1" hangingPunct="1">
              <a:buFontTx/>
              <a:buNone/>
              <a:defRPr/>
            </a:pPr>
            <a:r>
              <a:rPr lang="en-US" sz="1600" smtClean="0"/>
              <a:t>(Computer vision)</a:t>
            </a:r>
          </a:p>
          <a:p>
            <a:pPr eaLnBrk="1" hangingPunct="1">
              <a:buFontTx/>
              <a:buNone/>
              <a:defRPr/>
            </a:pPr>
            <a:endParaRPr lang="en-US" sz="2800" smtClean="0"/>
          </a:p>
          <a:p>
            <a:pPr lvl="2" eaLnBrk="1" hangingPunct="1">
              <a:defRPr/>
            </a:pPr>
            <a:endParaRPr lang="en-GB" sz="2000" smtClean="0"/>
          </a:p>
          <a:p>
            <a:pPr lvl="2" eaLnBrk="1" hangingPunct="1">
              <a:defRPr/>
            </a:pPr>
            <a:endParaRPr lang="en-GB" sz="2000" smtClean="0"/>
          </a:p>
        </p:txBody>
      </p:sp>
      <p:grpSp>
        <p:nvGrpSpPr>
          <p:cNvPr id="19460" name="Group 1028"/>
          <p:cNvGrpSpPr>
            <a:grpSpLocks/>
          </p:cNvGrpSpPr>
          <p:nvPr/>
        </p:nvGrpSpPr>
        <p:grpSpPr bwMode="auto">
          <a:xfrm>
            <a:off x="4572000" y="2133600"/>
            <a:ext cx="914400" cy="1371600"/>
            <a:chOff x="4032" y="1056"/>
            <a:chExt cx="576" cy="864"/>
          </a:xfrm>
        </p:grpSpPr>
        <p:sp>
          <p:nvSpPr>
            <p:cNvPr id="19561" name="Freeform 1029"/>
            <p:cNvSpPr>
              <a:spLocks/>
            </p:cNvSpPr>
            <p:nvPr/>
          </p:nvSpPr>
          <p:spPr bwMode="auto">
            <a:xfrm>
              <a:off x="4032" y="1341"/>
              <a:ext cx="347" cy="579"/>
            </a:xfrm>
            <a:custGeom>
              <a:avLst/>
              <a:gdLst>
                <a:gd name="T0" fmla="*/ 0 w 708"/>
                <a:gd name="T1" fmla="*/ 104 h 1269"/>
                <a:gd name="T2" fmla="*/ 75 w 708"/>
                <a:gd name="T3" fmla="*/ 120 h 1269"/>
                <a:gd name="T4" fmla="*/ 77 w 708"/>
                <a:gd name="T5" fmla="*/ 120 h 1269"/>
                <a:gd name="T6" fmla="*/ 77 w 708"/>
                <a:gd name="T7" fmla="*/ 119 h 1269"/>
                <a:gd name="T8" fmla="*/ 77 w 708"/>
                <a:gd name="T9" fmla="*/ 118 h 1269"/>
                <a:gd name="T10" fmla="*/ 34 w 708"/>
                <a:gd name="T11" fmla="*/ 78 h 1269"/>
                <a:gd name="T12" fmla="*/ 36 w 708"/>
                <a:gd name="T13" fmla="*/ 77 h 1269"/>
                <a:gd name="T14" fmla="*/ 36 w 708"/>
                <a:gd name="T15" fmla="*/ 2 h 1269"/>
                <a:gd name="T16" fmla="*/ 33 w 708"/>
                <a:gd name="T17" fmla="*/ 3 h 1269"/>
                <a:gd name="T18" fmla="*/ 34 w 708"/>
                <a:gd name="T19" fmla="*/ 4 h 1269"/>
                <a:gd name="T20" fmla="*/ 36 w 708"/>
                <a:gd name="T21" fmla="*/ 3 h 1269"/>
                <a:gd name="T22" fmla="*/ 32 w 708"/>
                <a:gd name="T23" fmla="*/ 2 h 1269"/>
                <a:gd name="T24" fmla="*/ 81 w 708"/>
                <a:gd name="T25" fmla="*/ 82 h 1269"/>
                <a:gd name="T26" fmla="*/ 80 w 708"/>
                <a:gd name="T27" fmla="*/ 81 h 1269"/>
                <a:gd name="T28" fmla="*/ 79 w 708"/>
                <a:gd name="T29" fmla="*/ 81 h 1269"/>
                <a:gd name="T30" fmla="*/ 79 w 708"/>
                <a:gd name="T31" fmla="*/ 83 h 1269"/>
                <a:gd name="T32" fmla="*/ 35 w 708"/>
                <a:gd name="T33" fmla="*/ 73 h 1269"/>
                <a:gd name="T34" fmla="*/ 81 w 708"/>
                <a:gd name="T35" fmla="*/ 84 h 1269"/>
                <a:gd name="T36" fmla="*/ 82 w 708"/>
                <a:gd name="T37" fmla="*/ 83 h 1269"/>
                <a:gd name="T38" fmla="*/ 83 w 708"/>
                <a:gd name="T39" fmla="*/ 83 h 1269"/>
                <a:gd name="T40" fmla="*/ 83 w 708"/>
                <a:gd name="T41" fmla="*/ 81 h 1269"/>
                <a:gd name="T42" fmla="*/ 36 w 708"/>
                <a:gd name="T43" fmla="*/ 1 h 1269"/>
                <a:gd name="T44" fmla="*/ 35 w 708"/>
                <a:gd name="T45" fmla="*/ 0 h 1269"/>
                <a:gd name="T46" fmla="*/ 33 w 708"/>
                <a:gd name="T47" fmla="*/ 0 h 1269"/>
                <a:gd name="T48" fmla="*/ 32 w 708"/>
                <a:gd name="T49" fmla="*/ 1 h 1269"/>
                <a:gd name="T50" fmla="*/ 32 w 708"/>
                <a:gd name="T51" fmla="*/ 2 h 1269"/>
                <a:gd name="T52" fmla="*/ 32 w 708"/>
                <a:gd name="T53" fmla="*/ 78 h 1269"/>
                <a:gd name="T54" fmla="*/ 33 w 708"/>
                <a:gd name="T55" fmla="*/ 78 h 1269"/>
                <a:gd name="T56" fmla="*/ 75 w 708"/>
                <a:gd name="T57" fmla="*/ 117 h 1269"/>
                <a:gd name="T58" fmla="*/ 74 w 708"/>
                <a:gd name="T59" fmla="*/ 117 h 1269"/>
                <a:gd name="T60" fmla="*/ 73 w 708"/>
                <a:gd name="T61" fmla="*/ 119 h 1269"/>
                <a:gd name="T62" fmla="*/ 75 w 708"/>
                <a:gd name="T63" fmla="*/ 119 h 1269"/>
                <a:gd name="T64" fmla="*/ 1 w 708"/>
                <a:gd name="T65" fmla="*/ 101 h 12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08" h="1269">
                  <a:moveTo>
                    <a:pt x="10" y="1060"/>
                  </a:moveTo>
                  <a:lnTo>
                    <a:pt x="0" y="1096"/>
                  </a:lnTo>
                  <a:lnTo>
                    <a:pt x="634" y="1269"/>
                  </a:lnTo>
                  <a:lnTo>
                    <a:pt x="639" y="1269"/>
                  </a:lnTo>
                  <a:lnTo>
                    <a:pt x="646" y="1268"/>
                  </a:lnTo>
                  <a:lnTo>
                    <a:pt x="653" y="1264"/>
                  </a:lnTo>
                  <a:lnTo>
                    <a:pt x="656" y="1258"/>
                  </a:lnTo>
                  <a:lnTo>
                    <a:pt x="657" y="1251"/>
                  </a:lnTo>
                  <a:lnTo>
                    <a:pt x="656" y="1244"/>
                  </a:lnTo>
                  <a:lnTo>
                    <a:pt x="654" y="1239"/>
                  </a:lnTo>
                  <a:lnTo>
                    <a:pt x="306" y="805"/>
                  </a:lnTo>
                  <a:lnTo>
                    <a:pt x="291" y="817"/>
                  </a:lnTo>
                  <a:lnTo>
                    <a:pt x="309" y="817"/>
                  </a:lnTo>
                  <a:lnTo>
                    <a:pt x="308" y="810"/>
                  </a:lnTo>
                  <a:lnTo>
                    <a:pt x="311" y="817"/>
                  </a:lnTo>
                  <a:lnTo>
                    <a:pt x="311" y="18"/>
                  </a:lnTo>
                  <a:lnTo>
                    <a:pt x="291" y="18"/>
                  </a:lnTo>
                  <a:lnTo>
                    <a:pt x="277" y="32"/>
                  </a:lnTo>
                  <a:lnTo>
                    <a:pt x="284" y="35"/>
                  </a:lnTo>
                  <a:lnTo>
                    <a:pt x="291" y="37"/>
                  </a:lnTo>
                  <a:lnTo>
                    <a:pt x="298" y="35"/>
                  </a:lnTo>
                  <a:lnTo>
                    <a:pt x="305" y="32"/>
                  </a:lnTo>
                  <a:lnTo>
                    <a:pt x="308" y="25"/>
                  </a:lnTo>
                  <a:lnTo>
                    <a:pt x="275" y="26"/>
                  </a:lnTo>
                  <a:lnTo>
                    <a:pt x="673" y="873"/>
                  </a:lnTo>
                  <a:lnTo>
                    <a:pt x="689" y="865"/>
                  </a:lnTo>
                  <a:lnTo>
                    <a:pt x="689" y="847"/>
                  </a:lnTo>
                  <a:lnTo>
                    <a:pt x="682" y="848"/>
                  </a:lnTo>
                  <a:lnTo>
                    <a:pt x="675" y="851"/>
                  </a:lnTo>
                  <a:lnTo>
                    <a:pt x="672" y="858"/>
                  </a:lnTo>
                  <a:lnTo>
                    <a:pt x="671" y="865"/>
                  </a:lnTo>
                  <a:lnTo>
                    <a:pt x="672" y="872"/>
                  </a:lnTo>
                  <a:lnTo>
                    <a:pt x="693" y="847"/>
                  </a:lnTo>
                  <a:lnTo>
                    <a:pt x="294" y="772"/>
                  </a:lnTo>
                  <a:lnTo>
                    <a:pt x="288" y="809"/>
                  </a:lnTo>
                  <a:lnTo>
                    <a:pt x="686" y="883"/>
                  </a:lnTo>
                  <a:lnTo>
                    <a:pt x="689" y="883"/>
                  </a:lnTo>
                  <a:lnTo>
                    <a:pt x="696" y="882"/>
                  </a:lnTo>
                  <a:lnTo>
                    <a:pt x="703" y="879"/>
                  </a:lnTo>
                  <a:lnTo>
                    <a:pt x="706" y="872"/>
                  </a:lnTo>
                  <a:lnTo>
                    <a:pt x="708" y="865"/>
                  </a:lnTo>
                  <a:lnTo>
                    <a:pt x="706" y="858"/>
                  </a:lnTo>
                  <a:lnTo>
                    <a:pt x="706" y="857"/>
                  </a:lnTo>
                  <a:lnTo>
                    <a:pt x="308" y="10"/>
                  </a:lnTo>
                  <a:lnTo>
                    <a:pt x="305" y="4"/>
                  </a:lnTo>
                  <a:lnTo>
                    <a:pt x="298" y="1"/>
                  </a:lnTo>
                  <a:lnTo>
                    <a:pt x="291" y="0"/>
                  </a:lnTo>
                  <a:lnTo>
                    <a:pt x="284" y="1"/>
                  </a:lnTo>
                  <a:lnTo>
                    <a:pt x="277" y="4"/>
                  </a:lnTo>
                  <a:lnTo>
                    <a:pt x="274" y="11"/>
                  </a:lnTo>
                  <a:lnTo>
                    <a:pt x="273" y="18"/>
                  </a:lnTo>
                  <a:lnTo>
                    <a:pt x="273" y="817"/>
                  </a:lnTo>
                  <a:lnTo>
                    <a:pt x="274" y="824"/>
                  </a:lnTo>
                  <a:lnTo>
                    <a:pt x="277" y="828"/>
                  </a:lnTo>
                  <a:lnTo>
                    <a:pt x="625" y="1262"/>
                  </a:lnTo>
                  <a:lnTo>
                    <a:pt x="639" y="1232"/>
                  </a:lnTo>
                  <a:lnTo>
                    <a:pt x="632" y="1233"/>
                  </a:lnTo>
                  <a:lnTo>
                    <a:pt x="625" y="1237"/>
                  </a:lnTo>
                  <a:lnTo>
                    <a:pt x="622" y="1244"/>
                  </a:lnTo>
                  <a:lnTo>
                    <a:pt x="620" y="1251"/>
                  </a:lnTo>
                  <a:lnTo>
                    <a:pt x="622" y="1258"/>
                  </a:lnTo>
                  <a:lnTo>
                    <a:pt x="639" y="1251"/>
                  </a:lnTo>
                  <a:lnTo>
                    <a:pt x="644" y="1233"/>
                  </a:lnTo>
                  <a:lnTo>
                    <a:pt x="10" y="106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62" name="Freeform 1030"/>
            <p:cNvSpPr>
              <a:spLocks/>
            </p:cNvSpPr>
            <p:nvPr/>
          </p:nvSpPr>
          <p:spPr bwMode="auto">
            <a:xfrm>
              <a:off x="4052" y="1703"/>
              <a:ext cx="122" cy="130"/>
            </a:xfrm>
            <a:custGeom>
              <a:avLst/>
              <a:gdLst>
                <a:gd name="T0" fmla="*/ 0 w 250"/>
                <a:gd name="T1" fmla="*/ 27 h 286"/>
                <a:gd name="T2" fmla="*/ 29 w 250"/>
                <a:gd name="T3" fmla="*/ 0 h 286"/>
                <a:gd name="T4" fmla="*/ 6 w 250"/>
                <a:gd name="T5" fmla="*/ 8 h 286"/>
                <a:gd name="T6" fmla="*/ 0 w 250"/>
                <a:gd name="T7" fmla="*/ 27 h 2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0" h="286">
                  <a:moveTo>
                    <a:pt x="0" y="286"/>
                  </a:moveTo>
                  <a:lnTo>
                    <a:pt x="250" y="0"/>
                  </a:lnTo>
                  <a:lnTo>
                    <a:pt x="52" y="87"/>
                  </a:lnTo>
                  <a:lnTo>
                    <a:pt x="0" y="286"/>
                  </a:lnTo>
                  <a:close/>
                </a:path>
              </a:pathLst>
            </a:custGeom>
            <a:noFill/>
            <a:ln w="12700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63" name="Freeform 1031"/>
            <p:cNvSpPr>
              <a:spLocks/>
            </p:cNvSpPr>
            <p:nvPr/>
          </p:nvSpPr>
          <p:spPr bwMode="auto">
            <a:xfrm>
              <a:off x="4144" y="1170"/>
              <a:ext cx="449" cy="725"/>
            </a:xfrm>
            <a:custGeom>
              <a:avLst/>
              <a:gdLst>
                <a:gd name="T0" fmla="*/ 49 w 921"/>
                <a:gd name="T1" fmla="*/ 150 h 1591"/>
                <a:gd name="T2" fmla="*/ 58 w 921"/>
                <a:gd name="T3" fmla="*/ 121 h 1591"/>
                <a:gd name="T4" fmla="*/ 86 w 921"/>
                <a:gd name="T5" fmla="*/ 79 h 1591"/>
                <a:gd name="T6" fmla="*/ 52 w 921"/>
                <a:gd name="T7" fmla="*/ 40 h 1591"/>
                <a:gd name="T8" fmla="*/ 19 w 921"/>
                <a:gd name="T9" fmla="*/ 0 h 1591"/>
                <a:gd name="T10" fmla="*/ 0 w 921"/>
                <a:gd name="T11" fmla="*/ 35 h 1591"/>
                <a:gd name="T12" fmla="*/ 52 w 921"/>
                <a:gd name="T13" fmla="*/ 41 h 1591"/>
                <a:gd name="T14" fmla="*/ 54 w 921"/>
                <a:gd name="T15" fmla="*/ 118 h 1591"/>
                <a:gd name="T16" fmla="*/ 107 w 921"/>
                <a:gd name="T17" fmla="*/ 129 h 1591"/>
                <a:gd name="T18" fmla="*/ 49 w 921"/>
                <a:gd name="T19" fmla="*/ 150 h 15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21" h="1591">
                  <a:moveTo>
                    <a:pt x="425" y="1591"/>
                  </a:moveTo>
                  <a:lnTo>
                    <a:pt x="499" y="1281"/>
                  </a:lnTo>
                  <a:lnTo>
                    <a:pt x="746" y="833"/>
                  </a:lnTo>
                  <a:lnTo>
                    <a:pt x="447" y="423"/>
                  </a:lnTo>
                  <a:lnTo>
                    <a:pt x="163" y="0"/>
                  </a:lnTo>
                  <a:lnTo>
                    <a:pt x="0" y="373"/>
                  </a:lnTo>
                  <a:lnTo>
                    <a:pt x="447" y="434"/>
                  </a:lnTo>
                  <a:lnTo>
                    <a:pt x="461" y="1243"/>
                  </a:lnTo>
                  <a:lnTo>
                    <a:pt x="921" y="1356"/>
                  </a:lnTo>
                  <a:lnTo>
                    <a:pt x="425" y="1591"/>
                  </a:lnTo>
                  <a:close/>
                </a:path>
              </a:pathLst>
            </a:custGeom>
            <a:noFill/>
            <a:ln w="12700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64" name="Freeform 1032"/>
            <p:cNvSpPr>
              <a:spLocks/>
            </p:cNvSpPr>
            <p:nvPr/>
          </p:nvSpPr>
          <p:spPr bwMode="auto">
            <a:xfrm>
              <a:off x="4220" y="1058"/>
              <a:ext cx="388" cy="732"/>
            </a:xfrm>
            <a:custGeom>
              <a:avLst/>
              <a:gdLst>
                <a:gd name="T0" fmla="*/ 1 w 794"/>
                <a:gd name="T1" fmla="*/ 25 h 1605"/>
                <a:gd name="T2" fmla="*/ 77 w 794"/>
                <a:gd name="T3" fmla="*/ 2 h 1605"/>
                <a:gd name="T4" fmla="*/ 76 w 794"/>
                <a:gd name="T5" fmla="*/ 3 h 1605"/>
                <a:gd name="T6" fmla="*/ 77 w 794"/>
                <a:gd name="T7" fmla="*/ 4 h 1605"/>
                <a:gd name="T8" fmla="*/ 77 w 794"/>
                <a:gd name="T9" fmla="*/ 43 h 1605"/>
                <a:gd name="T10" fmla="*/ 88 w 794"/>
                <a:gd name="T11" fmla="*/ 151 h 1605"/>
                <a:gd name="T12" fmla="*/ 93 w 794"/>
                <a:gd name="T13" fmla="*/ 150 h 1605"/>
                <a:gd name="T14" fmla="*/ 91 w 794"/>
                <a:gd name="T15" fmla="*/ 149 h 1605"/>
                <a:gd name="T16" fmla="*/ 90 w 794"/>
                <a:gd name="T17" fmla="*/ 149 h 1605"/>
                <a:gd name="T18" fmla="*/ 88 w 794"/>
                <a:gd name="T19" fmla="*/ 150 h 1605"/>
                <a:gd name="T20" fmla="*/ 93 w 794"/>
                <a:gd name="T21" fmla="*/ 150 h 1605"/>
                <a:gd name="T22" fmla="*/ 70 w 794"/>
                <a:gd name="T23" fmla="*/ 99 h 1605"/>
                <a:gd name="T24" fmla="*/ 77 w 794"/>
                <a:gd name="T25" fmla="*/ 42 h 1605"/>
                <a:gd name="T26" fmla="*/ 77 w 794"/>
                <a:gd name="T27" fmla="*/ 41 h 1605"/>
                <a:gd name="T28" fmla="*/ 75 w 794"/>
                <a:gd name="T29" fmla="*/ 40 h 1605"/>
                <a:gd name="T30" fmla="*/ 74 w 794"/>
                <a:gd name="T31" fmla="*/ 40 h 1605"/>
                <a:gd name="T32" fmla="*/ 40 w 794"/>
                <a:gd name="T33" fmla="*/ 63 h 1605"/>
                <a:gd name="T34" fmla="*/ 43 w 794"/>
                <a:gd name="T35" fmla="*/ 64 h 1605"/>
                <a:gd name="T36" fmla="*/ 43 w 794"/>
                <a:gd name="T37" fmla="*/ 63 h 1605"/>
                <a:gd name="T38" fmla="*/ 42 w 794"/>
                <a:gd name="T39" fmla="*/ 62 h 1605"/>
                <a:gd name="T40" fmla="*/ 43 w 794"/>
                <a:gd name="T41" fmla="*/ 65 h 1605"/>
                <a:gd name="T42" fmla="*/ 59 w 794"/>
                <a:gd name="T43" fmla="*/ 21 h 1605"/>
                <a:gd name="T44" fmla="*/ 58 w 794"/>
                <a:gd name="T45" fmla="*/ 23 h 1605"/>
                <a:gd name="T46" fmla="*/ 60 w 794"/>
                <a:gd name="T47" fmla="*/ 23 h 1605"/>
                <a:gd name="T48" fmla="*/ 61 w 794"/>
                <a:gd name="T49" fmla="*/ 22 h 1605"/>
                <a:gd name="T50" fmla="*/ 74 w 794"/>
                <a:gd name="T51" fmla="*/ 40 h 1605"/>
                <a:gd name="T52" fmla="*/ 61 w 794"/>
                <a:gd name="T53" fmla="*/ 21 h 1605"/>
                <a:gd name="T54" fmla="*/ 60 w 794"/>
                <a:gd name="T55" fmla="*/ 20 h 1605"/>
                <a:gd name="T56" fmla="*/ 58 w 794"/>
                <a:gd name="T57" fmla="*/ 20 h 1605"/>
                <a:gd name="T58" fmla="*/ 57 w 794"/>
                <a:gd name="T59" fmla="*/ 21 h 1605"/>
                <a:gd name="T60" fmla="*/ 39 w 794"/>
                <a:gd name="T61" fmla="*/ 64 h 1605"/>
                <a:gd name="T62" fmla="*/ 39 w 794"/>
                <a:gd name="T63" fmla="*/ 65 h 1605"/>
                <a:gd name="T64" fmla="*/ 41 w 794"/>
                <a:gd name="T65" fmla="*/ 66 h 1605"/>
                <a:gd name="T66" fmla="*/ 42 w 794"/>
                <a:gd name="T67" fmla="*/ 66 h 1605"/>
                <a:gd name="T68" fmla="*/ 76 w 794"/>
                <a:gd name="T69" fmla="*/ 43 h 1605"/>
                <a:gd name="T70" fmla="*/ 73 w 794"/>
                <a:gd name="T71" fmla="*/ 42 h 1605"/>
                <a:gd name="T72" fmla="*/ 74 w 794"/>
                <a:gd name="T73" fmla="*/ 43 h 1605"/>
                <a:gd name="T74" fmla="*/ 75 w 794"/>
                <a:gd name="T75" fmla="*/ 43 h 1605"/>
                <a:gd name="T76" fmla="*/ 73 w 794"/>
                <a:gd name="T77" fmla="*/ 42 h 1605"/>
                <a:gd name="T78" fmla="*/ 68 w 794"/>
                <a:gd name="T79" fmla="*/ 99 h 1605"/>
                <a:gd name="T80" fmla="*/ 88 w 794"/>
                <a:gd name="T81" fmla="*/ 151 h 1605"/>
                <a:gd name="T82" fmla="*/ 89 w 794"/>
                <a:gd name="T83" fmla="*/ 152 h 1605"/>
                <a:gd name="T84" fmla="*/ 90 w 794"/>
                <a:gd name="T85" fmla="*/ 152 h 1605"/>
                <a:gd name="T86" fmla="*/ 92 w 794"/>
                <a:gd name="T87" fmla="*/ 152 h 1605"/>
                <a:gd name="T88" fmla="*/ 93 w 794"/>
                <a:gd name="T89" fmla="*/ 151 h 1605"/>
                <a:gd name="T90" fmla="*/ 93 w 794"/>
                <a:gd name="T91" fmla="*/ 151 h 1605"/>
                <a:gd name="T92" fmla="*/ 79 w 794"/>
                <a:gd name="T93" fmla="*/ 43 h 1605"/>
                <a:gd name="T94" fmla="*/ 80 w 794"/>
                <a:gd name="T95" fmla="*/ 2 h 1605"/>
                <a:gd name="T96" fmla="*/ 79 w 794"/>
                <a:gd name="T97" fmla="*/ 0 h 1605"/>
                <a:gd name="T98" fmla="*/ 77 w 794"/>
                <a:gd name="T99" fmla="*/ 0 h 1605"/>
                <a:gd name="T100" fmla="*/ 0 w 794"/>
                <a:gd name="T101" fmla="*/ 21 h 160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94" h="1605">
                  <a:moveTo>
                    <a:pt x="0" y="226"/>
                  </a:moveTo>
                  <a:lnTo>
                    <a:pt x="13" y="262"/>
                  </a:lnTo>
                  <a:lnTo>
                    <a:pt x="670" y="37"/>
                  </a:lnTo>
                  <a:lnTo>
                    <a:pt x="663" y="18"/>
                  </a:lnTo>
                  <a:lnTo>
                    <a:pt x="646" y="25"/>
                  </a:lnTo>
                  <a:lnTo>
                    <a:pt x="650" y="32"/>
                  </a:lnTo>
                  <a:lnTo>
                    <a:pt x="657" y="36"/>
                  </a:lnTo>
                  <a:lnTo>
                    <a:pt x="663" y="37"/>
                  </a:lnTo>
                  <a:lnTo>
                    <a:pt x="645" y="20"/>
                  </a:lnTo>
                  <a:lnTo>
                    <a:pt x="660" y="454"/>
                  </a:lnTo>
                  <a:lnTo>
                    <a:pt x="660" y="456"/>
                  </a:lnTo>
                  <a:lnTo>
                    <a:pt x="758" y="1589"/>
                  </a:lnTo>
                  <a:lnTo>
                    <a:pt x="776" y="1587"/>
                  </a:lnTo>
                  <a:lnTo>
                    <a:pt x="793" y="1580"/>
                  </a:lnTo>
                  <a:lnTo>
                    <a:pt x="790" y="1573"/>
                  </a:lnTo>
                  <a:lnTo>
                    <a:pt x="783" y="1570"/>
                  </a:lnTo>
                  <a:lnTo>
                    <a:pt x="776" y="1569"/>
                  </a:lnTo>
                  <a:lnTo>
                    <a:pt x="769" y="1570"/>
                  </a:lnTo>
                  <a:lnTo>
                    <a:pt x="762" y="1573"/>
                  </a:lnTo>
                  <a:lnTo>
                    <a:pt x="759" y="1580"/>
                  </a:lnTo>
                  <a:lnTo>
                    <a:pt x="758" y="1587"/>
                  </a:lnTo>
                  <a:lnTo>
                    <a:pt x="794" y="1581"/>
                  </a:lnTo>
                  <a:lnTo>
                    <a:pt x="622" y="1044"/>
                  </a:lnTo>
                  <a:lnTo>
                    <a:pt x="604" y="1050"/>
                  </a:lnTo>
                  <a:lnTo>
                    <a:pt x="623" y="1051"/>
                  </a:lnTo>
                  <a:lnTo>
                    <a:pt x="660" y="443"/>
                  </a:lnTo>
                  <a:lnTo>
                    <a:pt x="659" y="442"/>
                  </a:lnTo>
                  <a:lnTo>
                    <a:pt x="658" y="435"/>
                  </a:lnTo>
                  <a:lnTo>
                    <a:pt x="654" y="428"/>
                  </a:lnTo>
                  <a:lnTo>
                    <a:pt x="647" y="425"/>
                  </a:lnTo>
                  <a:lnTo>
                    <a:pt x="640" y="424"/>
                  </a:lnTo>
                  <a:lnTo>
                    <a:pt x="634" y="425"/>
                  </a:lnTo>
                  <a:lnTo>
                    <a:pt x="629" y="428"/>
                  </a:lnTo>
                  <a:lnTo>
                    <a:pt x="342" y="663"/>
                  </a:lnTo>
                  <a:lnTo>
                    <a:pt x="354" y="677"/>
                  </a:lnTo>
                  <a:lnTo>
                    <a:pt x="372" y="677"/>
                  </a:lnTo>
                  <a:lnTo>
                    <a:pt x="371" y="670"/>
                  </a:lnTo>
                  <a:lnTo>
                    <a:pt x="367" y="663"/>
                  </a:lnTo>
                  <a:lnTo>
                    <a:pt x="360" y="660"/>
                  </a:lnTo>
                  <a:lnTo>
                    <a:pt x="354" y="659"/>
                  </a:lnTo>
                  <a:lnTo>
                    <a:pt x="347" y="660"/>
                  </a:lnTo>
                  <a:lnTo>
                    <a:pt x="372" y="683"/>
                  </a:lnTo>
                  <a:lnTo>
                    <a:pt x="521" y="234"/>
                  </a:lnTo>
                  <a:lnTo>
                    <a:pt x="503" y="228"/>
                  </a:lnTo>
                  <a:lnTo>
                    <a:pt x="489" y="242"/>
                  </a:lnTo>
                  <a:lnTo>
                    <a:pt x="496" y="246"/>
                  </a:lnTo>
                  <a:lnTo>
                    <a:pt x="503" y="247"/>
                  </a:lnTo>
                  <a:lnTo>
                    <a:pt x="510" y="246"/>
                  </a:lnTo>
                  <a:lnTo>
                    <a:pt x="517" y="242"/>
                  </a:lnTo>
                  <a:lnTo>
                    <a:pt x="520" y="235"/>
                  </a:lnTo>
                  <a:lnTo>
                    <a:pt x="489" y="241"/>
                  </a:lnTo>
                  <a:lnTo>
                    <a:pt x="638" y="417"/>
                  </a:lnTo>
                  <a:lnTo>
                    <a:pt x="667" y="393"/>
                  </a:lnTo>
                  <a:lnTo>
                    <a:pt x="518" y="217"/>
                  </a:lnTo>
                  <a:lnTo>
                    <a:pt x="517" y="215"/>
                  </a:lnTo>
                  <a:lnTo>
                    <a:pt x="510" y="211"/>
                  </a:lnTo>
                  <a:lnTo>
                    <a:pt x="503" y="210"/>
                  </a:lnTo>
                  <a:lnTo>
                    <a:pt x="496" y="211"/>
                  </a:lnTo>
                  <a:lnTo>
                    <a:pt x="489" y="215"/>
                  </a:lnTo>
                  <a:lnTo>
                    <a:pt x="486" y="222"/>
                  </a:lnTo>
                  <a:lnTo>
                    <a:pt x="486" y="223"/>
                  </a:lnTo>
                  <a:lnTo>
                    <a:pt x="336" y="671"/>
                  </a:lnTo>
                  <a:lnTo>
                    <a:pt x="335" y="677"/>
                  </a:lnTo>
                  <a:lnTo>
                    <a:pt x="336" y="684"/>
                  </a:lnTo>
                  <a:lnTo>
                    <a:pt x="340" y="691"/>
                  </a:lnTo>
                  <a:lnTo>
                    <a:pt x="347" y="694"/>
                  </a:lnTo>
                  <a:lnTo>
                    <a:pt x="354" y="695"/>
                  </a:lnTo>
                  <a:lnTo>
                    <a:pt x="360" y="694"/>
                  </a:lnTo>
                  <a:lnTo>
                    <a:pt x="366" y="692"/>
                  </a:lnTo>
                  <a:lnTo>
                    <a:pt x="653" y="457"/>
                  </a:lnTo>
                  <a:lnTo>
                    <a:pt x="622" y="442"/>
                  </a:lnTo>
                  <a:lnTo>
                    <a:pt x="623" y="449"/>
                  </a:lnTo>
                  <a:lnTo>
                    <a:pt x="627" y="456"/>
                  </a:lnTo>
                  <a:lnTo>
                    <a:pt x="634" y="459"/>
                  </a:lnTo>
                  <a:lnTo>
                    <a:pt x="640" y="460"/>
                  </a:lnTo>
                  <a:lnTo>
                    <a:pt x="647" y="459"/>
                  </a:lnTo>
                  <a:lnTo>
                    <a:pt x="640" y="442"/>
                  </a:lnTo>
                  <a:lnTo>
                    <a:pt x="622" y="441"/>
                  </a:lnTo>
                  <a:lnTo>
                    <a:pt x="585" y="1049"/>
                  </a:lnTo>
                  <a:lnTo>
                    <a:pt x="585" y="1050"/>
                  </a:lnTo>
                  <a:lnTo>
                    <a:pt x="587" y="1056"/>
                  </a:lnTo>
                  <a:lnTo>
                    <a:pt x="759" y="1593"/>
                  </a:lnTo>
                  <a:lnTo>
                    <a:pt x="759" y="1594"/>
                  </a:lnTo>
                  <a:lnTo>
                    <a:pt x="762" y="1601"/>
                  </a:lnTo>
                  <a:lnTo>
                    <a:pt x="769" y="1604"/>
                  </a:lnTo>
                  <a:lnTo>
                    <a:pt x="776" y="1605"/>
                  </a:lnTo>
                  <a:lnTo>
                    <a:pt x="783" y="1604"/>
                  </a:lnTo>
                  <a:lnTo>
                    <a:pt x="790" y="1601"/>
                  </a:lnTo>
                  <a:lnTo>
                    <a:pt x="793" y="1594"/>
                  </a:lnTo>
                  <a:lnTo>
                    <a:pt x="794" y="1587"/>
                  </a:lnTo>
                  <a:lnTo>
                    <a:pt x="794" y="1586"/>
                  </a:lnTo>
                  <a:lnTo>
                    <a:pt x="697" y="452"/>
                  </a:lnTo>
                  <a:lnTo>
                    <a:pt x="678" y="453"/>
                  </a:lnTo>
                  <a:lnTo>
                    <a:pt x="698" y="453"/>
                  </a:lnTo>
                  <a:lnTo>
                    <a:pt x="683" y="18"/>
                  </a:lnTo>
                  <a:lnTo>
                    <a:pt x="681" y="12"/>
                  </a:lnTo>
                  <a:lnTo>
                    <a:pt x="677" y="5"/>
                  </a:lnTo>
                  <a:lnTo>
                    <a:pt x="670" y="1"/>
                  </a:lnTo>
                  <a:lnTo>
                    <a:pt x="663" y="0"/>
                  </a:lnTo>
                  <a:lnTo>
                    <a:pt x="658" y="1"/>
                  </a:lnTo>
                  <a:lnTo>
                    <a:pt x="0" y="226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65" name="Freeform 1033"/>
            <p:cNvSpPr>
              <a:spLocks/>
            </p:cNvSpPr>
            <p:nvPr/>
          </p:nvSpPr>
          <p:spPr bwMode="auto">
            <a:xfrm>
              <a:off x="4222" y="1056"/>
              <a:ext cx="325" cy="116"/>
            </a:xfrm>
            <a:custGeom>
              <a:avLst/>
              <a:gdLst>
                <a:gd name="T0" fmla="*/ 0 w 661"/>
                <a:gd name="T1" fmla="*/ 20 h 254"/>
                <a:gd name="T2" fmla="*/ 0 w 661"/>
                <a:gd name="T3" fmla="*/ 23 h 254"/>
                <a:gd name="T4" fmla="*/ 58 w 661"/>
                <a:gd name="T5" fmla="*/ 24 h 254"/>
                <a:gd name="T6" fmla="*/ 58 w 661"/>
                <a:gd name="T7" fmla="*/ 24 h 254"/>
                <a:gd name="T8" fmla="*/ 59 w 661"/>
                <a:gd name="T9" fmla="*/ 24 h 254"/>
                <a:gd name="T10" fmla="*/ 59 w 661"/>
                <a:gd name="T11" fmla="*/ 24 h 254"/>
                <a:gd name="T12" fmla="*/ 59 w 661"/>
                <a:gd name="T13" fmla="*/ 23 h 254"/>
                <a:gd name="T14" fmla="*/ 79 w 661"/>
                <a:gd name="T15" fmla="*/ 2 h 254"/>
                <a:gd name="T16" fmla="*/ 75 w 661"/>
                <a:gd name="T17" fmla="*/ 0 h 254"/>
                <a:gd name="T18" fmla="*/ 56 w 661"/>
                <a:gd name="T19" fmla="*/ 21 h 254"/>
                <a:gd name="T20" fmla="*/ 58 w 661"/>
                <a:gd name="T21" fmla="*/ 21 h 254"/>
                <a:gd name="T22" fmla="*/ 57 w 661"/>
                <a:gd name="T23" fmla="*/ 21 h 254"/>
                <a:gd name="T24" fmla="*/ 56 w 661"/>
                <a:gd name="T25" fmla="*/ 21 h 254"/>
                <a:gd name="T26" fmla="*/ 58 w 661"/>
                <a:gd name="T27" fmla="*/ 22 h 254"/>
                <a:gd name="T28" fmla="*/ 58 w 661"/>
                <a:gd name="T29" fmla="*/ 21 h 254"/>
                <a:gd name="T30" fmla="*/ 0 w 661"/>
                <a:gd name="T31" fmla="*/ 20 h 2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61" h="254">
                  <a:moveTo>
                    <a:pt x="1" y="205"/>
                  </a:moveTo>
                  <a:lnTo>
                    <a:pt x="0" y="242"/>
                  </a:lnTo>
                  <a:lnTo>
                    <a:pt x="485" y="254"/>
                  </a:lnTo>
                  <a:lnTo>
                    <a:pt x="485" y="253"/>
                  </a:lnTo>
                  <a:lnTo>
                    <a:pt x="492" y="252"/>
                  </a:lnTo>
                  <a:lnTo>
                    <a:pt x="499" y="248"/>
                  </a:lnTo>
                  <a:lnTo>
                    <a:pt x="500" y="246"/>
                  </a:lnTo>
                  <a:lnTo>
                    <a:pt x="661" y="22"/>
                  </a:lnTo>
                  <a:lnTo>
                    <a:pt x="631" y="0"/>
                  </a:lnTo>
                  <a:lnTo>
                    <a:pt x="470" y="224"/>
                  </a:lnTo>
                  <a:lnTo>
                    <a:pt x="485" y="216"/>
                  </a:lnTo>
                  <a:lnTo>
                    <a:pt x="478" y="217"/>
                  </a:lnTo>
                  <a:lnTo>
                    <a:pt x="472" y="221"/>
                  </a:lnTo>
                  <a:lnTo>
                    <a:pt x="485" y="234"/>
                  </a:lnTo>
                  <a:lnTo>
                    <a:pt x="486" y="216"/>
                  </a:lnTo>
                  <a:lnTo>
                    <a:pt x="1" y="205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61" name="Group 1034"/>
          <p:cNvGrpSpPr>
            <a:grpSpLocks/>
          </p:cNvGrpSpPr>
          <p:nvPr/>
        </p:nvGrpSpPr>
        <p:grpSpPr bwMode="auto">
          <a:xfrm>
            <a:off x="107950" y="3143250"/>
            <a:ext cx="2868613" cy="1574800"/>
            <a:chOff x="314" y="2001"/>
            <a:chExt cx="2077" cy="1258"/>
          </a:xfrm>
        </p:grpSpPr>
        <p:pic>
          <p:nvPicPr>
            <p:cNvPr id="19559" name="Picture 1035" descr="house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" y="2001"/>
              <a:ext cx="1035" cy="1258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0" name="Picture 1036" descr="house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8" y="2004"/>
              <a:ext cx="1033" cy="1252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462" name="Group 1037"/>
          <p:cNvGrpSpPr>
            <a:grpSpLocks/>
          </p:cNvGrpSpPr>
          <p:nvPr/>
        </p:nvGrpSpPr>
        <p:grpSpPr bwMode="auto">
          <a:xfrm>
            <a:off x="330200" y="3378200"/>
            <a:ext cx="2860675" cy="1576388"/>
            <a:chOff x="314" y="2001"/>
            <a:chExt cx="2077" cy="1258"/>
          </a:xfrm>
        </p:grpSpPr>
        <p:pic>
          <p:nvPicPr>
            <p:cNvPr id="19557" name="Picture 1038" descr="house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" y="2001"/>
              <a:ext cx="1035" cy="1258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" name="Picture 1039" descr="house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8" y="2004"/>
              <a:ext cx="1033" cy="1252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463" name="Group 1040"/>
          <p:cNvGrpSpPr>
            <a:grpSpLocks/>
          </p:cNvGrpSpPr>
          <p:nvPr/>
        </p:nvGrpSpPr>
        <p:grpSpPr bwMode="auto">
          <a:xfrm>
            <a:off x="533400" y="3581400"/>
            <a:ext cx="2860675" cy="1581150"/>
            <a:chOff x="314" y="2001"/>
            <a:chExt cx="2077" cy="1258"/>
          </a:xfrm>
        </p:grpSpPr>
        <p:pic>
          <p:nvPicPr>
            <p:cNvPr id="19555" name="Picture 1041" descr="house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" y="2001"/>
              <a:ext cx="1035" cy="1258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6" name="Picture 1042" descr="house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8" y="2004"/>
              <a:ext cx="1033" cy="1252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464" name="Group 1043"/>
          <p:cNvGrpSpPr>
            <a:grpSpLocks/>
          </p:cNvGrpSpPr>
          <p:nvPr/>
        </p:nvGrpSpPr>
        <p:grpSpPr bwMode="auto">
          <a:xfrm>
            <a:off x="1025525" y="3754438"/>
            <a:ext cx="84138" cy="112712"/>
            <a:chOff x="1290" y="1838"/>
            <a:chExt cx="53" cy="71"/>
          </a:xfrm>
        </p:grpSpPr>
        <p:sp>
          <p:nvSpPr>
            <p:cNvPr id="19553" name="Line 1044"/>
            <p:cNvSpPr>
              <a:spLocks noChangeShapeType="1"/>
            </p:cNvSpPr>
            <p:nvPr/>
          </p:nvSpPr>
          <p:spPr bwMode="auto">
            <a:xfrm>
              <a:off x="1290" y="1858"/>
              <a:ext cx="53" cy="33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554" name="Line 1045"/>
            <p:cNvSpPr>
              <a:spLocks noChangeShapeType="1"/>
            </p:cNvSpPr>
            <p:nvPr/>
          </p:nvSpPr>
          <p:spPr bwMode="auto">
            <a:xfrm rot="-4762006">
              <a:off x="1280" y="1861"/>
              <a:ext cx="71" cy="2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9465" name="Group 1046"/>
          <p:cNvGrpSpPr>
            <a:grpSpLocks/>
          </p:cNvGrpSpPr>
          <p:nvPr/>
        </p:nvGrpSpPr>
        <p:grpSpPr bwMode="auto">
          <a:xfrm>
            <a:off x="873125" y="4059238"/>
            <a:ext cx="84138" cy="112712"/>
            <a:chOff x="1290" y="1838"/>
            <a:chExt cx="53" cy="71"/>
          </a:xfrm>
        </p:grpSpPr>
        <p:sp>
          <p:nvSpPr>
            <p:cNvPr id="19551" name="Line 1047"/>
            <p:cNvSpPr>
              <a:spLocks noChangeShapeType="1"/>
            </p:cNvSpPr>
            <p:nvPr/>
          </p:nvSpPr>
          <p:spPr bwMode="auto">
            <a:xfrm>
              <a:off x="1290" y="1858"/>
              <a:ext cx="53" cy="33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552" name="Line 1048"/>
            <p:cNvSpPr>
              <a:spLocks noChangeShapeType="1"/>
            </p:cNvSpPr>
            <p:nvPr/>
          </p:nvSpPr>
          <p:spPr bwMode="auto">
            <a:xfrm rot="-4762006">
              <a:off x="1280" y="1861"/>
              <a:ext cx="71" cy="2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9466" name="Group 1049"/>
          <p:cNvGrpSpPr>
            <a:grpSpLocks/>
          </p:cNvGrpSpPr>
          <p:nvPr/>
        </p:nvGrpSpPr>
        <p:grpSpPr bwMode="auto">
          <a:xfrm>
            <a:off x="928688" y="4745038"/>
            <a:ext cx="84137" cy="112712"/>
            <a:chOff x="1290" y="1838"/>
            <a:chExt cx="53" cy="71"/>
          </a:xfrm>
        </p:grpSpPr>
        <p:sp>
          <p:nvSpPr>
            <p:cNvPr id="19549" name="Line 1050"/>
            <p:cNvSpPr>
              <a:spLocks noChangeShapeType="1"/>
            </p:cNvSpPr>
            <p:nvPr/>
          </p:nvSpPr>
          <p:spPr bwMode="auto">
            <a:xfrm>
              <a:off x="1290" y="1858"/>
              <a:ext cx="53" cy="33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550" name="Line 1051"/>
            <p:cNvSpPr>
              <a:spLocks noChangeShapeType="1"/>
            </p:cNvSpPr>
            <p:nvPr/>
          </p:nvSpPr>
          <p:spPr bwMode="auto">
            <a:xfrm rot="-4762006">
              <a:off x="1280" y="1861"/>
              <a:ext cx="71" cy="2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9467" name="Group 1052"/>
          <p:cNvGrpSpPr>
            <a:grpSpLocks/>
          </p:cNvGrpSpPr>
          <p:nvPr/>
        </p:nvGrpSpPr>
        <p:grpSpPr bwMode="auto">
          <a:xfrm>
            <a:off x="1208088" y="4891088"/>
            <a:ext cx="84137" cy="112712"/>
            <a:chOff x="1290" y="1838"/>
            <a:chExt cx="53" cy="71"/>
          </a:xfrm>
        </p:grpSpPr>
        <p:sp>
          <p:nvSpPr>
            <p:cNvPr id="19547" name="Line 1053"/>
            <p:cNvSpPr>
              <a:spLocks noChangeShapeType="1"/>
            </p:cNvSpPr>
            <p:nvPr/>
          </p:nvSpPr>
          <p:spPr bwMode="auto">
            <a:xfrm>
              <a:off x="1290" y="1858"/>
              <a:ext cx="53" cy="33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548" name="Line 1054"/>
            <p:cNvSpPr>
              <a:spLocks noChangeShapeType="1"/>
            </p:cNvSpPr>
            <p:nvPr/>
          </p:nvSpPr>
          <p:spPr bwMode="auto">
            <a:xfrm rot="-4762006">
              <a:off x="1280" y="1861"/>
              <a:ext cx="71" cy="2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9468" name="Group 1055"/>
          <p:cNvGrpSpPr>
            <a:grpSpLocks/>
          </p:cNvGrpSpPr>
          <p:nvPr/>
        </p:nvGrpSpPr>
        <p:grpSpPr bwMode="auto">
          <a:xfrm>
            <a:off x="1466850" y="3792538"/>
            <a:ext cx="84138" cy="112712"/>
            <a:chOff x="1290" y="1838"/>
            <a:chExt cx="53" cy="71"/>
          </a:xfrm>
        </p:grpSpPr>
        <p:sp>
          <p:nvSpPr>
            <p:cNvPr id="19545" name="Line 1056"/>
            <p:cNvSpPr>
              <a:spLocks noChangeShapeType="1"/>
            </p:cNvSpPr>
            <p:nvPr/>
          </p:nvSpPr>
          <p:spPr bwMode="auto">
            <a:xfrm>
              <a:off x="1290" y="1858"/>
              <a:ext cx="53" cy="33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546" name="Line 1057"/>
            <p:cNvSpPr>
              <a:spLocks noChangeShapeType="1"/>
            </p:cNvSpPr>
            <p:nvPr/>
          </p:nvSpPr>
          <p:spPr bwMode="auto">
            <a:xfrm rot="-4762006">
              <a:off x="1280" y="1861"/>
              <a:ext cx="71" cy="2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9469" name="Group 1058"/>
          <p:cNvGrpSpPr>
            <a:grpSpLocks/>
          </p:cNvGrpSpPr>
          <p:nvPr/>
        </p:nvGrpSpPr>
        <p:grpSpPr bwMode="auto">
          <a:xfrm>
            <a:off x="1322388" y="4160838"/>
            <a:ext cx="84137" cy="112712"/>
            <a:chOff x="1290" y="1838"/>
            <a:chExt cx="53" cy="71"/>
          </a:xfrm>
        </p:grpSpPr>
        <p:sp>
          <p:nvSpPr>
            <p:cNvPr id="19543" name="Line 1059"/>
            <p:cNvSpPr>
              <a:spLocks noChangeShapeType="1"/>
            </p:cNvSpPr>
            <p:nvPr/>
          </p:nvSpPr>
          <p:spPr bwMode="auto">
            <a:xfrm>
              <a:off x="1290" y="1858"/>
              <a:ext cx="53" cy="33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544" name="Line 1060"/>
            <p:cNvSpPr>
              <a:spLocks noChangeShapeType="1"/>
            </p:cNvSpPr>
            <p:nvPr/>
          </p:nvSpPr>
          <p:spPr bwMode="auto">
            <a:xfrm rot="-4762006">
              <a:off x="1280" y="1861"/>
              <a:ext cx="71" cy="2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9470" name="Group 1061"/>
          <p:cNvGrpSpPr>
            <a:grpSpLocks/>
          </p:cNvGrpSpPr>
          <p:nvPr/>
        </p:nvGrpSpPr>
        <p:grpSpPr bwMode="auto">
          <a:xfrm>
            <a:off x="1639888" y="3633788"/>
            <a:ext cx="84137" cy="112712"/>
            <a:chOff x="1290" y="1838"/>
            <a:chExt cx="53" cy="71"/>
          </a:xfrm>
        </p:grpSpPr>
        <p:sp>
          <p:nvSpPr>
            <p:cNvPr id="19541" name="Line 1062"/>
            <p:cNvSpPr>
              <a:spLocks noChangeShapeType="1"/>
            </p:cNvSpPr>
            <p:nvPr/>
          </p:nvSpPr>
          <p:spPr bwMode="auto">
            <a:xfrm>
              <a:off x="1290" y="1858"/>
              <a:ext cx="53" cy="33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542" name="Line 1063"/>
            <p:cNvSpPr>
              <a:spLocks noChangeShapeType="1"/>
            </p:cNvSpPr>
            <p:nvPr/>
          </p:nvSpPr>
          <p:spPr bwMode="auto">
            <a:xfrm rot="-4762006">
              <a:off x="1280" y="1861"/>
              <a:ext cx="71" cy="2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9471" name="Group 1064"/>
          <p:cNvGrpSpPr>
            <a:grpSpLocks/>
          </p:cNvGrpSpPr>
          <p:nvPr/>
        </p:nvGrpSpPr>
        <p:grpSpPr bwMode="auto">
          <a:xfrm>
            <a:off x="1728788" y="4878388"/>
            <a:ext cx="84137" cy="112712"/>
            <a:chOff x="1290" y="1838"/>
            <a:chExt cx="53" cy="71"/>
          </a:xfrm>
        </p:grpSpPr>
        <p:sp>
          <p:nvSpPr>
            <p:cNvPr id="19539" name="Line 1065"/>
            <p:cNvSpPr>
              <a:spLocks noChangeShapeType="1"/>
            </p:cNvSpPr>
            <p:nvPr/>
          </p:nvSpPr>
          <p:spPr bwMode="auto">
            <a:xfrm>
              <a:off x="1290" y="1858"/>
              <a:ext cx="53" cy="33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540" name="Line 1066"/>
            <p:cNvSpPr>
              <a:spLocks noChangeShapeType="1"/>
            </p:cNvSpPr>
            <p:nvPr/>
          </p:nvSpPr>
          <p:spPr bwMode="auto">
            <a:xfrm rot="-4762006">
              <a:off x="1280" y="1861"/>
              <a:ext cx="71" cy="2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9472" name="Group 1067"/>
          <p:cNvGrpSpPr>
            <a:grpSpLocks/>
          </p:cNvGrpSpPr>
          <p:nvPr/>
        </p:nvGrpSpPr>
        <p:grpSpPr bwMode="auto">
          <a:xfrm>
            <a:off x="661988" y="4960938"/>
            <a:ext cx="84137" cy="112712"/>
            <a:chOff x="1290" y="1838"/>
            <a:chExt cx="53" cy="71"/>
          </a:xfrm>
        </p:grpSpPr>
        <p:sp>
          <p:nvSpPr>
            <p:cNvPr id="19537" name="Line 1068"/>
            <p:cNvSpPr>
              <a:spLocks noChangeShapeType="1"/>
            </p:cNvSpPr>
            <p:nvPr/>
          </p:nvSpPr>
          <p:spPr bwMode="auto">
            <a:xfrm>
              <a:off x="1290" y="1858"/>
              <a:ext cx="53" cy="33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538" name="Line 1069"/>
            <p:cNvSpPr>
              <a:spLocks noChangeShapeType="1"/>
            </p:cNvSpPr>
            <p:nvPr/>
          </p:nvSpPr>
          <p:spPr bwMode="auto">
            <a:xfrm rot="-4762006">
              <a:off x="1280" y="1861"/>
              <a:ext cx="71" cy="2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9473" name="Group 1070"/>
          <p:cNvGrpSpPr>
            <a:grpSpLocks/>
          </p:cNvGrpSpPr>
          <p:nvPr/>
        </p:nvGrpSpPr>
        <p:grpSpPr bwMode="auto">
          <a:xfrm>
            <a:off x="1335088" y="5068888"/>
            <a:ext cx="84137" cy="112712"/>
            <a:chOff x="1290" y="1838"/>
            <a:chExt cx="53" cy="71"/>
          </a:xfrm>
        </p:grpSpPr>
        <p:sp>
          <p:nvSpPr>
            <p:cNvPr id="19535" name="Line 1071"/>
            <p:cNvSpPr>
              <a:spLocks noChangeShapeType="1"/>
            </p:cNvSpPr>
            <p:nvPr/>
          </p:nvSpPr>
          <p:spPr bwMode="auto">
            <a:xfrm>
              <a:off x="1290" y="1858"/>
              <a:ext cx="53" cy="33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536" name="Line 1072"/>
            <p:cNvSpPr>
              <a:spLocks noChangeShapeType="1"/>
            </p:cNvSpPr>
            <p:nvPr/>
          </p:nvSpPr>
          <p:spPr bwMode="auto">
            <a:xfrm rot="-4762006">
              <a:off x="1280" y="1861"/>
              <a:ext cx="71" cy="2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9474" name="Group 1073"/>
          <p:cNvGrpSpPr>
            <a:grpSpLocks/>
          </p:cNvGrpSpPr>
          <p:nvPr/>
        </p:nvGrpSpPr>
        <p:grpSpPr bwMode="auto">
          <a:xfrm>
            <a:off x="769938" y="4814888"/>
            <a:ext cx="84137" cy="112712"/>
            <a:chOff x="1290" y="1838"/>
            <a:chExt cx="53" cy="71"/>
          </a:xfrm>
        </p:grpSpPr>
        <p:sp>
          <p:nvSpPr>
            <p:cNvPr id="19533" name="Line 1074"/>
            <p:cNvSpPr>
              <a:spLocks noChangeShapeType="1"/>
            </p:cNvSpPr>
            <p:nvPr/>
          </p:nvSpPr>
          <p:spPr bwMode="auto">
            <a:xfrm>
              <a:off x="1290" y="1858"/>
              <a:ext cx="53" cy="33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534" name="Line 1075"/>
            <p:cNvSpPr>
              <a:spLocks noChangeShapeType="1"/>
            </p:cNvSpPr>
            <p:nvPr/>
          </p:nvSpPr>
          <p:spPr bwMode="auto">
            <a:xfrm rot="-4762006">
              <a:off x="1280" y="1861"/>
              <a:ext cx="71" cy="2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9475" name="Group 1076"/>
          <p:cNvGrpSpPr>
            <a:grpSpLocks/>
          </p:cNvGrpSpPr>
          <p:nvPr/>
        </p:nvGrpSpPr>
        <p:grpSpPr bwMode="auto">
          <a:xfrm>
            <a:off x="1671638" y="4198938"/>
            <a:ext cx="84137" cy="112712"/>
            <a:chOff x="1290" y="1838"/>
            <a:chExt cx="53" cy="71"/>
          </a:xfrm>
        </p:grpSpPr>
        <p:sp>
          <p:nvSpPr>
            <p:cNvPr id="19531" name="Line 1077"/>
            <p:cNvSpPr>
              <a:spLocks noChangeShapeType="1"/>
            </p:cNvSpPr>
            <p:nvPr/>
          </p:nvSpPr>
          <p:spPr bwMode="auto">
            <a:xfrm>
              <a:off x="1290" y="1858"/>
              <a:ext cx="53" cy="33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532" name="Line 1078"/>
            <p:cNvSpPr>
              <a:spLocks noChangeShapeType="1"/>
            </p:cNvSpPr>
            <p:nvPr/>
          </p:nvSpPr>
          <p:spPr bwMode="auto">
            <a:xfrm rot="-4762006">
              <a:off x="1280" y="1861"/>
              <a:ext cx="71" cy="2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9476" name="Group 1079"/>
          <p:cNvGrpSpPr>
            <a:grpSpLocks/>
          </p:cNvGrpSpPr>
          <p:nvPr/>
        </p:nvGrpSpPr>
        <p:grpSpPr bwMode="auto">
          <a:xfrm>
            <a:off x="2439988" y="4135438"/>
            <a:ext cx="84137" cy="112712"/>
            <a:chOff x="1290" y="1838"/>
            <a:chExt cx="53" cy="71"/>
          </a:xfrm>
        </p:grpSpPr>
        <p:sp>
          <p:nvSpPr>
            <p:cNvPr id="19529" name="Line 1080"/>
            <p:cNvSpPr>
              <a:spLocks noChangeShapeType="1"/>
            </p:cNvSpPr>
            <p:nvPr/>
          </p:nvSpPr>
          <p:spPr bwMode="auto">
            <a:xfrm>
              <a:off x="1290" y="1858"/>
              <a:ext cx="53" cy="33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530" name="Line 1081"/>
            <p:cNvSpPr>
              <a:spLocks noChangeShapeType="1"/>
            </p:cNvSpPr>
            <p:nvPr/>
          </p:nvSpPr>
          <p:spPr bwMode="auto">
            <a:xfrm rot="-4762006">
              <a:off x="1280" y="1861"/>
              <a:ext cx="71" cy="2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9477" name="Group 1082"/>
          <p:cNvGrpSpPr>
            <a:grpSpLocks/>
          </p:cNvGrpSpPr>
          <p:nvPr/>
        </p:nvGrpSpPr>
        <p:grpSpPr bwMode="auto">
          <a:xfrm>
            <a:off x="2947988" y="4103688"/>
            <a:ext cx="84137" cy="112712"/>
            <a:chOff x="1290" y="1838"/>
            <a:chExt cx="53" cy="71"/>
          </a:xfrm>
        </p:grpSpPr>
        <p:sp>
          <p:nvSpPr>
            <p:cNvPr id="19527" name="Line 1083"/>
            <p:cNvSpPr>
              <a:spLocks noChangeShapeType="1"/>
            </p:cNvSpPr>
            <p:nvPr/>
          </p:nvSpPr>
          <p:spPr bwMode="auto">
            <a:xfrm>
              <a:off x="1290" y="1858"/>
              <a:ext cx="53" cy="33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528" name="Line 1084"/>
            <p:cNvSpPr>
              <a:spLocks noChangeShapeType="1"/>
            </p:cNvSpPr>
            <p:nvPr/>
          </p:nvSpPr>
          <p:spPr bwMode="auto">
            <a:xfrm rot="-4762006">
              <a:off x="1280" y="1861"/>
              <a:ext cx="71" cy="2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9478" name="Group 1085"/>
          <p:cNvGrpSpPr>
            <a:grpSpLocks/>
          </p:cNvGrpSpPr>
          <p:nvPr/>
        </p:nvGrpSpPr>
        <p:grpSpPr bwMode="auto">
          <a:xfrm>
            <a:off x="2230438" y="4884738"/>
            <a:ext cx="84137" cy="112712"/>
            <a:chOff x="1290" y="1838"/>
            <a:chExt cx="53" cy="71"/>
          </a:xfrm>
        </p:grpSpPr>
        <p:sp>
          <p:nvSpPr>
            <p:cNvPr id="19525" name="Line 1086"/>
            <p:cNvSpPr>
              <a:spLocks noChangeShapeType="1"/>
            </p:cNvSpPr>
            <p:nvPr/>
          </p:nvSpPr>
          <p:spPr bwMode="auto">
            <a:xfrm>
              <a:off x="1290" y="1858"/>
              <a:ext cx="53" cy="33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526" name="Line 1087"/>
            <p:cNvSpPr>
              <a:spLocks noChangeShapeType="1"/>
            </p:cNvSpPr>
            <p:nvPr/>
          </p:nvSpPr>
          <p:spPr bwMode="auto">
            <a:xfrm rot="-4762006">
              <a:off x="1280" y="1861"/>
              <a:ext cx="71" cy="2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9479" name="Group 1088"/>
          <p:cNvGrpSpPr>
            <a:grpSpLocks/>
          </p:cNvGrpSpPr>
          <p:nvPr/>
        </p:nvGrpSpPr>
        <p:grpSpPr bwMode="auto">
          <a:xfrm>
            <a:off x="2293938" y="4103688"/>
            <a:ext cx="84137" cy="112712"/>
            <a:chOff x="1290" y="1838"/>
            <a:chExt cx="53" cy="71"/>
          </a:xfrm>
        </p:grpSpPr>
        <p:sp>
          <p:nvSpPr>
            <p:cNvPr id="19523" name="Line 1089"/>
            <p:cNvSpPr>
              <a:spLocks noChangeShapeType="1"/>
            </p:cNvSpPr>
            <p:nvPr/>
          </p:nvSpPr>
          <p:spPr bwMode="auto">
            <a:xfrm>
              <a:off x="1290" y="1858"/>
              <a:ext cx="53" cy="33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524" name="Line 1090"/>
            <p:cNvSpPr>
              <a:spLocks noChangeShapeType="1"/>
            </p:cNvSpPr>
            <p:nvPr/>
          </p:nvSpPr>
          <p:spPr bwMode="auto">
            <a:xfrm rot="-4762006">
              <a:off x="1280" y="1861"/>
              <a:ext cx="71" cy="2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9480" name="Group 1091"/>
          <p:cNvGrpSpPr>
            <a:grpSpLocks/>
          </p:cNvGrpSpPr>
          <p:nvPr/>
        </p:nvGrpSpPr>
        <p:grpSpPr bwMode="auto">
          <a:xfrm>
            <a:off x="2820988" y="3665538"/>
            <a:ext cx="84137" cy="112712"/>
            <a:chOff x="1290" y="1838"/>
            <a:chExt cx="53" cy="71"/>
          </a:xfrm>
        </p:grpSpPr>
        <p:sp>
          <p:nvSpPr>
            <p:cNvPr id="19521" name="Line 1092"/>
            <p:cNvSpPr>
              <a:spLocks noChangeShapeType="1"/>
            </p:cNvSpPr>
            <p:nvPr/>
          </p:nvSpPr>
          <p:spPr bwMode="auto">
            <a:xfrm>
              <a:off x="1290" y="1858"/>
              <a:ext cx="53" cy="33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522" name="Line 1093"/>
            <p:cNvSpPr>
              <a:spLocks noChangeShapeType="1"/>
            </p:cNvSpPr>
            <p:nvPr/>
          </p:nvSpPr>
          <p:spPr bwMode="auto">
            <a:xfrm rot="-4762006">
              <a:off x="1280" y="1861"/>
              <a:ext cx="71" cy="2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9481" name="Group 1094"/>
          <p:cNvGrpSpPr>
            <a:grpSpLocks/>
          </p:cNvGrpSpPr>
          <p:nvPr/>
        </p:nvGrpSpPr>
        <p:grpSpPr bwMode="auto">
          <a:xfrm>
            <a:off x="3201988" y="4986338"/>
            <a:ext cx="84137" cy="112712"/>
            <a:chOff x="1290" y="1838"/>
            <a:chExt cx="53" cy="71"/>
          </a:xfrm>
        </p:grpSpPr>
        <p:sp>
          <p:nvSpPr>
            <p:cNvPr id="19519" name="Line 1095"/>
            <p:cNvSpPr>
              <a:spLocks noChangeShapeType="1"/>
            </p:cNvSpPr>
            <p:nvPr/>
          </p:nvSpPr>
          <p:spPr bwMode="auto">
            <a:xfrm>
              <a:off x="1290" y="1858"/>
              <a:ext cx="53" cy="33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520" name="Line 1096"/>
            <p:cNvSpPr>
              <a:spLocks noChangeShapeType="1"/>
            </p:cNvSpPr>
            <p:nvPr/>
          </p:nvSpPr>
          <p:spPr bwMode="auto">
            <a:xfrm rot="-4762006">
              <a:off x="1280" y="1861"/>
              <a:ext cx="71" cy="2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9482" name="Group 1097"/>
          <p:cNvGrpSpPr>
            <a:grpSpLocks/>
          </p:cNvGrpSpPr>
          <p:nvPr/>
        </p:nvGrpSpPr>
        <p:grpSpPr bwMode="auto">
          <a:xfrm>
            <a:off x="2433638" y="5081588"/>
            <a:ext cx="84137" cy="112712"/>
            <a:chOff x="1290" y="1838"/>
            <a:chExt cx="53" cy="71"/>
          </a:xfrm>
        </p:grpSpPr>
        <p:sp>
          <p:nvSpPr>
            <p:cNvPr id="19517" name="Line 1098"/>
            <p:cNvSpPr>
              <a:spLocks noChangeShapeType="1"/>
            </p:cNvSpPr>
            <p:nvPr/>
          </p:nvSpPr>
          <p:spPr bwMode="auto">
            <a:xfrm>
              <a:off x="1290" y="1858"/>
              <a:ext cx="53" cy="33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518" name="Line 1099"/>
            <p:cNvSpPr>
              <a:spLocks noChangeShapeType="1"/>
            </p:cNvSpPr>
            <p:nvPr/>
          </p:nvSpPr>
          <p:spPr bwMode="auto">
            <a:xfrm rot="-4762006">
              <a:off x="1280" y="1861"/>
              <a:ext cx="71" cy="2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9483" name="Group 1100"/>
          <p:cNvGrpSpPr>
            <a:grpSpLocks/>
          </p:cNvGrpSpPr>
          <p:nvPr/>
        </p:nvGrpSpPr>
        <p:grpSpPr bwMode="auto">
          <a:xfrm>
            <a:off x="2325688" y="3805238"/>
            <a:ext cx="84137" cy="112712"/>
            <a:chOff x="1290" y="1838"/>
            <a:chExt cx="53" cy="71"/>
          </a:xfrm>
        </p:grpSpPr>
        <p:sp>
          <p:nvSpPr>
            <p:cNvPr id="19515" name="Line 1101"/>
            <p:cNvSpPr>
              <a:spLocks noChangeShapeType="1"/>
            </p:cNvSpPr>
            <p:nvPr/>
          </p:nvSpPr>
          <p:spPr bwMode="auto">
            <a:xfrm>
              <a:off x="1290" y="1858"/>
              <a:ext cx="53" cy="33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516" name="Line 1102"/>
            <p:cNvSpPr>
              <a:spLocks noChangeShapeType="1"/>
            </p:cNvSpPr>
            <p:nvPr/>
          </p:nvSpPr>
          <p:spPr bwMode="auto">
            <a:xfrm rot="-4762006">
              <a:off x="1280" y="1861"/>
              <a:ext cx="71" cy="2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9484" name="Group 1103"/>
          <p:cNvGrpSpPr>
            <a:grpSpLocks/>
          </p:cNvGrpSpPr>
          <p:nvPr/>
        </p:nvGrpSpPr>
        <p:grpSpPr bwMode="auto">
          <a:xfrm>
            <a:off x="3043238" y="4833938"/>
            <a:ext cx="84137" cy="112712"/>
            <a:chOff x="1290" y="1838"/>
            <a:chExt cx="53" cy="71"/>
          </a:xfrm>
        </p:grpSpPr>
        <p:sp>
          <p:nvSpPr>
            <p:cNvPr id="19513" name="Line 1104"/>
            <p:cNvSpPr>
              <a:spLocks noChangeShapeType="1"/>
            </p:cNvSpPr>
            <p:nvPr/>
          </p:nvSpPr>
          <p:spPr bwMode="auto">
            <a:xfrm>
              <a:off x="1290" y="1858"/>
              <a:ext cx="53" cy="33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514" name="Line 1105"/>
            <p:cNvSpPr>
              <a:spLocks noChangeShapeType="1"/>
            </p:cNvSpPr>
            <p:nvPr/>
          </p:nvSpPr>
          <p:spPr bwMode="auto">
            <a:xfrm rot="-4762006">
              <a:off x="1280" y="1861"/>
              <a:ext cx="71" cy="25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147538" name="Rectangle 1106"/>
          <p:cNvSpPr>
            <a:spLocks noChangeArrowheads="1"/>
          </p:cNvSpPr>
          <p:nvPr/>
        </p:nvSpPr>
        <p:spPr bwMode="auto">
          <a:xfrm>
            <a:off x="6553200" y="1981200"/>
            <a:ext cx="2590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90513" indent="-173038" eaLnBrk="1" hangingPunct="1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32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Rendering</a:t>
            </a:r>
          </a:p>
          <a:p>
            <a:pPr marL="290513" indent="-173038" eaLnBrk="1" hangingPunct="1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20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(Computer Graphics)</a:t>
            </a:r>
          </a:p>
        </p:txBody>
      </p:sp>
      <p:sp>
        <p:nvSpPr>
          <p:cNvPr id="19486" name="Line 1107"/>
          <p:cNvSpPr>
            <a:spLocks noChangeShapeType="1"/>
          </p:cNvSpPr>
          <p:nvPr/>
        </p:nvSpPr>
        <p:spPr bwMode="auto">
          <a:xfrm flipV="1">
            <a:off x="3505200" y="3124200"/>
            <a:ext cx="990600" cy="9144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9487" name="Line 1108"/>
          <p:cNvSpPr>
            <a:spLocks noChangeShapeType="1"/>
          </p:cNvSpPr>
          <p:nvPr/>
        </p:nvSpPr>
        <p:spPr bwMode="auto">
          <a:xfrm>
            <a:off x="6019800" y="3200400"/>
            <a:ext cx="990600" cy="8382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488" name="Text Box 1109"/>
          <p:cNvSpPr txBox="1">
            <a:spLocks noChangeArrowheads="1"/>
          </p:cNvSpPr>
          <p:nvPr/>
        </p:nvSpPr>
        <p:spPr bwMode="auto">
          <a:xfrm>
            <a:off x="4419600" y="16764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Geometry</a:t>
            </a:r>
          </a:p>
        </p:txBody>
      </p:sp>
      <p:grpSp>
        <p:nvGrpSpPr>
          <p:cNvPr id="147542" name="Group 1110"/>
          <p:cNvGrpSpPr>
            <a:grpSpLocks/>
          </p:cNvGrpSpPr>
          <p:nvPr/>
        </p:nvGrpSpPr>
        <p:grpSpPr bwMode="auto">
          <a:xfrm>
            <a:off x="3429000" y="3352800"/>
            <a:ext cx="4738688" cy="2609850"/>
            <a:chOff x="2208" y="2112"/>
            <a:chExt cx="2985" cy="1644"/>
          </a:xfrm>
        </p:grpSpPr>
        <p:pic>
          <p:nvPicPr>
            <p:cNvPr id="19496" name="Picture 1111" descr="ar_obj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2112"/>
              <a:ext cx="825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497" name="Group 1112"/>
            <p:cNvGrpSpPr>
              <a:grpSpLocks/>
            </p:cNvGrpSpPr>
            <p:nvPr/>
          </p:nvGrpSpPr>
          <p:grpSpPr bwMode="auto">
            <a:xfrm>
              <a:off x="2256" y="2352"/>
              <a:ext cx="2112" cy="589"/>
              <a:chOff x="2256" y="2352"/>
              <a:chExt cx="2112" cy="589"/>
            </a:xfrm>
          </p:grpSpPr>
          <p:sp>
            <p:nvSpPr>
              <p:cNvPr id="19505" name="Line 1113"/>
              <p:cNvSpPr>
                <a:spLocks noChangeShapeType="1"/>
              </p:cNvSpPr>
              <p:nvPr/>
            </p:nvSpPr>
            <p:spPr bwMode="auto">
              <a:xfrm flipV="1">
                <a:off x="2880" y="2544"/>
                <a:ext cx="72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506" name="Line 1114"/>
              <p:cNvSpPr>
                <a:spLocks noChangeShapeType="1"/>
              </p:cNvSpPr>
              <p:nvPr/>
            </p:nvSpPr>
            <p:spPr bwMode="auto">
              <a:xfrm>
                <a:off x="2880" y="2688"/>
                <a:ext cx="72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507" name="Line 1115"/>
              <p:cNvSpPr>
                <a:spLocks noChangeShapeType="1"/>
              </p:cNvSpPr>
              <p:nvPr/>
            </p:nvSpPr>
            <p:spPr bwMode="auto">
              <a:xfrm>
                <a:off x="3600" y="2544"/>
                <a:ext cx="1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508" name="Line 1116"/>
              <p:cNvSpPr>
                <a:spLocks noChangeShapeType="1"/>
              </p:cNvSpPr>
              <p:nvPr/>
            </p:nvSpPr>
            <p:spPr bwMode="auto">
              <a:xfrm>
                <a:off x="3408" y="2736"/>
                <a:ext cx="1" cy="19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509" name="Freeform 1117"/>
              <p:cNvSpPr>
                <a:spLocks/>
              </p:cNvSpPr>
              <p:nvPr/>
            </p:nvSpPr>
            <p:spPr bwMode="auto">
              <a:xfrm>
                <a:off x="2873" y="2741"/>
                <a:ext cx="756" cy="200"/>
              </a:xfrm>
              <a:custGeom>
                <a:avLst/>
                <a:gdLst>
                  <a:gd name="T0" fmla="*/ 5 w 756"/>
                  <a:gd name="T1" fmla="*/ 10 h 200"/>
                  <a:gd name="T2" fmla="*/ 30 w 756"/>
                  <a:gd name="T3" fmla="*/ 53 h 200"/>
                  <a:gd name="T4" fmla="*/ 86 w 756"/>
                  <a:gd name="T5" fmla="*/ 78 h 200"/>
                  <a:gd name="T6" fmla="*/ 161 w 756"/>
                  <a:gd name="T7" fmla="*/ 72 h 200"/>
                  <a:gd name="T8" fmla="*/ 293 w 756"/>
                  <a:gd name="T9" fmla="*/ 28 h 200"/>
                  <a:gd name="T10" fmla="*/ 356 w 756"/>
                  <a:gd name="T11" fmla="*/ 60 h 200"/>
                  <a:gd name="T12" fmla="*/ 374 w 756"/>
                  <a:gd name="T13" fmla="*/ 72 h 200"/>
                  <a:gd name="T14" fmla="*/ 462 w 756"/>
                  <a:gd name="T15" fmla="*/ 135 h 200"/>
                  <a:gd name="T16" fmla="*/ 500 w 756"/>
                  <a:gd name="T17" fmla="*/ 160 h 200"/>
                  <a:gd name="T18" fmla="*/ 600 w 756"/>
                  <a:gd name="T19" fmla="*/ 179 h 200"/>
                  <a:gd name="T20" fmla="*/ 756 w 756"/>
                  <a:gd name="T21" fmla="*/ 141 h 2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56" h="200">
                    <a:moveTo>
                      <a:pt x="5" y="10"/>
                    </a:moveTo>
                    <a:cubicBezTo>
                      <a:pt x="49" y="38"/>
                      <a:pt x="0" y="0"/>
                      <a:pt x="30" y="53"/>
                    </a:cubicBezTo>
                    <a:cubicBezTo>
                      <a:pt x="40" y="71"/>
                      <a:pt x="86" y="78"/>
                      <a:pt x="86" y="78"/>
                    </a:cubicBezTo>
                    <a:cubicBezTo>
                      <a:pt x="111" y="76"/>
                      <a:pt x="136" y="76"/>
                      <a:pt x="161" y="72"/>
                    </a:cubicBezTo>
                    <a:cubicBezTo>
                      <a:pt x="208" y="65"/>
                      <a:pt x="246" y="37"/>
                      <a:pt x="293" y="28"/>
                    </a:cubicBezTo>
                    <a:cubicBezTo>
                      <a:pt x="332" y="39"/>
                      <a:pt x="311" y="30"/>
                      <a:pt x="356" y="60"/>
                    </a:cubicBezTo>
                    <a:cubicBezTo>
                      <a:pt x="362" y="64"/>
                      <a:pt x="374" y="72"/>
                      <a:pt x="374" y="72"/>
                    </a:cubicBezTo>
                    <a:cubicBezTo>
                      <a:pt x="392" y="99"/>
                      <a:pt x="434" y="117"/>
                      <a:pt x="462" y="135"/>
                    </a:cubicBezTo>
                    <a:cubicBezTo>
                      <a:pt x="475" y="143"/>
                      <a:pt x="500" y="160"/>
                      <a:pt x="500" y="160"/>
                    </a:cubicBezTo>
                    <a:cubicBezTo>
                      <a:pt x="525" y="200"/>
                      <a:pt x="549" y="183"/>
                      <a:pt x="600" y="179"/>
                    </a:cubicBezTo>
                    <a:cubicBezTo>
                      <a:pt x="650" y="160"/>
                      <a:pt x="703" y="141"/>
                      <a:pt x="756" y="141"/>
                    </a:cubicBezTo>
                  </a:path>
                </a:pathLst>
              </a:custGeom>
              <a:noFill/>
              <a:ln w="12700" cap="flat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510" name="Line 1118"/>
              <p:cNvSpPr>
                <a:spLocks noChangeShapeType="1"/>
              </p:cNvSpPr>
              <p:nvPr/>
            </p:nvSpPr>
            <p:spPr bwMode="auto">
              <a:xfrm>
                <a:off x="2256" y="2688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511" name="Line 1119"/>
              <p:cNvSpPr>
                <a:spLocks noChangeShapeType="1"/>
              </p:cNvSpPr>
              <p:nvPr/>
            </p:nvSpPr>
            <p:spPr bwMode="auto">
              <a:xfrm>
                <a:off x="3744" y="268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512" name="Text Box 1120"/>
              <p:cNvSpPr txBox="1">
                <a:spLocks noChangeArrowheads="1"/>
              </p:cNvSpPr>
              <p:nvPr/>
            </p:nvSpPr>
            <p:spPr bwMode="auto">
              <a:xfrm>
                <a:off x="2832" y="2352"/>
                <a:ext cx="81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/>
                  <a:t>Depth</a:t>
                </a:r>
              </a:p>
            </p:txBody>
          </p:sp>
        </p:grpSp>
        <p:grpSp>
          <p:nvGrpSpPr>
            <p:cNvPr id="19498" name="Group 1121"/>
            <p:cNvGrpSpPr>
              <a:grpSpLocks/>
            </p:cNvGrpSpPr>
            <p:nvPr/>
          </p:nvGrpSpPr>
          <p:grpSpPr bwMode="auto">
            <a:xfrm>
              <a:off x="2208" y="2784"/>
              <a:ext cx="2256" cy="972"/>
              <a:chOff x="2208" y="2784"/>
              <a:chExt cx="2256" cy="972"/>
            </a:xfrm>
          </p:grpSpPr>
          <p:pic>
            <p:nvPicPr>
              <p:cNvPr id="19499" name="Picture 1122" descr="houseB1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2" y="3271"/>
                <a:ext cx="484" cy="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500" name="Picture 1123" descr="houseB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6" y="3264"/>
                <a:ext cx="485" cy="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501" name="Picture 1124" descr="houseB3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259"/>
                <a:ext cx="461" cy="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502" name="Line 1125"/>
              <p:cNvSpPr>
                <a:spLocks noChangeShapeType="1"/>
              </p:cNvSpPr>
              <p:nvPr/>
            </p:nvSpPr>
            <p:spPr bwMode="auto">
              <a:xfrm>
                <a:off x="2208" y="2784"/>
                <a:ext cx="240" cy="288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503" name="Line 1126"/>
              <p:cNvSpPr>
                <a:spLocks noChangeShapeType="1"/>
              </p:cNvSpPr>
              <p:nvPr/>
            </p:nvSpPr>
            <p:spPr bwMode="auto">
              <a:xfrm flipV="1">
                <a:off x="4080" y="2784"/>
                <a:ext cx="384" cy="67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504" name="Text Box 1127"/>
              <p:cNvSpPr txBox="1">
                <a:spLocks noChangeArrowheads="1"/>
              </p:cNvSpPr>
              <p:nvPr/>
            </p:nvSpPr>
            <p:spPr bwMode="auto">
              <a:xfrm>
                <a:off x="2448" y="2976"/>
                <a:ext cx="158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/>
                  <a:t>Dynamic texture</a:t>
                </a:r>
              </a:p>
            </p:txBody>
          </p:sp>
        </p:grpSp>
      </p:grpSp>
      <p:sp>
        <p:nvSpPr>
          <p:cNvPr id="147560" name="Text Box 1128"/>
          <p:cNvSpPr txBox="1">
            <a:spLocks noChangeArrowheads="1"/>
          </p:cNvSpPr>
          <p:nvPr/>
        </p:nvSpPr>
        <p:spPr bwMode="auto">
          <a:xfrm>
            <a:off x="533400" y="6096000"/>
            <a:ext cx="830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Multi-Scale model: </a:t>
            </a:r>
            <a:r>
              <a:rPr lang="en-US" sz="2400" b="1"/>
              <a:t>Macro</a:t>
            </a:r>
            <a:r>
              <a:rPr lang="en-US" sz="2400"/>
              <a:t> geometry, </a:t>
            </a:r>
            <a:r>
              <a:rPr lang="en-US" sz="2400" b="1"/>
              <a:t>Meso</a:t>
            </a:r>
            <a:r>
              <a:rPr lang="en-US" sz="2400"/>
              <a:t> depth, </a:t>
            </a:r>
            <a:r>
              <a:rPr lang="en-US" sz="2400" b="1"/>
              <a:t>Micro</a:t>
            </a:r>
            <a:r>
              <a:rPr lang="en-US" sz="2400"/>
              <a:t> texture</a:t>
            </a:r>
          </a:p>
        </p:txBody>
      </p:sp>
      <p:grpSp>
        <p:nvGrpSpPr>
          <p:cNvPr id="147561" name="Group 1129"/>
          <p:cNvGrpSpPr>
            <a:grpSpLocks/>
          </p:cNvGrpSpPr>
          <p:nvPr/>
        </p:nvGrpSpPr>
        <p:grpSpPr bwMode="auto">
          <a:xfrm>
            <a:off x="7086600" y="3581400"/>
            <a:ext cx="914400" cy="1295400"/>
            <a:chOff x="979" y="2532"/>
            <a:chExt cx="236" cy="386"/>
          </a:xfrm>
        </p:grpSpPr>
        <p:sp>
          <p:nvSpPr>
            <p:cNvPr id="19493" name="Freeform 1130"/>
            <p:cNvSpPr>
              <a:spLocks/>
            </p:cNvSpPr>
            <p:nvPr/>
          </p:nvSpPr>
          <p:spPr bwMode="auto">
            <a:xfrm>
              <a:off x="979" y="2576"/>
              <a:ext cx="236" cy="342"/>
            </a:xfrm>
            <a:custGeom>
              <a:avLst/>
              <a:gdLst>
                <a:gd name="T0" fmla="*/ 0 w 1182"/>
                <a:gd name="T1" fmla="*/ 3 h 1712"/>
                <a:gd name="T2" fmla="*/ 0 w 1182"/>
                <a:gd name="T3" fmla="*/ 11 h 1712"/>
                <a:gd name="T4" fmla="*/ 0 w 1182"/>
                <a:gd name="T5" fmla="*/ 12 h 1712"/>
                <a:gd name="T6" fmla="*/ 3 w 1182"/>
                <a:gd name="T7" fmla="*/ 14 h 1712"/>
                <a:gd name="T8" fmla="*/ 3 w 1182"/>
                <a:gd name="T9" fmla="*/ 14 h 1712"/>
                <a:gd name="T10" fmla="*/ 2 w 1182"/>
                <a:gd name="T11" fmla="*/ 11 h 1712"/>
                <a:gd name="T12" fmla="*/ 2 w 1182"/>
                <a:gd name="T13" fmla="*/ 11 h 1712"/>
                <a:gd name="T14" fmla="*/ 3 w 1182"/>
                <a:gd name="T15" fmla="*/ 10 h 1712"/>
                <a:gd name="T16" fmla="*/ 3 w 1182"/>
                <a:gd name="T17" fmla="*/ 10 h 1712"/>
                <a:gd name="T18" fmla="*/ 3 w 1182"/>
                <a:gd name="T19" fmla="*/ 10 h 1712"/>
                <a:gd name="T20" fmla="*/ 2 w 1182"/>
                <a:gd name="T21" fmla="*/ 13 h 1712"/>
                <a:gd name="T22" fmla="*/ 3 w 1182"/>
                <a:gd name="T23" fmla="*/ 13 h 1712"/>
                <a:gd name="T24" fmla="*/ 3 w 1182"/>
                <a:gd name="T25" fmla="*/ 13 h 1712"/>
                <a:gd name="T26" fmla="*/ 9 w 1182"/>
                <a:gd name="T27" fmla="*/ 12 h 1712"/>
                <a:gd name="T28" fmla="*/ 9 w 1182"/>
                <a:gd name="T29" fmla="*/ 12 h 1712"/>
                <a:gd name="T30" fmla="*/ 9 w 1182"/>
                <a:gd name="T31" fmla="*/ 12 h 1712"/>
                <a:gd name="T32" fmla="*/ 3 w 1182"/>
                <a:gd name="T33" fmla="*/ 11 h 1712"/>
                <a:gd name="T34" fmla="*/ 3 w 1182"/>
                <a:gd name="T35" fmla="*/ 10 h 1712"/>
                <a:gd name="T36" fmla="*/ 3 w 1182"/>
                <a:gd name="T37" fmla="*/ 10 h 1712"/>
                <a:gd name="T38" fmla="*/ 7 w 1182"/>
                <a:gd name="T39" fmla="*/ 10 h 1712"/>
                <a:gd name="T40" fmla="*/ 7 w 1182"/>
                <a:gd name="T41" fmla="*/ 10 h 1712"/>
                <a:gd name="T42" fmla="*/ 9 w 1182"/>
                <a:gd name="T43" fmla="*/ 12 h 1712"/>
                <a:gd name="T44" fmla="*/ 7 w 1182"/>
                <a:gd name="T45" fmla="*/ 10 h 1712"/>
                <a:gd name="T46" fmla="*/ 3 w 1182"/>
                <a:gd name="T47" fmla="*/ 10 h 1712"/>
                <a:gd name="T48" fmla="*/ 3 w 1182"/>
                <a:gd name="T49" fmla="*/ 10 h 1712"/>
                <a:gd name="T50" fmla="*/ 3 w 1182"/>
                <a:gd name="T51" fmla="*/ 11 h 1712"/>
                <a:gd name="T52" fmla="*/ 9 w 1182"/>
                <a:gd name="T53" fmla="*/ 12 h 1712"/>
                <a:gd name="T54" fmla="*/ 9 w 1182"/>
                <a:gd name="T55" fmla="*/ 12 h 1712"/>
                <a:gd name="T56" fmla="*/ 9 w 1182"/>
                <a:gd name="T57" fmla="*/ 12 h 1712"/>
                <a:gd name="T58" fmla="*/ 9 w 1182"/>
                <a:gd name="T59" fmla="*/ 12 h 1712"/>
                <a:gd name="T60" fmla="*/ 3 w 1182"/>
                <a:gd name="T61" fmla="*/ 13 h 1712"/>
                <a:gd name="T62" fmla="*/ 3 w 1182"/>
                <a:gd name="T63" fmla="*/ 13 h 1712"/>
                <a:gd name="T64" fmla="*/ 3 w 1182"/>
                <a:gd name="T65" fmla="*/ 10 h 1712"/>
                <a:gd name="T66" fmla="*/ 3 w 1182"/>
                <a:gd name="T67" fmla="*/ 10 h 1712"/>
                <a:gd name="T68" fmla="*/ 3 w 1182"/>
                <a:gd name="T69" fmla="*/ 10 h 1712"/>
                <a:gd name="T70" fmla="*/ 2 w 1182"/>
                <a:gd name="T71" fmla="*/ 10 h 1712"/>
                <a:gd name="T72" fmla="*/ 2 w 1182"/>
                <a:gd name="T73" fmla="*/ 11 h 1712"/>
                <a:gd name="T74" fmla="*/ 3 w 1182"/>
                <a:gd name="T75" fmla="*/ 13 h 1712"/>
                <a:gd name="T76" fmla="*/ 3 w 1182"/>
                <a:gd name="T77" fmla="*/ 13 h 1712"/>
                <a:gd name="T78" fmla="*/ 2 w 1182"/>
                <a:gd name="T79" fmla="*/ 14 h 1712"/>
                <a:gd name="T80" fmla="*/ 0 w 1182"/>
                <a:gd name="T81" fmla="*/ 11 h 1712"/>
                <a:gd name="T82" fmla="*/ 0 w 1182"/>
                <a:gd name="T83" fmla="*/ 11 h 1712"/>
                <a:gd name="T84" fmla="*/ 1 w 1182"/>
                <a:gd name="T85" fmla="*/ 3 h 1712"/>
                <a:gd name="T86" fmla="*/ 1 w 1182"/>
                <a:gd name="T87" fmla="*/ 0 h 171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82" h="1712">
                  <a:moveTo>
                    <a:pt x="136" y="5"/>
                  </a:moveTo>
                  <a:lnTo>
                    <a:pt x="100" y="0"/>
                  </a:lnTo>
                  <a:lnTo>
                    <a:pt x="51" y="434"/>
                  </a:lnTo>
                  <a:lnTo>
                    <a:pt x="51" y="435"/>
                  </a:lnTo>
                  <a:lnTo>
                    <a:pt x="0" y="1432"/>
                  </a:lnTo>
                  <a:lnTo>
                    <a:pt x="0" y="1433"/>
                  </a:lnTo>
                  <a:lnTo>
                    <a:pt x="1" y="1440"/>
                  </a:lnTo>
                  <a:lnTo>
                    <a:pt x="4" y="1447"/>
                  </a:lnTo>
                  <a:lnTo>
                    <a:pt x="7" y="1448"/>
                  </a:lnTo>
                  <a:lnTo>
                    <a:pt x="319" y="1709"/>
                  </a:lnTo>
                  <a:lnTo>
                    <a:pt x="323" y="1711"/>
                  </a:lnTo>
                  <a:lnTo>
                    <a:pt x="330" y="1712"/>
                  </a:lnTo>
                  <a:lnTo>
                    <a:pt x="337" y="1711"/>
                  </a:lnTo>
                  <a:lnTo>
                    <a:pt x="344" y="1708"/>
                  </a:lnTo>
                  <a:lnTo>
                    <a:pt x="347" y="1701"/>
                  </a:lnTo>
                  <a:lnTo>
                    <a:pt x="349" y="1694"/>
                  </a:lnTo>
                  <a:lnTo>
                    <a:pt x="349" y="1693"/>
                  </a:lnTo>
                  <a:lnTo>
                    <a:pt x="312" y="1320"/>
                  </a:lnTo>
                  <a:lnTo>
                    <a:pt x="294" y="1321"/>
                  </a:lnTo>
                  <a:lnTo>
                    <a:pt x="307" y="1335"/>
                  </a:lnTo>
                  <a:lnTo>
                    <a:pt x="311" y="1328"/>
                  </a:lnTo>
                  <a:lnTo>
                    <a:pt x="312" y="1321"/>
                  </a:lnTo>
                  <a:lnTo>
                    <a:pt x="304" y="1337"/>
                  </a:lnTo>
                  <a:lnTo>
                    <a:pt x="378" y="1288"/>
                  </a:lnTo>
                  <a:lnTo>
                    <a:pt x="368" y="1272"/>
                  </a:lnTo>
                  <a:lnTo>
                    <a:pt x="350" y="1272"/>
                  </a:lnTo>
                  <a:lnTo>
                    <a:pt x="351" y="1279"/>
                  </a:lnTo>
                  <a:lnTo>
                    <a:pt x="354" y="1285"/>
                  </a:lnTo>
                  <a:lnTo>
                    <a:pt x="361" y="1289"/>
                  </a:lnTo>
                  <a:lnTo>
                    <a:pt x="368" y="1290"/>
                  </a:lnTo>
                  <a:lnTo>
                    <a:pt x="375" y="1289"/>
                  </a:lnTo>
                  <a:lnTo>
                    <a:pt x="350" y="1271"/>
                  </a:lnTo>
                  <a:lnTo>
                    <a:pt x="312" y="1656"/>
                  </a:lnTo>
                  <a:lnTo>
                    <a:pt x="312" y="1657"/>
                  </a:lnTo>
                  <a:lnTo>
                    <a:pt x="313" y="1664"/>
                  </a:lnTo>
                  <a:lnTo>
                    <a:pt x="316" y="1671"/>
                  </a:lnTo>
                  <a:lnTo>
                    <a:pt x="323" y="1674"/>
                  </a:lnTo>
                  <a:lnTo>
                    <a:pt x="330" y="1676"/>
                  </a:lnTo>
                  <a:lnTo>
                    <a:pt x="334" y="1676"/>
                  </a:lnTo>
                  <a:lnTo>
                    <a:pt x="1167" y="1526"/>
                  </a:lnTo>
                  <a:lnTo>
                    <a:pt x="1170" y="1525"/>
                  </a:lnTo>
                  <a:lnTo>
                    <a:pt x="1177" y="1522"/>
                  </a:lnTo>
                  <a:lnTo>
                    <a:pt x="1181" y="1515"/>
                  </a:lnTo>
                  <a:lnTo>
                    <a:pt x="1182" y="1508"/>
                  </a:lnTo>
                  <a:lnTo>
                    <a:pt x="1181" y="1501"/>
                  </a:lnTo>
                  <a:lnTo>
                    <a:pt x="1177" y="1494"/>
                  </a:lnTo>
                  <a:lnTo>
                    <a:pt x="1170" y="1491"/>
                  </a:lnTo>
                  <a:lnTo>
                    <a:pt x="1168" y="1491"/>
                  </a:lnTo>
                  <a:lnTo>
                    <a:pt x="359" y="1292"/>
                  </a:lnTo>
                  <a:lnTo>
                    <a:pt x="354" y="1310"/>
                  </a:lnTo>
                  <a:lnTo>
                    <a:pt x="361" y="1327"/>
                  </a:lnTo>
                  <a:lnTo>
                    <a:pt x="368" y="1323"/>
                  </a:lnTo>
                  <a:lnTo>
                    <a:pt x="372" y="1316"/>
                  </a:lnTo>
                  <a:lnTo>
                    <a:pt x="373" y="1310"/>
                  </a:lnTo>
                  <a:lnTo>
                    <a:pt x="372" y="1303"/>
                  </a:lnTo>
                  <a:lnTo>
                    <a:pt x="368" y="1296"/>
                  </a:lnTo>
                  <a:lnTo>
                    <a:pt x="361" y="1292"/>
                  </a:lnTo>
                  <a:lnTo>
                    <a:pt x="355" y="1329"/>
                  </a:lnTo>
                  <a:lnTo>
                    <a:pt x="904" y="1291"/>
                  </a:lnTo>
                  <a:lnTo>
                    <a:pt x="903" y="1272"/>
                  </a:lnTo>
                  <a:lnTo>
                    <a:pt x="889" y="1285"/>
                  </a:lnTo>
                  <a:lnTo>
                    <a:pt x="896" y="1289"/>
                  </a:lnTo>
                  <a:lnTo>
                    <a:pt x="903" y="1290"/>
                  </a:lnTo>
                  <a:lnTo>
                    <a:pt x="889" y="1284"/>
                  </a:lnTo>
                  <a:lnTo>
                    <a:pt x="1124" y="1557"/>
                  </a:lnTo>
                  <a:lnTo>
                    <a:pt x="1153" y="1533"/>
                  </a:lnTo>
                  <a:lnTo>
                    <a:pt x="918" y="1260"/>
                  </a:lnTo>
                  <a:lnTo>
                    <a:pt x="917" y="1258"/>
                  </a:lnTo>
                  <a:lnTo>
                    <a:pt x="910" y="1254"/>
                  </a:lnTo>
                  <a:lnTo>
                    <a:pt x="903" y="1253"/>
                  </a:lnTo>
                  <a:lnTo>
                    <a:pt x="902" y="1253"/>
                  </a:lnTo>
                  <a:lnTo>
                    <a:pt x="353" y="1291"/>
                  </a:lnTo>
                  <a:lnTo>
                    <a:pt x="347" y="1292"/>
                  </a:lnTo>
                  <a:lnTo>
                    <a:pt x="341" y="1296"/>
                  </a:lnTo>
                  <a:lnTo>
                    <a:pt x="337" y="1303"/>
                  </a:lnTo>
                  <a:lnTo>
                    <a:pt x="336" y="1310"/>
                  </a:lnTo>
                  <a:lnTo>
                    <a:pt x="337" y="1316"/>
                  </a:lnTo>
                  <a:lnTo>
                    <a:pt x="341" y="1323"/>
                  </a:lnTo>
                  <a:lnTo>
                    <a:pt x="347" y="1327"/>
                  </a:lnTo>
                  <a:lnTo>
                    <a:pt x="350" y="1328"/>
                  </a:lnTo>
                  <a:lnTo>
                    <a:pt x="1159" y="1526"/>
                  </a:lnTo>
                  <a:lnTo>
                    <a:pt x="1156" y="1491"/>
                  </a:lnTo>
                  <a:lnTo>
                    <a:pt x="1150" y="1494"/>
                  </a:lnTo>
                  <a:lnTo>
                    <a:pt x="1146" y="1501"/>
                  </a:lnTo>
                  <a:lnTo>
                    <a:pt x="1145" y="1508"/>
                  </a:lnTo>
                  <a:lnTo>
                    <a:pt x="1146" y="1515"/>
                  </a:lnTo>
                  <a:lnTo>
                    <a:pt x="1150" y="1522"/>
                  </a:lnTo>
                  <a:lnTo>
                    <a:pt x="1156" y="1525"/>
                  </a:lnTo>
                  <a:lnTo>
                    <a:pt x="1163" y="1508"/>
                  </a:lnTo>
                  <a:lnTo>
                    <a:pt x="1160" y="1490"/>
                  </a:lnTo>
                  <a:lnTo>
                    <a:pt x="327" y="1639"/>
                  </a:lnTo>
                  <a:lnTo>
                    <a:pt x="349" y="1657"/>
                  </a:lnTo>
                  <a:lnTo>
                    <a:pt x="347" y="1650"/>
                  </a:lnTo>
                  <a:lnTo>
                    <a:pt x="344" y="1643"/>
                  </a:lnTo>
                  <a:lnTo>
                    <a:pt x="337" y="1640"/>
                  </a:lnTo>
                  <a:lnTo>
                    <a:pt x="330" y="1639"/>
                  </a:lnTo>
                  <a:lnTo>
                    <a:pt x="330" y="1657"/>
                  </a:lnTo>
                  <a:lnTo>
                    <a:pt x="349" y="1660"/>
                  </a:lnTo>
                  <a:lnTo>
                    <a:pt x="386" y="1274"/>
                  </a:lnTo>
                  <a:lnTo>
                    <a:pt x="386" y="1272"/>
                  </a:lnTo>
                  <a:lnTo>
                    <a:pt x="385" y="1265"/>
                  </a:lnTo>
                  <a:lnTo>
                    <a:pt x="382" y="1258"/>
                  </a:lnTo>
                  <a:lnTo>
                    <a:pt x="375" y="1254"/>
                  </a:lnTo>
                  <a:lnTo>
                    <a:pt x="368" y="1253"/>
                  </a:lnTo>
                  <a:lnTo>
                    <a:pt x="361" y="1254"/>
                  </a:lnTo>
                  <a:lnTo>
                    <a:pt x="358" y="1257"/>
                  </a:lnTo>
                  <a:lnTo>
                    <a:pt x="283" y="1306"/>
                  </a:lnTo>
                  <a:lnTo>
                    <a:pt x="280" y="1307"/>
                  </a:lnTo>
                  <a:lnTo>
                    <a:pt x="276" y="1314"/>
                  </a:lnTo>
                  <a:lnTo>
                    <a:pt x="275" y="1321"/>
                  </a:lnTo>
                  <a:lnTo>
                    <a:pt x="275" y="1323"/>
                  </a:lnTo>
                  <a:lnTo>
                    <a:pt x="312" y="1696"/>
                  </a:lnTo>
                  <a:lnTo>
                    <a:pt x="337" y="1677"/>
                  </a:lnTo>
                  <a:lnTo>
                    <a:pt x="330" y="1676"/>
                  </a:lnTo>
                  <a:lnTo>
                    <a:pt x="323" y="1677"/>
                  </a:lnTo>
                  <a:lnTo>
                    <a:pt x="316" y="1680"/>
                  </a:lnTo>
                  <a:lnTo>
                    <a:pt x="313" y="1687"/>
                  </a:lnTo>
                  <a:lnTo>
                    <a:pt x="312" y="1694"/>
                  </a:lnTo>
                  <a:lnTo>
                    <a:pt x="330" y="1694"/>
                  </a:lnTo>
                  <a:lnTo>
                    <a:pt x="343" y="1680"/>
                  </a:lnTo>
                  <a:lnTo>
                    <a:pt x="31" y="1420"/>
                  </a:lnTo>
                  <a:lnTo>
                    <a:pt x="36" y="1433"/>
                  </a:lnTo>
                  <a:lnTo>
                    <a:pt x="35" y="1427"/>
                  </a:lnTo>
                  <a:lnTo>
                    <a:pt x="32" y="1420"/>
                  </a:lnTo>
                  <a:lnTo>
                    <a:pt x="18" y="1433"/>
                  </a:lnTo>
                  <a:lnTo>
                    <a:pt x="38" y="1435"/>
                  </a:lnTo>
                  <a:lnTo>
                    <a:pt x="89" y="437"/>
                  </a:lnTo>
                  <a:lnTo>
                    <a:pt x="70" y="436"/>
                  </a:lnTo>
                  <a:lnTo>
                    <a:pt x="88" y="439"/>
                  </a:lnTo>
                  <a:lnTo>
                    <a:pt x="136" y="5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4" name="Freeform 1131"/>
            <p:cNvSpPr>
              <a:spLocks/>
            </p:cNvSpPr>
            <p:nvPr/>
          </p:nvSpPr>
          <p:spPr bwMode="auto">
            <a:xfrm>
              <a:off x="992" y="2532"/>
              <a:ext cx="176" cy="302"/>
            </a:xfrm>
            <a:custGeom>
              <a:avLst/>
              <a:gdLst>
                <a:gd name="T0" fmla="*/ 1 w 883"/>
                <a:gd name="T1" fmla="*/ 2 h 1507"/>
                <a:gd name="T2" fmla="*/ 5 w 883"/>
                <a:gd name="T3" fmla="*/ 0 h 1507"/>
                <a:gd name="T4" fmla="*/ 5 w 883"/>
                <a:gd name="T5" fmla="*/ 0 h 1507"/>
                <a:gd name="T6" fmla="*/ 5 w 883"/>
                <a:gd name="T7" fmla="*/ 0 h 1507"/>
                <a:gd name="T8" fmla="*/ 5 w 883"/>
                <a:gd name="T9" fmla="*/ 0 h 1507"/>
                <a:gd name="T10" fmla="*/ 5 w 883"/>
                <a:gd name="T11" fmla="*/ 1 h 1507"/>
                <a:gd name="T12" fmla="*/ 5 w 883"/>
                <a:gd name="T13" fmla="*/ 1 h 1507"/>
                <a:gd name="T14" fmla="*/ 5 w 883"/>
                <a:gd name="T15" fmla="*/ 1 h 1507"/>
                <a:gd name="T16" fmla="*/ 1 w 883"/>
                <a:gd name="T17" fmla="*/ 2 h 1507"/>
                <a:gd name="T18" fmla="*/ 1 w 883"/>
                <a:gd name="T19" fmla="*/ 2 h 1507"/>
                <a:gd name="T20" fmla="*/ 1 w 883"/>
                <a:gd name="T21" fmla="*/ 2 h 1507"/>
                <a:gd name="T22" fmla="*/ 1 w 883"/>
                <a:gd name="T23" fmla="*/ 2 h 1507"/>
                <a:gd name="T24" fmla="*/ 7 w 883"/>
                <a:gd name="T25" fmla="*/ 5 h 1507"/>
                <a:gd name="T26" fmla="*/ 7 w 883"/>
                <a:gd name="T27" fmla="*/ 5 h 1507"/>
                <a:gd name="T28" fmla="*/ 7 w 883"/>
                <a:gd name="T29" fmla="*/ 5 h 1507"/>
                <a:gd name="T30" fmla="*/ 7 w 883"/>
                <a:gd name="T31" fmla="*/ 5 h 1507"/>
                <a:gd name="T32" fmla="*/ 2 w 883"/>
                <a:gd name="T33" fmla="*/ 5 h 1507"/>
                <a:gd name="T34" fmla="*/ 1 w 883"/>
                <a:gd name="T35" fmla="*/ 5 h 1507"/>
                <a:gd name="T36" fmla="*/ 1 w 883"/>
                <a:gd name="T37" fmla="*/ 5 h 1507"/>
                <a:gd name="T38" fmla="*/ 2 w 883"/>
                <a:gd name="T39" fmla="*/ 12 h 1507"/>
                <a:gd name="T40" fmla="*/ 2 w 883"/>
                <a:gd name="T41" fmla="*/ 12 h 1507"/>
                <a:gd name="T42" fmla="*/ 2 w 883"/>
                <a:gd name="T43" fmla="*/ 12 h 1507"/>
                <a:gd name="T44" fmla="*/ 2 w 883"/>
                <a:gd name="T45" fmla="*/ 12 h 1507"/>
                <a:gd name="T46" fmla="*/ 2 w 883"/>
                <a:gd name="T47" fmla="*/ 12 h 1507"/>
                <a:gd name="T48" fmla="*/ 2 w 883"/>
                <a:gd name="T49" fmla="*/ 12 h 1507"/>
                <a:gd name="T50" fmla="*/ 0 w 883"/>
                <a:gd name="T51" fmla="*/ 5 h 1507"/>
                <a:gd name="T52" fmla="*/ 0 w 883"/>
                <a:gd name="T53" fmla="*/ 5 h 1507"/>
                <a:gd name="T54" fmla="*/ 0 w 883"/>
                <a:gd name="T55" fmla="*/ 5 h 1507"/>
                <a:gd name="T56" fmla="*/ 0 w 883"/>
                <a:gd name="T57" fmla="*/ 5 h 1507"/>
                <a:gd name="T58" fmla="*/ 2 w 883"/>
                <a:gd name="T59" fmla="*/ 5 h 1507"/>
                <a:gd name="T60" fmla="*/ 0 w 883"/>
                <a:gd name="T61" fmla="*/ 5 h 1507"/>
                <a:gd name="T62" fmla="*/ 0 w 883"/>
                <a:gd name="T63" fmla="*/ 5 h 1507"/>
                <a:gd name="T64" fmla="*/ 0 w 883"/>
                <a:gd name="T65" fmla="*/ 5 h 1507"/>
                <a:gd name="T66" fmla="*/ 2 w 883"/>
                <a:gd name="T67" fmla="*/ 12 h 1507"/>
                <a:gd name="T68" fmla="*/ 2 w 883"/>
                <a:gd name="T69" fmla="*/ 12 h 1507"/>
                <a:gd name="T70" fmla="*/ 2 w 883"/>
                <a:gd name="T71" fmla="*/ 12 h 1507"/>
                <a:gd name="T72" fmla="*/ 2 w 883"/>
                <a:gd name="T73" fmla="*/ 12 h 1507"/>
                <a:gd name="T74" fmla="*/ 2 w 883"/>
                <a:gd name="T75" fmla="*/ 12 h 1507"/>
                <a:gd name="T76" fmla="*/ 2 w 883"/>
                <a:gd name="T77" fmla="*/ 12 h 1507"/>
                <a:gd name="T78" fmla="*/ 2 w 883"/>
                <a:gd name="T79" fmla="*/ 5 h 1507"/>
                <a:gd name="T80" fmla="*/ 2 w 883"/>
                <a:gd name="T81" fmla="*/ 5 h 1507"/>
                <a:gd name="T82" fmla="*/ 2 w 883"/>
                <a:gd name="T83" fmla="*/ 5 h 1507"/>
                <a:gd name="T84" fmla="*/ 2 w 883"/>
                <a:gd name="T85" fmla="*/ 5 h 1507"/>
                <a:gd name="T86" fmla="*/ 7 w 883"/>
                <a:gd name="T87" fmla="*/ 5 h 1507"/>
                <a:gd name="T88" fmla="*/ 7 w 883"/>
                <a:gd name="T89" fmla="*/ 5 h 1507"/>
                <a:gd name="T90" fmla="*/ 7 w 883"/>
                <a:gd name="T91" fmla="*/ 5 h 1507"/>
                <a:gd name="T92" fmla="*/ 7 w 883"/>
                <a:gd name="T93" fmla="*/ 5 h 1507"/>
                <a:gd name="T94" fmla="*/ 1 w 883"/>
                <a:gd name="T95" fmla="*/ 2 h 1507"/>
                <a:gd name="T96" fmla="*/ 1 w 883"/>
                <a:gd name="T97" fmla="*/ 2 h 1507"/>
                <a:gd name="T98" fmla="*/ 1 w 883"/>
                <a:gd name="T99" fmla="*/ 2 h 1507"/>
                <a:gd name="T100" fmla="*/ 1 w 883"/>
                <a:gd name="T101" fmla="*/ 2 h 1507"/>
                <a:gd name="T102" fmla="*/ 5 w 883"/>
                <a:gd name="T103" fmla="*/ 1 h 1507"/>
                <a:gd name="T104" fmla="*/ 5 w 883"/>
                <a:gd name="T105" fmla="*/ 1 h 1507"/>
                <a:gd name="T106" fmla="*/ 5 w 883"/>
                <a:gd name="T107" fmla="*/ 1 h 1507"/>
                <a:gd name="T108" fmla="*/ 6 w 883"/>
                <a:gd name="T109" fmla="*/ 0 h 1507"/>
                <a:gd name="T110" fmla="*/ 6 w 883"/>
                <a:gd name="T111" fmla="*/ 0 h 1507"/>
                <a:gd name="T112" fmla="*/ 5 w 883"/>
                <a:gd name="T113" fmla="*/ 0 h 1507"/>
                <a:gd name="T114" fmla="*/ 5 w 883"/>
                <a:gd name="T115" fmla="*/ 0 h 150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883" h="1507">
                  <a:moveTo>
                    <a:pt x="87" y="202"/>
                  </a:moveTo>
                  <a:lnTo>
                    <a:pt x="100" y="238"/>
                  </a:lnTo>
                  <a:lnTo>
                    <a:pt x="685" y="37"/>
                  </a:lnTo>
                  <a:lnTo>
                    <a:pt x="678" y="19"/>
                  </a:lnTo>
                  <a:lnTo>
                    <a:pt x="660" y="19"/>
                  </a:lnTo>
                  <a:lnTo>
                    <a:pt x="661" y="26"/>
                  </a:lnTo>
                  <a:lnTo>
                    <a:pt x="664" y="32"/>
                  </a:lnTo>
                  <a:lnTo>
                    <a:pt x="671" y="36"/>
                  </a:lnTo>
                  <a:lnTo>
                    <a:pt x="678" y="37"/>
                  </a:lnTo>
                  <a:lnTo>
                    <a:pt x="660" y="18"/>
                  </a:lnTo>
                  <a:lnTo>
                    <a:pt x="646" y="155"/>
                  </a:lnTo>
                  <a:lnTo>
                    <a:pt x="664" y="156"/>
                  </a:lnTo>
                  <a:lnTo>
                    <a:pt x="657" y="139"/>
                  </a:lnTo>
                  <a:lnTo>
                    <a:pt x="651" y="143"/>
                  </a:lnTo>
                  <a:lnTo>
                    <a:pt x="647" y="149"/>
                  </a:lnTo>
                  <a:lnTo>
                    <a:pt x="662" y="138"/>
                  </a:lnTo>
                  <a:lnTo>
                    <a:pt x="165" y="201"/>
                  </a:lnTo>
                  <a:lnTo>
                    <a:pt x="161" y="202"/>
                  </a:lnTo>
                  <a:lnTo>
                    <a:pt x="154" y="206"/>
                  </a:lnTo>
                  <a:lnTo>
                    <a:pt x="150" y="213"/>
                  </a:lnTo>
                  <a:lnTo>
                    <a:pt x="149" y="219"/>
                  </a:lnTo>
                  <a:lnTo>
                    <a:pt x="150" y="226"/>
                  </a:lnTo>
                  <a:lnTo>
                    <a:pt x="154" y="233"/>
                  </a:lnTo>
                  <a:lnTo>
                    <a:pt x="158" y="236"/>
                  </a:lnTo>
                  <a:lnTo>
                    <a:pt x="856" y="621"/>
                  </a:lnTo>
                  <a:lnTo>
                    <a:pt x="865" y="605"/>
                  </a:lnTo>
                  <a:lnTo>
                    <a:pt x="858" y="588"/>
                  </a:lnTo>
                  <a:lnTo>
                    <a:pt x="851" y="591"/>
                  </a:lnTo>
                  <a:lnTo>
                    <a:pt x="848" y="598"/>
                  </a:lnTo>
                  <a:lnTo>
                    <a:pt x="847" y="605"/>
                  </a:lnTo>
                  <a:lnTo>
                    <a:pt x="848" y="612"/>
                  </a:lnTo>
                  <a:lnTo>
                    <a:pt x="851" y="619"/>
                  </a:lnTo>
                  <a:lnTo>
                    <a:pt x="864" y="587"/>
                  </a:lnTo>
                  <a:lnTo>
                    <a:pt x="192" y="635"/>
                  </a:lnTo>
                  <a:lnTo>
                    <a:pt x="186" y="636"/>
                  </a:lnTo>
                  <a:lnTo>
                    <a:pt x="179" y="639"/>
                  </a:lnTo>
                  <a:lnTo>
                    <a:pt x="175" y="646"/>
                  </a:lnTo>
                  <a:lnTo>
                    <a:pt x="174" y="653"/>
                  </a:lnTo>
                  <a:lnTo>
                    <a:pt x="174" y="656"/>
                  </a:lnTo>
                  <a:lnTo>
                    <a:pt x="273" y="1491"/>
                  </a:lnTo>
                  <a:lnTo>
                    <a:pt x="291" y="1489"/>
                  </a:lnTo>
                  <a:lnTo>
                    <a:pt x="309" y="1482"/>
                  </a:lnTo>
                  <a:lnTo>
                    <a:pt x="305" y="1475"/>
                  </a:lnTo>
                  <a:lnTo>
                    <a:pt x="298" y="1471"/>
                  </a:lnTo>
                  <a:lnTo>
                    <a:pt x="291" y="1470"/>
                  </a:lnTo>
                  <a:lnTo>
                    <a:pt x="284" y="1471"/>
                  </a:lnTo>
                  <a:lnTo>
                    <a:pt x="278" y="1475"/>
                  </a:lnTo>
                  <a:lnTo>
                    <a:pt x="274" y="1482"/>
                  </a:lnTo>
                  <a:lnTo>
                    <a:pt x="273" y="1489"/>
                  </a:lnTo>
                  <a:lnTo>
                    <a:pt x="310" y="1483"/>
                  </a:lnTo>
                  <a:lnTo>
                    <a:pt x="37" y="625"/>
                  </a:lnTo>
                  <a:lnTo>
                    <a:pt x="18" y="630"/>
                  </a:lnTo>
                  <a:lnTo>
                    <a:pt x="18" y="649"/>
                  </a:lnTo>
                  <a:lnTo>
                    <a:pt x="25" y="648"/>
                  </a:lnTo>
                  <a:lnTo>
                    <a:pt x="32" y="644"/>
                  </a:lnTo>
                  <a:lnTo>
                    <a:pt x="35" y="637"/>
                  </a:lnTo>
                  <a:lnTo>
                    <a:pt x="37" y="630"/>
                  </a:lnTo>
                  <a:lnTo>
                    <a:pt x="17" y="650"/>
                  </a:lnTo>
                  <a:lnTo>
                    <a:pt x="192" y="661"/>
                  </a:lnTo>
                  <a:lnTo>
                    <a:pt x="194" y="623"/>
                  </a:lnTo>
                  <a:lnTo>
                    <a:pt x="19" y="612"/>
                  </a:lnTo>
                  <a:lnTo>
                    <a:pt x="18" y="612"/>
                  </a:lnTo>
                  <a:lnTo>
                    <a:pt x="11" y="613"/>
                  </a:lnTo>
                  <a:lnTo>
                    <a:pt x="4" y="617"/>
                  </a:lnTo>
                  <a:lnTo>
                    <a:pt x="1" y="623"/>
                  </a:lnTo>
                  <a:lnTo>
                    <a:pt x="0" y="630"/>
                  </a:lnTo>
                  <a:lnTo>
                    <a:pt x="1" y="636"/>
                  </a:lnTo>
                  <a:lnTo>
                    <a:pt x="274" y="1494"/>
                  </a:lnTo>
                  <a:lnTo>
                    <a:pt x="274" y="1496"/>
                  </a:lnTo>
                  <a:lnTo>
                    <a:pt x="278" y="1502"/>
                  </a:lnTo>
                  <a:lnTo>
                    <a:pt x="284" y="1506"/>
                  </a:lnTo>
                  <a:lnTo>
                    <a:pt x="291" y="1507"/>
                  </a:lnTo>
                  <a:lnTo>
                    <a:pt x="298" y="1506"/>
                  </a:lnTo>
                  <a:lnTo>
                    <a:pt x="305" y="1502"/>
                  </a:lnTo>
                  <a:lnTo>
                    <a:pt x="309" y="1496"/>
                  </a:lnTo>
                  <a:lnTo>
                    <a:pt x="310" y="1489"/>
                  </a:lnTo>
                  <a:lnTo>
                    <a:pt x="310" y="1486"/>
                  </a:lnTo>
                  <a:lnTo>
                    <a:pt x="211" y="651"/>
                  </a:lnTo>
                  <a:lnTo>
                    <a:pt x="200" y="670"/>
                  </a:lnTo>
                  <a:lnTo>
                    <a:pt x="206" y="667"/>
                  </a:lnTo>
                  <a:lnTo>
                    <a:pt x="210" y="660"/>
                  </a:lnTo>
                  <a:lnTo>
                    <a:pt x="211" y="653"/>
                  </a:lnTo>
                  <a:lnTo>
                    <a:pt x="193" y="653"/>
                  </a:lnTo>
                  <a:lnTo>
                    <a:pt x="194" y="673"/>
                  </a:lnTo>
                  <a:lnTo>
                    <a:pt x="866" y="625"/>
                  </a:lnTo>
                  <a:lnTo>
                    <a:pt x="872" y="622"/>
                  </a:lnTo>
                  <a:lnTo>
                    <a:pt x="879" y="619"/>
                  </a:lnTo>
                  <a:lnTo>
                    <a:pt x="882" y="612"/>
                  </a:lnTo>
                  <a:lnTo>
                    <a:pt x="883" y="605"/>
                  </a:lnTo>
                  <a:lnTo>
                    <a:pt x="882" y="598"/>
                  </a:lnTo>
                  <a:lnTo>
                    <a:pt x="879" y="591"/>
                  </a:lnTo>
                  <a:lnTo>
                    <a:pt x="874" y="589"/>
                  </a:lnTo>
                  <a:lnTo>
                    <a:pt x="177" y="203"/>
                  </a:lnTo>
                  <a:lnTo>
                    <a:pt x="174" y="237"/>
                  </a:lnTo>
                  <a:lnTo>
                    <a:pt x="181" y="233"/>
                  </a:lnTo>
                  <a:lnTo>
                    <a:pt x="185" y="226"/>
                  </a:lnTo>
                  <a:lnTo>
                    <a:pt x="186" y="219"/>
                  </a:lnTo>
                  <a:lnTo>
                    <a:pt x="185" y="213"/>
                  </a:lnTo>
                  <a:lnTo>
                    <a:pt x="181" y="206"/>
                  </a:lnTo>
                  <a:lnTo>
                    <a:pt x="167" y="219"/>
                  </a:lnTo>
                  <a:lnTo>
                    <a:pt x="170" y="238"/>
                  </a:lnTo>
                  <a:lnTo>
                    <a:pt x="667" y="175"/>
                  </a:lnTo>
                  <a:lnTo>
                    <a:pt x="671" y="174"/>
                  </a:lnTo>
                  <a:lnTo>
                    <a:pt x="678" y="170"/>
                  </a:lnTo>
                  <a:lnTo>
                    <a:pt x="682" y="163"/>
                  </a:lnTo>
                  <a:lnTo>
                    <a:pt x="683" y="156"/>
                  </a:lnTo>
                  <a:lnTo>
                    <a:pt x="683" y="159"/>
                  </a:lnTo>
                  <a:lnTo>
                    <a:pt x="696" y="21"/>
                  </a:lnTo>
                  <a:lnTo>
                    <a:pt x="696" y="19"/>
                  </a:lnTo>
                  <a:lnTo>
                    <a:pt x="695" y="12"/>
                  </a:lnTo>
                  <a:lnTo>
                    <a:pt x="692" y="5"/>
                  </a:lnTo>
                  <a:lnTo>
                    <a:pt x="685" y="1"/>
                  </a:lnTo>
                  <a:lnTo>
                    <a:pt x="678" y="0"/>
                  </a:lnTo>
                  <a:lnTo>
                    <a:pt x="672" y="1"/>
                  </a:lnTo>
                  <a:lnTo>
                    <a:pt x="87" y="202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5" name="Freeform 1132"/>
            <p:cNvSpPr>
              <a:spLocks/>
            </p:cNvSpPr>
            <p:nvPr/>
          </p:nvSpPr>
          <p:spPr bwMode="auto">
            <a:xfrm>
              <a:off x="1007" y="2565"/>
              <a:ext cx="164" cy="279"/>
            </a:xfrm>
            <a:custGeom>
              <a:avLst/>
              <a:gdLst>
                <a:gd name="T0" fmla="*/ 0 w 819"/>
                <a:gd name="T1" fmla="*/ 1 h 1392"/>
                <a:gd name="T2" fmla="*/ 0 w 819"/>
                <a:gd name="T3" fmla="*/ 1 h 1392"/>
                <a:gd name="T4" fmla="*/ 1 w 819"/>
                <a:gd name="T5" fmla="*/ 4 h 1392"/>
                <a:gd name="T6" fmla="*/ 1 w 819"/>
                <a:gd name="T7" fmla="*/ 4 h 1392"/>
                <a:gd name="T8" fmla="*/ 1 w 819"/>
                <a:gd name="T9" fmla="*/ 4 h 1392"/>
                <a:gd name="T10" fmla="*/ 6 w 819"/>
                <a:gd name="T11" fmla="*/ 11 h 1392"/>
                <a:gd name="T12" fmla="*/ 6 w 819"/>
                <a:gd name="T13" fmla="*/ 11 h 1392"/>
                <a:gd name="T14" fmla="*/ 6 w 819"/>
                <a:gd name="T15" fmla="*/ 11 h 1392"/>
                <a:gd name="T16" fmla="*/ 6 w 819"/>
                <a:gd name="T17" fmla="*/ 11 h 1392"/>
                <a:gd name="T18" fmla="*/ 6 w 819"/>
                <a:gd name="T19" fmla="*/ 11 h 1392"/>
                <a:gd name="T20" fmla="*/ 7 w 819"/>
                <a:gd name="T21" fmla="*/ 11 h 1392"/>
                <a:gd name="T22" fmla="*/ 7 w 819"/>
                <a:gd name="T23" fmla="*/ 11 h 1392"/>
                <a:gd name="T24" fmla="*/ 7 w 819"/>
                <a:gd name="T25" fmla="*/ 11 h 1392"/>
                <a:gd name="T26" fmla="*/ 7 w 819"/>
                <a:gd name="T27" fmla="*/ 11 h 1392"/>
                <a:gd name="T28" fmla="*/ 6 w 819"/>
                <a:gd name="T29" fmla="*/ 3 h 1392"/>
                <a:gd name="T30" fmla="*/ 6 w 819"/>
                <a:gd name="T31" fmla="*/ 3 h 1392"/>
                <a:gd name="T32" fmla="*/ 5 w 819"/>
                <a:gd name="T33" fmla="*/ 0 h 1392"/>
                <a:gd name="T34" fmla="*/ 5 w 819"/>
                <a:gd name="T35" fmla="*/ 0 h 1392"/>
                <a:gd name="T36" fmla="*/ 5 w 819"/>
                <a:gd name="T37" fmla="*/ 3 h 1392"/>
                <a:gd name="T38" fmla="*/ 6 w 819"/>
                <a:gd name="T39" fmla="*/ 3 h 1392"/>
                <a:gd name="T40" fmla="*/ 5 w 819"/>
                <a:gd name="T41" fmla="*/ 3 h 1392"/>
                <a:gd name="T42" fmla="*/ 6 w 819"/>
                <a:gd name="T43" fmla="*/ 11 h 1392"/>
                <a:gd name="T44" fmla="*/ 7 w 819"/>
                <a:gd name="T45" fmla="*/ 11 h 1392"/>
                <a:gd name="T46" fmla="*/ 6 w 819"/>
                <a:gd name="T47" fmla="*/ 11 h 1392"/>
                <a:gd name="T48" fmla="*/ 6 w 819"/>
                <a:gd name="T49" fmla="*/ 11 h 1392"/>
                <a:gd name="T50" fmla="*/ 6 w 819"/>
                <a:gd name="T51" fmla="*/ 11 h 1392"/>
                <a:gd name="T52" fmla="*/ 6 w 819"/>
                <a:gd name="T53" fmla="*/ 11 h 1392"/>
                <a:gd name="T54" fmla="*/ 6 w 819"/>
                <a:gd name="T55" fmla="*/ 11 h 1392"/>
                <a:gd name="T56" fmla="*/ 6 w 819"/>
                <a:gd name="T57" fmla="*/ 11 h 1392"/>
                <a:gd name="T58" fmla="*/ 6 w 819"/>
                <a:gd name="T59" fmla="*/ 11 h 1392"/>
                <a:gd name="T60" fmla="*/ 6 w 819"/>
                <a:gd name="T61" fmla="*/ 11 h 1392"/>
                <a:gd name="T62" fmla="*/ 7 w 819"/>
                <a:gd name="T63" fmla="*/ 11 h 1392"/>
                <a:gd name="T64" fmla="*/ 1 w 819"/>
                <a:gd name="T65" fmla="*/ 4 h 1392"/>
                <a:gd name="T66" fmla="*/ 1 w 819"/>
                <a:gd name="T67" fmla="*/ 4 h 1392"/>
                <a:gd name="T68" fmla="*/ 1 w 819"/>
                <a:gd name="T69" fmla="*/ 4 h 1392"/>
                <a:gd name="T70" fmla="*/ 0 w 819"/>
                <a:gd name="T71" fmla="*/ 1 h 13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" h="1392">
                  <a:moveTo>
                    <a:pt x="35" y="74"/>
                  </a:moveTo>
                  <a:lnTo>
                    <a:pt x="0" y="83"/>
                  </a:lnTo>
                  <a:lnTo>
                    <a:pt x="99" y="457"/>
                  </a:lnTo>
                  <a:lnTo>
                    <a:pt x="99" y="459"/>
                  </a:lnTo>
                  <a:lnTo>
                    <a:pt x="102" y="464"/>
                  </a:lnTo>
                  <a:lnTo>
                    <a:pt x="786" y="1385"/>
                  </a:lnTo>
                  <a:lnTo>
                    <a:pt x="787" y="1388"/>
                  </a:lnTo>
                  <a:lnTo>
                    <a:pt x="794" y="1391"/>
                  </a:lnTo>
                  <a:lnTo>
                    <a:pt x="801" y="1392"/>
                  </a:lnTo>
                  <a:lnTo>
                    <a:pt x="807" y="1391"/>
                  </a:lnTo>
                  <a:lnTo>
                    <a:pt x="814" y="1388"/>
                  </a:lnTo>
                  <a:lnTo>
                    <a:pt x="818" y="1381"/>
                  </a:lnTo>
                  <a:lnTo>
                    <a:pt x="819" y="1374"/>
                  </a:lnTo>
                  <a:lnTo>
                    <a:pt x="819" y="1372"/>
                  </a:lnTo>
                  <a:lnTo>
                    <a:pt x="706" y="426"/>
                  </a:lnTo>
                  <a:lnTo>
                    <a:pt x="706" y="425"/>
                  </a:lnTo>
                  <a:lnTo>
                    <a:pt x="620" y="0"/>
                  </a:lnTo>
                  <a:lnTo>
                    <a:pt x="584" y="7"/>
                  </a:lnTo>
                  <a:lnTo>
                    <a:pt x="670" y="432"/>
                  </a:lnTo>
                  <a:lnTo>
                    <a:pt x="688" y="428"/>
                  </a:lnTo>
                  <a:lnTo>
                    <a:pt x="670" y="431"/>
                  </a:lnTo>
                  <a:lnTo>
                    <a:pt x="782" y="1376"/>
                  </a:lnTo>
                  <a:lnTo>
                    <a:pt x="814" y="1360"/>
                  </a:lnTo>
                  <a:lnTo>
                    <a:pt x="807" y="1357"/>
                  </a:lnTo>
                  <a:lnTo>
                    <a:pt x="801" y="1356"/>
                  </a:lnTo>
                  <a:lnTo>
                    <a:pt x="794" y="1357"/>
                  </a:lnTo>
                  <a:lnTo>
                    <a:pt x="787" y="1360"/>
                  </a:lnTo>
                  <a:lnTo>
                    <a:pt x="783" y="1367"/>
                  </a:lnTo>
                  <a:lnTo>
                    <a:pt x="782" y="1374"/>
                  </a:lnTo>
                  <a:lnTo>
                    <a:pt x="801" y="1374"/>
                  </a:lnTo>
                  <a:lnTo>
                    <a:pt x="816" y="1364"/>
                  </a:lnTo>
                  <a:lnTo>
                    <a:pt x="132" y="442"/>
                  </a:lnTo>
                  <a:lnTo>
                    <a:pt x="117" y="453"/>
                  </a:lnTo>
                  <a:lnTo>
                    <a:pt x="135" y="448"/>
                  </a:lnTo>
                  <a:lnTo>
                    <a:pt x="35" y="74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92" name="Text Box 1134">
            <a:hlinkClick r:id="rId12" action="ppaction://program"/>
          </p:cNvPr>
          <p:cNvSpPr txBox="1">
            <a:spLocks noChangeArrowheads="1"/>
          </p:cNvSpPr>
          <p:nvPr/>
        </p:nvSpPr>
        <p:spPr bwMode="auto">
          <a:xfrm>
            <a:off x="7010400" y="54102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Demo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7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7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7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7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56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Three scales map naturally to CPU and GPU hardware layers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27075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en-US" smtClean="0"/>
              <a:t>Key issue: Efficient memory access and processing</a:t>
            </a:r>
          </a:p>
          <a:p>
            <a:pPr marL="727075" indent="-609600" eaLnBrk="1" hangingPunct="1">
              <a:lnSpc>
                <a:spcPct val="90000"/>
              </a:lnSpc>
              <a:buFontTx/>
              <a:buNone/>
              <a:defRPr/>
            </a:pPr>
            <a:endParaRPr lang="en-US" smtClean="0"/>
          </a:p>
          <a:p>
            <a:pPr marL="727075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en-US" smtClean="0"/>
              <a:t>1. Macro: Conventional geometry </a:t>
            </a:r>
          </a:p>
          <a:p>
            <a:pPr marL="727075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en-US" smtClean="0"/>
              <a:t>                 processing</a:t>
            </a:r>
          </a:p>
          <a:p>
            <a:pPr marL="727075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en-US" smtClean="0"/>
              <a:t>2. Meso: Pixel shader</a:t>
            </a:r>
          </a:p>
          <a:p>
            <a:pPr marL="862013" lvl="1" indent="-457200" eaLnBrk="1" hangingPunct="1">
              <a:lnSpc>
                <a:spcPct val="90000"/>
              </a:lnSpc>
              <a:defRPr/>
            </a:pPr>
            <a:r>
              <a:rPr lang="en-US" smtClean="0"/>
              <a:t>Fixed code, variable data access</a:t>
            </a:r>
          </a:p>
          <a:p>
            <a:pPr marL="862013" lvl="1" indent="-457200"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smtClean="0"/>
          </a:p>
          <a:p>
            <a:pPr marL="727075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en-US" smtClean="0"/>
              <a:t>3. Micro: Shader or Register comb.</a:t>
            </a:r>
          </a:p>
          <a:p>
            <a:pPr marL="862013" lvl="1" indent="-457200" eaLnBrk="1" hangingPunct="1">
              <a:lnSpc>
                <a:spcPct val="90000"/>
              </a:lnSpc>
              <a:defRPr/>
            </a:pPr>
            <a:r>
              <a:rPr lang="en-US" smtClean="0"/>
              <a:t>Fixed code, fixed data access</a:t>
            </a:r>
          </a:p>
        </p:txBody>
      </p:sp>
      <p:grpSp>
        <p:nvGrpSpPr>
          <p:cNvPr id="66571" name="Group 11"/>
          <p:cNvGrpSpPr>
            <a:grpSpLocks/>
          </p:cNvGrpSpPr>
          <p:nvPr/>
        </p:nvGrpSpPr>
        <p:grpSpPr bwMode="auto">
          <a:xfrm>
            <a:off x="6096000" y="2590800"/>
            <a:ext cx="1676400" cy="3505200"/>
            <a:chOff x="3840" y="1632"/>
            <a:chExt cx="1056" cy="2208"/>
          </a:xfrm>
        </p:grpSpPr>
        <p:grpSp>
          <p:nvGrpSpPr>
            <p:cNvPr id="20485" name="Group 6"/>
            <p:cNvGrpSpPr>
              <a:grpSpLocks/>
            </p:cNvGrpSpPr>
            <p:nvPr/>
          </p:nvGrpSpPr>
          <p:grpSpPr bwMode="auto">
            <a:xfrm>
              <a:off x="3984" y="3168"/>
              <a:ext cx="912" cy="672"/>
              <a:chOff x="3552" y="3168"/>
              <a:chExt cx="912" cy="672"/>
            </a:xfrm>
          </p:grpSpPr>
          <p:sp>
            <p:nvSpPr>
              <p:cNvPr id="20490" name="Line 4"/>
              <p:cNvSpPr>
                <a:spLocks noChangeShapeType="1"/>
              </p:cNvSpPr>
              <p:nvPr/>
            </p:nvSpPr>
            <p:spPr bwMode="auto">
              <a:xfrm>
                <a:off x="3552" y="3168"/>
                <a:ext cx="0" cy="672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491" name="Text Box 5"/>
              <p:cNvSpPr txBox="1">
                <a:spLocks noChangeArrowheads="1"/>
              </p:cNvSpPr>
              <p:nvPr/>
            </p:nvSpPr>
            <p:spPr bwMode="auto">
              <a:xfrm>
                <a:off x="3648" y="3312"/>
                <a:ext cx="81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>
                    <a:solidFill>
                      <a:schemeClr val="folHlink"/>
                    </a:solidFill>
                  </a:rPr>
                  <a:t>10x</a:t>
                </a:r>
              </a:p>
            </p:txBody>
          </p:sp>
        </p:grpSp>
        <p:grpSp>
          <p:nvGrpSpPr>
            <p:cNvPr id="20486" name="Group 7"/>
            <p:cNvGrpSpPr>
              <a:grpSpLocks/>
            </p:cNvGrpSpPr>
            <p:nvPr/>
          </p:nvGrpSpPr>
          <p:grpSpPr bwMode="auto">
            <a:xfrm>
              <a:off x="3984" y="2016"/>
              <a:ext cx="912" cy="672"/>
              <a:chOff x="3552" y="3168"/>
              <a:chExt cx="912" cy="672"/>
            </a:xfrm>
          </p:grpSpPr>
          <p:sp>
            <p:nvSpPr>
              <p:cNvPr id="20488" name="Line 8"/>
              <p:cNvSpPr>
                <a:spLocks noChangeShapeType="1"/>
              </p:cNvSpPr>
              <p:nvPr/>
            </p:nvSpPr>
            <p:spPr bwMode="auto">
              <a:xfrm>
                <a:off x="3552" y="3168"/>
                <a:ext cx="0" cy="672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489" name="Text Box 9"/>
              <p:cNvSpPr txBox="1">
                <a:spLocks noChangeArrowheads="1"/>
              </p:cNvSpPr>
              <p:nvPr/>
            </p:nvSpPr>
            <p:spPr bwMode="auto">
              <a:xfrm>
                <a:off x="3648" y="3312"/>
                <a:ext cx="81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>
                    <a:solidFill>
                      <a:schemeClr val="folHlink"/>
                    </a:solidFill>
                  </a:rPr>
                  <a:t>10x</a:t>
                </a:r>
              </a:p>
            </p:txBody>
          </p:sp>
        </p:grpSp>
        <p:sp>
          <p:nvSpPr>
            <p:cNvPr id="20487" name="Text Box 10"/>
            <p:cNvSpPr txBox="1">
              <a:spLocks noChangeArrowheads="1"/>
            </p:cNvSpPr>
            <p:nvPr/>
          </p:nvSpPr>
          <p:spPr bwMode="auto">
            <a:xfrm>
              <a:off x="3840" y="1632"/>
              <a:ext cx="9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chemeClr val="folHlink"/>
                  </a:solidFill>
                </a:rPr>
                <a:t>Speedup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811213"/>
          </a:xfrm>
        </p:spPr>
        <p:txBody>
          <a:bodyPr/>
          <a:lstStyle/>
          <a:p>
            <a:pPr eaLnBrk="1" hangingPunct="1"/>
            <a:r>
              <a:rPr lang="en-US" sz="4000" b="1" smtClean="0"/>
              <a:t>2. Meso</a:t>
            </a:r>
            <a:r>
              <a:rPr lang="en-US" sz="4000" smtClean="0"/>
              <a:t> Structure: </a:t>
            </a:r>
            <a:br>
              <a:rPr lang="en-US" sz="4000" smtClean="0"/>
            </a:br>
            <a:r>
              <a:rPr lang="en-US" sz="4000" smtClean="0"/>
              <a:t>Depth with respect to a plane</a:t>
            </a:r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58388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6" descr="regu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05200"/>
            <a:ext cx="2819400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 descr="bu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05200"/>
            <a:ext cx="28956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295400" y="5943600"/>
            <a:ext cx="2743200" cy="9144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mtClean="0"/>
              <a:t>Flat texture</a:t>
            </a:r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5105400" y="5791200"/>
            <a:ext cx="2743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90513" indent="-173038" eaLnBrk="1" hangingPunct="1">
              <a:spcBef>
                <a:spcPct val="20000"/>
              </a:spcBef>
              <a:buClr>
                <a:srgbClr val="000066"/>
              </a:buClr>
              <a:defRPr/>
            </a:pPr>
            <a:r>
              <a:rPr lang="en-US" sz="32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Displacement mapped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1. Overview of </a:t>
            </a:r>
            <a:br>
              <a:rPr lang="en-US" smtClean="0"/>
            </a:br>
            <a:r>
              <a:rPr lang="en-US" smtClean="0"/>
              <a:t>Research Interests &amp; Projects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686800" cy="464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Mathematical imaging models</a:t>
            </a:r>
          </a:p>
          <a:p>
            <a:pPr eaLnBrk="1" hangingPunct="1">
              <a:defRPr/>
            </a:pPr>
            <a:r>
              <a:rPr lang="en-US" smtClean="0"/>
              <a:t>Computer vision</a:t>
            </a:r>
          </a:p>
          <a:p>
            <a:pPr eaLnBrk="1" hangingPunct="1">
              <a:defRPr/>
            </a:pPr>
            <a:r>
              <a:rPr lang="en-US" smtClean="0"/>
              <a:t>Medical imaging</a:t>
            </a:r>
          </a:p>
          <a:p>
            <a:pPr eaLnBrk="1" hangingPunct="1">
              <a:defRPr/>
            </a:pPr>
            <a:r>
              <a:rPr lang="en-US" smtClean="0"/>
              <a:t>Robotics</a:t>
            </a:r>
          </a:p>
          <a:p>
            <a:pPr eaLnBrk="1" hangingPunct="1">
              <a:defRPr/>
            </a:pPr>
            <a:r>
              <a:rPr lang="en-US" smtClean="0"/>
              <a:t>Visual Servoing</a:t>
            </a:r>
          </a:p>
        </p:txBody>
      </p:sp>
      <p:pic>
        <p:nvPicPr>
          <p:cNvPr id="239620" name="shclip1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495800"/>
            <a:ext cx="3268663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1" name="handPredM.mpg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4384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2" name="BulbMeRobot.mpg">
            <a:hlinkClick r:id="" action="ppaction://media"/>
          </p:cNvPr>
          <p:cNvPicPr>
            <a:picLocks noChangeAspect="1" noChangeArrowheads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1817688"/>
            <a:ext cx="27257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http://www.cs.ualberta.ca/%7Ejag/lab/mmLift12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84688"/>
            <a:ext cx="5486400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34" fill="hold"/>
                                        <p:tgtEl>
                                          <p:spTgt spid="2396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95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396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953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5" fill="hold"/>
                                        <p:tgtEl>
                                          <p:spTgt spid="2396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3962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96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396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622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39620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96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396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620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239621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96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396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62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Computing </a:t>
            </a:r>
            <a:r>
              <a:rPr lang="en-US" b="1" smtClean="0"/>
              <a:t>Meso</a:t>
            </a:r>
            <a:r>
              <a:rPr lang="en-US" smtClean="0"/>
              <a:t> structure:</a:t>
            </a:r>
            <a:br>
              <a:rPr lang="en-US" smtClean="0"/>
            </a:br>
            <a:r>
              <a:rPr lang="en-US" smtClean="0"/>
              <a:t>      Variational shape and reflectance</a:t>
            </a:r>
          </a:p>
        </p:txBody>
      </p:sp>
      <p:graphicFrame>
        <p:nvGraphicFramePr>
          <p:cNvPr id="22531" name="Object 1030"/>
          <p:cNvGraphicFramePr>
            <a:graphicFrameLocks noChangeAspect="1"/>
          </p:cNvGraphicFramePr>
          <p:nvPr/>
        </p:nvGraphicFramePr>
        <p:xfrm>
          <a:off x="1200150" y="2286000"/>
          <a:ext cx="4319588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4" name="Equation" r:id="rId3" imgW="2768600" imgH="342900" progId="Equation.3">
                  <p:embed/>
                </p:oleObj>
              </mc:Choice>
              <mc:Fallback>
                <p:oleObj name="Equation" r:id="rId3" imgW="2768600" imgH="342900" progId="Equation.3">
                  <p:embed/>
                  <p:pic>
                    <p:nvPicPr>
                      <p:cNvPr id="0" name="Object 10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0" y="2286000"/>
                        <a:ext cx="4319588" cy="534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Rectangle 1031"/>
          <p:cNvSpPr>
            <a:spLocks noChangeArrowheads="1"/>
          </p:cNvSpPr>
          <p:nvPr/>
        </p:nvSpPr>
        <p:spPr bwMode="auto">
          <a:xfrm>
            <a:off x="228600" y="1676400"/>
            <a:ext cx="36576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400" b="1" u="sng">
                <a:solidFill>
                  <a:schemeClr val="accent1"/>
                </a:solidFill>
                <a:latin typeface="Arial" charset="0"/>
              </a:rPr>
              <a:t>Per-point cost function</a:t>
            </a:r>
          </a:p>
        </p:txBody>
      </p:sp>
      <p:sp>
        <p:nvSpPr>
          <p:cNvPr id="22533" name="Rectangle 1032"/>
          <p:cNvSpPr>
            <a:spLocks noChangeArrowheads="1"/>
          </p:cNvSpPr>
          <p:nvPr/>
        </p:nvSpPr>
        <p:spPr bwMode="auto">
          <a:xfrm>
            <a:off x="1885950" y="2819400"/>
            <a:ext cx="2070100" cy="323850"/>
          </a:xfrm>
          <a:prstGeom prst="rect">
            <a:avLst/>
          </a:prstGeom>
          <a:noFill/>
          <a:ln w="12700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>
                <a:latin typeface="Arial" charset="0"/>
              </a:rPr>
              <a:t>Visibility+sampling</a:t>
            </a:r>
          </a:p>
        </p:txBody>
      </p:sp>
      <p:sp>
        <p:nvSpPr>
          <p:cNvPr id="22534" name="Rectangle 1033"/>
          <p:cNvSpPr>
            <a:spLocks noChangeArrowheads="1"/>
          </p:cNvSpPr>
          <p:nvPr/>
        </p:nvSpPr>
        <p:spPr bwMode="auto">
          <a:xfrm>
            <a:off x="4324350" y="2819400"/>
            <a:ext cx="1314450" cy="323850"/>
          </a:xfrm>
          <a:prstGeom prst="rect">
            <a:avLst/>
          </a:prstGeom>
          <a:noFill/>
          <a:ln w="12700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>
                <a:latin typeface="Arial" charset="0"/>
              </a:rPr>
              <a:t>reflectance</a:t>
            </a:r>
          </a:p>
        </p:txBody>
      </p:sp>
      <p:sp>
        <p:nvSpPr>
          <p:cNvPr id="22535" name="Line 1034"/>
          <p:cNvSpPr>
            <a:spLocks noChangeShapeType="1"/>
          </p:cNvSpPr>
          <p:nvPr/>
        </p:nvSpPr>
        <p:spPr bwMode="auto">
          <a:xfrm flipH="1" flipV="1">
            <a:off x="2800350" y="2590800"/>
            <a:ext cx="7938" cy="20955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536" name="Line 1035"/>
          <p:cNvSpPr>
            <a:spLocks noChangeShapeType="1"/>
          </p:cNvSpPr>
          <p:nvPr/>
        </p:nvSpPr>
        <p:spPr bwMode="auto">
          <a:xfrm flipV="1">
            <a:off x="4781550" y="2590800"/>
            <a:ext cx="0" cy="2286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537" name="Text Box 1036"/>
          <p:cNvSpPr txBox="1">
            <a:spLocks noChangeArrowheads="1"/>
          </p:cNvSpPr>
          <p:nvPr/>
        </p:nvSpPr>
        <p:spPr bwMode="auto">
          <a:xfrm>
            <a:off x="558800" y="4114800"/>
            <a:ext cx="2946400" cy="393700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400">
                <a:solidFill>
                  <a:schemeClr val="accent1"/>
                </a:solidFill>
                <a:latin typeface="Arial" charset="0"/>
              </a:rPr>
              <a:t>Deformable mesh</a:t>
            </a:r>
            <a:r>
              <a:rPr lang="en-US" sz="2000">
                <a:solidFill>
                  <a:schemeClr val="accent1"/>
                </a:solidFill>
                <a:latin typeface="Arial" charset="0"/>
              </a:rPr>
              <a:t> </a:t>
            </a:r>
          </a:p>
        </p:txBody>
      </p:sp>
      <p:sp>
        <p:nvSpPr>
          <p:cNvPr id="22538" name="Text Box 1037"/>
          <p:cNvSpPr txBox="1">
            <a:spLocks noChangeArrowheads="1"/>
          </p:cNvSpPr>
          <p:nvPr/>
        </p:nvSpPr>
        <p:spPr bwMode="auto">
          <a:xfrm>
            <a:off x="5602288" y="4114800"/>
            <a:ext cx="2517775" cy="393700"/>
          </a:xfrm>
          <a:prstGeom prst="rect">
            <a:avLst/>
          </a:prstGeom>
          <a:solidFill>
            <a:srgbClr val="FFFFCC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400">
                <a:solidFill>
                  <a:schemeClr val="accent1"/>
                </a:solidFill>
                <a:latin typeface="Arial" charset="0"/>
              </a:rPr>
              <a:t>Depth from Base</a:t>
            </a:r>
          </a:p>
        </p:txBody>
      </p:sp>
      <p:sp>
        <p:nvSpPr>
          <p:cNvPr id="22539" name="Line 1038"/>
          <p:cNvSpPr>
            <a:spLocks noChangeShapeType="1"/>
          </p:cNvSpPr>
          <p:nvPr/>
        </p:nvSpPr>
        <p:spPr bwMode="auto">
          <a:xfrm>
            <a:off x="4267200" y="3810000"/>
            <a:ext cx="6350" cy="26035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540" name="Picture 1039" descr="dog_displacement_overl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648200"/>
            <a:ext cx="139223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040" descr="dog_shad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0"/>
            <a:ext cx="1300163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041" descr="dog_displacement_initi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648200"/>
            <a:ext cx="1371600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43" name="Group 1042"/>
          <p:cNvGrpSpPr>
            <a:grpSpLocks/>
          </p:cNvGrpSpPr>
          <p:nvPr/>
        </p:nvGrpSpPr>
        <p:grpSpPr bwMode="auto">
          <a:xfrm>
            <a:off x="1573213" y="5529263"/>
            <a:ext cx="514350" cy="495300"/>
            <a:chOff x="1272" y="1564"/>
            <a:chExt cx="324" cy="312"/>
          </a:xfrm>
        </p:grpSpPr>
        <p:sp>
          <p:nvSpPr>
            <p:cNvPr id="22653" name="Freeform 1043"/>
            <p:cNvSpPr>
              <a:spLocks/>
            </p:cNvSpPr>
            <p:nvPr/>
          </p:nvSpPr>
          <p:spPr bwMode="auto">
            <a:xfrm>
              <a:off x="1376" y="1564"/>
              <a:ext cx="160" cy="148"/>
            </a:xfrm>
            <a:custGeom>
              <a:avLst/>
              <a:gdLst>
                <a:gd name="T0" fmla="*/ 0 w 160"/>
                <a:gd name="T1" fmla="*/ 0 h 148"/>
                <a:gd name="T2" fmla="*/ 16 w 160"/>
                <a:gd name="T3" fmla="*/ 148 h 148"/>
                <a:gd name="T4" fmla="*/ 160 w 160"/>
                <a:gd name="T5" fmla="*/ 120 h 148"/>
                <a:gd name="T6" fmla="*/ 0 w 160"/>
                <a:gd name="T7" fmla="*/ 0 h 14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" h="148">
                  <a:moveTo>
                    <a:pt x="0" y="0"/>
                  </a:moveTo>
                  <a:lnTo>
                    <a:pt x="16" y="148"/>
                  </a:lnTo>
                  <a:lnTo>
                    <a:pt x="160" y="12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4" name="Freeform 1044"/>
            <p:cNvSpPr>
              <a:spLocks/>
            </p:cNvSpPr>
            <p:nvPr/>
          </p:nvSpPr>
          <p:spPr bwMode="auto">
            <a:xfrm>
              <a:off x="1324" y="1684"/>
              <a:ext cx="272" cy="132"/>
            </a:xfrm>
            <a:custGeom>
              <a:avLst/>
              <a:gdLst>
                <a:gd name="T0" fmla="*/ 76 w 272"/>
                <a:gd name="T1" fmla="*/ 28 h 132"/>
                <a:gd name="T2" fmla="*/ 136 w 272"/>
                <a:gd name="T3" fmla="*/ 84 h 132"/>
                <a:gd name="T4" fmla="*/ 212 w 272"/>
                <a:gd name="T5" fmla="*/ 0 h 132"/>
                <a:gd name="T6" fmla="*/ 272 w 272"/>
                <a:gd name="T7" fmla="*/ 68 h 132"/>
                <a:gd name="T8" fmla="*/ 140 w 272"/>
                <a:gd name="T9" fmla="*/ 84 h 132"/>
                <a:gd name="T10" fmla="*/ 0 w 272"/>
                <a:gd name="T11" fmla="*/ 132 h 132"/>
                <a:gd name="T12" fmla="*/ 76 w 272"/>
                <a:gd name="T13" fmla="*/ 28 h 1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2" h="132">
                  <a:moveTo>
                    <a:pt x="76" y="28"/>
                  </a:moveTo>
                  <a:lnTo>
                    <a:pt x="136" y="84"/>
                  </a:lnTo>
                  <a:lnTo>
                    <a:pt x="212" y="0"/>
                  </a:lnTo>
                  <a:lnTo>
                    <a:pt x="272" y="68"/>
                  </a:lnTo>
                  <a:lnTo>
                    <a:pt x="140" y="84"/>
                  </a:lnTo>
                  <a:lnTo>
                    <a:pt x="0" y="132"/>
                  </a:lnTo>
                  <a:lnTo>
                    <a:pt x="76" y="28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5" name="Freeform 1045"/>
            <p:cNvSpPr>
              <a:spLocks/>
            </p:cNvSpPr>
            <p:nvPr/>
          </p:nvSpPr>
          <p:spPr bwMode="auto">
            <a:xfrm>
              <a:off x="1272" y="1568"/>
              <a:ext cx="132" cy="144"/>
            </a:xfrm>
            <a:custGeom>
              <a:avLst/>
              <a:gdLst>
                <a:gd name="T0" fmla="*/ 132 w 132"/>
                <a:gd name="T1" fmla="*/ 144 h 144"/>
                <a:gd name="T2" fmla="*/ 0 w 132"/>
                <a:gd name="T3" fmla="*/ 92 h 144"/>
                <a:gd name="T4" fmla="*/ 104 w 132"/>
                <a:gd name="T5" fmla="*/ 0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2" h="144">
                  <a:moveTo>
                    <a:pt x="132" y="144"/>
                  </a:moveTo>
                  <a:lnTo>
                    <a:pt x="0" y="92"/>
                  </a:lnTo>
                  <a:lnTo>
                    <a:pt x="104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6" name="Freeform 1046"/>
            <p:cNvSpPr>
              <a:spLocks/>
            </p:cNvSpPr>
            <p:nvPr/>
          </p:nvSpPr>
          <p:spPr bwMode="auto">
            <a:xfrm>
              <a:off x="1392" y="1564"/>
              <a:ext cx="176" cy="120"/>
            </a:xfrm>
            <a:custGeom>
              <a:avLst/>
              <a:gdLst>
                <a:gd name="T0" fmla="*/ 0 w 176"/>
                <a:gd name="T1" fmla="*/ 0 h 120"/>
                <a:gd name="T2" fmla="*/ 124 w 176"/>
                <a:gd name="T3" fmla="*/ 16 h 120"/>
                <a:gd name="T4" fmla="*/ 148 w 176"/>
                <a:gd name="T5" fmla="*/ 120 h 120"/>
                <a:gd name="T6" fmla="*/ 176 w 176"/>
                <a:gd name="T7" fmla="*/ 68 h 120"/>
                <a:gd name="T8" fmla="*/ 120 w 176"/>
                <a:gd name="T9" fmla="*/ 16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6" h="120">
                  <a:moveTo>
                    <a:pt x="0" y="0"/>
                  </a:moveTo>
                  <a:lnTo>
                    <a:pt x="124" y="16"/>
                  </a:lnTo>
                  <a:lnTo>
                    <a:pt x="148" y="120"/>
                  </a:lnTo>
                  <a:lnTo>
                    <a:pt x="176" y="68"/>
                  </a:lnTo>
                  <a:lnTo>
                    <a:pt x="120" y="1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7" name="Freeform 1047"/>
            <p:cNvSpPr>
              <a:spLocks/>
            </p:cNvSpPr>
            <p:nvPr/>
          </p:nvSpPr>
          <p:spPr bwMode="auto">
            <a:xfrm>
              <a:off x="1336" y="1768"/>
              <a:ext cx="168" cy="108"/>
            </a:xfrm>
            <a:custGeom>
              <a:avLst/>
              <a:gdLst>
                <a:gd name="T0" fmla="*/ 0 w 168"/>
                <a:gd name="T1" fmla="*/ 48 h 108"/>
                <a:gd name="T2" fmla="*/ 168 w 168"/>
                <a:gd name="T3" fmla="*/ 108 h 108"/>
                <a:gd name="T4" fmla="*/ 124 w 168"/>
                <a:gd name="T5" fmla="*/ 0 h 1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8" h="108">
                  <a:moveTo>
                    <a:pt x="0" y="48"/>
                  </a:moveTo>
                  <a:lnTo>
                    <a:pt x="168" y="108"/>
                  </a:lnTo>
                  <a:lnTo>
                    <a:pt x="124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8" name="Line 1048"/>
            <p:cNvSpPr>
              <a:spLocks noChangeShapeType="1"/>
            </p:cNvSpPr>
            <p:nvPr/>
          </p:nvSpPr>
          <p:spPr bwMode="auto">
            <a:xfrm flipV="1">
              <a:off x="1500" y="1756"/>
              <a:ext cx="96" cy="1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9" name="Oval 1049"/>
            <p:cNvSpPr>
              <a:spLocks noChangeArrowheads="1"/>
            </p:cNvSpPr>
            <p:nvPr/>
          </p:nvSpPr>
          <p:spPr bwMode="auto">
            <a:xfrm>
              <a:off x="1428" y="1624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60" name="Oval 1050"/>
            <p:cNvSpPr>
              <a:spLocks noChangeArrowheads="1"/>
            </p:cNvSpPr>
            <p:nvPr/>
          </p:nvSpPr>
          <p:spPr bwMode="auto">
            <a:xfrm>
              <a:off x="1401" y="1642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61" name="Oval 1051"/>
            <p:cNvSpPr>
              <a:spLocks noChangeArrowheads="1"/>
            </p:cNvSpPr>
            <p:nvPr/>
          </p:nvSpPr>
          <p:spPr bwMode="auto">
            <a:xfrm>
              <a:off x="1395" y="1603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62" name="Oval 1052"/>
            <p:cNvSpPr>
              <a:spLocks noChangeArrowheads="1"/>
            </p:cNvSpPr>
            <p:nvPr/>
          </p:nvSpPr>
          <p:spPr bwMode="auto">
            <a:xfrm>
              <a:off x="1431" y="1648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63" name="Oval 1053"/>
            <p:cNvSpPr>
              <a:spLocks noChangeArrowheads="1"/>
            </p:cNvSpPr>
            <p:nvPr/>
          </p:nvSpPr>
          <p:spPr bwMode="auto">
            <a:xfrm>
              <a:off x="1416" y="1672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64" name="Oval 1054"/>
            <p:cNvSpPr>
              <a:spLocks noChangeArrowheads="1"/>
            </p:cNvSpPr>
            <p:nvPr/>
          </p:nvSpPr>
          <p:spPr bwMode="auto">
            <a:xfrm>
              <a:off x="1455" y="166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65" name="Oval 1055"/>
            <p:cNvSpPr>
              <a:spLocks noChangeArrowheads="1"/>
            </p:cNvSpPr>
            <p:nvPr/>
          </p:nvSpPr>
          <p:spPr bwMode="auto">
            <a:xfrm>
              <a:off x="1458" y="1645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66" name="Oval 1056"/>
            <p:cNvSpPr>
              <a:spLocks noChangeArrowheads="1"/>
            </p:cNvSpPr>
            <p:nvPr/>
          </p:nvSpPr>
          <p:spPr bwMode="auto">
            <a:xfrm>
              <a:off x="1350" y="1612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67" name="Oval 1057"/>
            <p:cNvSpPr>
              <a:spLocks noChangeArrowheads="1"/>
            </p:cNvSpPr>
            <p:nvPr/>
          </p:nvSpPr>
          <p:spPr bwMode="auto">
            <a:xfrm>
              <a:off x="1347" y="163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68" name="Oval 1058"/>
            <p:cNvSpPr>
              <a:spLocks noChangeArrowheads="1"/>
            </p:cNvSpPr>
            <p:nvPr/>
          </p:nvSpPr>
          <p:spPr bwMode="auto">
            <a:xfrm>
              <a:off x="1320" y="162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69" name="Oval 1059"/>
            <p:cNvSpPr>
              <a:spLocks noChangeArrowheads="1"/>
            </p:cNvSpPr>
            <p:nvPr/>
          </p:nvSpPr>
          <p:spPr bwMode="auto">
            <a:xfrm>
              <a:off x="1485" y="166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70" name="Oval 1060"/>
            <p:cNvSpPr>
              <a:spLocks noChangeArrowheads="1"/>
            </p:cNvSpPr>
            <p:nvPr/>
          </p:nvSpPr>
          <p:spPr bwMode="auto">
            <a:xfrm>
              <a:off x="1335" y="165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71" name="Oval 1061"/>
            <p:cNvSpPr>
              <a:spLocks noChangeArrowheads="1"/>
            </p:cNvSpPr>
            <p:nvPr/>
          </p:nvSpPr>
          <p:spPr bwMode="auto">
            <a:xfrm>
              <a:off x="1500" y="162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72" name="Oval 1062"/>
            <p:cNvSpPr>
              <a:spLocks noChangeArrowheads="1"/>
            </p:cNvSpPr>
            <p:nvPr/>
          </p:nvSpPr>
          <p:spPr bwMode="auto">
            <a:xfrm>
              <a:off x="1422" y="1576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73" name="Oval 1063"/>
            <p:cNvSpPr>
              <a:spLocks noChangeArrowheads="1"/>
            </p:cNvSpPr>
            <p:nvPr/>
          </p:nvSpPr>
          <p:spPr bwMode="auto">
            <a:xfrm>
              <a:off x="1449" y="1591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74" name="Oval 1064"/>
            <p:cNvSpPr>
              <a:spLocks noChangeArrowheads="1"/>
            </p:cNvSpPr>
            <p:nvPr/>
          </p:nvSpPr>
          <p:spPr bwMode="auto">
            <a:xfrm>
              <a:off x="1485" y="1585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75" name="Oval 1065"/>
            <p:cNvSpPr>
              <a:spLocks noChangeArrowheads="1"/>
            </p:cNvSpPr>
            <p:nvPr/>
          </p:nvSpPr>
          <p:spPr bwMode="auto">
            <a:xfrm>
              <a:off x="1473" y="1612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76" name="Oval 1066"/>
            <p:cNvSpPr>
              <a:spLocks noChangeArrowheads="1"/>
            </p:cNvSpPr>
            <p:nvPr/>
          </p:nvSpPr>
          <p:spPr bwMode="auto">
            <a:xfrm>
              <a:off x="1454" y="173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77" name="Oval 1067"/>
            <p:cNvSpPr>
              <a:spLocks noChangeArrowheads="1"/>
            </p:cNvSpPr>
            <p:nvPr/>
          </p:nvSpPr>
          <p:spPr bwMode="auto">
            <a:xfrm>
              <a:off x="1491" y="169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78" name="Oval 1068"/>
            <p:cNvSpPr>
              <a:spLocks noChangeArrowheads="1"/>
            </p:cNvSpPr>
            <p:nvPr/>
          </p:nvSpPr>
          <p:spPr bwMode="auto">
            <a:xfrm>
              <a:off x="1434" y="1711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79" name="Oval 1069"/>
            <p:cNvSpPr>
              <a:spLocks noChangeArrowheads="1"/>
            </p:cNvSpPr>
            <p:nvPr/>
          </p:nvSpPr>
          <p:spPr bwMode="auto">
            <a:xfrm>
              <a:off x="1469" y="1705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80" name="Oval 1070"/>
            <p:cNvSpPr>
              <a:spLocks noChangeArrowheads="1"/>
            </p:cNvSpPr>
            <p:nvPr/>
          </p:nvSpPr>
          <p:spPr bwMode="auto">
            <a:xfrm>
              <a:off x="1528" y="1695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81" name="Oval 1071"/>
            <p:cNvSpPr>
              <a:spLocks noChangeArrowheads="1"/>
            </p:cNvSpPr>
            <p:nvPr/>
          </p:nvSpPr>
          <p:spPr bwMode="auto">
            <a:xfrm>
              <a:off x="1477" y="1771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82" name="Oval 1072"/>
            <p:cNvSpPr>
              <a:spLocks noChangeArrowheads="1"/>
            </p:cNvSpPr>
            <p:nvPr/>
          </p:nvSpPr>
          <p:spPr bwMode="auto">
            <a:xfrm>
              <a:off x="1528" y="172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83" name="Oval 1073"/>
            <p:cNvSpPr>
              <a:spLocks noChangeArrowheads="1"/>
            </p:cNvSpPr>
            <p:nvPr/>
          </p:nvSpPr>
          <p:spPr bwMode="auto">
            <a:xfrm>
              <a:off x="1497" y="1738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84" name="Oval 1074"/>
            <p:cNvSpPr>
              <a:spLocks noChangeArrowheads="1"/>
            </p:cNvSpPr>
            <p:nvPr/>
          </p:nvSpPr>
          <p:spPr bwMode="auto">
            <a:xfrm>
              <a:off x="1491" y="169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85" name="Oval 1075"/>
            <p:cNvSpPr>
              <a:spLocks noChangeArrowheads="1"/>
            </p:cNvSpPr>
            <p:nvPr/>
          </p:nvSpPr>
          <p:spPr bwMode="auto">
            <a:xfrm>
              <a:off x="1527" y="1744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86" name="Oval 1076"/>
            <p:cNvSpPr>
              <a:spLocks noChangeArrowheads="1"/>
            </p:cNvSpPr>
            <p:nvPr/>
          </p:nvSpPr>
          <p:spPr bwMode="auto">
            <a:xfrm>
              <a:off x="1456" y="183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87" name="Oval 1077"/>
            <p:cNvSpPr>
              <a:spLocks noChangeArrowheads="1"/>
            </p:cNvSpPr>
            <p:nvPr/>
          </p:nvSpPr>
          <p:spPr bwMode="auto">
            <a:xfrm>
              <a:off x="1415" y="1813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88" name="Oval 1078"/>
            <p:cNvSpPr>
              <a:spLocks noChangeArrowheads="1"/>
            </p:cNvSpPr>
            <p:nvPr/>
          </p:nvSpPr>
          <p:spPr bwMode="auto">
            <a:xfrm>
              <a:off x="1554" y="1741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89" name="Oval 1079"/>
            <p:cNvSpPr>
              <a:spLocks noChangeArrowheads="1"/>
            </p:cNvSpPr>
            <p:nvPr/>
          </p:nvSpPr>
          <p:spPr bwMode="auto">
            <a:xfrm>
              <a:off x="1505" y="1766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90" name="Oval 1080"/>
            <p:cNvSpPr>
              <a:spLocks noChangeArrowheads="1"/>
            </p:cNvSpPr>
            <p:nvPr/>
          </p:nvSpPr>
          <p:spPr bwMode="auto">
            <a:xfrm>
              <a:off x="1412" y="1752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91" name="Oval 1081"/>
            <p:cNvSpPr>
              <a:spLocks noChangeArrowheads="1"/>
            </p:cNvSpPr>
            <p:nvPr/>
          </p:nvSpPr>
          <p:spPr bwMode="auto">
            <a:xfrm>
              <a:off x="1377" y="176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92" name="Oval 1082"/>
            <p:cNvSpPr>
              <a:spLocks noChangeArrowheads="1"/>
            </p:cNvSpPr>
            <p:nvPr/>
          </p:nvSpPr>
          <p:spPr bwMode="auto">
            <a:xfrm>
              <a:off x="1391" y="173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93" name="Oval 1083"/>
            <p:cNvSpPr>
              <a:spLocks noChangeArrowheads="1"/>
            </p:cNvSpPr>
            <p:nvPr/>
          </p:nvSpPr>
          <p:spPr bwMode="auto">
            <a:xfrm>
              <a:off x="1375" y="1798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94" name="Oval 1084"/>
            <p:cNvSpPr>
              <a:spLocks noChangeArrowheads="1"/>
            </p:cNvSpPr>
            <p:nvPr/>
          </p:nvSpPr>
          <p:spPr bwMode="auto">
            <a:xfrm>
              <a:off x="1358" y="177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95" name="Oval 1085"/>
            <p:cNvSpPr>
              <a:spLocks noChangeArrowheads="1"/>
            </p:cNvSpPr>
            <p:nvPr/>
          </p:nvSpPr>
          <p:spPr bwMode="auto">
            <a:xfrm>
              <a:off x="1403" y="179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96" name="Oval 1086"/>
            <p:cNvSpPr>
              <a:spLocks noChangeArrowheads="1"/>
            </p:cNvSpPr>
            <p:nvPr/>
          </p:nvSpPr>
          <p:spPr bwMode="auto">
            <a:xfrm>
              <a:off x="1436" y="177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97" name="Oval 1087"/>
            <p:cNvSpPr>
              <a:spLocks noChangeArrowheads="1"/>
            </p:cNvSpPr>
            <p:nvPr/>
          </p:nvSpPr>
          <p:spPr bwMode="auto">
            <a:xfrm>
              <a:off x="1433" y="1806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98" name="Oval 1088"/>
            <p:cNvSpPr>
              <a:spLocks noChangeArrowheads="1"/>
            </p:cNvSpPr>
            <p:nvPr/>
          </p:nvSpPr>
          <p:spPr bwMode="auto">
            <a:xfrm>
              <a:off x="1524" y="179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99" name="Oval 1089"/>
            <p:cNvSpPr>
              <a:spLocks noChangeArrowheads="1"/>
            </p:cNvSpPr>
            <p:nvPr/>
          </p:nvSpPr>
          <p:spPr bwMode="auto">
            <a:xfrm>
              <a:off x="1497" y="1738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00" name="Oval 1090"/>
            <p:cNvSpPr>
              <a:spLocks noChangeArrowheads="1"/>
            </p:cNvSpPr>
            <p:nvPr/>
          </p:nvSpPr>
          <p:spPr bwMode="auto">
            <a:xfrm>
              <a:off x="1491" y="169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01" name="Oval 1091"/>
            <p:cNvSpPr>
              <a:spLocks noChangeArrowheads="1"/>
            </p:cNvSpPr>
            <p:nvPr/>
          </p:nvSpPr>
          <p:spPr bwMode="auto">
            <a:xfrm>
              <a:off x="1527" y="1744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02" name="Oval 1092"/>
            <p:cNvSpPr>
              <a:spLocks noChangeArrowheads="1"/>
            </p:cNvSpPr>
            <p:nvPr/>
          </p:nvSpPr>
          <p:spPr bwMode="auto">
            <a:xfrm>
              <a:off x="1500" y="1796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03" name="Oval 1093"/>
            <p:cNvSpPr>
              <a:spLocks noChangeArrowheads="1"/>
            </p:cNvSpPr>
            <p:nvPr/>
          </p:nvSpPr>
          <p:spPr bwMode="auto">
            <a:xfrm>
              <a:off x="1533" y="1767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04" name="Oval 1094"/>
            <p:cNvSpPr>
              <a:spLocks noChangeArrowheads="1"/>
            </p:cNvSpPr>
            <p:nvPr/>
          </p:nvSpPr>
          <p:spPr bwMode="auto">
            <a:xfrm>
              <a:off x="1548" y="1721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05" name="Oval 1095"/>
            <p:cNvSpPr>
              <a:spLocks noChangeArrowheads="1"/>
            </p:cNvSpPr>
            <p:nvPr/>
          </p:nvSpPr>
          <p:spPr bwMode="auto">
            <a:xfrm>
              <a:off x="1553" y="1760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06" name="Oval 1096"/>
            <p:cNvSpPr>
              <a:spLocks noChangeArrowheads="1"/>
            </p:cNvSpPr>
            <p:nvPr/>
          </p:nvSpPr>
          <p:spPr bwMode="auto">
            <a:xfrm>
              <a:off x="1543" y="1638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07" name="Oval 1097"/>
            <p:cNvSpPr>
              <a:spLocks noChangeArrowheads="1"/>
            </p:cNvSpPr>
            <p:nvPr/>
          </p:nvSpPr>
          <p:spPr bwMode="auto">
            <a:xfrm>
              <a:off x="1525" y="1609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08" name="Oval 1098"/>
            <p:cNvSpPr>
              <a:spLocks noChangeArrowheads="1"/>
            </p:cNvSpPr>
            <p:nvPr/>
          </p:nvSpPr>
          <p:spPr bwMode="auto">
            <a:xfrm>
              <a:off x="1502" y="1828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09" name="Oval 1099"/>
            <p:cNvSpPr>
              <a:spLocks noChangeArrowheads="1"/>
            </p:cNvSpPr>
            <p:nvPr/>
          </p:nvSpPr>
          <p:spPr bwMode="auto">
            <a:xfrm>
              <a:off x="1393" y="1661"/>
              <a:ext cx="17" cy="17"/>
            </a:xfrm>
            <a:prstGeom prst="ellipse">
              <a:avLst/>
            </a:prstGeom>
            <a:solidFill>
              <a:srgbClr val="00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22544" name="Object 1102"/>
          <p:cNvGraphicFramePr>
            <a:graphicFrameLocks noChangeAspect="1"/>
          </p:cNvGraphicFramePr>
          <p:nvPr/>
        </p:nvGraphicFramePr>
        <p:xfrm>
          <a:off x="1200150" y="3200400"/>
          <a:ext cx="2071688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5" name="Equation" r:id="rId8" imgW="1435100" imgH="393700" progId="Equation.3">
                  <p:embed/>
                </p:oleObj>
              </mc:Choice>
              <mc:Fallback>
                <p:oleObj name="Equation" r:id="rId8" imgW="1435100" imgH="393700" progId="Equation.3">
                  <p:embed/>
                  <p:pic>
                    <p:nvPicPr>
                      <p:cNvPr id="0" name="Object 11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0" y="3200400"/>
                        <a:ext cx="2071688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545" name="Group 1104"/>
          <p:cNvGrpSpPr>
            <a:grpSpLocks/>
          </p:cNvGrpSpPr>
          <p:nvPr/>
        </p:nvGrpSpPr>
        <p:grpSpPr bwMode="auto">
          <a:xfrm>
            <a:off x="2667000" y="5029200"/>
            <a:ext cx="1317625" cy="1008063"/>
            <a:chOff x="4617" y="2479"/>
            <a:chExt cx="830" cy="635"/>
          </a:xfrm>
        </p:grpSpPr>
        <p:sp>
          <p:nvSpPr>
            <p:cNvPr id="22603" name="Freeform 1105"/>
            <p:cNvSpPr>
              <a:spLocks/>
            </p:cNvSpPr>
            <p:nvPr/>
          </p:nvSpPr>
          <p:spPr bwMode="auto">
            <a:xfrm>
              <a:off x="4624" y="2591"/>
              <a:ext cx="705" cy="425"/>
            </a:xfrm>
            <a:custGeom>
              <a:avLst/>
              <a:gdLst>
                <a:gd name="T0" fmla="*/ 53 w 705"/>
                <a:gd name="T1" fmla="*/ 170 h 425"/>
                <a:gd name="T2" fmla="*/ 117 w 705"/>
                <a:gd name="T3" fmla="*/ 349 h 425"/>
                <a:gd name="T4" fmla="*/ 386 w 705"/>
                <a:gd name="T5" fmla="*/ 302 h 425"/>
                <a:gd name="T6" fmla="*/ 571 w 705"/>
                <a:gd name="T7" fmla="*/ 413 h 425"/>
                <a:gd name="T8" fmla="*/ 682 w 705"/>
                <a:gd name="T9" fmla="*/ 233 h 425"/>
                <a:gd name="T10" fmla="*/ 434 w 705"/>
                <a:gd name="T11" fmla="*/ 11 h 425"/>
                <a:gd name="T12" fmla="*/ 53 w 705"/>
                <a:gd name="T13" fmla="*/ 17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5" h="425">
                  <a:moveTo>
                    <a:pt x="53" y="170"/>
                  </a:moveTo>
                  <a:cubicBezTo>
                    <a:pt x="0" y="226"/>
                    <a:pt x="62" y="327"/>
                    <a:pt x="117" y="349"/>
                  </a:cubicBezTo>
                  <a:cubicBezTo>
                    <a:pt x="172" y="371"/>
                    <a:pt x="310" y="291"/>
                    <a:pt x="386" y="302"/>
                  </a:cubicBezTo>
                  <a:cubicBezTo>
                    <a:pt x="462" y="313"/>
                    <a:pt x="522" y="425"/>
                    <a:pt x="571" y="413"/>
                  </a:cubicBezTo>
                  <a:cubicBezTo>
                    <a:pt x="620" y="401"/>
                    <a:pt x="705" y="300"/>
                    <a:pt x="682" y="233"/>
                  </a:cubicBezTo>
                  <a:cubicBezTo>
                    <a:pt x="659" y="166"/>
                    <a:pt x="539" y="22"/>
                    <a:pt x="434" y="11"/>
                  </a:cubicBezTo>
                  <a:cubicBezTo>
                    <a:pt x="329" y="0"/>
                    <a:pt x="106" y="114"/>
                    <a:pt x="53" y="170"/>
                  </a:cubicBezTo>
                  <a:close/>
                </a:path>
              </a:pathLst>
            </a:custGeom>
            <a:solidFill>
              <a:srgbClr val="FFFF99"/>
            </a:solidFill>
            <a:ln w="12700" cap="flat" cmpd="sng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4" name="Freeform 1106"/>
            <p:cNvSpPr>
              <a:spLocks/>
            </p:cNvSpPr>
            <p:nvPr/>
          </p:nvSpPr>
          <p:spPr bwMode="auto">
            <a:xfrm>
              <a:off x="4635" y="2493"/>
              <a:ext cx="797" cy="613"/>
            </a:xfrm>
            <a:custGeom>
              <a:avLst/>
              <a:gdLst>
                <a:gd name="T0" fmla="*/ 0 w 755"/>
                <a:gd name="T1" fmla="*/ 242 h 550"/>
                <a:gd name="T2" fmla="*/ 162 w 755"/>
                <a:gd name="T3" fmla="*/ 681 h 550"/>
                <a:gd name="T4" fmla="*/ 721 w 755"/>
                <a:gd name="T5" fmla="*/ 761 h 550"/>
                <a:gd name="T6" fmla="*/ 888 w 755"/>
                <a:gd name="T7" fmla="*/ 425 h 550"/>
                <a:gd name="T8" fmla="*/ 515 w 755"/>
                <a:gd name="T9" fmla="*/ 0 h 550"/>
                <a:gd name="T10" fmla="*/ 0 w 755"/>
                <a:gd name="T11" fmla="*/ 242 h 5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55" h="550">
                  <a:moveTo>
                    <a:pt x="0" y="175"/>
                  </a:moveTo>
                  <a:lnTo>
                    <a:pt x="137" y="492"/>
                  </a:lnTo>
                  <a:lnTo>
                    <a:pt x="613" y="550"/>
                  </a:lnTo>
                  <a:lnTo>
                    <a:pt x="755" y="307"/>
                  </a:lnTo>
                  <a:lnTo>
                    <a:pt x="438" y="0"/>
                  </a:lnTo>
                  <a:lnTo>
                    <a:pt x="0" y="175"/>
                  </a:lnTo>
                  <a:close/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5" name="Oval 1107"/>
            <p:cNvSpPr>
              <a:spLocks noChangeArrowheads="1"/>
            </p:cNvSpPr>
            <p:nvPr/>
          </p:nvSpPr>
          <p:spPr bwMode="auto">
            <a:xfrm>
              <a:off x="4767" y="3019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6" name="Oval 1108"/>
            <p:cNvSpPr>
              <a:spLocks noChangeArrowheads="1"/>
            </p:cNvSpPr>
            <p:nvPr/>
          </p:nvSpPr>
          <p:spPr bwMode="auto">
            <a:xfrm>
              <a:off x="4847" y="3034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7" name="Oval 1109"/>
            <p:cNvSpPr>
              <a:spLocks noChangeArrowheads="1"/>
            </p:cNvSpPr>
            <p:nvPr/>
          </p:nvSpPr>
          <p:spPr bwMode="auto">
            <a:xfrm>
              <a:off x="4920" y="3043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8" name="Oval 1110"/>
            <p:cNvSpPr>
              <a:spLocks noChangeArrowheads="1"/>
            </p:cNvSpPr>
            <p:nvPr/>
          </p:nvSpPr>
          <p:spPr bwMode="auto">
            <a:xfrm>
              <a:off x="5000" y="3058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9" name="Oval 1111"/>
            <p:cNvSpPr>
              <a:spLocks noChangeArrowheads="1"/>
            </p:cNvSpPr>
            <p:nvPr/>
          </p:nvSpPr>
          <p:spPr bwMode="auto">
            <a:xfrm>
              <a:off x="5070" y="3064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0" name="Oval 1112"/>
            <p:cNvSpPr>
              <a:spLocks noChangeArrowheads="1"/>
            </p:cNvSpPr>
            <p:nvPr/>
          </p:nvSpPr>
          <p:spPr bwMode="auto">
            <a:xfrm>
              <a:off x="5153" y="3073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1" name="Oval 1113"/>
            <p:cNvSpPr>
              <a:spLocks noChangeArrowheads="1"/>
            </p:cNvSpPr>
            <p:nvPr/>
          </p:nvSpPr>
          <p:spPr bwMode="auto">
            <a:xfrm>
              <a:off x="4728" y="2953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2" name="Oval 1114"/>
            <p:cNvSpPr>
              <a:spLocks noChangeArrowheads="1"/>
            </p:cNvSpPr>
            <p:nvPr/>
          </p:nvSpPr>
          <p:spPr bwMode="auto">
            <a:xfrm>
              <a:off x="5225" y="3079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3" name="Oval 1115"/>
            <p:cNvSpPr>
              <a:spLocks noChangeArrowheads="1"/>
            </p:cNvSpPr>
            <p:nvPr/>
          </p:nvSpPr>
          <p:spPr bwMode="auto">
            <a:xfrm>
              <a:off x="4701" y="2884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4" name="Oval 1116"/>
            <p:cNvSpPr>
              <a:spLocks noChangeArrowheads="1"/>
            </p:cNvSpPr>
            <p:nvPr/>
          </p:nvSpPr>
          <p:spPr bwMode="auto">
            <a:xfrm>
              <a:off x="4683" y="2821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5" name="Oval 1117"/>
            <p:cNvSpPr>
              <a:spLocks noChangeArrowheads="1"/>
            </p:cNvSpPr>
            <p:nvPr/>
          </p:nvSpPr>
          <p:spPr bwMode="auto">
            <a:xfrm>
              <a:off x="4653" y="2755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6" name="Oval 1118"/>
            <p:cNvSpPr>
              <a:spLocks noChangeArrowheads="1"/>
            </p:cNvSpPr>
            <p:nvPr/>
          </p:nvSpPr>
          <p:spPr bwMode="auto">
            <a:xfrm>
              <a:off x="4617" y="2683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7" name="Oval 1119"/>
            <p:cNvSpPr>
              <a:spLocks noChangeArrowheads="1"/>
            </p:cNvSpPr>
            <p:nvPr/>
          </p:nvSpPr>
          <p:spPr bwMode="auto">
            <a:xfrm>
              <a:off x="4785" y="2596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8" name="Oval 1120"/>
            <p:cNvSpPr>
              <a:spLocks noChangeArrowheads="1"/>
            </p:cNvSpPr>
            <p:nvPr/>
          </p:nvSpPr>
          <p:spPr bwMode="auto">
            <a:xfrm>
              <a:off x="4692" y="2641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9" name="Oval 1121"/>
            <p:cNvSpPr>
              <a:spLocks noChangeArrowheads="1"/>
            </p:cNvSpPr>
            <p:nvPr/>
          </p:nvSpPr>
          <p:spPr bwMode="auto">
            <a:xfrm>
              <a:off x="4875" y="2563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20" name="Oval 1122"/>
            <p:cNvSpPr>
              <a:spLocks noChangeArrowheads="1"/>
            </p:cNvSpPr>
            <p:nvPr/>
          </p:nvSpPr>
          <p:spPr bwMode="auto">
            <a:xfrm>
              <a:off x="5067" y="2479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21" name="Oval 1123"/>
            <p:cNvSpPr>
              <a:spLocks noChangeArrowheads="1"/>
            </p:cNvSpPr>
            <p:nvPr/>
          </p:nvSpPr>
          <p:spPr bwMode="auto">
            <a:xfrm>
              <a:off x="4968" y="2521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22" name="Oval 1124"/>
            <p:cNvSpPr>
              <a:spLocks noChangeArrowheads="1"/>
            </p:cNvSpPr>
            <p:nvPr/>
          </p:nvSpPr>
          <p:spPr bwMode="auto">
            <a:xfrm>
              <a:off x="5241" y="2638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23" name="Oval 1125"/>
            <p:cNvSpPr>
              <a:spLocks noChangeArrowheads="1"/>
            </p:cNvSpPr>
            <p:nvPr/>
          </p:nvSpPr>
          <p:spPr bwMode="auto">
            <a:xfrm>
              <a:off x="5124" y="2527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24" name="Oval 1126"/>
            <p:cNvSpPr>
              <a:spLocks noChangeArrowheads="1"/>
            </p:cNvSpPr>
            <p:nvPr/>
          </p:nvSpPr>
          <p:spPr bwMode="auto">
            <a:xfrm>
              <a:off x="5184" y="2581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25" name="Oval 1127"/>
            <p:cNvSpPr>
              <a:spLocks noChangeArrowheads="1"/>
            </p:cNvSpPr>
            <p:nvPr/>
          </p:nvSpPr>
          <p:spPr bwMode="auto">
            <a:xfrm>
              <a:off x="5295" y="2704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26" name="Oval 1128"/>
            <p:cNvSpPr>
              <a:spLocks noChangeArrowheads="1"/>
            </p:cNvSpPr>
            <p:nvPr/>
          </p:nvSpPr>
          <p:spPr bwMode="auto">
            <a:xfrm>
              <a:off x="5379" y="2878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27" name="Oval 1129"/>
            <p:cNvSpPr>
              <a:spLocks noChangeArrowheads="1"/>
            </p:cNvSpPr>
            <p:nvPr/>
          </p:nvSpPr>
          <p:spPr bwMode="auto">
            <a:xfrm>
              <a:off x="5352" y="2752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28" name="Oval 1130"/>
            <p:cNvSpPr>
              <a:spLocks noChangeArrowheads="1"/>
            </p:cNvSpPr>
            <p:nvPr/>
          </p:nvSpPr>
          <p:spPr bwMode="auto">
            <a:xfrm>
              <a:off x="5412" y="2806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29" name="Oval 1131"/>
            <p:cNvSpPr>
              <a:spLocks noChangeArrowheads="1"/>
            </p:cNvSpPr>
            <p:nvPr/>
          </p:nvSpPr>
          <p:spPr bwMode="auto">
            <a:xfrm>
              <a:off x="5304" y="3034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0" name="Oval 1132"/>
            <p:cNvSpPr>
              <a:spLocks noChangeArrowheads="1"/>
            </p:cNvSpPr>
            <p:nvPr/>
          </p:nvSpPr>
          <p:spPr bwMode="auto">
            <a:xfrm>
              <a:off x="5337" y="2962"/>
              <a:ext cx="35" cy="35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1" name="Line 1133"/>
            <p:cNvSpPr>
              <a:spLocks noChangeShapeType="1"/>
            </p:cNvSpPr>
            <p:nvPr/>
          </p:nvSpPr>
          <p:spPr bwMode="auto">
            <a:xfrm flipH="1">
              <a:off x="5019" y="2904"/>
              <a:ext cx="18" cy="1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2" name="Line 1134"/>
            <p:cNvSpPr>
              <a:spLocks noChangeShapeType="1"/>
            </p:cNvSpPr>
            <p:nvPr/>
          </p:nvSpPr>
          <p:spPr bwMode="auto">
            <a:xfrm flipH="1">
              <a:off x="4941" y="2901"/>
              <a:ext cx="18" cy="1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3" name="Line 1135"/>
            <p:cNvSpPr>
              <a:spLocks noChangeShapeType="1"/>
            </p:cNvSpPr>
            <p:nvPr/>
          </p:nvSpPr>
          <p:spPr bwMode="auto">
            <a:xfrm flipH="1">
              <a:off x="5079" y="2946"/>
              <a:ext cx="18" cy="1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4" name="Line 1136"/>
            <p:cNvSpPr>
              <a:spLocks noChangeShapeType="1"/>
            </p:cNvSpPr>
            <p:nvPr/>
          </p:nvSpPr>
          <p:spPr bwMode="auto">
            <a:xfrm flipV="1">
              <a:off x="4782" y="2934"/>
              <a:ext cx="51" cy="1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5" name="Line 1137"/>
            <p:cNvSpPr>
              <a:spLocks noChangeShapeType="1"/>
            </p:cNvSpPr>
            <p:nvPr/>
          </p:nvSpPr>
          <p:spPr bwMode="auto">
            <a:xfrm flipV="1">
              <a:off x="4875" y="2919"/>
              <a:ext cx="0" cy="1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6" name="Line 1138"/>
            <p:cNvSpPr>
              <a:spLocks noChangeShapeType="1"/>
            </p:cNvSpPr>
            <p:nvPr/>
          </p:nvSpPr>
          <p:spPr bwMode="auto">
            <a:xfrm>
              <a:off x="4653" y="2694"/>
              <a:ext cx="63" cy="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7" name="Line 1139"/>
            <p:cNvSpPr>
              <a:spLocks noChangeShapeType="1"/>
            </p:cNvSpPr>
            <p:nvPr/>
          </p:nvSpPr>
          <p:spPr bwMode="auto">
            <a:xfrm>
              <a:off x="4719" y="2661"/>
              <a:ext cx="30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8" name="Line 1140"/>
            <p:cNvSpPr>
              <a:spLocks noChangeShapeType="1"/>
            </p:cNvSpPr>
            <p:nvPr/>
          </p:nvSpPr>
          <p:spPr bwMode="auto">
            <a:xfrm>
              <a:off x="4806" y="2622"/>
              <a:ext cx="30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9" name="Line 1141"/>
            <p:cNvSpPr>
              <a:spLocks noChangeShapeType="1"/>
            </p:cNvSpPr>
            <p:nvPr/>
          </p:nvSpPr>
          <p:spPr bwMode="auto">
            <a:xfrm>
              <a:off x="4893" y="2571"/>
              <a:ext cx="30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0" name="Line 1142"/>
            <p:cNvSpPr>
              <a:spLocks noChangeShapeType="1"/>
            </p:cNvSpPr>
            <p:nvPr/>
          </p:nvSpPr>
          <p:spPr bwMode="auto">
            <a:xfrm>
              <a:off x="5001" y="2550"/>
              <a:ext cx="30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1" name="Line 1143"/>
            <p:cNvSpPr>
              <a:spLocks noChangeShapeType="1"/>
            </p:cNvSpPr>
            <p:nvPr/>
          </p:nvSpPr>
          <p:spPr bwMode="auto">
            <a:xfrm flipH="1">
              <a:off x="5079" y="2505"/>
              <a:ext cx="6" cy="1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2" name="Line 1144"/>
            <p:cNvSpPr>
              <a:spLocks noChangeShapeType="1"/>
            </p:cNvSpPr>
            <p:nvPr/>
          </p:nvSpPr>
          <p:spPr bwMode="auto">
            <a:xfrm flipH="1">
              <a:off x="5169" y="3003"/>
              <a:ext cx="12" cy="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3" name="Line 1145"/>
            <p:cNvSpPr>
              <a:spLocks noChangeShapeType="1"/>
            </p:cNvSpPr>
            <p:nvPr/>
          </p:nvSpPr>
          <p:spPr bwMode="auto">
            <a:xfrm flipH="1" flipV="1">
              <a:off x="5217" y="2997"/>
              <a:ext cx="27" cy="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4" name="Line 1146"/>
            <p:cNvSpPr>
              <a:spLocks noChangeShapeType="1"/>
            </p:cNvSpPr>
            <p:nvPr/>
          </p:nvSpPr>
          <p:spPr bwMode="auto">
            <a:xfrm flipH="1" flipV="1">
              <a:off x="5226" y="2988"/>
              <a:ext cx="93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5" name="Line 1147"/>
            <p:cNvSpPr>
              <a:spLocks noChangeShapeType="1"/>
            </p:cNvSpPr>
            <p:nvPr/>
          </p:nvSpPr>
          <p:spPr bwMode="auto">
            <a:xfrm flipH="1" flipV="1">
              <a:off x="5274" y="2928"/>
              <a:ext cx="93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6" name="Line 1148"/>
            <p:cNvSpPr>
              <a:spLocks noChangeShapeType="1"/>
            </p:cNvSpPr>
            <p:nvPr/>
          </p:nvSpPr>
          <p:spPr bwMode="auto">
            <a:xfrm flipH="1" flipV="1">
              <a:off x="5319" y="2856"/>
              <a:ext cx="90" cy="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7" name="Line 1149"/>
            <p:cNvSpPr>
              <a:spLocks noChangeShapeType="1"/>
            </p:cNvSpPr>
            <p:nvPr/>
          </p:nvSpPr>
          <p:spPr bwMode="auto">
            <a:xfrm flipH="1" flipV="1">
              <a:off x="5310" y="2826"/>
              <a:ext cx="111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8" name="Line 1150"/>
            <p:cNvSpPr>
              <a:spLocks noChangeShapeType="1"/>
            </p:cNvSpPr>
            <p:nvPr/>
          </p:nvSpPr>
          <p:spPr bwMode="auto">
            <a:xfrm flipH="1">
              <a:off x="5304" y="2778"/>
              <a:ext cx="66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9" name="Line 1151"/>
            <p:cNvSpPr>
              <a:spLocks noChangeShapeType="1"/>
            </p:cNvSpPr>
            <p:nvPr/>
          </p:nvSpPr>
          <p:spPr bwMode="auto">
            <a:xfrm flipH="1">
              <a:off x="5163" y="2598"/>
              <a:ext cx="36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0" name="Line 1152"/>
            <p:cNvSpPr>
              <a:spLocks noChangeShapeType="1"/>
            </p:cNvSpPr>
            <p:nvPr/>
          </p:nvSpPr>
          <p:spPr bwMode="auto">
            <a:xfrm flipH="1">
              <a:off x="5223" y="2658"/>
              <a:ext cx="30" cy="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1" name="Line 1153"/>
            <p:cNvSpPr>
              <a:spLocks noChangeShapeType="1"/>
            </p:cNvSpPr>
            <p:nvPr/>
          </p:nvSpPr>
          <p:spPr bwMode="auto">
            <a:xfrm flipH="1">
              <a:off x="5271" y="2730"/>
              <a:ext cx="30" cy="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2" name="Line 1154"/>
            <p:cNvSpPr>
              <a:spLocks noChangeShapeType="1"/>
            </p:cNvSpPr>
            <p:nvPr/>
          </p:nvSpPr>
          <p:spPr bwMode="auto">
            <a:xfrm flipH="1">
              <a:off x="5103" y="2562"/>
              <a:ext cx="30" cy="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46" name="Oval 1155"/>
          <p:cNvSpPr>
            <a:spLocks noChangeArrowheads="1"/>
          </p:cNvSpPr>
          <p:nvPr/>
        </p:nvSpPr>
        <p:spPr bwMode="auto">
          <a:xfrm>
            <a:off x="2667000" y="5302250"/>
            <a:ext cx="109538" cy="107950"/>
          </a:xfrm>
          <a:prstGeom prst="ellipse">
            <a:avLst/>
          </a:prstGeom>
          <a:solidFill>
            <a:srgbClr val="CCFFCC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7" name="Oval 1156"/>
          <p:cNvSpPr>
            <a:spLocks noChangeArrowheads="1"/>
          </p:cNvSpPr>
          <p:nvPr/>
        </p:nvSpPr>
        <p:spPr bwMode="auto">
          <a:xfrm>
            <a:off x="3902075" y="5518150"/>
            <a:ext cx="109538" cy="107950"/>
          </a:xfrm>
          <a:prstGeom prst="ellipse">
            <a:avLst/>
          </a:prstGeom>
          <a:solidFill>
            <a:srgbClr val="CCFFCC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8" name="Oval 1157"/>
          <p:cNvSpPr>
            <a:spLocks noChangeArrowheads="1"/>
          </p:cNvSpPr>
          <p:nvPr/>
        </p:nvSpPr>
        <p:spPr bwMode="auto">
          <a:xfrm>
            <a:off x="2889250" y="5870575"/>
            <a:ext cx="109538" cy="107950"/>
          </a:xfrm>
          <a:prstGeom prst="ellipse">
            <a:avLst/>
          </a:prstGeom>
          <a:solidFill>
            <a:srgbClr val="CCFFCC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9" name="Oval 1158"/>
          <p:cNvSpPr>
            <a:spLocks noChangeArrowheads="1"/>
          </p:cNvSpPr>
          <p:nvPr/>
        </p:nvSpPr>
        <p:spPr bwMode="auto">
          <a:xfrm>
            <a:off x="3649663" y="5951538"/>
            <a:ext cx="109537" cy="107950"/>
          </a:xfrm>
          <a:prstGeom prst="ellipse">
            <a:avLst/>
          </a:prstGeom>
          <a:solidFill>
            <a:srgbClr val="CCFFCC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0" name="Oval 1159"/>
          <p:cNvSpPr>
            <a:spLocks noChangeArrowheads="1"/>
          </p:cNvSpPr>
          <p:nvPr/>
        </p:nvSpPr>
        <p:spPr bwMode="auto">
          <a:xfrm>
            <a:off x="3357563" y="4994275"/>
            <a:ext cx="109537" cy="107950"/>
          </a:xfrm>
          <a:prstGeom prst="ellipse">
            <a:avLst/>
          </a:prstGeom>
          <a:solidFill>
            <a:srgbClr val="CCFFCC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551" name="Group 1160"/>
          <p:cNvGrpSpPr>
            <a:grpSpLocks/>
          </p:cNvGrpSpPr>
          <p:nvPr/>
        </p:nvGrpSpPr>
        <p:grpSpPr bwMode="auto">
          <a:xfrm>
            <a:off x="7696200" y="5245100"/>
            <a:ext cx="1317625" cy="1008063"/>
            <a:chOff x="4416" y="2706"/>
            <a:chExt cx="830" cy="635"/>
          </a:xfrm>
        </p:grpSpPr>
        <p:sp>
          <p:nvSpPr>
            <p:cNvPr id="22553" name="Freeform 1161"/>
            <p:cNvSpPr>
              <a:spLocks/>
            </p:cNvSpPr>
            <p:nvPr/>
          </p:nvSpPr>
          <p:spPr bwMode="auto">
            <a:xfrm>
              <a:off x="4423" y="2818"/>
              <a:ext cx="705" cy="425"/>
            </a:xfrm>
            <a:custGeom>
              <a:avLst/>
              <a:gdLst>
                <a:gd name="T0" fmla="*/ 53 w 705"/>
                <a:gd name="T1" fmla="*/ 170 h 425"/>
                <a:gd name="T2" fmla="*/ 117 w 705"/>
                <a:gd name="T3" fmla="*/ 349 h 425"/>
                <a:gd name="T4" fmla="*/ 386 w 705"/>
                <a:gd name="T5" fmla="*/ 302 h 425"/>
                <a:gd name="T6" fmla="*/ 571 w 705"/>
                <a:gd name="T7" fmla="*/ 413 h 425"/>
                <a:gd name="T8" fmla="*/ 682 w 705"/>
                <a:gd name="T9" fmla="*/ 233 h 425"/>
                <a:gd name="T10" fmla="*/ 434 w 705"/>
                <a:gd name="T11" fmla="*/ 11 h 425"/>
                <a:gd name="T12" fmla="*/ 53 w 705"/>
                <a:gd name="T13" fmla="*/ 17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5" h="425">
                  <a:moveTo>
                    <a:pt x="53" y="170"/>
                  </a:moveTo>
                  <a:cubicBezTo>
                    <a:pt x="0" y="226"/>
                    <a:pt x="62" y="327"/>
                    <a:pt x="117" y="349"/>
                  </a:cubicBezTo>
                  <a:cubicBezTo>
                    <a:pt x="172" y="371"/>
                    <a:pt x="310" y="291"/>
                    <a:pt x="386" y="302"/>
                  </a:cubicBezTo>
                  <a:cubicBezTo>
                    <a:pt x="462" y="313"/>
                    <a:pt x="522" y="425"/>
                    <a:pt x="571" y="413"/>
                  </a:cubicBezTo>
                  <a:cubicBezTo>
                    <a:pt x="620" y="401"/>
                    <a:pt x="705" y="300"/>
                    <a:pt x="682" y="233"/>
                  </a:cubicBezTo>
                  <a:cubicBezTo>
                    <a:pt x="659" y="166"/>
                    <a:pt x="539" y="22"/>
                    <a:pt x="434" y="11"/>
                  </a:cubicBezTo>
                  <a:cubicBezTo>
                    <a:pt x="329" y="0"/>
                    <a:pt x="106" y="114"/>
                    <a:pt x="53" y="170"/>
                  </a:cubicBezTo>
                  <a:close/>
                </a:path>
              </a:pathLst>
            </a:custGeom>
            <a:solidFill>
              <a:srgbClr val="FFFF99"/>
            </a:solidFill>
            <a:ln w="12700" cap="flat" cmpd="sng">
              <a:solidFill>
                <a:srgbClr val="00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4" name="Freeform 1162"/>
            <p:cNvSpPr>
              <a:spLocks/>
            </p:cNvSpPr>
            <p:nvPr/>
          </p:nvSpPr>
          <p:spPr bwMode="auto">
            <a:xfrm>
              <a:off x="4434" y="2720"/>
              <a:ext cx="797" cy="613"/>
            </a:xfrm>
            <a:custGeom>
              <a:avLst/>
              <a:gdLst>
                <a:gd name="T0" fmla="*/ 0 w 755"/>
                <a:gd name="T1" fmla="*/ 242 h 550"/>
                <a:gd name="T2" fmla="*/ 162 w 755"/>
                <a:gd name="T3" fmla="*/ 681 h 550"/>
                <a:gd name="T4" fmla="*/ 721 w 755"/>
                <a:gd name="T5" fmla="*/ 761 h 550"/>
                <a:gd name="T6" fmla="*/ 888 w 755"/>
                <a:gd name="T7" fmla="*/ 425 h 550"/>
                <a:gd name="T8" fmla="*/ 515 w 755"/>
                <a:gd name="T9" fmla="*/ 0 h 550"/>
                <a:gd name="T10" fmla="*/ 0 w 755"/>
                <a:gd name="T11" fmla="*/ 242 h 5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55" h="550">
                  <a:moveTo>
                    <a:pt x="0" y="175"/>
                  </a:moveTo>
                  <a:lnTo>
                    <a:pt x="137" y="492"/>
                  </a:lnTo>
                  <a:lnTo>
                    <a:pt x="613" y="550"/>
                  </a:lnTo>
                  <a:lnTo>
                    <a:pt x="755" y="307"/>
                  </a:lnTo>
                  <a:lnTo>
                    <a:pt x="438" y="0"/>
                  </a:lnTo>
                  <a:lnTo>
                    <a:pt x="0" y="175"/>
                  </a:lnTo>
                  <a:close/>
                </a:path>
              </a:pathLst>
            </a:custGeom>
            <a:noFill/>
            <a:ln w="12700" cap="flat" cmpd="sng">
              <a:solidFill>
                <a:srgbClr val="00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5" name="Oval 1163"/>
            <p:cNvSpPr>
              <a:spLocks noChangeArrowheads="1"/>
            </p:cNvSpPr>
            <p:nvPr/>
          </p:nvSpPr>
          <p:spPr bwMode="auto">
            <a:xfrm>
              <a:off x="4566" y="3246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6" name="Oval 1164"/>
            <p:cNvSpPr>
              <a:spLocks noChangeArrowheads="1"/>
            </p:cNvSpPr>
            <p:nvPr/>
          </p:nvSpPr>
          <p:spPr bwMode="auto">
            <a:xfrm>
              <a:off x="4646" y="3261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7" name="Oval 1165"/>
            <p:cNvSpPr>
              <a:spLocks noChangeArrowheads="1"/>
            </p:cNvSpPr>
            <p:nvPr/>
          </p:nvSpPr>
          <p:spPr bwMode="auto">
            <a:xfrm>
              <a:off x="4719" y="3270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8" name="Oval 1166"/>
            <p:cNvSpPr>
              <a:spLocks noChangeArrowheads="1"/>
            </p:cNvSpPr>
            <p:nvPr/>
          </p:nvSpPr>
          <p:spPr bwMode="auto">
            <a:xfrm>
              <a:off x="4799" y="3285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9" name="Oval 1167"/>
            <p:cNvSpPr>
              <a:spLocks noChangeArrowheads="1"/>
            </p:cNvSpPr>
            <p:nvPr/>
          </p:nvSpPr>
          <p:spPr bwMode="auto">
            <a:xfrm>
              <a:off x="4869" y="3291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0" name="Oval 1168"/>
            <p:cNvSpPr>
              <a:spLocks noChangeArrowheads="1"/>
            </p:cNvSpPr>
            <p:nvPr/>
          </p:nvSpPr>
          <p:spPr bwMode="auto">
            <a:xfrm>
              <a:off x="4952" y="3300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1" name="Oval 1169"/>
            <p:cNvSpPr>
              <a:spLocks noChangeArrowheads="1"/>
            </p:cNvSpPr>
            <p:nvPr/>
          </p:nvSpPr>
          <p:spPr bwMode="auto">
            <a:xfrm>
              <a:off x="4527" y="3180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2" name="Oval 1170"/>
            <p:cNvSpPr>
              <a:spLocks noChangeArrowheads="1"/>
            </p:cNvSpPr>
            <p:nvPr/>
          </p:nvSpPr>
          <p:spPr bwMode="auto">
            <a:xfrm>
              <a:off x="5024" y="3306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3" name="Oval 1171"/>
            <p:cNvSpPr>
              <a:spLocks noChangeArrowheads="1"/>
            </p:cNvSpPr>
            <p:nvPr/>
          </p:nvSpPr>
          <p:spPr bwMode="auto">
            <a:xfrm>
              <a:off x="4500" y="3111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4" name="Oval 1172"/>
            <p:cNvSpPr>
              <a:spLocks noChangeArrowheads="1"/>
            </p:cNvSpPr>
            <p:nvPr/>
          </p:nvSpPr>
          <p:spPr bwMode="auto">
            <a:xfrm>
              <a:off x="4482" y="3048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5" name="Oval 1173"/>
            <p:cNvSpPr>
              <a:spLocks noChangeArrowheads="1"/>
            </p:cNvSpPr>
            <p:nvPr/>
          </p:nvSpPr>
          <p:spPr bwMode="auto">
            <a:xfrm>
              <a:off x="4452" y="2982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6" name="Oval 1174"/>
            <p:cNvSpPr>
              <a:spLocks noChangeArrowheads="1"/>
            </p:cNvSpPr>
            <p:nvPr/>
          </p:nvSpPr>
          <p:spPr bwMode="auto">
            <a:xfrm>
              <a:off x="4416" y="2910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7" name="Oval 1175"/>
            <p:cNvSpPr>
              <a:spLocks noChangeArrowheads="1"/>
            </p:cNvSpPr>
            <p:nvPr/>
          </p:nvSpPr>
          <p:spPr bwMode="auto">
            <a:xfrm>
              <a:off x="4584" y="2823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8" name="Oval 1176"/>
            <p:cNvSpPr>
              <a:spLocks noChangeArrowheads="1"/>
            </p:cNvSpPr>
            <p:nvPr/>
          </p:nvSpPr>
          <p:spPr bwMode="auto">
            <a:xfrm>
              <a:off x="4491" y="2868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9" name="Oval 1177"/>
            <p:cNvSpPr>
              <a:spLocks noChangeArrowheads="1"/>
            </p:cNvSpPr>
            <p:nvPr/>
          </p:nvSpPr>
          <p:spPr bwMode="auto">
            <a:xfrm>
              <a:off x="4674" y="2790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0" name="Oval 1178"/>
            <p:cNvSpPr>
              <a:spLocks noChangeArrowheads="1"/>
            </p:cNvSpPr>
            <p:nvPr/>
          </p:nvSpPr>
          <p:spPr bwMode="auto">
            <a:xfrm>
              <a:off x="4866" y="2706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1" name="Oval 1179"/>
            <p:cNvSpPr>
              <a:spLocks noChangeArrowheads="1"/>
            </p:cNvSpPr>
            <p:nvPr/>
          </p:nvSpPr>
          <p:spPr bwMode="auto">
            <a:xfrm>
              <a:off x="4767" y="2748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2" name="Oval 1180"/>
            <p:cNvSpPr>
              <a:spLocks noChangeArrowheads="1"/>
            </p:cNvSpPr>
            <p:nvPr/>
          </p:nvSpPr>
          <p:spPr bwMode="auto">
            <a:xfrm>
              <a:off x="5040" y="2865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3" name="Oval 1181"/>
            <p:cNvSpPr>
              <a:spLocks noChangeArrowheads="1"/>
            </p:cNvSpPr>
            <p:nvPr/>
          </p:nvSpPr>
          <p:spPr bwMode="auto">
            <a:xfrm>
              <a:off x="4923" y="2754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4" name="Oval 1182"/>
            <p:cNvSpPr>
              <a:spLocks noChangeArrowheads="1"/>
            </p:cNvSpPr>
            <p:nvPr/>
          </p:nvSpPr>
          <p:spPr bwMode="auto">
            <a:xfrm>
              <a:off x="4983" y="2808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5" name="Oval 1183"/>
            <p:cNvSpPr>
              <a:spLocks noChangeArrowheads="1"/>
            </p:cNvSpPr>
            <p:nvPr/>
          </p:nvSpPr>
          <p:spPr bwMode="auto">
            <a:xfrm>
              <a:off x="5094" y="2931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6" name="Oval 1184"/>
            <p:cNvSpPr>
              <a:spLocks noChangeArrowheads="1"/>
            </p:cNvSpPr>
            <p:nvPr/>
          </p:nvSpPr>
          <p:spPr bwMode="auto">
            <a:xfrm>
              <a:off x="5178" y="3105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7" name="Oval 1185"/>
            <p:cNvSpPr>
              <a:spLocks noChangeArrowheads="1"/>
            </p:cNvSpPr>
            <p:nvPr/>
          </p:nvSpPr>
          <p:spPr bwMode="auto">
            <a:xfrm>
              <a:off x="5151" y="2979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8" name="Oval 1186"/>
            <p:cNvSpPr>
              <a:spLocks noChangeArrowheads="1"/>
            </p:cNvSpPr>
            <p:nvPr/>
          </p:nvSpPr>
          <p:spPr bwMode="auto">
            <a:xfrm>
              <a:off x="5211" y="3033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9" name="Oval 1187"/>
            <p:cNvSpPr>
              <a:spLocks noChangeArrowheads="1"/>
            </p:cNvSpPr>
            <p:nvPr/>
          </p:nvSpPr>
          <p:spPr bwMode="auto">
            <a:xfrm>
              <a:off x="5103" y="3261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0" name="Oval 1188"/>
            <p:cNvSpPr>
              <a:spLocks noChangeArrowheads="1"/>
            </p:cNvSpPr>
            <p:nvPr/>
          </p:nvSpPr>
          <p:spPr bwMode="auto">
            <a:xfrm>
              <a:off x="5136" y="3189"/>
              <a:ext cx="35" cy="35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1" name="Line 1189"/>
            <p:cNvSpPr>
              <a:spLocks noChangeShapeType="1"/>
            </p:cNvSpPr>
            <p:nvPr/>
          </p:nvSpPr>
          <p:spPr bwMode="auto">
            <a:xfrm flipH="1">
              <a:off x="4818" y="3131"/>
              <a:ext cx="18" cy="156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2" name="Line 1190"/>
            <p:cNvSpPr>
              <a:spLocks noChangeShapeType="1"/>
            </p:cNvSpPr>
            <p:nvPr/>
          </p:nvSpPr>
          <p:spPr bwMode="auto">
            <a:xfrm flipH="1">
              <a:off x="4740" y="3128"/>
              <a:ext cx="18" cy="156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3" name="Line 1191"/>
            <p:cNvSpPr>
              <a:spLocks noChangeShapeType="1"/>
            </p:cNvSpPr>
            <p:nvPr/>
          </p:nvSpPr>
          <p:spPr bwMode="auto">
            <a:xfrm flipH="1">
              <a:off x="4878" y="3173"/>
              <a:ext cx="18" cy="156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4" name="Line 1192"/>
            <p:cNvSpPr>
              <a:spLocks noChangeShapeType="1"/>
            </p:cNvSpPr>
            <p:nvPr/>
          </p:nvSpPr>
          <p:spPr bwMode="auto">
            <a:xfrm flipV="1">
              <a:off x="4581" y="3161"/>
              <a:ext cx="51" cy="102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5" name="Line 1193"/>
            <p:cNvSpPr>
              <a:spLocks noChangeShapeType="1"/>
            </p:cNvSpPr>
            <p:nvPr/>
          </p:nvSpPr>
          <p:spPr bwMode="auto">
            <a:xfrm flipV="1">
              <a:off x="4674" y="3146"/>
              <a:ext cx="0" cy="126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6" name="Line 1194"/>
            <p:cNvSpPr>
              <a:spLocks noChangeShapeType="1"/>
            </p:cNvSpPr>
            <p:nvPr/>
          </p:nvSpPr>
          <p:spPr bwMode="auto">
            <a:xfrm>
              <a:off x="4452" y="2921"/>
              <a:ext cx="63" cy="42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7" name="Line 1195"/>
            <p:cNvSpPr>
              <a:spLocks noChangeShapeType="1"/>
            </p:cNvSpPr>
            <p:nvPr/>
          </p:nvSpPr>
          <p:spPr bwMode="auto">
            <a:xfrm>
              <a:off x="4518" y="2888"/>
              <a:ext cx="30" cy="54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8" name="Line 1196"/>
            <p:cNvSpPr>
              <a:spLocks noChangeShapeType="1"/>
            </p:cNvSpPr>
            <p:nvPr/>
          </p:nvSpPr>
          <p:spPr bwMode="auto">
            <a:xfrm>
              <a:off x="4605" y="2849"/>
              <a:ext cx="30" cy="54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9" name="Line 1197"/>
            <p:cNvSpPr>
              <a:spLocks noChangeShapeType="1"/>
            </p:cNvSpPr>
            <p:nvPr/>
          </p:nvSpPr>
          <p:spPr bwMode="auto">
            <a:xfrm>
              <a:off x="4692" y="2798"/>
              <a:ext cx="30" cy="54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0" name="Line 1198"/>
            <p:cNvSpPr>
              <a:spLocks noChangeShapeType="1"/>
            </p:cNvSpPr>
            <p:nvPr/>
          </p:nvSpPr>
          <p:spPr bwMode="auto">
            <a:xfrm>
              <a:off x="4800" y="2777"/>
              <a:ext cx="30" cy="54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1" name="Line 1199"/>
            <p:cNvSpPr>
              <a:spLocks noChangeShapeType="1"/>
            </p:cNvSpPr>
            <p:nvPr/>
          </p:nvSpPr>
          <p:spPr bwMode="auto">
            <a:xfrm flipH="1">
              <a:off x="4878" y="2732"/>
              <a:ext cx="6" cy="102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2" name="Line 1200"/>
            <p:cNvSpPr>
              <a:spLocks noChangeShapeType="1"/>
            </p:cNvSpPr>
            <p:nvPr/>
          </p:nvSpPr>
          <p:spPr bwMode="auto">
            <a:xfrm flipH="1">
              <a:off x="4968" y="3230"/>
              <a:ext cx="12" cy="87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3" name="Line 1201"/>
            <p:cNvSpPr>
              <a:spLocks noChangeShapeType="1"/>
            </p:cNvSpPr>
            <p:nvPr/>
          </p:nvSpPr>
          <p:spPr bwMode="auto">
            <a:xfrm flipH="1" flipV="1">
              <a:off x="5016" y="3224"/>
              <a:ext cx="27" cy="93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4" name="Line 1202"/>
            <p:cNvSpPr>
              <a:spLocks noChangeShapeType="1"/>
            </p:cNvSpPr>
            <p:nvPr/>
          </p:nvSpPr>
          <p:spPr bwMode="auto">
            <a:xfrm flipH="1" flipV="1">
              <a:off x="5025" y="3215"/>
              <a:ext cx="93" cy="54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5" name="Line 1203"/>
            <p:cNvSpPr>
              <a:spLocks noChangeShapeType="1"/>
            </p:cNvSpPr>
            <p:nvPr/>
          </p:nvSpPr>
          <p:spPr bwMode="auto">
            <a:xfrm flipH="1" flipV="1">
              <a:off x="5073" y="3155"/>
              <a:ext cx="93" cy="54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6" name="Line 1204"/>
            <p:cNvSpPr>
              <a:spLocks noChangeShapeType="1"/>
            </p:cNvSpPr>
            <p:nvPr/>
          </p:nvSpPr>
          <p:spPr bwMode="auto">
            <a:xfrm flipH="1" flipV="1">
              <a:off x="5118" y="3083"/>
              <a:ext cx="90" cy="42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7" name="Line 1205"/>
            <p:cNvSpPr>
              <a:spLocks noChangeShapeType="1"/>
            </p:cNvSpPr>
            <p:nvPr/>
          </p:nvSpPr>
          <p:spPr bwMode="auto">
            <a:xfrm flipH="1" flipV="1">
              <a:off x="5109" y="3053"/>
              <a:ext cx="111" cy="6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8" name="Line 1206"/>
            <p:cNvSpPr>
              <a:spLocks noChangeShapeType="1"/>
            </p:cNvSpPr>
            <p:nvPr/>
          </p:nvSpPr>
          <p:spPr bwMode="auto">
            <a:xfrm flipH="1">
              <a:off x="5103" y="3005"/>
              <a:ext cx="66" cy="21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9" name="Line 1207"/>
            <p:cNvSpPr>
              <a:spLocks noChangeShapeType="1"/>
            </p:cNvSpPr>
            <p:nvPr/>
          </p:nvSpPr>
          <p:spPr bwMode="auto">
            <a:xfrm flipH="1">
              <a:off x="4962" y="2825"/>
              <a:ext cx="36" cy="54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0" name="Line 1208"/>
            <p:cNvSpPr>
              <a:spLocks noChangeShapeType="1"/>
            </p:cNvSpPr>
            <p:nvPr/>
          </p:nvSpPr>
          <p:spPr bwMode="auto">
            <a:xfrm flipH="1">
              <a:off x="5022" y="2885"/>
              <a:ext cx="30" cy="42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1" name="Line 1209"/>
            <p:cNvSpPr>
              <a:spLocks noChangeShapeType="1"/>
            </p:cNvSpPr>
            <p:nvPr/>
          </p:nvSpPr>
          <p:spPr bwMode="auto">
            <a:xfrm flipH="1">
              <a:off x="5070" y="2957"/>
              <a:ext cx="30" cy="42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2" name="Line 1210"/>
            <p:cNvSpPr>
              <a:spLocks noChangeShapeType="1"/>
            </p:cNvSpPr>
            <p:nvPr/>
          </p:nvSpPr>
          <p:spPr bwMode="auto">
            <a:xfrm flipH="1">
              <a:off x="4902" y="2789"/>
              <a:ext cx="30" cy="45"/>
            </a:xfrm>
            <a:prstGeom prst="line">
              <a:avLst/>
            </a:prstGeom>
            <a:noFill/>
            <a:ln w="12700">
              <a:solidFill>
                <a:srgbClr val="00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2552" name="Picture 1211" descr="tallhouse_refine_shad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31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Rendering </a:t>
            </a:r>
            <a:r>
              <a:rPr lang="en-US" sz="4000" b="1" smtClean="0"/>
              <a:t>Meso</a:t>
            </a:r>
            <a:r>
              <a:rPr lang="en-US" sz="4000" smtClean="0"/>
              <a:t> Structure:</a:t>
            </a:r>
            <a:r>
              <a:rPr lang="en-US" smtClean="0"/>
              <a:t> </a:t>
            </a:r>
            <a:br>
              <a:rPr lang="en-US" smtClean="0"/>
            </a:br>
            <a:r>
              <a:rPr lang="en-US" sz="3200" smtClean="0"/>
              <a:t>GPU: 83 pixel shader instructions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191000"/>
            <a:ext cx="8686800" cy="2286000"/>
          </a:xfrm>
        </p:spPr>
        <p:txBody>
          <a:bodyPr/>
          <a:lstStyle/>
          <a:p>
            <a:pPr marL="727075" indent="-6096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mtClean="0"/>
              <a:t>Sample d and ray at </a:t>
            </a:r>
            <a:r>
              <a:rPr lang="en-US" smtClean="0">
                <a:solidFill>
                  <a:schemeClr val="bg2"/>
                </a:solidFill>
              </a:rPr>
              <a:t>N</a:t>
            </a:r>
            <a:r>
              <a:rPr lang="en-US" smtClean="0"/>
              <a:t> (say15) points.</a:t>
            </a:r>
          </a:p>
          <a:p>
            <a:pPr marL="727075" indent="-6096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mtClean="0"/>
              <a:t>Find point location </a:t>
            </a:r>
            <a:r>
              <a:rPr lang="en-US" smtClean="0">
                <a:solidFill>
                  <a:schemeClr val="bg2"/>
                </a:solidFill>
              </a:rPr>
              <a:t>j</a:t>
            </a:r>
            <a:r>
              <a:rPr lang="en-US" smtClean="0"/>
              <a:t> of intersection </a:t>
            </a:r>
          </a:p>
          <a:p>
            <a:pPr marL="727075" indent="-6096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mtClean="0"/>
              <a:t>Approximate </a:t>
            </a:r>
            <a:r>
              <a:rPr lang="en-US" smtClean="0">
                <a:solidFill>
                  <a:schemeClr val="bg2"/>
                </a:solidFill>
              </a:rPr>
              <a:t>d</a:t>
            </a:r>
            <a:r>
              <a:rPr lang="en-US" smtClean="0"/>
              <a:t> with line, calculate intersection</a:t>
            </a:r>
          </a:p>
          <a:p>
            <a:pPr marL="727075" indent="-6096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mtClean="0"/>
              <a:t>Potentially iterate if needed for accuracy </a:t>
            </a:r>
            <a:endParaRPr lang="en-US" sz="2400" smtClean="0"/>
          </a:p>
        </p:txBody>
      </p:sp>
      <p:pic>
        <p:nvPicPr>
          <p:cNvPr id="23556" name="Picture 4" descr="a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328025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Results: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828800"/>
            <a:ext cx="7620000" cy="46482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800" smtClean="0"/>
              <a:t>  Over 100 fps on consumer graphics cards</a:t>
            </a:r>
          </a:p>
        </p:txBody>
      </p:sp>
      <p:pic>
        <p:nvPicPr>
          <p:cNvPr id="24580" name="Picture 4" descr="results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20975"/>
            <a:ext cx="32766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results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667000"/>
            <a:ext cx="32766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7">
            <a:hlinkClick r:id="rId4"/>
          </p:cNvPr>
          <p:cNvSpPr txBox="1">
            <a:spLocks noChangeArrowheads="1"/>
          </p:cNvSpPr>
          <p:nvPr/>
        </p:nvSpPr>
        <p:spPr bwMode="auto">
          <a:xfrm>
            <a:off x="6400800" y="67056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Video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3. Micro</a:t>
            </a:r>
            <a:r>
              <a:rPr lang="en-US" smtClean="0"/>
              <a:t> structure:</a:t>
            </a:r>
            <a:br>
              <a:rPr lang="en-US" smtClean="0"/>
            </a:br>
            <a:r>
              <a:rPr lang="en-US" smtClean="0"/>
              <a:t>Spatial texture basis</a:t>
            </a:r>
          </a:p>
        </p:txBody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Render a temporally varying </a:t>
            </a:r>
            <a:r>
              <a:rPr lang="en-US" b="1" i="1" smtClean="0"/>
              <a:t>dynamic texture</a:t>
            </a:r>
            <a:r>
              <a:rPr lang="en-US" smtClean="0"/>
              <a:t> by modulating a linear basis:</a:t>
            </a:r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r>
              <a:rPr lang="en-US" smtClean="0"/>
              <a:t>Basis contains spatial derivatives of image</a:t>
            </a:r>
          </a:p>
          <a:p>
            <a:pPr eaLnBrk="1" hangingPunct="1">
              <a:defRPr/>
            </a:pPr>
            <a:r>
              <a:rPr lang="en-US" smtClean="0"/>
              <a:t>Rendered by linear blending </a:t>
            </a:r>
          </a:p>
          <a:p>
            <a:pPr lvl="1" eaLnBrk="1" hangingPunct="1">
              <a:buFontTx/>
              <a:buNone/>
              <a:defRPr/>
            </a:pPr>
            <a:r>
              <a:rPr lang="en-US" smtClean="0"/>
              <a:t>=&gt; fixed execution and data access pattern </a:t>
            </a:r>
          </a:p>
          <a:p>
            <a:pPr lvl="1" eaLnBrk="1" hangingPunct="1">
              <a:buFontTx/>
              <a:buNone/>
              <a:defRPr/>
            </a:pPr>
            <a:r>
              <a:rPr lang="en-US" smtClean="0"/>
              <a:t>=&gt; very fast implementation in graphics hardware</a:t>
            </a:r>
          </a:p>
        </p:txBody>
      </p:sp>
      <p:pic>
        <p:nvPicPr>
          <p:cNvPr id="25604" name="Picture 1028" descr="houseB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048000"/>
            <a:ext cx="7683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029" descr="houseB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048000"/>
            <a:ext cx="7699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030" descr="houseB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048000"/>
            <a:ext cx="731838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034" descr="ar_obj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514600"/>
            <a:ext cx="13096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Line 1035"/>
          <p:cNvSpPr>
            <a:spLocks noChangeShapeType="1"/>
          </p:cNvSpPr>
          <p:nvPr/>
        </p:nvSpPr>
        <p:spPr bwMode="auto">
          <a:xfrm flipV="1">
            <a:off x="6248400" y="3505200"/>
            <a:ext cx="6858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609" name="Text Box 1036"/>
          <p:cNvSpPr txBox="1">
            <a:spLocks noChangeArrowheads="1"/>
          </p:cNvSpPr>
          <p:nvPr/>
        </p:nvSpPr>
        <p:spPr bwMode="auto">
          <a:xfrm>
            <a:off x="1219200" y="32004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2"/>
                </a:solidFill>
              </a:rPr>
              <a:t>y</a:t>
            </a:r>
            <a:r>
              <a:rPr lang="en-US" sz="2400" baseline="-25000">
                <a:solidFill>
                  <a:schemeClr val="bg2"/>
                </a:solidFill>
              </a:rPr>
              <a:t>1</a:t>
            </a:r>
            <a:r>
              <a:rPr lang="en-US" sz="2400">
                <a:solidFill>
                  <a:schemeClr val="bg2"/>
                </a:solidFill>
              </a:rPr>
              <a:t>*</a:t>
            </a:r>
          </a:p>
        </p:txBody>
      </p:sp>
      <p:sp>
        <p:nvSpPr>
          <p:cNvPr id="25610" name="Rectangle 1037"/>
          <p:cNvSpPr>
            <a:spLocks noChangeArrowheads="1"/>
          </p:cNvSpPr>
          <p:nvPr/>
        </p:nvSpPr>
        <p:spPr bwMode="auto">
          <a:xfrm>
            <a:off x="2590800" y="3200400"/>
            <a:ext cx="76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2"/>
                </a:solidFill>
              </a:rPr>
              <a:t>+y</a:t>
            </a:r>
            <a:r>
              <a:rPr lang="en-US" sz="2400" baseline="-25000">
                <a:solidFill>
                  <a:schemeClr val="bg2"/>
                </a:solidFill>
              </a:rPr>
              <a:t>2</a:t>
            </a:r>
            <a:r>
              <a:rPr lang="en-US" sz="2400">
                <a:solidFill>
                  <a:schemeClr val="bg2"/>
                </a:solidFill>
              </a:rPr>
              <a:t>*</a:t>
            </a:r>
          </a:p>
        </p:txBody>
      </p:sp>
      <p:sp>
        <p:nvSpPr>
          <p:cNvPr id="25611" name="Rectangle 1038"/>
          <p:cNvSpPr>
            <a:spLocks noChangeArrowheads="1"/>
          </p:cNvSpPr>
          <p:nvPr/>
        </p:nvSpPr>
        <p:spPr bwMode="auto">
          <a:xfrm>
            <a:off x="4114800" y="3200400"/>
            <a:ext cx="1298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2"/>
                </a:solidFill>
              </a:rPr>
              <a:t>+…+y</a:t>
            </a:r>
            <a:r>
              <a:rPr lang="en-US" sz="2400" baseline="-25000">
                <a:solidFill>
                  <a:schemeClr val="bg2"/>
                </a:solidFill>
              </a:rPr>
              <a:t>m</a:t>
            </a:r>
            <a:r>
              <a:rPr lang="en-US" sz="2400">
                <a:solidFill>
                  <a:schemeClr val="bg2"/>
                </a:solidFill>
              </a:rPr>
              <a:t>*</a:t>
            </a:r>
          </a:p>
        </p:txBody>
      </p:sp>
      <p:pic>
        <p:nvPicPr>
          <p:cNvPr id="95247" name="wreath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981200"/>
            <a:ext cx="9906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9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67" fill="hold"/>
                                        <p:tgtEl>
                                          <p:spTgt spid="95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524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5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5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24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How/why do dynamic textures work?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609600" y="2362200"/>
            <a:ext cx="2857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6628" name="Group 4"/>
          <p:cNvGrpSpPr>
            <a:grpSpLocks/>
          </p:cNvGrpSpPr>
          <p:nvPr/>
        </p:nvGrpSpPr>
        <p:grpSpPr bwMode="auto">
          <a:xfrm>
            <a:off x="304800" y="3276600"/>
            <a:ext cx="82550" cy="177800"/>
            <a:chOff x="489" y="1864"/>
            <a:chExt cx="52" cy="112"/>
          </a:xfrm>
        </p:grpSpPr>
        <p:sp>
          <p:nvSpPr>
            <p:cNvPr id="26718" name="Rectangle 5"/>
            <p:cNvSpPr>
              <a:spLocks noChangeArrowheads="1"/>
            </p:cNvSpPr>
            <p:nvPr/>
          </p:nvSpPr>
          <p:spPr bwMode="auto">
            <a:xfrm>
              <a:off x="489" y="1864"/>
              <a:ext cx="2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99"/>
                  </a:solidFill>
                  <a:latin typeface="Arial" charset="0"/>
                </a:rPr>
                <a:t>I</a:t>
              </a:r>
              <a:endParaRPr lang="en-US" sz="2400"/>
            </a:p>
          </p:txBody>
        </p:sp>
        <p:sp>
          <p:nvSpPr>
            <p:cNvPr id="26719" name="Rectangle 6"/>
            <p:cNvSpPr>
              <a:spLocks noChangeArrowheads="1"/>
            </p:cNvSpPr>
            <p:nvPr/>
          </p:nvSpPr>
          <p:spPr bwMode="auto">
            <a:xfrm>
              <a:off x="514" y="1918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600" b="1">
                  <a:solidFill>
                    <a:srgbClr val="000099"/>
                  </a:solidFill>
                  <a:latin typeface="Arial" charset="0"/>
                </a:rPr>
                <a:t>1</a:t>
              </a:r>
              <a:endParaRPr lang="en-US" sz="2400"/>
            </a:p>
          </p:txBody>
        </p:sp>
      </p:grpSp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566738" y="4921250"/>
            <a:ext cx="2857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0" name="Rectangle 8"/>
          <p:cNvSpPr>
            <a:spLocks noChangeArrowheads="1"/>
          </p:cNvSpPr>
          <p:nvPr/>
        </p:nvSpPr>
        <p:spPr bwMode="auto">
          <a:xfrm>
            <a:off x="381000" y="5867400"/>
            <a:ext cx="254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 b="1">
                <a:solidFill>
                  <a:srgbClr val="000099"/>
                </a:solidFill>
                <a:latin typeface="Arial" charset="0"/>
              </a:rPr>
              <a:t>t</a:t>
            </a:r>
            <a:endParaRPr lang="en-US" sz="2400"/>
          </a:p>
        </p:txBody>
      </p:sp>
      <p:sp>
        <p:nvSpPr>
          <p:cNvPr id="26631" name="Rectangle 9"/>
          <p:cNvSpPr>
            <a:spLocks noChangeArrowheads="1"/>
          </p:cNvSpPr>
          <p:nvPr/>
        </p:nvSpPr>
        <p:spPr bwMode="auto">
          <a:xfrm>
            <a:off x="1187450" y="3243263"/>
            <a:ext cx="2905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2" name="Rectangle 11"/>
          <p:cNvSpPr>
            <a:spLocks noChangeArrowheads="1"/>
          </p:cNvSpPr>
          <p:nvPr/>
        </p:nvSpPr>
        <p:spPr bwMode="auto">
          <a:xfrm>
            <a:off x="792163" y="5464175"/>
            <a:ext cx="12636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3" name="Rectangle 12"/>
          <p:cNvSpPr>
            <a:spLocks noChangeArrowheads="1"/>
          </p:cNvSpPr>
          <p:nvPr/>
        </p:nvSpPr>
        <p:spPr bwMode="auto">
          <a:xfrm>
            <a:off x="2498725" y="3902075"/>
            <a:ext cx="13271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4" name="Rectangle 13"/>
          <p:cNvSpPr>
            <a:spLocks noChangeArrowheads="1"/>
          </p:cNvSpPr>
          <p:nvPr/>
        </p:nvSpPr>
        <p:spPr bwMode="auto">
          <a:xfrm>
            <a:off x="463550" y="2398713"/>
            <a:ext cx="1328738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5" name="Rectangle 14"/>
          <p:cNvSpPr>
            <a:spLocks noChangeArrowheads="1"/>
          </p:cNvSpPr>
          <p:nvPr/>
        </p:nvSpPr>
        <p:spPr bwMode="auto">
          <a:xfrm>
            <a:off x="1020763" y="2428875"/>
            <a:ext cx="5524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 b="1">
                <a:solidFill>
                  <a:srgbClr val="FFFFFF"/>
                </a:solidFill>
                <a:latin typeface="Arial" charset="0"/>
              </a:rPr>
              <a:t>CAPTURE</a:t>
            </a:r>
            <a:endParaRPr lang="en-US" sz="2400"/>
          </a:p>
        </p:txBody>
      </p:sp>
      <p:pic>
        <p:nvPicPr>
          <p:cNvPr id="26636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67000"/>
            <a:ext cx="12969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743200"/>
            <a:ext cx="1676400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8" name="Group 17"/>
          <p:cNvGrpSpPr>
            <a:grpSpLocks/>
          </p:cNvGrpSpPr>
          <p:nvPr/>
        </p:nvGrpSpPr>
        <p:grpSpPr bwMode="auto">
          <a:xfrm>
            <a:off x="2667000" y="2895600"/>
            <a:ext cx="914400" cy="1371600"/>
            <a:chOff x="347" y="2534"/>
            <a:chExt cx="236" cy="379"/>
          </a:xfrm>
        </p:grpSpPr>
        <p:sp>
          <p:nvSpPr>
            <p:cNvPr id="26713" name="Freeform 18"/>
            <p:cNvSpPr>
              <a:spLocks/>
            </p:cNvSpPr>
            <p:nvPr/>
          </p:nvSpPr>
          <p:spPr bwMode="auto">
            <a:xfrm>
              <a:off x="347" y="2659"/>
              <a:ext cx="142" cy="254"/>
            </a:xfrm>
            <a:custGeom>
              <a:avLst/>
              <a:gdLst>
                <a:gd name="T0" fmla="*/ 0 w 708"/>
                <a:gd name="T1" fmla="*/ 9 h 1269"/>
                <a:gd name="T2" fmla="*/ 5 w 708"/>
                <a:gd name="T3" fmla="*/ 10 h 1269"/>
                <a:gd name="T4" fmla="*/ 5 w 708"/>
                <a:gd name="T5" fmla="*/ 10 h 1269"/>
                <a:gd name="T6" fmla="*/ 5 w 708"/>
                <a:gd name="T7" fmla="*/ 10 h 1269"/>
                <a:gd name="T8" fmla="*/ 5 w 708"/>
                <a:gd name="T9" fmla="*/ 10 h 1269"/>
                <a:gd name="T10" fmla="*/ 2 w 708"/>
                <a:gd name="T11" fmla="*/ 7 h 1269"/>
                <a:gd name="T12" fmla="*/ 2 w 708"/>
                <a:gd name="T13" fmla="*/ 6 h 1269"/>
                <a:gd name="T14" fmla="*/ 2 w 708"/>
                <a:gd name="T15" fmla="*/ 0 h 1269"/>
                <a:gd name="T16" fmla="*/ 2 w 708"/>
                <a:gd name="T17" fmla="*/ 0 h 1269"/>
                <a:gd name="T18" fmla="*/ 2 w 708"/>
                <a:gd name="T19" fmla="*/ 0 h 1269"/>
                <a:gd name="T20" fmla="*/ 2 w 708"/>
                <a:gd name="T21" fmla="*/ 0 h 1269"/>
                <a:gd name="T22" fmla="*/ 2 w 708"/>
                <a:gd name="T23" fmla="*/ 0 h 1269"/>
                <a:gd name="T24" fmla="*/ 6 w 708"/>
                <a:gd name="T25" fmla="*/ 7 h 1269"/>
                <a:gd name="T26" fmla="*/ 5 w 708"/>
                <a:gd name="T27" fmla="*/ 7 h 1269"/>
                <a:gd name="T28" fmla="*/ 5 w 708"/>
                <a:gd name="T29" fmla="*/ 7 h 1269"/>
                <a:gd name="T30" fmla="*/ 5 w 708"/>
                <a:gd name="T31" fmla="*/ 7 h 1269"/>
                <a:gd name="T32" fmla="*/ 2 w 708"/>
                <a:gd name="T33" fmla="*/ 6 h 1269"/>
                <a:gd name="T34" fmla="*/ 6 w 708"/>
                <a:gd name="T35" fmla="*/ 7 h 1269"/>
                <a:gd name="T36" fmla="*/ 6 w 708"/>
                <a:gd name="T37" fmla="*/ 7 h 1269"/>
                <a:gd name="T38" fmla="*/ 6 w 708"/>
                <a:gd name="T39" fmla="*/ 7 h 1269"/>
                <a:gd name="T40" fmla="*/ 6 w 708"/>
                <a:gd name="T41" fmla="*/ 7 h 1269"/>
                <a:gd name="T42" fmla="*/ 2 w 708"/>
                <a:gd name="T43" fmla="*/ 0 h 1269"/>
                <a:gd name="T44" fmla="*/ 2 w 708"/>
                <a:gd name="T45" fmla="*/ 0 h 1269"/>
                <a:gd name="T46" fmla="*/ 2 w 708"/>
                <a:gd name="T47" fmla="*/ 0 h 1269"/>
                <a:gd name="T48" fmla="*/ 2 w 708"/>
                <a:gd name="T49" fmla="*/ 0 h 1269"/>
                <a:gd name="T50" fmla="*/ 2 w 708"/>
                <a:gd name="T51" fmla="*/ 0 h 1269"/>
                <a:gd name="T52" fmla="*/ 2 w 708"/>
                <a:gd name="T53" fmla="*/ 7 h 1269"/>
                <a:gd name="T54" fmla="*/ 2 w 708"/>
                <a:gd name="T55" fmla="*/ 7 h 1269"/>
                <a:gd name="T56" fmla="*/ 5 w 708"/>
                <a:gd name="T57" fmla="*/ 10 h 1269"/>
                <a:gd name="T58" fmla="*/ 5 w 708"/>
                <a:gd name="T59" fmla="*/ 10 h 1269"/>
                <a:gd name="T60" fmla="*/ 5 w 708"/>
                <a:gd name="T61" fmla="*/ 10 h 1269"/>
                <a:gd name="T62" fmla="*/ 5 w 708"/>
                <a:gd name="T63" fmla="*/ 10 h 1269"/>
                <a:gd name="T64" fmla="*/ 0 w 708"/>
                <a:gd name="T65" fmla="*/ 8 h 12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08" h="1269">
                  <a:moveTo>
                    <a:pt x="10" y="1060"/>
                  </a:moveTo>
                  <a:lnTo>
                    <a:pt x="0" y="1096"/>
                  </a:lnTo>
                  <a:lnTo>
                    <a:pt x="634" y="1269"/>
                  </a:lnTo>
                  <a:lnTo>
                    <a:pt x="639" y="1269"/>
                  </a:lnTo>
                  <a:lnTo>
                    <a:pt x="646" y="1268"/>
                  </a:lnTo>
                  <a:lnTo>
                    <a:pt x="653" y="1264"/>
                  </a:lnTo>
                  <a:lnTo>
                    <a:pt x="656" y="1258"/>
                  </a:lnTo>
                  <a:lnTo>
                    <a:pt x="657" y="1251"/>
                  </a:lnTo>
                  <a:lnTo>
                    <a:pt x="656" y="1244"/>
                  </a:lnTo>
                  <a:lnTo>
                    <a:pt x="654" y="1239"/>
                  </a:lnTo>
                  <a:lnTo>
                    <a:pt x="306" y="805"/>
                  </a:lnTo>
                  <a:lnTo>
                    <a:pt x="291" y="817"/>
                  </a:lnTo>
                  <a:lnTo>
                    <a:pt x="309" y="817"/>
                  </a:lnTo>
                  <a:lnTo>
                    <a:pt x="308" y="810"/>
                  </a:lnTo>
                  <a:lnTo>
                    <a:pt x="311" y="817"/>
                  </a:lnTo>
                  <a:lnTo>
                    <a:pt x="311" y="18"/>
                  </a:lnTo>
                  <a:lnTo>
                    <a:pt x="291" y="18"/>
                  </a:lnTo>
                  <a:lnTo>
                    <a:pt x="277" y="32"/>
                  </a:lnTo>
                  <a:lnTo>
                    <a:pt x="284" y="35"/>
                  </a:lnTo>
                  <a:lnTo>
                    <a:pt x="291" y="37"/>
                  </a:lnTo>
                  <a:lnTo>
                    <a:pt x="298" y="35"/>
                  </a:lnTo>
                  <a:lnTo>
                    <a:pt x="305" y="32"/>
                  </a:lnTo>
                  <a:lnTo>
                    <a:pt x="308" y="25"/>
                  </a:lnTo>
                  <a:lnTo>
                    <a:pt x="275" y="26"/>
                  </a:lnTo>
                  <a:lnTo>
                    <a:pt x="673" y="873"/>
                  </a:lnTo>
                  <a:lnTo>
                    <a:pt x="689" y="865"/>
                  </a:lnTo>
                  <a:lnTo>
                    <a:pt x="689" y="847"/>
                  </a:lnTo>
                  <a:lnTo>
                    <a:pt x="682" y="848"/>
                  </a:lnTo>
                  <a:lnTo>
                    <a:pt x="675" y="851"/>
                  </a:lnTo>
                  <a:lnTo>
                    <a:pt x="672" y="858"/>
                  </a:lnTo>
                  <a:lnTo>
                    <a:pt x="671" y="865"/>
                  </a:lnTo>
                  <a:lnTo>
                    <a:pt x="672" y="872"/>
                  </a:lnTo>
                  <a:lnTo>
                    <a:pt x="693" y="847"/>
                  </a:lnTo>
                  <a:lnTo>
                    <a:pt x="294" y="772"/>
                  </a:lnTo>
                  <a:lnTo>
                    <a:pt x="288" y="809"/>
                  </a:lnTo>
                  <a:lnTo>
                    <a:pt x="686" y="883"/>
                  </a:lnTo>
                  <a:lnTo>
                    <a:pt x="689" y="883"/>
                  </a:lnTo>
                  <a:lnTo>
                    <a:pt x="696" y="882"/>
                  </a:lnTo>
                  <a:lnTo>
                    <a:pt x="703" y="879"/>
                  </a:lnTo>
                  <a:lnTo>
                    <a:pt x="706" y="872"/>
                  </a:lnTo>
                  <a:lnTo>
                    <a:pt x="708" y="865"/>
                  </a:lnTo>
                  <a:lnTo>
                    <a:pt x="706" y="858"/>
                  </a:lnTo>
                  <a:lnTo>
                    <a:pt x="706" y="857"/>
                  </a:lnTo>
                  <a:lnTo>
                    <a:pt x="308" y="10"/>
                  </a:lnTo>
                  <a:lnTo>
                    <a:pt x="305" y="4"/>
                  </a:lnTo>
                  <a:lnTo>
                    <a:pt x="298" y="1"/>
                  </a:lnTo>
                  <a:lnTo>
                    <a:pt x="291" y="0"/>
                  </a:lnTo>
                  <a:lnTo>
                    <a:pt x="284" y="1"/>
                  </a:lnTo>
                  <a:lnTo>
                    <a:pt x="277" y="4"/>
                  </a:lnTo>
                  <a:lnTo>
                    <a:pt x="274" y="11"/>
                  </a:lnTo>
                  <a:lnTo>
                    <a:pt x="273" y="18"/>
                  </a:lnTo>
                  <a:lnTo>
                    <a:pt x="273" y="817"/>
                  </a:lnTo>
                  <a:lnTo>
                    <a:pt x="274" y="824"/>
                  </a:lnTo>
                  <a:lnTo>
                    <a:pt x="277" y="828"/>
                  </a:lnTo>
                  <a:lnTo>
                    <a:pt x="625" y="1262"/>
                  </a:lnTo>
                  <a:lnTo>
                    <a:pt x="639" y="1232"/>
                  </a:lnTo>
                  <a:lnTo>
                    <a:pt x="632" y="1233"/>
                  </a:lnTo>
                  <a:lnTo>
                    <a:pt x="625" y="1237"/>
                  </a:lnTo>
                  <a:lnTo>
                    <a:pt x="622" y="1244"/>
                  </a:lnTo>
                  <a:lnTo>
                    <a:pt x="620" y="1251"/>
                  </a:lnTo>
                  <a:lnTo>
                    <a:pt x="622" y="1258"/>
                  </a:lnTo>
                  <a:lnTo>
                    <a:pt x="639" y="1251"/>
                  </a:lnTo>
                  <a:lnTo>
                    <a:pt x="644" y="1233"/>
                  </a:lnTo>
                  <a:lnTo>
                    <a:pt x="10" y="106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14" name="Freeform 19"/>
            <p:cNvSpPr>
              <a:spLocks/>
            </p:cNvSpPr>
            <p:nvPr/>
          </p:nvSpPr>
          <p:spPr bwMode="auto">
            <a:xfrm>
              <a:off x="355" y="2818"/>
              <a:ext cx="50" cy="57"/>
            </a:xfrm>
            <a:custGeom>
              <a:avLst/>
              <a:gdLst>
                <a:gd name="T0" fmla="*/ 0 w 250"/>
                <a:gd name="T1" fmla="*/ 2 h 286"/>
                <a:gd name="T2" fmla="*/ 2 w 250"/>
                <a:gd name="T3" fmla="*/ 0 h 286"/>
                <a:gd name="T4" fmla="*/ 0 w 250"/>
                <a:gd name="T5" fmla="*/ 1 h 286"/>
                <a:gd name="T6" fmla="*/ 0 w 250"/>
                <a:gd name="T7" fmla="*/ 2 h 2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0" h="286">
                  <a:moveTo>
                    <a:pt x="0" y="286"/>
                  </a:moveTo>
                  <a:lnTo>
                    <a:pt x="250" y="0"/>
                  </a:lnTo>
                  <a:lnTo>
                    <a:pt x="52" y="87"/>
                  </a:lnTo>
                  <a:lnTo>
                    <a:pt x="0" y="286"/>
                  </a:lnTo>
                  <a:close/>
                </a:path>
              </a:pathLst>
            </a:custGeom>
            <a:noFill/>
            <a:ln w="12700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15" name="Freeform 20"/>
            <p:cNvSpPr>
              <a:spLocks/>
            </p:cNvSpPr>
            <p:nvPr/>
          </p:nvSpPr>
          <p:spPr bwMode="auto">
            <a:xfrm>
              <a:off x="393" y="2584"/>
              <a:ext cx="184" cy="318"/>
            </a:xfrm>
            <a:custGeom>
              <a:avLst/>
              <a:gdLst>
                <a:gd name="T0" fmla="*/ 3 w 921"/>
                <a:gd name="T1" fmla="*/ 13 h 1591"/>
                <a:gd name="T2" fmla="*/ 4 w 921"/>
                <a:gd name="T3" fmla="*/ 10 h 1591"/>
                <a:gd name="T4" fmla="*/ 6 w 921"/>
                <a:gd name="T5" fmla="*/ 7 h 1591"/>
                <a:gd name="T6" fmla="*/ 4 w 921"/>
                <a:gd name="T7" fmla="*/ 3 h 1591"/>
                <a:gd name="T8" fmla="*/ 1 w 921"/>
                <a:gd name="T9" fmla="*/ 0 h 1591"/>
                <a:gd name="T10" fmla="*/ 0 w 921"/>
                <a:gd name="T11" fmla="*/ 3 h 1591"/>
                <a:gd name="T12" fmla="*/ 4 w 921"/>
                <a:gd name="T13" fmla="*/ 3 h 1591"/>
                <a:gd name="T14" fmla="*/ 4 w 921"/>
                <a:gd name="T15" fmla="*/ 10 h 1591"/>
                <a:gd name="T16" fmla="*/ 7 w 921"/>
                <a:gd name="T17" fmla="*/ 11 h 1591"/>
                <a:gd name="T18" fmla="*/ 3 w 921"/>
                <a:gd name="T19" fmla="*/ 13 h 15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21" h="1591">
                  <a:moveTo>
                    <a:pt x="425" y="1591"/>
                  </a:moveTo>
                  <a:lnTo>
                    <a:pt x="499" y="1281"/>
                  </a:lnTo>
                  <a:lnTo>
                    <a:pt x="746" y="833"/>
                  </a:lnTo>
                  <a:lnTo>
                    <a:pt x="447" y="423"/>
                  </a:lnTo>
                  <a:lnTo>
                    <a:pt x="163" y="0"/>
                  </a:lnTo>
                  <a:lnTo>
                    <a:pt x="0" y="373"/>
                  </a:lnTo>
                  <a:lnTo>
                    <a:pt x="447" y="434"/>
                  </a:lnTo>
                  <a:lnTo>
                    <a:pt x="461" y="1243"/>
                  </a:lnTo>
                  <a:lnTo>
                    <a:pt x="921" y="1356"/>
                  </a:lnTo>
                  <a:lnTo>
                    <a:pt x="425" y="1591"/>
                  </a:lnTo>
                  <a:close/>
                </a:path>
              </a:pathLst>
            </a:custGeom>
            <a:noFill/>
            <a:ln w="12700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16" name="Freeform 21"/>
            <p:cNvSpPr>
              <a:spLocks/>
            </p:cNvSpPr>
            <p:nvPr/>
          </p:nvSpPr>
          <p:spPr bwMode="auto">
            <a:xfrm>
              <a:off x="424" y="2535"/>
              <a:ext cx="159" cy="321"/>
            </a:xfrm>
            <a:custGeom>
              <a:avLst/>
              <a:gdLst>
                <a:gd name="T0" fmla="*/ 0 w 794"/>
                <a:gd name="T1" fmla="*/ 2 h 1605"/>
                <a:gd name="T2" fmla="*/ 5 w 794"/>
                <a:gd name="T3" fmla="*/ 0 h 1605"/>
                <a:gd name="T4" fmla="*/ 5 w 794"/>
                <a:gd name="T5" fmla="*/ 0 h 1605"/>
                <a:gd name="T6" fmla="*/ 5 w 794"/>
                <a:gd name="T7" fmla="*/ 0 h 1605"/>
                <a:gd name="T8" fmla="*/ 5 w 794"/>
                <a:gd name="T9" fmla="*/ 4 h 1605"/>
                <a:gd name="T10" fmla="*/ 6 w 794"/>
                <a:gd name="T11" fmla="*/ 13 h 1605"/>
                <a:gd name="T12" fmla="*/ 6 w 794"/>
                <a:gd name="T13" fmla="*/ 13 h 1605"/>
                <a:gd name="T14" fmla="*/ 6 w 794"/>
                <a:gd name="T15" fmla="*/ 13 h 1605"/>
                <a:gd name="T16" fmla="*/ 6 w 794"/>
                <a:gd name="T17" fmla="*/ 13 h 1605"/>
                <a:gd name="T18" fmla="*/ 6 w 794"/>
                <a:gd name="T19" fmla="*/ 13 h 1605"/>
                <a:gd name="T20" fmla="*/ 6 w 794"/>
                <a:gd name="T21" fmla="*/ 13 h 1605"/>
                <a:gd name="T22" fmla="*/ 5 w 794"/>
                <a:gd name="T23" fmla="*/ 8 h 1605"/>
                <a:gd name="T24" fmla="*/ 5 w 794"/>
                <a:gd name="T25" fmla="*/ 4 h 1605"/>
                <a:gd name="T26" fmla="*/ 5 w 794"/>
                <a:gd name="T27" fmla="*/ 3 h 1605"/>
                <a:gd name="T28" fmla="*/ 5 w 794"/>
                <a:gd name="T29" fmla="*/ 3 h 1605"/>
                <a:gd name="T30" fmla="*/ 5 w 794"/>
                <a:gd name="T31" fmla="*/ 3 h 1605"/>
                <a:gd name="T32" fmla="*/ 3 w 794"/>
                <a:gd name="T33" fmla="*/ 5 h 1605"/>
                <a:gd name="T34" fmla="*/ 3 w 794"/>
                <a:gd name="T35" fmla="*/ 5 h 1605"/>
                <a:gd name="T36" fmla="*/ 3 w 794"/>
                <a:gd name="T37" fmla="*/ 5 h 1605"/>
                <a:gd name="T38" fmla="*/ 3 w 794"/>
                <a:gd name="T39" fmla="*/ 5 h 1605"/>
                <a:gd name="T40" fmla="*/ 3 w 794"/>
                <a:gd name="T41" fmla="*/ 5 h 1605"/>
                <a:gd name="T42" fmla="*/ 4 w 794"/>
                <a:gd name="T43" fmla="*/ 2 h 1605"/>
                <a:gd name="T44" fmla="*/ 4 w 794"/>
                <a:gd name="T45" fmla="*/ 2 h 1605"/>
                <a:gd name="T46" fmla="*/ 4 w 794"/>
                <a:gd name="T47" fmla="*/ 2 h 1605"/>
                <a:gd name="T48" fmla="*/ 4 w 794"/>
                <a:gd name="T49" fmla="*/ 2 h 1605"/>
                <a:gd name="T50" fmla="*/ 5 w 794"/>
                <a:gd name="T51" fmla="*/ 3 h 1605"/>
                <a:gd name="T52" fmla="*/ 4 w 794"/>
                <a:gd name="T53" fmla="*/ 2 h 1605"/>
                <a:gd name="T54" fmla="*/ 4 w 794"/>
                <a:gd name="T55" fmla="*/ 2 h 1605"/>
                <a:gd name="T56" fmla="*/ 4 w 794"/>
                <a:gd name="T57" fmla="*/ 2 h 1605"/>
                <a:gd name="T58" fmla="*/ 4 w 794"/>
                <a:gd name="T59" fmla="*/ 2 h 1605"/>
                <a:gd name="T60" fmla="*/ 3 w 794"/>
                <a:gd name="T61" fmla="*/ 5 h 1605"/>
                <a:gd name="T62" fmla="*/ 3 w 794"/>
                <a:gd name="T63" fmla="*/ 5 h 1605"/>
                <a:gd name="T64" fmla="*/ 3 w 794"/>
                <a:gd name="T65" fmla="*/ 6 h 1605"/>
                <a:gd name="T66" fmla="*/ 3 w 794"/>
                <a:gd name="T67" fmla="*/ 6 h 1605"/>
                <a:gd name="T68" fmla="*/ 5 w 794"/>
                <a:gd name="T69" fmla="*/ 4 h 1605"/>
                <a:gd name="T70" fmla="*/ 5 w 794"/>
                <a:gd name="T71" fmla="*/ 4 h 1605"/>
                <a:gd name="T72" fmla="*/ 5 w 794"/>
                <a:gd name="T73" fmla="*/ 4 h 1605"/>
                <a:gd name="T74" fmla="*/ 5 w 794"/>
                <a:gd name="T75" fmla="*/ 4 h 1605"/>
                <a:gd name="T76" fmla="*/ 5 w 794"/>
                <a:gd name="T77" fmla="*/ 4 h 1605"/>
                <a:gd name="T78" fmla="*/ 5 w 794"/>
                <a:gd name="T79" fmla="*/ 8 h 1605"/>
                <a:gd name="T80" fmla="*/ 6 w 794"/>
                <a:gd name="T81" fmla="*/ 13 h 1605"/>
                <a:gd name="T82" fmla="*/ 6 w 794"/>
                <a:gd name="T83" fmla="*/ 13 h 1605"/>
                <a:gd name="T84" fmla="*/ 6 w 794"/>
                <a:gd name="T85" fmla="*/ 13 h 1605"/>
                <a:gd name="T86" fmla="*/ 6 w 794"/>
                <a:gd name="T87" fmla="*/ 13 h 1605"/>
                <a:gd name="T88" fmla="*/ 6 w 794"/>
                <a:gd name="T89" fmla="*/ 13 h 1605"/>
                <a:gd name="T90" fmla="*/ 6 w 794"/>
                <a:gd name="T91" fmla="*/ 13 h 1605"/>
                <a:gd name="T92" fmla="*/ 5 w 794"/>
                <a:gd name="T93" fmla="*/ 4 h 1605"/>
                <a:gd name="T94" fmla="*/ 5 w 794"/>
                <a:gd name="T95" fmla="*/ 0 h 1605"/>
                <a:gd name="T96" fmla="*/ 5 w 794"/>
                <a:gd name="T97" fmla="*/ 0 h 1605"/>
                <a:gd name="T98" fmla="*/ 5 w 794"/>
                <a:gd name="T99" fmla="*/ 0 h 1605"/>
                <a:gd name="T100" fmla="*/ 0 w 794"/>
                <a:gd name="T101" fmla="*/ 2 h 160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94" h="1605">
                  <a:moveTo>
                    <a:pt x="0" y="226"/>
                  </a:moveTo>
                  <a:lnTo>
                    <a:pt x="13" y="262"/>
                  </a:lnTo>
                  <a:lnTo>
                    <a:pt x="670" y="37"/>
                  </a:lnTo>
                  <a:lnTo>
                    <a:pt x="663" y="18"/>
                  </a:lnTo>
                  <a:lnTo>
                    <a:pt x="646" y="25"/>
                  </a:lnTo>
                  <a:lnTo>
                    <a:pt x="650" y="32"/>
                  </a:lnTo>
                  <a:lnTo>
                    <a:pt x="657" y="36"/>
                  </a:lnTo>
                  <a:lnTo>
                    <a:pt x="663" y="37"/>
                  </a:lnTo>
                  <a:lnTo>
                    <a:pt x="645" y="20"/>
                  </a:lnTo>
                  <a:lnTo>
                    <a:pt x="660" y="454"/>
                  </a:lnTo>
                  <a:lnTo>
                    <a:pt x="660" y="456"/>
                  </a:lnTo>
                  <a:lnTo>
                    <a:pt x="758" y="1589"/>
                  </a:lnTo>
                  <a:lnTo>
                    <a:pt x="776" y="1587"/>
                  </a:lnTo>
                  <a:lnTo>
                    <a:pt x="793" y="1580"/>
                  </a:lnTo>
                  <a:lnTo>
                    <a:pt x="790" y="1573"/>
                  </a:lnTo>
                  <a:lnTo>
                    <a:pt x="783" y="1570"/>
                  </a:lnTo>
                  <a:lnTo>
                    <a:pt x="776" y="1569"/>
                  </a:lnTo>
                  <a:lnTo>
                    <a:pt x="769" y="1570"/>
                  </a:lnTo>
                  <a:lnTo>
                    <a:pt x="762" y="1573"/>
                  </a:lnTo>
                  <a:lnTo>
                    <a:pt x="759" y="1580"/>
                  </a:lnTo>
                  <a:lnTo>
                    <a:pt x="758" y="1587"/>
                  </a:lnTo>
                  <a:lnTo>
                    <a:pt x="794" y="1581"/>
                  </a:lnTo>
                  <a:lnTo>
                    <a:pt x="622" y="1044"/>
                  </a:lnTo>
                  <a:lnTo>
                    <a:pt x="604" y="1050"/>
                  </a:lnTo>
                  <a:lnTo>
                    <a:pt x="623" y="1051"/>
                  </a:lnTo>
                  <a:lnTo>
                    <a:pt x="660" y="443"/>
                  </a:lnTo>
                  <a:lnTo>
                    <a:pt x="659" y="442"/>
                  </a:lnTo>
                  <a:lnTo>
                    <a:pt x="658" y="435"/>
                  </a:lnTo>
                  <a:lnTo>
                    <a:pt x="654" y="428"/>
                  </a:lnTo>
                  <a:lnTo>
                    <a:pt x="647" y="425"/>
                  </a:lnTo>
                  <a:lnTo>
                    <a:pt x="640" y="424"/>
                  </a:lnTo>
                  <a:lnTo>
                    <a:pt x="634" y="425"/>
                  </a:lnTo>
                  <a:lnTo>
                    <a:pt x="629" y="428"/>
                  </a:lnTo>
                  <a:lnTo>
                    <a:pt x="342" y="663"/>
                  </a:lnTo>
                  <a:lnTo>
                    <a:pt x="354" y="677"/>
                  </a:lnTo>
                  <a:lnTo>
                    <a:pt x="372" y="677"/>
                  </a:lnTo>
                  <a:lnTo>
                    <a:pt x="371" y="670"/>
                  </a:lnTo>
                  <a:lnTo>
                    <a:pt x="367" y="663"/>
                  </a:lnTo>
                  <a:lnTo>
                    <a:pt x="360" y="660"/>
                  </a:lnTo>
                  <a:lnTo>
                    <a:pt x="354" y="659"/>
                  </a:lnTo>
                  <a:lnTo>
                    <a:pt x="347" y="660"/>
                  </a:lnTo>
                  <a:lnTo>
                    <a:pt x="372" y="683"/>
                  </a:lnTo>
                  <a:lnTo>
                    <a:pt x="521" y="234"/>
                  </a:lnTo>
                  <a:lnTo>
                    <a:pt x="503" y="228"/>
                  </a:lnTo>
                  <a:lnTo>
                    <a:pt x="489" y="242"/>
                  </a:lnTo>
                  <a:lnTo>
                    <a:pt x="496" y="246"/>
                  </a:lnTo>
                  <a:lnTo>
                    <a:pt x="503" y="247"/>
                  </a:lnTo>
                  <a:lnTo>
                    <a:pt x="510" y="246"/>
                  </a:lnTo>
                  <a:lnTo>
                    <a:pt x="517" y="242"/>
                  </a:lnTo>
                  <a:lnTo>
                    <a:pt x="520" y="235"/>
                  </a:lnTo>
                  <a:lnTo>
                    <a:pt x="489" y="241"/>
                  </a:lnTo>
                  <a:lnTo>
                    <a:pt x="638" y="417"/>
                  </a:lnTo>
                  <a:lnTo>
                    <a:pt x="667" y="393"/>
                  </a:lnTo>
                  <a:lnTo>
                    <a:pt x="518" y="217"/>
                  </a:lnTo>
                  <a:lnTo>
                    <a:pt x="517" y="215"/>
                  </a:lnTo>
                  <a:lnTo>
                    <a:pt x="510" y="211"/>
                  </a:lnTo>
                  <a:lnTo>
                    <a:pt x="503" y="210"/>
                  </a:lnTo>
                  <a:lnTo>
                    <a:pt x="496" y="211"/>
                  </a:lnTo>
                  <a:lnTo>
                    <a:pt x="489" y="215"/>
                  </a:lnTo>
                  <a:lnTo>
                    <a:pt x="486" y="222"/>
                  </a:lnTo>
                  <a:lnTo>
                    <a:pt x="486" y="223"/>
                  </a:lnTo>
                  <a:lnTo>
                    <a:pt x="336" y="671"/>
                  </a:lnTo>
                  <a:lnTo>
                    <a:pt x="335" y="677"/>
                  </a:lnTo>
                  <a:lnTo>
                    <a:pt x="336" y="684"/>
                  </a:lnTo>
                  <a:lnTo>
                    <a:pt x="340" y="691"/>
                  </a:lnTo>
                  <a:lnTo>
                    <a:pt x="347" y="694"/>
                  </a:lnTo>
                  <a:lnTo>
                    <a:pt x="354" y="695"/>
                  </a:lnTo>
                  <a:lnTo>
                    <a:pt x="360" y="694"/>
                  </a:lnTo>
                  <a:lnTo>
                    <a:pt x="366" y="692"/>
                  </a:lnTo>
                  <a:lnTo>
                    <a:pt x="653" y="457"/>
                  </a:lnTo>
                  <a:lnTo>
                    <a:pt x="622" y="442"/>
                  </a:lnTo>
                  <a:lnTo>
                    <a:pt x="623" y="449"/>
                  </a:lnTo>
                  <a:lnTo>
                    <a:pt x="627" y="456"/>
                  </a:lnTo>
                  <a:lnTo>
                    <a:pt x="634" y="459"/>
                  </a:lnTo>
                  <a:lnTo>
                    <a:pt x="640" y="460"/>
                  </a:lnTo>
                  <a:lnTo>
                    <a:pt x="647" y="459"/>
                  </a:lnTo>
                  <a:lnTo>
                    <a:pt x="640" y="442"/>
                  </a:lnTo>
                  <a:lnTo>
                    <a:pt x="622" y="441"/>
                  </a:lnTo>
                  <a:lnTo>
                    <a:pt x="585" y="1049"/>
                  </a:lnTo>
                  <a:lnTo>
                    <a:pt x="585" y="1050"/>
                  </a:lnTo>
                  <a:lnTo>
                    <a:pt x="587" y="1056"/>
                  </a:lnTo>
                  <a:lnTo>
                    <a:pt x="759" y="1593"/>
                  </a:lnTo>
                  <a:lnTo>
                    <a:pt x="759" y="1594"/>
                  </a:lnTo>
                  <a:lnTo>
                    <a:pt x="762" y="1601"/>
                  </a:lnTo>
                  <a:lnTo>
                    <a:pt x="769" y="1604"/>
                  </a:lnTo>
                  <a:lnTo>
                    <a:pt x="776" y="1605"/>
                  </a:lnTo>
                  <a:lnTo>
                    <a:pt x="783" y="1604"/>
                  </a:lnTo>
                  <a:lnTo>
                    <a:pt x="790" y="1601"/>
                  </a:lnTo>
                  <a:lnTo>
                    <a:pt x="793" y="1594"/>
                  </a:lnTo>
                  <a:lnTo>
                    <a:pt x="794" y="1587"/>
                  </a:lnTo>
                  <a:lnTo>
                    <a:pt x="794" y="1586"/>
                  </a:lnTo>
                  <a:lnTo>
                    <a:pt x="697" y="452"/>
                  </a:lnTo>
                  <a:lnTo>
                    <a:pt x="678" y="453"/>
                  </a:lnTo>
                  <a:lnTo>
                    <a:pt x="698" y="453"/>
                  </a:lnTo>
                  <a:lnTo>
                    <a:pt x="683" y="18"/>
                  </a:lnTo>
                  <a:lnTo>
                    <a:pt x="681" y="12"/>
                  </a:lnTo>
                  <a:lnTo>
                    <a:pt x="677" y="5"/>
                  </a:lnTo>
                  <a:lnTo>
                    <a:pt x="670" y="1"/>
                  </a:lnTo>
                  <a:lnTo>
                    <a:pt x="663" y="0"/>
                  </a:lnTo>
                  <a:lnTo>
                    <a:pt x="658" y="1"/>
                  </a:lnTo>
                  <a:lnTo>
                    <a:pt x="0" y="226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17" name="Freeform 22"/>
            <p:cNvSpPr>
              <a:spLocks/>
            </p:cNvSpPr>
            <p:nvPr/>
          </p:nvSpPr>
          <p:spPr bwMode="auto">
            <a:xfrm>
              <a:off x="425" y="2534"/>
              <a:ext cx="133" cy="51"/>
            </a:xfrm>
            <a:custGeom>
              <a:avLst/>
              <a:gdLst>
                <a:gd name="T0" fmla="*/ 0 w 661"/>
                <a:gd name="T1" fmla="*/ 2 h 254"/>
                <a:gd name="T2" fmla="*/ 0 w 661"/>
                <a:gd name="T3" fmla="*/ 2 h 254"/>
                <a:gd name="T4" fmla="*/ 4 w 661"/>
                <a:gd name="T5" fmla="*/ 2 h 254"/>
                <a:gd name="T6" fmla="*/ 4 w 661"/>
                <a:gd name="T7" fmla="*/ 2 h 254"/>
                <a:gd name="T8" fmla="*/ 4 w 661"/>
                <a:gd name="T9" fmla="*/ 2 h 254"/>
                <a:gd name="T10" fmla="*/ 4 w 661"/>
                <a:gd name="T11" fmla="*/ 2 h 254"/>
                <a:gd name="T12" fmla="*/ 4 w 661"/>
                <a:gd name="T13" fmla="*/ 2 h 254"/>
                <a:gd name="T14" fmla="*/ 5 w 661"/>
                <a:gd name="T15" fmla="*/ 0 h 254"/>
                <a:gd name="T16" fmla="*/ 5 w 661"/>
                <a:gd name="T17" fmla="*/ 0 h 254"/>
                <a:gd name="T18" fmla="*/ 4 w 661"/>
                <a:gd name="T19" fmla="*/ 2 h 254"/>
                <a:gd name="T20" fmla="*/ 4 w 661"/>
                <a:gd name="T21" fmla="*/ 2 h 254"/>
                <a:gd name="T22" fmla="*/ 4 w 661"/>
                <a:gd name="T23" fmla="*/ 2 h 254"/>
                <a:gd name="T24" fmla="*/ 4 w 661"/>
                <a:gd name="T25" fmla="*/ 2 h 254"/>
                <a:gd name="T26" fmla="*/ 4 w 661"/>
                <a:gd name="T27" fmla="*/ 2 h 254"/>
                <a:gd name="T28" fmla="*/ 4 w 661"/>
                <a:gd name="T29" fmla="*/ 2 h 254"/>
                <a:gd name="T30" fmla="*/ 0 w 661"/>
                <a:gd name="T31" fmla="*/ 2 h 2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61" h="254">
                  <a:moveTo>
                    <a:pt x="1" y="205"/>
                  </a:moveTo>
                  <a:lnTo>
                    <a:pt x="0" y="242"/>
                  </a:lnTo>
                  <a:lnTo>
                    <a:pt x="485" y="254"/>
                  </a:lnTo>
                  <a:lnTo>
                    <a:pt x="485" y="253"/>
                  </a:lnTo>
                  <a:lnTo>
                    <a:pt x="492" y="252"/>
                  </a:lnTo>
                  <a:lnTo>
                    <a:pt x="499" y="248"/>
                  </a:lnTo>
                  <a:lnTo>
                    <a:pt x="500" y="246"/>
                  </a:lnTo>
                  <a:lnTo>
                    <a:pt x="661" y="22"/>
                  </a:lnTo>
                  <a:lnTo>
                    <a:pt x="631" y="0"/>
                  </a:lnTo>
                  <a:lnTo>
                    <a:pt x="470" y="224"/>
                  </a:lnTo>
                  <a:lnTo>
                    <a:pt x="485" y="216"/>
                  </a:lnTo>
                  <a:lnTo>
                    <a:pt x="478" y="217"/>
                  </a:lnTo>
                  <a:lnTo>
                    <a:pt x="472" y="221"/>
                  </a:lnTo>
                  <a:lnTo>
                    <a:pt x="485" y="234"/>
                  </a:lnTo>
                  <a:lnTo>
                    <a:pt x="486" y="216"/>
                  </a:lnTo>
                  <a:lnTo>
                    <a:pt x="1" y="205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6279" name="Group 23"/>
          <p:cNvGrpSpPr>
            <a:grpSpLocks/>
          </p:cNvGrpSpPr>
          <p:nvPr/>
        </p:nvGrpSpPr>
        <p:grpSpPr bwMode="auto">
          <a:xfrm>
            <a:off x="304800" y="4953000"/>
            <a:ext cx="7812088" cy="1828800"/>
            <a:chOff x="215" y="3024"/>
            <a:chExt cx="4921" cy="1152"/>
          </a:xfrm>
        </p:grpSpPr>
        <p:sp>
          <p:nvSpPr>
            <p:cNvPr id="26651" name="Rectangle 24"/>
            <p:cNvSpPr>
              <a:spLocks noChangeArrowheads="1"/>
            </p:cNvSpPr>
            <p:nvPr/>
          </p:nvSpPr>
          <p:spPr bwMode="auto">
            <a:xfrm>
              <a:off x="215" y="3642"/>
              <a:ext cx="2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99"/>
                  </a:solidFill>
                  <a:latin typeface="Arial" charset="0"/>
                </a:rPr>
                <a:t>I</a:t>
              </a:r>
              <a:endParaRPr lang="en-US" sz="2400"/>
            </a:p>
          </p:txBody>
        </p:sp>
        <p:grpSp>
          <p:nvGrpSpPr>
            <p:cNvPr id="26652" name="Group 25"/>
            <p:cNvGrpSpPr>
              <a:grpSpLocks/>
            </p:cNvGrpSpPr>
            <p:nvPr/>
          </p:nvGrpSpPr>
          <p:grpSpPr bwMode="auto">
            <a:xfrm>
              <a:off x="432" y="3024"/>
              <a:ext cx="816" cy="1152"/>
              <a:chOff x="501" y="3319"/>
              <a:chExt cx="359" cy="479"/>
            </a:xfrm>
          </p:grpSpPr>
          <p:pic>
            <p:nvPicPr>
              <p:cNvPr id="26658" name="Picture 2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" y="3319"/>
                <a:ext cx="359" cy="4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59" name="Line 27"/>
              <p:cNvSpPr>
                <a:spLocks noChangeShapeType="1"/>
              </p:cNvSpPr>
              <p:nvPr/>
            </p:nvSpPr>
            <p:spPr bwMode="auto">
              <a:xfrm>
                <a:off x="645" y="3663"/>
                <a:ext cx="10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0" name="Line 28"/>
              <p:cNvSpPr>
                <a:spLocks noChangeShapeType="1"/>
              </p:cNvSpPr>
              <p:nvPr/>
            </p:nvSpPr>
            <p:spPr bwMode="auto">
              <a:xfrm flipH="1">
                <a:off x="645" y="3663"/>
                <a:ext cx="10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1" name="Line 29"/>
              <p:cNvSpPr>
                <a:spLocks noChangeShapeType="1"/>
              </p:cNvSpPr>
              <p:nvPr/>
            </p:nvSpPr>
            <p:spPr bwMode="auto">
              <a:xfrm>
                <a:off x="775" y="3702"/>
                <a:ext cx="9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2" name="Line 30"/>
              <p:cNvSpPr>
                <a:spLocks noChangeShapeType="1"/>
              </p:cNvSpPr>
              <p:nvPr/>
            </p:nvSpPr>
            <p:spPr bwMode="auto">
              <a:xfrm flipH="1">
                <a:off x="775" y="3702"/>
                <a:ext cx="9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3" name="Line 31"/>
              <p:cNvSpPr>
                <a:spLocks noChangeShapeType="1"/>
              </p:cNvSpPr>
              <p:nvPr/>
            </p:nvSpPr>
            <p:spPr bwMode="auto">
              <a:xfrm>
                <a:off x="753" y="3579"/>
                <a:ext cx="11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4" name="Line 32"/>
              <p:cNvSpPr>
                <a:spLocks noChangeShapeType="1"/>
              </p:cNvSpPr>
              <p:nvPr/>
            </p:nvSpPr>
            <p:spPr bwMode="auto">
              <a:xfrm flipH="1">
                <a:off x="753" y="3579"/>
                <a:ext cx="11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5" name="Line 33"/>
              <p:cNvSpPr>
                <a:spLocks noChangeShapeType="1"/>
              </p:cNvSpPr>
              <p:nvPr/>
            </p:nvSpPr>
            <p:spPr bwMode="auto">
              <a:xfrm>
                <a:off x="734" y="3442"/>
                <a:ext cx="9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6" name="Line 34"/>
              <p:cNvSpPr>
                <a:spLocks noChangeShapeType="1"/>
              </p:cNvSpPr>
              <p:nvPr/>
            </p:nvSpPr>
            <p:spPr bwMode="auto">
              <a:xfrm flipH="1">
                <a:off x="734" y="3442"/>
                <a:ext cx="9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7" name="Line 35"/>
              <p:cNvSpPr>
                <a:spLocks noChangeShapeType="1"/>
              </p:cNvSpPr>
              <p:nvPr/>
            </p:nvSpPr>
            <p:spPr bwMode="auto">
              <a:xfrm>
                <a:off x="719" y="3387"/>
                <a:ext cx="9" cy="1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8" name="Line 36"/>
              <p:cNvSpPr>
                <a:spLocks noChangeShapeType="1"/>
              </p:cNvSpPr>
              <p:nvPr/>
            </p:nvSpPr>
            <p:spPr bwMode="auto">
              <a:xfrm flipH="1">
                <a:off x="719" y="3387"/>
                <a:ext cx="9" cy="1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9" name="Line 37"/>
              <p:cNvSpPr>
                <a:spLocks noChangeShapeType="1"/>
              </p:cNvSpPr>
              <p:nvPr/>
            </p:nvSpPr>
            <p:spPr bwMode="auto">
              <a:xfrm>
                <a:off x="617" y="3478"/>
                <a:ext cx="10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0" name="Line 38"/>
              <p:cNvSpPr>
                <a:spLocks noChangeShapeType="1"/>
              </p:cNvSpPr>
              <p:nvPr/>
            </p:nvSpPr>
            <p:spPr bwMode="auto">
              <a:xfrm flipH="1">
                <a:off x="617" y="3478"/>
                <a:ext cx="10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1" name="Line 39"/>
              <p:cNvSpPr>
                <a:spLocks noChangeShapeType="1"/>
              </p:cNvSpPr>
              <p:nvPr/>
            </p:nvSpPr>
            <p:spPr bwMode="auto">
              <a:xfrm>
                <a:off x="631" y="3672"/>
                <a:ext cx="10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2" name="Line 40"/>
              <p:cNvSpPr>
                <a:spLocks noChangeShapeType="1"/>
              </p:cNvSpPr>
              <p:nvPr/>
            </p:nvSpPr>
            <p:spPr bwMode="auto">
              <a:xfrm flipH="1">
                <a:off x="631" y="3672"/>
                <a:ext cx="10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3" name="Line 41"/>
              <p:cNvSpPr>
                <a:spLocks noChangeShapeType="1"/>
              </p:cNvSpPr>
              <p:nvPr/>
            </p:nvSpPr>
            <p:spPr bwMode="auto">
              <a:xfrm>
                <a:off x="753" y="3661"/>
                <a:ext cx="9" cy="1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4" name="Line 42"/>
              <p:cNvSpPr>
                <a:spLocks noChangeShapeType="1"/>
              </p:cNvSpPr>
              <p:nvPr/>
            </p:nvSpPr>
            <p:spPr bwMode="auto">
              <a:xfrm flipH="1">
                <a:off x="753" y="3661"/>
                <a:ext cx="9" cy="1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5" name="Line 43"/>
              <p:cNvSpPr>
                <a:spLocks noChangeShapeType="1"/>
              </p:cNvSpPr>
              <p:nvPr/>
            </p:nvSpPr>
            <p:spPr bwMode="auto">
              <a:xfrm>
                <a:off x="650" y="3683"/>
                <a:ext cx="9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6" name="Line 44"/>
              <p:cNvSpPr>
                <a:spLocks noChangeShapeType="1"/>
              </p:cNvSpPr>
              <p:nvPr/>
            </p:nvSpPr>
            <p:spPr bwMode="auto">
              <a:xfrm flipH="1">
                <a:off x="650" y="3683"/>
                <a:ext cx="9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7" name="Line 45"/>
              <p:cNvSpPr>
                <a:spLocks noChangeShapeType="1"/>
              </p:cNvSpPr>
              <p:nvPr/>
            </p:nvSpPr>
            <p:spPr bwMode="auto">
              <a:xfrm>
                <a:off x="613" y="3736"/>
                <a:ext cx="9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8" name="Line 46"/>
              <p:cNvSpPr>
                <a:spLocks noChangeShapeType="1"/>
              </p:cNvSpPr>
              <p:nvPr/>
            </p:nvSpPr>
            <p:spPr bwMode="auto">
              <a:xfrm flipH="1">
                <a:off x="613" y="3736"/>
                <a:ext cx="9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9" name="Line 47"/>
              <p:cNvSpPr>
                <a:spLocks noChangeShapeType="1"/>
              </p:cNvSpPr>
              <p:nvPr/>
            </p:nvSpPr>
            <p:spPr bwMode="auto">
              <a:xfrm>
                <a:off x="575" y="3689"/>
                <a:ext cx="10" cy="1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0" name="Line 48"/>
              <p:cNvSpPr>
                <a:spLocks noChangeShapeType="1"/>
              </p:cNvSpPr>
              <p:nvPr/>
            </p:nvSpPr>
            <p:spPr bwMode="auto">
              <a:xfrm flipH="1">
                <a:off x="575" y="3689"/>
                <a:ext cx="10" cy="1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1" name="Line 49"/>
              <p:cNvSpPr>
                <a:spLocks noChangeShapeType="1"/>
              </p:cNvSpPr>
              <p:nvPr/>
            </p:nvSpPr>
            <p:spPr bwMode="auto">
              <a:xfrm>
                <a:off x="608" y="3498"/>
                <a:ext cx="11" cy="1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2" name="Line 50"/>
              <p:cNvSpPr>
                <a:spLocks noChangeShapeType="1"/>
              </p:cNvSpPr>
              <p:nvPr/>
            </p:nvSpPr>
            <p:spPr bwMode="auto">
              <a:xfrm flipH="1">
                <a:off x="608" y="3498"/>
                <a:ext cx="11" cy="1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3" name="Line 51"/>
              <p:cNvSpPr>
                <a:spLocks noChangeShapeType="1"/>
              </p:cNvSpPr>
              <p:nvPr/>
            </p:nvSpPr>
            <p:spPr bwMode="auto">
              <a:xfrm>
                <a:off x="621" y="3619"/>
                <a:ext cx="9" cy="1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4" name="Line 52"/>
              <p:cNvSpPr>
                <a:spLocks noChangeShapeType="1"/>
              </p:cNvSpPr>
              <p:nvPr/>
            </p:nvSpPr>
            <p:spPr bwMode="auto">
              <a:xfrm flipH="1">
                <a:off x="621" y="3619"/>
                <a:ext cx="9" cy="10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5" name="Line 53"/>
              <p:cNvSpPr>
                <a:spLocks noChangeShapeType="1"/>
              </p:cNvSpPr>
              <p:nvPr/>
            </p:nvSpPr>
            <p:spPr bwMode="auto">
              <a:xfrm>
                <a:off x="754" y="3473"/>
                <a:ext cx="10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6" name="Line 54"/>
              <p:cNvSpPr>
                <a:spLocks noChangeShapeType="1"/>
              </p:cNvSpPr>
              <p:nvPr/>
            </p:nvSpPr>
            <p:spPr bwMode="auto">
              <a:xfrm flipH="1">
                <a:off x="754" y="3473"/>
                <a:ext cx="10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7" name="Line 55"/>
              <p:cNvSpPr>
                <a:spLocks noChangeShapeType="1"/>
              </p:cNvSpPr>
              <p:nvPr/>
            </p:nvSpPr>
            <p:spPr bwMode="auto">
              <a:xfrm>
                <a:off x="689" y="3386"/>
                <a:ext cx="11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8" name="Line 56"/>
              <p:cNvSpPr>
                <a:spLocks noChangeShapeType="1"/>
              </p:cNvSpPr>
              <p:nvPr/>
            </p:nvSpPr>
            <p:spPr bwMode="auto">
              <a:xfrm flipH="1">
                <a:off x="689" y="3386"/>
                <a:ext cx="11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9" name="Line 57"/>
              <p:cNvSpPr>
                <a:spLocks noChangeShapeType="1"/>
              </p:cNvSpPr>
              <p:nvPr/>
            </p:nvSpPr>
            <p:spPr bwMode="auto">
              <a:xfrm>
                <a:off x="583" y="3478"/>
                <a:ext cx="11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0" name="Line 58"/>
              <p:cNvSpPr>
                <a:spLocks noChangeShapeType="1"/>
              </p:cNvSpPr>
              <p:nvPr/>
            </p:nvSpPr>
            <p:spPr bwMode="auto">
              <a:xfrm flipH="1">
                <a:off x="583" y="3478"/>
                <a:ext cx="11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1" name="Line 59"/>
              <p:cNvSpPr>
                <a:spLocks noChangeShapeType="1"/>
              </p:cNvSpPr>
              <p:nvPr/>
            </p:nvSpPr>
            <p:spPr bwMode="auto">
              <a:xfrm>
                <a:off x="739" y="3481"/>
                <a:ext cx="9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2" name="Line 60"/>
              <p:cNvSpPr>
                <a:spLocks noChangeShapeType="1"/>
              </p:cNvSpPr>
              <p:nvPr/>
            </p:nvSpPr>
            <p:spPr bwMode="auto">
              <a:xfrm flipH="1">
                <a:off x="739" y="3481"/>
                <a:ext cx="9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3" name="Line 61"/>
              <p:cNvSpPr>
                <a:spLocks noChangeShapeType="1"/>
              </p:cNvSpPr>
              <p:nvPr/>
            </p:nvSpPr>
            <p:spPr bwMode="auto">
              <a:xfrm>
                <a:off x="717" y="3490"/>
                <a:ext cx="9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4" name="Line 62"/>
              <p:cNvSpPr>
                <a:spLocks noChangeShapeType="1"/>
              </p:cNvSpPr>
              <p:nvPr/>
            </p:nvSpPr>
            <p:spPr bwMode="auto">
              <a:xfrm flipH="1">
                <a:off x="717" y="3490"/>
                <a:ext cx="9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5" name="Line 63"/>
              <p:cNvSpPr>
                <a:spLocks noChangeShapeType="1"/>
              </p:cNvSpPr>
              <p:nvPr/>
            </p:nvSpPr>
            <p:spPr bwMode="auto">
              <a:xfrm>
                <a:off x="649" y="3493"/>
                <a:ext cx="9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6" name="Line 64"/>
              <p:cNvSpPr>
                <a:spLocks noChangeShapeType="1"/>
              </p:cNvSpPr>
              <p:nvPr/>
            </p:nvSpPr>
            <p:spPr bwMode="auto">
              <a:xfrm flipH="1">
                <a:off x="649" y="3493"/>
                <a:ext cx="9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7" name="Line 65"/>
              <p:cNvSpPr>
                <a:spLocks noChangeShapeType="1"/>
              </p:cNvSpPr>
              <p:nvPr/>
            </p:nvSpPr>
            <p:spPr bwMode="auto">
              <a:xfrm>
                <a:off x="653" y="3590"/>
                <a:ext cx="10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8" name="Line 66"/>
              <p:cNvSpPr>
                <a:spLocks noChangeShapeType="1"/>
              </p:cNvSpPr>
              <p:nvPr/>
            </p:nvSpPr>
            <p:spPr bwMode="auto">
              <a:xfrm flipH="1">
                <a:off x="653" y="3590"/>
                <a:ext cx="10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9" name="Line 67"/>
              <p:cNvSpPr>
                <a:spLocks noChangeShapeType="1"/>
              </p:cNvSpPr>
              <p:nvPr/>
            </p:nvSpPr>
            <p:spPr bwMode="auto">
              <a:xfrm>
                <a:off x="743" y="3615"/>
                <a:ext cx="10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0" name="Line 68"/>
              <p:cNvSpPr>
                <a:spLocks noChangeShapeType="1"/>
              </p:cNvSpPr>
              <p:nvPr/>
            </p:nvSpPr>
            <p:spPr bwMode="auto">
              <a:xfrm flipH="1">
                <a:off x="743" y="3615"/>
                <a:ext cx="10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1" name="Line 69"/>
              <p:cNvSpPr>
                <a:spLocks noChangeShapeType="1"/>
              </p:cNvSpPr>
              <p:nvPr/>
            </p:nvSpPr>
            <p:spPr bwMode="auto">
              <a:xfrm>
                <a:off x="719" y="3352"/>
                <a:ext cx="9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2" name="Line 70"/>
              <p:cNvSpPr>
                <a:spLocks noChangeShapeType="1"/>
              </p:cNvSpPr>
              <p:nvPr/>
            </p:nvSpPr>
            <p:spPr bwMode="auto">
              <a:xfrm flipH="1">
                <a:off x="719" y="3352"/>
                <a:ext cx="9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3" name="Line 71"/>
              <p:cNvSpPr>
                <a:spLocks noChangeShapeType="1"/>
              </p:cNvSpPr>
              <p:nvPr/>
            </p:nvSpPr>
            <p:spPr bwMode="auto">
              <a:xfrm>
                <a:off x="807" y="3709"/>
                <a:ext cx="11" cy="1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4" name="Line 72"/>
              <p:cNvSpPr>
                <a:spLocks noChangeShapeType="1"/>
              </p:cNvSpPr>
              <p:nvPr/>
            </p:nvSpPr>
            <p:spPr bwMode="auto">
              <a:xfrm flipH="1">
                <a:off x="807" y="3709"/>
                <a:ext cx="11" cy="11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5" name="Line 73"/>
              <p:cNvSpPr>
                <a:spLocks noChangeShapeType="1"/>
              </p:cNvSpPr>
              <p:nvPr/>
            </p:nvSpPr>
            <p:spPr bwMode="auto">
              <a:xfrm>
                <a:off x="638" y="3741"/>
                <a:ext cx="9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6" name="Line 74"/>
              <p:cNvSpPr>
                <a:spLocks noChangeShapeType="1"/>
              </p:cNvSpPr>
              <p:nvPr/>
            </p:nvSpPr>
            <p:spPr bwMode="auto">
              <a:xfrm flipH="1">
                <a:off x="638" y="3741"/>
                <a:ext cx="9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7" name="Line 75"/>
              <p:cNvSpPr>
                <a:spLocks noChangeShapeType="1"/>
              </p:cNvSpPr>
              <p:nvPr/>
            </p:nvSpPr>
            <p:spPr bwMode="auto">
              <a:xfrm>
                <a:off x="597" y="3397"/>
                <a:ext cx="10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8" name="Line 76"/>
              <p:cNvSpPr>
                <a:spLocks noChangeShapeType="1"/>
              </p:cNvSpPr>
              <p:nvPr/>
            </p:nvSpPr>
            <p:spPr bwMode="auto">
              <a:xfrm flipH="1">
                <a:off x="597" y="3397"/>
                <a:ext cx="10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9" name="Line 77"/>
              <p:cNvSpPr>
                <a:spLocks noChangeShapeType="1"/>
              </p:cNvSpPr>
              <p:nvPr/>
            </p:nvSpPr>
            <p:spPr bwMode="auto">
              <a:xfrm>
                <a:off x="631" y="3487"/>
                <a:ext cx="10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10" name="Line 78"/>
              <p:cNvSpPr>
                <a:spLocks noChangeShapeType="1"/>
              </p:cNvSpPr>
              <p:nvPr/>
            </p:nvSpPr>
            <p:spPr bwMode="auto">
              <a:xfrm flipH="1">
                <a:off x="631" y="3487"/>
                <a:ext cx="10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11" name="Line 79"/>
              <p:cNvSpPr>
                <a:spLocks noChangeShapeType="1"/>
              </p:cNvSpPr>
              <p:nvPr/>
            </p:nvSpPr>
            <p:spPr bwMode="auto">
              <a:xfrm>
                <a:off x="644" y="3629"/>
                <a:ext cx="9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12" name="Line 80"/>
              <p:cNvSpPr>
                <a:spLocks noChangeShapeType="1"/>
              </p:cNvSpPr>
              <p:nvPr/>
            </p:nvSpPr>
            <p:spPr bwMode="auto">
              <a:xfrm flipH="1">
                <a:off x="644" y="3629"/>
                <a:ext cx="9" cy="9"/>
              </a:xfrm>
              <a:prstGeom prst="line">
                <a:avLst/>
              </a:prstGeom>
              <a:noFill/>
              <a:ln w="47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6653" name="Picture 8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024"/>
              <a:ext cx="1104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654" name="Group 82"/>
            <p:cNvGrpSpPr>
              <a:grpSpLocks/>
            </p:cNvGrpSpPr>
            <p:nvPr/>
          </p:nvGrpSpPr>
          <p:grpSpPr bwMode="auto">
            <a:xfrm>
              <a:off x="1776" y="3168"/>
              <a:ext cx="576" cy="816"/>
              <a:chOff x="979" y="2532"/>
              <a:chExt cx="236" cy="386"/>
            </a:xfrm>
          </p:grpSpPr>
          <p:sp>
            <p:nvSpPr>
              <p:cNvPr id="26655" name="Freeform 83"/>
              <p:cNvSpPr>
                <a:spLocks/>
              </p:cNvSpPr>
              <p:nvPr/>
            </p:nvSpPr>
            <p:spPr bwMode="auto">
              <a:xfrm>
                <a:off x="979" y="2576"/>
                <a:ext cx="236" cy="342"/>
              </a:xfrm>
              <a:custGeom>
                <a:avLst/>
                <a:gdLst>
                  <a:gd name="T0" fmla="*/ 0 w 1182"/>
                  <a:gd name="T1" fmla="*/ 3 h 1712"/>
                  <a:gd name="T2" fmla="*/ 0 w 1182"/>
                  <a:gd name="T3" fmla="*/ 11 h 1712"/>
                  <a:gd name="T4" fmla="*/ 0 w 1182"/>
                  <a:gd name="T5" fmla="*/ 12 h 1712"/>
                  <a:gd name="T6" fmla="*/ 3 w 1182"/>
                  <a:gd name="T7" fmla="*/ 14 h 1712"/>
                  <a:gd name="T8" fmla="*/ 3 w 1182"/>
                  <a:gd name="T9" fmla="*/ 14 h 1712"/>
                  <a:gd name="T10" fmla="*/ 2 w 1182"/>
                  <a:gd name="T11" fmla="*/ 11 h 1712"/>
                  <a:gd name="T12" fmla="*/ 2 w 1182"/>
                  <a:gd name="T13" fmla="*/ 11 h 1712"/>
                  <a:gd name="T14" fmla="*/ 3 w 1182"/>
                  <a:gd name="T15" fmla="*/ 10 h 1712"/>
                  <a:gd name="T16" fmla="*/ 3 w 1182"/>
                  <a:gd name="T17" fmla="*/ 10 h 1712"/>
                  <a:gd name="T18" fmla="*/ 3 w 1182"/>
                  <a:gd name="T19" fmla="*/ 10 h 1712"/>
                  <a:gd name="T20" fmla="*/ 2 w 1182"/>
                  <a:gd name="T21" fmla="*/ 13 h 1712"/>
                  <a:gd name="T22" fmla="*/ 3 w 1182"/>
                  <a:gd name="T23" fmla="*/ 13 h 1712"/>
                  <a:gd name="T24" fmla="*/ 3 w 1182"/>
                  <a:gd name="T25" fmla="*/ 13 h 1712"/>
                  <a:gd name="T26" fmla="*/ 9 w 1182"/>
                  <a:gd name="T27" fmla="*/ 12 h 1712"/>
                  <a:gd name="T28" fmla="*/ 9 w 1182"/>
                  <a:gd name="T29" fmla="*/ 12 h 1712"/>
                  <a:gd name="T30" fmla="*/ 9 w 1182"/>
                  <a:gd name="T31" fmla="*/ 12 h 1712"/>
                  <a:gd name="T32" fmla="*/ 3 w 1182"/>
                  <a:gd name="T33" fmla="*/ 11 h 1712"/>
                  <a:gd name="T34" fmla="*/ 3 w 1182"/>
                  <a:gd name="T35" fmla="*/ 10 h 1712"/>
                  <a:gd name="T36" fmla="*/ 3 w 1182"/>
                  <a:gd name="T37" fmla="*/ 10 h 1712"/>
                  <a:gd name="T38" fmla="*/ 7 w 1182"/>
                  <a:gd name="T39" fmla="*/ 10 h 1712"/>
                  <a:gd name="T40" fmla="*/ 7 w 1182"/>
                  <a:gd name="T41" fmla="*/ 10 h 1712"/>
                  <a:gd name="T42" fmla="*/ 9 w 1182"/>
                  <a:gd name="T43" fmla="*/ 12 h 1712"/>
                  <a:gd name="T44" fmla="*/ 7 w 1182"/>
                  <a:gd name="T45" fmla="*/ 10 h 1712"/>
                  <a:gd name="T46" fmla="*/ 3 w 1182"/>
                  <a:gd name="T47" fmla="*/ 10 h 1712"/>
                  <a:gd name="T48" fmla="*/ 3 w 1182"/>
                  <a:gd name="T49" fmla="*/ 10 h 1712"/>
                  <a:gd name="T50" fmla="*/ 3 w 1182"/>
                  <a:gd name="T51" fmla="*/ 11 h 1712"/>
                  <a:gd name="T52" fmla="*/ 9 w 1182"/>
                  <a:gd name="T53" fmla="*/ 12 h 1712"/>
                  <a:gd name="T54" fmla="*/ 9 w 1182"/>
                  <a:gd name="T55" fmla="*/ 12 h 1712"/>
                  <a:gd name="T56" fmla="*/ 9 w 1182"/>
                  <a:gd name="T57" fmla="*/ 12 h 1712"/>
                  <a:gd name="T58" fmla="*/ 9 w 1182"/>
                  <a:gd name="T59" fmla="*/ 12 h 1712"/>
                  <a:gd name="T60" fmla="*/ 3 w 1182"/>
                  <a:gd name="T61" fmla="*/ 13 h 1712"/>
                  <a:gd name="T62" fmla="*/ 3 w 1182"/>
                  <a:gd name="T63" fmla="*/ 13 h 1712"/>
                  <a:gd name="T64" fmla="*/ 3 w 1182"/>
                  <a:gd name="T65" fmla="*/ 10 h 1712"/>
                  <a:gd name="T66" fmla="*/ 3 w 1182"/>
                  <a:gd name="T67" fmla="*/ 10 h 1712"/>
                  <a:gd name="T68" fmla="*/ 3 w 1182"/>
                  <a:gd name="T69" fmla="*/ 10 h 1712"/>
                  <a:gd name="T70" fmla="*/ 2 w 1182"/>
                  <a:gd name="T71" fmla="*/ 10 h 1712"/>
                  <a:gd name="T72" fmla="*/ 2 w 1182"/>
                  <a:gd name="T73" fmla="*/ 11 h 1712"/>
                  <a:gd name="T74" fmla="*/ 3 w 1182"/>
                  <a:gd name="T75" fmla="*/ 13 h 1712"/>
                  <a:gd name="T76" fmla="*/ 3 w 1182"/>
                  <a:gd name="T77" fmla="*/ 13 h 1712"/>
                  <a:gd name="T78" fmla="*/ 2 w 1182"/>
                  <a:gd name="T79" fmla="*/ 14 h 1712"/>
                  <a:gd name="T80" fmla="*/ 0 w 1182"/>
                  <a:gd name="T81" fmla="*/ 11 h 1712"/>
                  <a:gd name="T82" fmla="*/ 0 w 1182"/>
                  <a:gd name="T83" fmla="*/ 11 h 1712"/>
                  <a:gd name="T84" fmla="*/ 1 w 1182"/>
                  <a:gd name="T85" fmla="*/ 3 h 1712"/>
                  <a:gd name="T86" fmla="*/ 1 w 1182"/>
                  <a:gd name="T87" fmla="*/ 0 h 171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182" h="1712">
                    <a:moveTo>
                      <a:pt x="136" y="5"/>
                    </a:moveTo>
                    <a:lnTo>
                      <a:pt x="100" y="0"/>
                    </a:lnTo>
                    <a:lnTo>
                      <a:pt x="51" y="434"/>
                    </a:lnTo>
                    <a:lnTo>
                      <a:pt x="51" y="435"/>
                    </a:lnTo>
                    <a:lnTo>
                      <a:pt x="0" y="1432"/>
                    </a:lnTo>
                    <a:lnTo>
                      <a:pt x="0" y="1433"/>
                    </a:lnTo>
                    <a:lnTo>
                      <a:pt x="1" y="1440"/>
                    </a:lnTo>
                    <a:lnTo>
                      <a:pt x="4" y="1447"/>
                    </a:lnTo>
                    <a:lnTo>
                      <a:pt x="7" y="1448"/>
                    </a:lnTo>
                    <a:lnTo>
                      <a:pt x="319" y="1709"/>
                    </a:lnTo>
                    <a:lnTo>
                      <a:pt x="323" y="1711"/>
                    </a:lnTo>
                    <a:lnTo>
                      <a:pt x="330" y="1712"/>
                    </a:lnTo>
                    <a:lnTo>
                      <a:pt x="337" y="1711"/>
                    </a:lnTo>
                    <a:lnTo>
                      <a:pt x="344" y="1708"/>
                    </a:lnTo>
                    <a:lnTo>
                      <a:pt x="347" y="1701"/>
                    </a:lnTo>
                    <a:lnTo>
                      <a:pt x="349" y="1694"/>
                    </a:lnTo>
                    <a:lnTo>
                      <a:pt x="349" y="1693"/>
                    </a:lnTo>
                    <a:lnTo>
                      <a:pt x="312" y="1320"/>
                    </a:lnTo>
                    <a:lnTo>
                      <a:pt x="294" y="1321"/>
                    </a:lnTo>
                    <a:lnTo>
                      <a:pt x="307" y="1335"/>
                    </a:lnTo>
                    <a:lnTo>
                      <a:pt x="311" y="1328"/>
                    </a:lnTo>
                    <a:lnTo>
                      <a:pt x="312" y="1321"/>
                    </a:lnTo>
                    <a:lnTo>
                      <a:pt x="304" y="1337"/>
                    </a:lnTo>
                    <a:lnTo>
                      <a:pt x="378" y="1288"/>
                    </a:lnTo>
                    <a:lnTo>
                      <a:pt x="368" y="1272"/>
                    </a:lnTo>
                    <a:lnTo>
                      <a:pt x="350" y="1272"/>
                    </a:lnTo>
                    <a:lnTo>
                      <a:pt x="351" y="1279"/>
                    </a:lnTo>
                    <a:lnTo>
                      <a:pt x="354" y="1285"/>
                    </a:lnTo>
                    <a:lnTo>
                      <a:pt x="361" y="1289"/>
                    </a:lnTo>
                    <a:lnTo>
                      <a:pt x="368" y="1290"/>
                    </a:lnTo>
                    <a:lnTo>
                      <a:pt x="375" y="1289"/>
                    </a:lnTo>
                    <a:lnTo>
                      <a:pt x="350" y="1271"/>
                    </a:lnTo>
                    <a:lnTo>
                      <a:pt x="312" y="1656"/>
                    </a:lnTo>
                    <a:lnTo>
                      <a:pt x="312" y="1657"/>
                    </a:lnTo>
                    <a:lnTo>
                      <a:pt x="313" y="1664"/>
                    </a:lnTo>
                    <a:lnTo>
                      <a:pt x="316" y="1671"/>
                    </a:lnTo>
                    <a:lnTo>
                      <a:pt x="323" y="1674"/>
                    </a:lnTo>
                    <a:lnTo>
                      <a:pt x="330" y="1676"/>
                    </a:lnTo>
                    <a:lnTo>
                      <a:pt x="334" y="1676"/>
                    </a:lnTo>
                    <a:lnTo>
                      <a:pt x="1167" y="1526"/>
                    </a:lnTo>
                    <a:lnTo>
                      <a:pt x="1170" y="1525"/>
                    </a:lnTo>
                    <a:lnTo>
                      <a:pt x="1177" y="1522"/>
                    </a:lnTo>
                    <a:lnTo>
                      <a:pt x="1181" y="1515"/>
                    </a:lnTo>
                    <a:lnTo>
                      <a:pt x="1182" y="1508"/>
                    </a:lnTo>
                    <a:lnTo>
                      <a:pt x="1181" y="1501"/>
                    </a:lnTo>
                    <a:lnTo>
                      <a:pt x="1177" y="1494"/>
                    </a:lnTo>
                    <a:lnTo>
                      <a:pt x="1170" y="1491"/>
                    </a:lnTo>
                    <a:lnTo>
                      <a:pt x="1168" y="1491"/>
                    </a:lnTo>
                    <a:lnTo>
                      <a:pt x="359" y="1292"/>
                    </a:lnTo>
                    <a:lnTo>
                      <a:pt x="354" y="1310"/>
                    </a:lnTo>
                    <a:lnTo>
                      <a:pt x="361" y="1327"/>
                    </a:lnTo>
                    <a:lnTo>
                      <a:pt x="368" y="1323"/>
                    </a:lnTo>
                    <a:lnTo>
                      <a:pt x="372" y="1316"/>
                    </a:lnTo>
                    <a:lnTo>
                      <a:pt x="373" y="1310"/>
                    </a:lnTo>
                    <a:lnTo>
                      <a:pt x="372" y="1303"/>
                    </a:lnTo>
                    <a:lnTo>
                      <a:pt x="368" y="1296"/>
                    </a:lnTo>
                    <a:lnTo>
                      <a:pt x="361" y="1292"/>
                    </a:lnTo>
                    <a:lnTo>
                      <a:pt x="355" y="1329"/>
                    </a:lnTo>
                    <a:lnTo>
                      <a:pt x="904" y="1291"/>
                    </a:lnTo>
                    <a:lnTo>
                      <a:pt x="903" y="1272"/>
                    </a:lnTo>
                    <a:lnTo>
                      <a:pt x="889" y="1285"/>
                    </a:lnTo>
                    <a:lnTo>
                      <a:pt x="896" y="1289"/>
                    </a:lnTo>
                    <a:lnTo>
                      <a:pt x="903" y="1290"/>
                    </a:lnTo>
                    <a:lnTo>
                      <a:pt x="889" y="1284"/>
                    </a:lnTo>
                    <a:lnTo>
                      <a:pt x="1124" y="1557"/>
                    </a:lnTo>
                    <a:lnTo>
                      <a:pt x="1153" y="1533"/>
                    </a:lnTo>
                    <a:lnTo>
                      <a:pt x="918" y="1260"/>
                    </a:lnTo>
                    <a:lnTo>
                      <a:pt x="917" y="1258"/>
                    </a:lnTo>
                    <a:lnTo>
                      <a:pt x="910" y="1254"/>
                    </a:lnTo>
                    <a:lnTo>
                      <a:pt x="903" y="1253"/>
                    </a:lnTo>
                    <a:lnTo>
                      <a:pt x="902" y="1253"/>
                    </a:lnTo>
                    <a:lnTo>
                      <a:pt x="353" y="1291"/>
                    </a:lnTo>
                    <a:lnTo>
                      <a:pt x="347" y="1292"/>
                    </a:lnTo>
                    <a:lnTo>
                      <a:pt x="341" y="1296"/>
                    </a:lnTo>
                    <a:lnTo>
                      <a:pt x="337" y="1303"/>
                    </a:lnTo>
                    <a:lnTo>
                      <a:pt x="336" y="1310"/>
                    </a:lnTo>
                    <a:lnTo>
                      <a:pt x="337" y="1316"/>
                    </a:lnTo>
                    <a:lnTo>
                      <a:pt x="341" y="1323"/>
                    </a:lnTo>
                    <a:lnTo>
                      <a:pt x="347" y="1327"/>
                    </a:lnTo>
                    <a:lnTo>
                      <a:pt x="350" y="1328"/>
                    </a:lnTo>
                    <a:lnTo>
                      <a:pt x="1159" y="1526"/>
                    </a:lnTo>
                    <a:lnTo>
                      <a:pt x="1156" y="1491"/>
                    </a:lnTo>
                    <a:lnTo>
                      <a:pt x="1150" y="1494"/>
                    </a:lnTo>
                    <a:lnTo>
                      <a:pt x="1146" y="1501"/>
                    </a:lnTo>
                    <a:lnTo>
                      <a:pt x="1145" y="1508"/>
                    </a:lnTo>
                    <a:lnTo>
                      <a:pt x="1146" y="1515"/>
                    </a:lnTo>
                    <a:lnTo>
                      <a:pt x="1150" y="1522"/>
                    </a:lnTo>
                    <a:lnTo>
                      <a:pt x="1156" y="1525"/>
                    </a:lnTo>
                    <a:lnTo>
                      <a:pt x="1163" y="1508"/>
                    </a:lnTo>
                    <a:lnTo>
                      <a:pt x="1160" y="1490"/>
                    </a:lnTo>
                    <a:lnTo>
                      <a:pt x="327" y="1639"/>
                    </a:lnTo>
                    <a:lnTo>
                      <a:pt x="349" y="1657"/>
                    </a:lnTo>
                    <a:lnTo>
                      <a:pt x="347" y="1650"/>
                    </a:lnTo>
                    <a:lnTo>
                      <a:pt x="344" y="1643"/>
                    </a:lnTo>
                    <a:lnTo>
                      <a:pt x="337" y="1640"/>
                    </a:lnTo>
                    <a:lnTo>
                      <a:pt x="330" y="1639"/>
                    </a:lnTo>
                    <a:lnTo>
                      <a:pt x="330" y="1657"/>
                    </a:lnTo>
                    <a:lnTo>
                      <a:pt x="349" y="1660"/>
                    </a:lnTo>
                    <a:lnTo>
                      <a:pt x="386" y="1274"/>
                    </a:lnTo>
                    <a:lnTo>
                      <a:pt x="386" y="1272"/>
                    </a:lnTo>
                    <a:lnTo>
                      <a:pt x="385" y="1265"/>
                    </a:lnTo>
                    <a:lnTo>
                      <a:pt x="382" y="1258"/>
                    </a:lnTo>
                    <a:lnTo>
                      <a:pt x="375" y="1254"/>
                    </a:lnTo>
                    <a:lnTo>
                      <a:pt x="368" y="1253"/>
                    </a:lnTo>
                    <a:lnTo>
                      <a:pt x="361" y="1254"/>
                    </a:lnTo>
                    <a:lnTo>
                      <a:pt x="358" y="1257"/>
                    </a:lnTo>
                    <a:lnTo>
                      <a:pt x="283" y="1306"/>
                    </a:lnTo>
                    <a:lnTo>
                      <a:pt x="280" y="1307"/>
                    </a:lnTo>
                    <a:lnTo>
                      <a:pt x="276" y="1314"/>
                    </a:lnTo>
                    <a:lnTo>
                      <a:pt x="275" y="1321"/>
                    </a:lnTo>
                    <a:lnTo>
                      <a:pt x="275" y="1323"/>
                    </a:lnTo>
                    <a:lnTo>
                      <a:pt x="312" y="1696"/>
                    </a:lnTo>
                    <a:lnTo>
                      <a:pt x="337" y="1677"/>
                    </a:lnTo>
                    <a:lnTo>
                      <a:pt x="330" y="1676"/>
                    </a:lnTo>
                    <a:lnTo>
                      <a:pt x="323" y="1677"/>
                    </a:lnTo>
                    <a:lnTo>
                      <a:pt x="316" y="1680"/>
                    </a:lnTo>
                    <a:lnTo>
                      <a:pt x="313" y="1687"/>
                    </a:lnTo>
                    <a:lnTo>
                      <a:pt x="312" y="1694"/>
                    </a:lnTo>
                    <a:lnTo>
                      <a:pt x="330" y="1694"/>
                    </a:lnTo>
                    <a:lnTo>
                      <a:pt x="343" y="1680"/>
                    </a:lnTo>
                    <a:lnTo>
                      <a:pt x="31" y="1420"/>
                    </a:lnTo>
                    <a:lnTo>
                      <a:pt x="36" y="1433"/>
                    </a:lnTo>
                    <a:lnTo>
                      <a:pt x="35" y="1427"/>
                    </a:lnTo>
                    <a:lnTo>
                      <a:pt x="32" y="1420"/>
                    </a:lnTo>
                    <a:lnTo>
                      <a:pt x="18" y="1433"/>
                    </a:lnTo>
                    <a:lnTo>
                      <a:pt x="38" y="1435"/>
                    </a:lnTo>
                    <a:lnTo>
                      <a:pt x="89" y="437"/>
                    </a:lnTo>
                    <a:lnTo>
                      <a:pt x="70" y="436"/>
                    </a:lnTo>
                    <a:lnTo>
                      <a:pt x="88" y="439"/>
                    </a:lnTo>
                    <a:lnTo>
                      <a:pt x="136" y="5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6" name="Freeform 84"/>
              <p:cNvSpPr>
                <a:spLocks/>
              </p:cNvSpPr>
              <p:nvPr/>
            </p:nvSpPr>
            <p:spPr bwMode="auto">
              <a:xfrm>
                <a:off x="992" y="2532"/>
                <a:ext cx="176" cy="302"/>
              </a:xfrm>
              <a:custGeom>
                <a:avLst/>
                <a:gdLst>
                  <a:gd name="T0" fmla="*/ 1 w 883"/>
                  <a:gd name="T1" fmla="*/ 2 h 1507"/>
                  <a:gd name="T2" fmla="*/ 5 w 883"/>
                  <a:gd name="T3" fmla="*/ 0 h 1507"/>
                  <a:gd name="T4" fmla="*/ 5 w 883"/>
                  <a:gd name="T5" fmla="*/ 0 h 1507"/>
                  <a:gd name="T6" fmla="*/ 5 w 883"/>
                  <a:gd name="T7" fmla="*/ 0 h 1507"/>
                  <a:gd name="T8" fmla="*/ 5 w 883"/>
                  <a:gd name="T9" fmla="*/ 0 h 1507"/>
                  <a:gd name="T10" fmla="*/ 5 w 883"/>
                  <a:gd name="T11" fmla="*/ 1 h 1507"/>
                  <a:gd name="T12" fmla="*/ 5 w 883"/>
                  <a:gd name="T13" fmla="*/ 1 h 1507"/>
                  <a:gd name="T14" fmla="*/ 5 w 883"/>
                  <a:gd name="T15" fmla="*/ 1 h 1507"/>
                  <a:gd name="T16" fmla="*/ 1 w 883"/>
                  <a:gd name="T17" fmla="*/ 2 h 1507"/>
                  <a:gd name="T18" fmla="*/ 1 w 883"/>
                  <a:gd name="T19" fmla="*/ 2 h 1507"/>
                  <a:gd name="T20" fmla="*/ 1 w 883"/>
                  <a:gd name="T21" fmla="*/ 2 h 1507"/>
                  <a:gd name="T22" fmla="*/ 1 w 883"/>
                  <a:gd name="T23" fmla="*/ 2 h 1507"/>
                  <a:gd name="T24" fmla="*/ 7 w 883"/>
                  <a:gd name="T25" fmla="*/ 5 h 1507"/>
                  <a:gd name="T26" fmla="*/ 7 w 883"/>
                  <a:gd name="T27" fmla="*/ 5 h 1507"/>
                  <a:gd name="T28" fmla="*/ 7 w 883"/>
                  <a:gd name="T29" fmla="*/ 5 h 1507"/>
                  <a:gd name="T30" fmla="*/ 7 w 883"/>
                  <a:gd name="T31" fmla="*/ 5 h 1507"/>
                  <a:gd name="T32" fmla="*/ 2 w 883"/>
                  <a:gd name="T33" fmla="*/ 5 h 1507"/>
                  <a:gd name="T34" fmla="*/ 1 w 883"/>
                  <a:gd name="T35" fmla="*/ 5 h 1507"/>
                  <a:gd name="T36" fmla="*/ 1 w 883"/>
                  <a:gd name="T37" fmla="*/ 5 h 1507"/>
                  <a:gd name="T38" fmla="*/ 2 w 883"/>
                  <a:gd name="T39" fmla="*/ 12 h 1507"/>
                  <a:gd name="T40" fmla="*/ 2 w 883"/>
                  <a:gd name="T41" fmla="*/ 12 h 1507"/>
                  <a:gd name="T42" fmla="*/ 2 w 883"/>
                  <a:gd name="T43" fmla="*/ 12 h 1507"/>
                  <a:gd name="T44" fmla="*/ 2 w 883"/>
                  <a:gd name="T45" fmla="*/ 12 h 1507"/>
                  <a:gd name="T46" fmla="*/ 2 w 883"/>
                  <a:gd name="T47" fmla="*/ 12 h 1507"/>
                  <a:gd name="T48" fmla="*/ 2 w 883"/>
                  <a:gd name="T49" fmla="*/ 12 h 1507"/>
                  <a:gd name="T50" fmla="*/ 0 w 883"/>
                  <a:gd name="T51" fmla="*/ 5 h 1507"/>
                  <a:gd name="T52" fmla="*/ 0 w 883"/>
                  <a:gd name="T53" fmla="*/ 5 h 1507"/>
                  <a:gd name="T54" fmla="*/ 0 w 883"/>
                  <a:gd name="T55" fmla="*/ 5 h 1507"/>
                  <a:gd name="T56" fmla="*/ 0 w 883"/>
                  <a:gd name="T57" fmla="*/ 5 h 1507"/>
                  <a:gd name="T58" fmla="*/ 2 w 883"/>
                  <a:gd name="T59" fmla="*/ 5 h 1507"/>
                  <a:gd name="T60" fmla="*/ 0 w 883"/>
                  <a:gd name="T61" fmla="*/ 5 h 1507"/>
                  <a:gd name="T62" fmla="*/ 0 w 883"/>
                  <a:gd name="T63" fmla="*/ 5 h 1507"/>
                  <a:gd name="T64" fmla="*/ 0 w 883"/>
                  <a:gd name="T65" fmla="*/ 5 h 1507"/>
                  <a:gd name="T66" fmla="*/ 2 w 883"/>
                  <a:gd name="T67" fmla="*/ 12 h 1507"/>
                  <a:gd name="T68" fmla="*/ 2 w 883"/>
                  <a:gd name="T69" fmla="*/ 12 h 1507"/>
                  <a:gd name="T70" fmla="*/ 2 w 883"/>
                  <a:gd name="T71" fmla="*/ 12 h 1507"/>
                  <a:gd name="T72" fmla="*/ 2 w 883"/>
                  <a:gd name="T73" fmla="*/ 12 h 1507"/>
                  <a:gd name="T74" fmla="*/ 2 w 883"/>
                  <a:gd name="T75" fmla="*/ 12 h 1507"/>
                  <a:gd name="T76" fmla="*/ 2 w 883"/>
                  <a:gd name="T77" fmla="*/ 12 h 1507"/>
                  <a:gd name="T78" fmla="*/ 2 w 883"/>
                  <a:gd name="T79" fmla="*/ 5 h 1507"/>
                  <a:gd name="T80" fmla="*/ 2 w 883"/>
                  <a:gd name="T81" fmla="*/ 5 h 1507"/>
                  <a:gd name="T82" fmla="*/ 2 w 883"/>
                  <a:gd name="T83" fmla="*/ 5 h 1507"/>
                  <a:gd name="T84" fmla="*/ 2 w 883"/>
                  <a:gd name="T85" fmla="*/ 5 h 1507"/>
                  <a:gd name="T86" fmla="*/ 7 w 883"/>
                  <a:gd name="T87" fmla="*/ 5 h 1507"/>
                  <a:gd name="T88" fmla="*/ 7 w 883"/>
                  <a:gd name="T89" fmla="*/ 5 h 1507"/>
                  <a:gd name="T90" fmla="*/ 7 w 883"/>
                  <a:gd name="T91" fmla="*/ 5 h 1507"/>
                  <a:gd name="T92" fmla="*/ 7 w 883"/>
                  <a:gd name="T93" fmla="*/ 5 h 1507"/>
                  <a:gd name="T94" fmla="*/ 1 w 883"/>
                  <a:gd name="T95" fmla="*/ 2 h 1507"/>
                  <a:gd name="T96" fmla="*/ 1 w 883"/>
                  <a:gd name="T97" fmla="*/ 2 h 1507"/>
                  <a:gd name="T98" fmla="*/ 1 w 883"/>
                  <a:gd name="T99" fmla="*/ 2 h 1507"/>
                  <a:gd name="T100" fmla="*/ 1 w 883"/>
                  <a:gd name="T101" fmla="*/ 2 h 1507"/>
                  <a:gd name="T102" fmla="*/ 5 w 883"/>
                  <a:gd name="T103" fmla="*/ 1 h 1507"/>
                  <a:gd name="T104" fmla="*/ 5 w 883"/>
                  <a:gd name="T105" fmla="*/ 1 h 1507"/>
                  <a:gd name="T106" fmla="*/ 5 w 883"/>
                  <a:gd name="T107" fmla="*/ 1 h 1507"/>
                  <a:gd name="T108" fmla="*/ 6 w 883"/>
                  <a:gd name="T109" fmla="*/ 0 h 1507"/>
                  <a:gd name="T110" fmla="*/ 6 w 883"/>
                  <a:gd name="T111" fmla="*/ 0 h 1507"/>
                  <a:gd name="T112" fmla="*/ 5 w 883"/>
                  <a:gd name="T113" fmla="*/ 0 h 1507"/>
                  <a:gd name="T114" fmla="*/ 5 w 883"/>
                  <a:gd name="T115" fmla="*/ 0 h 150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883" h="1507">
                    <a:moveTo>
                      <a:pt x="87" y="202"/>
                    </a:moveTo>
                    <a:lnTo>
                      <a:pt x="100" y="238"/>
                    </a:lnTo>
                    <a:lnTo>
                      <a:pt x="685" y="37"/>
                    </a:lnTo>
                    <a:lnTo>
                      <a:pt x="678" y="19"/>
                    </a:lnTo>
                    <a:lnTo>
                      <a:pt x="660" y="19"/>
                    </a:lnTo>
                    <a:lnTo>
                      <a:pt x="661" y="26"/>
                    </a:lnTo>
                    <a:lnTo>
                      <a:pt x="664" y="32"/>
                    </a:lnTo>
                    <a:lnTo>
                      <a:pt x="671" y="36"/>
                    </a:lnTo>
                    <a:lnTo>
                      <a:pt x="678" y="37"/>
                    </a:lnTo>
                    <a:lnTo>
                      <a:pt x="660" y="18"/>
                    </a:lnTo>
                    <a:lnTo>
                      <a:pt x="646" y="155"/>
                    </a:lnTo>
                    <a:lnTo>
                      <a:pt x="664" y="156"/>
                    </a:lnTo>
                    <a:lnTo>
                      <a:pt x="657" y="139"/>
                    </a:lnTo>
                    <a:lnTo>
                      <a:pt x="651" y="143"/>
                    </a:lnTo>
                    <a:lnTo>
                      <a:pt x="647" y="149"/>
                    </a:lnTo>
                    <a:lnTo>
                      <a:pt x="662" y="138"/>
                    </a:lnTo>
                    <a:lnTo>
                      <a:pt x="165" y="201"/>
                    </a:lnTo>
                    <a:lnTo>
                      <a:pt x="161" y="202"/>
                    </a:lnTo>
                    <a:lnTo>
                      <a:pt x="154" y="206"/>
                    </a:lnTo>
                    <a:lnTo>
                      <a:pt x="150" y="213"/>
                    </a:lnTo>
                    <a:lnTo>
                      <a:pt x="149" y="219"/>
                    </a:lnTo>
                    <a:lnTo>
                      <a:pt x="150" y="226"/>
                    </a:lnTo>
                    <a:lnTo>
                      <a:pt x="154" y="233"/>
                    </a:lnTo>
                    <a:lnTo>
                      <a:pt x="158" y="236"/>
                    </a:lnTo>
                    <a:lnTo>
                      <a:pt x="856" y="621"/>
                    </a:lnTo>
                    <a:lnTo>
                      <a:pt x="865" y="605"/>
                    </a:lnTo>
                    <a:lnTo>
                      <a:pt x="858" y="588"/>
                    </a:lnTo>
                    <a:lnTo>
                      <a:pt x="851" y="591"/>
                    </a:lnTo>
                    <a:lnTo>
                      <a:pt x="848" y="598"/>
                    </a:lnTo>
                    <a:lnTo>
                      <a:pt x="847" y="605"/>
                    </a:lnTo>
                    <a:lnTo>
                      <a:pt x="848" y="612"/>
                    </a:lnTo>
                    <a:lnTo>
                      <a:pt x="851" y="619"/>
                    </a:lnTo>
                    <a:lnTo>
                      <a:pt x="864" y="587"/>
                    </a:lnTo>
                    <a:lnTo>
                      <a:pt x="192" y="635"/>
                    </a:lnTo>
                    <a:lnTo>
                      <a:pt x="186" y="636"/>
                    </a:lnTo>
                    <a:lnTo>
                      <a:pt x="179" y="639"/>
                    </a:lnTo>
                    <a:lnTo>
                      <a:pt x="175" y="646"/>
                    </a:lnTo>
                    <a:lnTo>
                      <a:pt x="174" y="653"/>
                    </a:lnTo>
                    <a:lnTo>
                      <a:pt x="174" y="656"/>
                    </a:lnTo>
                    <a:lnTo>
                      <a:pt x="273" y="1491"/>
                    </a:lnTo>
                    <a:lnTo>
                      <a:pt x="291" y="1489"/>
                    </a:lnTo>
                    <a:lnTo>
                      <a:pt x="309" y="1482"/>
                    </a:lnTo>
                    <a:lnTo>
                      <a:pt x="305" y="1475"/>
                    </a:lnTo>
                    <a:lnTo>
                      <a:pt x="298" y="1471"/>
                    </a:lnTo>
                    <a:lnTo>
                      <a:pt x="291" y="1470"/>
                    </a:lnTo>
                    <a:lnTo>
                      <a:pt x="284" y="1471"/>
                    </a:lnTo>
                    <a:lnTo>
                      <a:pt x="278" y="1475"/>
                    </a:lnTo>
                    <a:lnTo>
                      <a:pt x="274" y="1482"/>
                    </a:lnTo>
                    <a:lnTo>
                      <a:pt x="273" y="1489"/>
                    </a:lnTo>
                    <a:lnTo>
                      <a:pt x="310" y="1483"/>
                    </a:lnTo>
                    <a:lnTo>
                      <a:pt x="37" y="625"/>
                    </a:lnTo>
                    <a:lnTo>
                      <a:pt x="18" y="630"/>
                    </a:lnTo>
                    <a:lnTo>
                      <a:pt x="18" y="649"/>
                    </a:lnTo>
                    <a:lnTo>
                      <a:pt x="25" y="648"/>
                    </a:lnTo>
                    <a:lnTo>
                      <a:pt x="32" y="644"/>
                    </a:lnTo>
                    <a:lnTo>
                      <a:pt x="35" y="637"/>
                    </a:lnTo>
                    <a:lnTo>
                      <a:pt x="37" y="630"/>
                    </a:lnTo>
                    <a:lnTo>
                      <a:pt x="17" y="650"/>
                    </a:lnTo>
                    <a:lnTo>
                      <a:pt x="192" y="661"/>
                    </a:lnTo>
                    <a:lnTo>
                      <a:pt x="194" y="623"/>
                    </a:lnTo>
                    <a:lnTo>
                      <a:pt x="19" y="612"/>
                    </a:lnTo>
                    <a:lnTo>
                      <a:pt x="18" y="612"/>
                    </a:lnTo>
                    <a:lnTo>
                      <a:pt x="11" y="613"/>
                    </a:lnTo>
                    <a:lnTo>
                      <a:pt x="4" y="617"/>
                    </a:lnTo>
                    <a:lnTo>
                      <a:pt x="1" y="623"/>
                    </a:lnTo>
                    <a:lnTo>
                      <a:pt x="0" y="630"/>
                    </a:lnTo>
                    <a:lnTo>
                      <a:pt x="1" y="636"/>
                    </a:lnTo>
                    <a:lnTo>
                      <a:pt x="274" y="1494"/>
                    </a:lnTo>
                    <a:lnTo>
                      <a:pt x="274" y="1496"/>
                    </a:lnTo>
                    <a:lnTo>
                      <a:pt x="278" y="1502"/>
                    </a:lnTo>
                    <a:lnTo>
                      <a:pt x="284" y="1506"/>
                    </a:lnTo>
                    <a:lnTo>
                      <a:pt x="291" y="1507"/>
                    </a:lnTo>
                    <a:lnTo>
                      <a:pt x="298" y="1506"/>
                    </a:lnTo>
                    <a:lnTo>
                      <a:pt x="305" y="1502"/>
                    </a:lnTo>
                    <a:lnTo>
                      <a:pt x="309" y="1496"/>
                    </a:lnTo>
                    <a:lnTo>
                      <a:pt x="310" y="1489"/>
                    </a:lnTo>
                    <a:lnTo>
                      <a:pt x="310" y="1486"/>
                    </a:lnTo>
                    <a:lnTo>
                      <a:pt x="211" y="651"/>
                    </a:lnTo>
                    <a:lnTo>
                      <a:pt x="200" y="670"/>
                    </a:lnTo>
                    <a:lnTo>
                      <a:pt x="206" y="667"/>
                    </a:lnTo>
                    <a:lnTo>
                      <a:pt x="210" y="660"/>
                    </a:lnTo>
                    <a:lnTo>
                      <a:pt x="211" y="653"/>
                    </a:lnTo>
                    <a:lnTo>
                      <a:pt x="193" y="653"/>
                    </a:lnTo>
                    <a:lnTo>
                      <a:pt x="194" y="673"/>
                    </a:lnTo>
                    <a:lnTo>
                      <a:pt x="866" y="625"/>
                    </a:lnTo>
                    <a:lnTo>
                      <a:pt x="872" y="622"/>
                    </a:lnTo>
                    <a:lnTo>
                      <a:pt x="879" y="619"/>
                    </a:lnTo>
                    <a:lnTo>
                      <a:pt x="882" y="612"/>
                    </a:lnTo>
                    <a:lnTo>
                      <a:pt x="883" y="605"/>
                    </a:lnTo>
                    <a:lnTo>
                      <a:pt x="882" y="598"/>
                    </a:lnTo>
                    <a:lnTo>
                      <a:pt x="879" y="591"/>
                    </a:lnTo>
                    <a:lnTo>
                      <a:pt x="874" y="589"/>
                    </a:lnTo>
                    <a:lnTo>
                      <a:pt x="177" y="203"/>
                    </a:lnTo>
                    <a:lnTo>
                      <a:pt x="174" y="237"/>
                    </a:lnTo>
                    <a:lnTo>
                      <a:pt x="181" y="233"/>
                    </a:lnTo>
                    <a:lnTo>
                      <a:pt x="185" y="226"/>
                    </a:lnTo>
                    <a:lnTo>
                      <a:pt x="186" y="219"/>
                    </a:lnTo>
                    <a:lnTo>
                      <a:pt x="185" y="213"/>
                    </a:lnTo>
                    <a:lnTo>
                      <a:pt x="181" y="206"/>
                    </a:lnTo>
                    <a:lnTo>
                      <a:pt x="167" y="219"/>
                    </a:lnTo>
                    <a:lnTo>
                      <a:pt x="170" y="238"/>
                    </a:lnTo>
                    <a:lnTo>
                      <a:pt x="667" y="175"/>
                    </a:lnTo>
                    <a:lnTo>
                      <a:pt x="671" y="174"/>
                    </a:lnTo>
                    <a:lnTo>
                      <a:pt x="678" y="170"/>
                    </a:lnTo>
                    <a:lnTo>
                      <a:pt x="682" y="163"/>
                    </a:lnTo>
                    <a:lnTo>
                      <a:pt x="683" y="156"/>
                    </a:lnTo>
                    <a:lnTo>
                      <a:pt x="683" y="159"/>
                    </a:lnTo>
                    <a:lnTo>
                      <a:pt x="696" y="21"/>
                    </a:lnTo>
                    <a:lnTo>
                      <a:pt x="696" y="19"/>
                    </a:lnTo>
                    <a:lnTo>
                      <a:pt x="695" y="12"/>
                    </a:lnTo>
                    <a:lnTo>
                      <a:pt x="692" y="5"/>
                    </a:lnTo>
                    <a:lnTo>
                      <a:pt x="685" y="1"/>
                    </a:lnTo>
                    <a:lnTo>
                      <a:pt x="678" y="0"/>
                    </a:lnTo>
                    <a:lnTo>
                      <a:pt x="672" y="1"/>
                    </a:lnTo>
                    <a:lnTo>
                      <a:pt x="87" y="202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7" name="Freeform 85"/>
              <p:cNvSpPr>
                <a:spLocks/>
              </p:cNvSpPr>
              <p:nvPr/>
            </p:nvSpPr>
            <p:spPr bwMode="auto">
              <a:xfrm>
                <a:off x="1007" y="2565"/>
                <a:ext cx="164" cy="279"/>
              </a:xfrm>
              <a:custGeom>
                <a:avLst/>
                <a:gdLst>
                  <a:gd name="T0" fmla="*/ 0 w 819"/>
                  <a:gd name="T1" fmla="*/ 1 h 1392"/>
                  <a:gd name="T2" fmla="*/ 0 w 819"/>
                  <a:gd name="T3" fmla="*/ 1 h 1392"/>
                  <a:gd name="T4" fmla="*/ 1 w 819"/>
                  <a:gd name="T5" fmla="*/ 4 h 1392"/>
                  <a:gd name="T6" fmla="*/ 1 w 819"/>
                  <a:gd name="T7" fmla="*/ 4 h 1392"/>
                  <a:gd name="T8" fmla="*/ 1 w 819"/>
                  <a:gd name="T9" fmla="*/ 4 h 1392"/>
                  <a:gd name="T10" fmla="*/ 6 w 819"/>
                  <a:gd name="T11" fmla="*/ 11 h 1392"/>
                  <a:gd name="T12" fmla="*/ 6 w 819"/>
                  <a:gd name="T13" fmla="*/ 11 h 1392"/>
                  <a:gd name="T14" fmla="*/ 6 w 819"/>
                  <a:gd name="T15" fmla="*/ 11 h 1392"/>
                  <a:gd name="T16" fmla="*/ 6 w 819"/>
                  <a:gd name="T17" fmla="*/ 11 h 1392"/>
                  <a:gd name="T18" fmla="*/ 6 w 819"/>
                  <a:gd name="T19" fmla="*/ 11 h 1392"/>
                  <a:gd name="T20" fmla="*/ 7 w 819"/>
                  <a:gd name="T21" fmla="*/ 11 h 1392"/>
                  <a:gd name="T22" fmla="*/ 7 w 819"/>
                  <a:gd name="T23" fmla="*/ 11 h 1392"/>
                  <a:gd name="T24" fmla="*/ 7 w 819"/>
                  <a:gd name="T25" fmla="*/ 11 h 1392"/>
                  <a:gd name="T26" fmla="*/ 7 w 819"/>
                  <a:gd name="T27" fmla="*/ 11 h 1392"/>
                  <a:gd name="T28" fmla="*/ 6 w 819"/>
                  <a:gd name="T29" fmla="*/ 3 h 1392"/>
                  <a:gd name="T30" fmla="*/ 6 w 819"/>
                  <a:gd name="T31" fmla="*/ 3 h 1392"/>
                  <a:gd name="T32" fmla="*/ 5 w 819"/>
                  <a:gd name="T33" fmla="*/ 0 h 1392"/>
                  <a:gd name="T34" fmla="*/ 5 w 819"/>
                  <a:gd name="T35" fmla="*/ 0 h 1392"/>
                  <a:gd name="T36" fmla="*/ 5 w 819"/>
                  <a:gd name="T37" fmla="*/ 3 h 1392"/>
                  <a:gd name="T38" fmla="*/ 6 w 819"/>
                  <a:gd name="T39" fmla="*/ 3 h 1392"/>
                  <a:gd name="T40" fmla="*/ 5 w 819"/>
                  <a:gd name="T41" fmla="*/ 3 h 1392"/>
                  <a:gd name="T42" fmla="*/ 6 w 819"/>
                  <a:gd name="T43" fmla="*/ 11 h 1392"/>
                  <a:gd name="T44" fmla="*/ 7 w 819"/>
                  <a:gd name="T45" fmla="*/ 11 h 1392"/>
                  <a:gd name="T46" fmla="*/ 6 w 819"/>
                  <a:gd name="T47" fmla="*/ 11 h 1392"/>
                  <a:gd name="T48" fmla="*/ 6 w 819"/>
                  <a:gd name="T49" fmla="*/ 11 h 1392"/>
                  <a:gd name="T50" fmla="*/ 6 w 819"/>
                  <a:gd name="T51" fmla="*/ 11 h 1392"/>
                  <a:gd name="T52" fmla="*/ 6 w 819"/>
                  <a:gd name="T53" fmla="*/ 11 h 1392"/>
                  <a:gd name="T54" fmla="*/ 6 w 819"/>
                  <a:gd name="T55" fmla="*/ 11 h 1392"/>
                  <a:gd name="T56" fmla="*/ 6 w 819"/>
                  <a:gd name="T57" fmla="*/ 11 h 1392"/>
                  <a:gd name="T58" fmla="*/ 6 w 819"/>
                  <a:gd name="T59" fmla="*/ 11 h 1392"/>
                  <a:gd name="T60" fmla="*/ 6 w 819"/>
                  <a:gd name="T61" fmla="*/ 11 h 1392"/>
                  <a:gd name="T62" fmla="*/ 7 w 819"/>
                  <a:gd name="T63" fmla="*/ 11 h 1392"/>
                  <a:gd name="T64" fmla="*/ 1 w 819"/>
                  <a:gd name="T65" fmla="*/ 4 h 1392"/>
                  <a:gd name="T66" fmla="*/ 1 w 819"/>
                  <a:gd name="T67" fmla="*/ 4 h 1392"/>
                  <a:gd name="T68" fmla="*/ 1 w 819"/>
                  <a:gd name="T69" fmla="*/ 4 h 1392"/>
                  <a:gd name="T70" fmla="*/ 0 w 819"/>
                  <a:gd name="T71" fmla="*/ 1 h 139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19" h="1392">
                    <a:moveTo>
                      <a:pt x="35" y="74"/>
                    </a:moveTo>
                    <a:lnTo>
                      <a:pt x="0" y="83"/>
                    </a:lnTo>
                    <a:lnTo>
                      <a:pt x="99" y="457"/>
                    </a:lnTo>
                    <a:lnTo>
                      <a:pt x="99" y="459"/>
                    </a:lnTo>
                    <a:lnTo>
                      <a:pt x="102" y="464"/>
                    </a:lnTo>
                    <a:lnTo>
                      <a:pt x="786" y="1385"/>
                    </a:lnTo>
                    <a:lnTo>
                      <a:pt x="787" y="1388"/>
                    </a:lnTo>
                    <a:lnTo>
                      <a:pt x="794" y="1391"/>
                    </a:lnTo>
                    <a:lnTo>
                      <a:pt x="801" y="1392"/>
                    </a:lnTo>
                    <a:lnTo>
                      <a:pt x="807" y="1391"/>
                    </a:lnTo>
                    <a:lnTo>
                      <a:pt x="814" y="1388"/>
                    </a:lnTo>
                    <a:lnTo>
                      <a:pt x="818" y="1381"/>
                    </a:lnTo>
                    <a:lnTo>
                      <a:pt x="819" y="1374"/>
                    </a:lnTo>
                    <a:lnTo>
                      <a:pt x="819" y="1372"/>
                    </a:lnTo>
                    <a:lnTo>
                      <a:pt x="706" y="426"/>
                    </a:lnTo>
                    <a:lnTo>
                      <a:pt x="706" y="425"/>
                    </a:lnTo>
                    <a:lnTo>
                      <a:pt x="620" y="0"/>
                    </a:lnTo>
                    <a:lnTo>
                      <a:pt x="584" y="7"/>
                    </a:lnTo>
                    <a:lnTo>
                      <a:pt x="670" y="432"/>
                    </a:lnTo>
                    <a:lnTo>
                      <a:pt x="688" y="428"/>
                    </a:lnTo>
                    <a:lnTo>
                      <a:pt x="670" y="431"/>
                    </a:lnTo>
                    <a:lnTo>
                      <a:pt x="782" y="1376"/>
                    </a:lnTo>
                    <a:lnTo>
                      <a:pt x="814" y="1360"/>
                    </a:lnTo>
                    <a:lnTo>
                      <a:pt x="807" y="1357"/>
                    </a:lnTo>
                    <a:lnTo>
                      <a:pt x="801" y="1356"/>
                    </a:lnTo>
                    <a:lnTo>
                      <a:pt x="794" y="1357"/>
                    </a:lnTo>
                    <a:lnTo>
                      <a:pt x="787" y="1360"/>
                    </a:lnTo>
                    <a:lnTo>
                      <a:pt x="783" y="1367"/>
                    </a:lnTo>
                    <a:lnTo>
                      <a:pt x="782" y="1374"/>
                    </a:lnTo>
                    <a:lnTo>
                      <a:pt x="801" y="1374"/>
                    </a:lnTo>
                    <a:lnTo>
                      <a:pt x="816" y="1364"/>
                    </a:lnTo>
                    <a:lnTo>
                      <a:pt x="132" y="442"/>
                    </a:lnTo>
                    <a:lnTo>
                      <a:pt x="117" y="453"/>
                    </a:lnTo>
                    <a:lnTo>
                      <a:pt x="135" y="448"/>
                    </a:lnTo>
                    <a:lnTo>
                      <a:pt x="35" y="74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6640" name="Text Box 87"/>
          <p:cNvSpPr txBox="1">
            <a:spLocks noChangeArrowheads="1"/>
          </p:cNvSpPr>
          <p:nvPr/>
        </p:nvSpPr>
        <p:spPr bwMode="auto">
          <a:xfrm>
            <a:off x="838200" y="2133600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View</a:t>
            </a:r>
          </a:p>
        </p:txBody>
      </p:sp>
      <p:sp>
        <p:nvSpPr>
          <p:cNvPr id="26641" name="Text Box 88"/>
          <p:cNvSpPr txBox="1">
            <a:spLocks noChangeArrowheads="1"/>
          </p:cNvSpPr>
          <p:nvPr/>
        </p:nvSpPr>
        <p:spPr bwMode="auto">
          <a:xfrm>
            <a:off x="2514600" y="2133600"/>
            <a:ext cx="1905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Re-projected geometry</a:t>
            </a:r>
          </a:p>
        </p:txBody>
      </p:sp>
      <p:sp>
        <p:nvSpPr>
          <p:cNvPr id="26642" name="Text Box 89"/>
          <p:cNvSpPr txBox="1">
            <a:spLocks noChangeArrowheads="1"/>
          </p:cNvSpPr>
          <p:nvPr/>
        </p:nvSpPr>
        <p:spPr bwMode="auto">
          <a:xfrm>
            <a:off x="4572000" y="2971800"/>
            <a:ext cx="1752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Texture warp</a:t>
            </a:r>
          </a:p>
        </p:txBody>
      </p:sp>
      <p:sp>
        <p:nvSpPr>
          <p:cNvPr id="26643" name="Text Box 90"/>
          <p:cNvSpPr txBox="1">
            <a:spLocks noChangeArrowheads="1"/>
          </p:cNvSpPr>
          <p:nvPr/>
        </p:nvSpPr>
        <p:spPr bwMode="auto">
          <a:xfrm>
            <a:off x="6553200" y="2286000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Texture</a:t>
            </a:r>
          </a:p>
        </p:txBody>
      </p:sp>
      <p:sp>
        <p:nvSpPr>
          <p:cNvPr id="26644" name="AutoShape 91"/>
          <p:cNvSpPr>
            <a:spLocks noChangeArrowheads="1"/>
          </p:cNvSpPr>
          <p:nvPr/>
        </p:nvSpPr>
        <p:spPr bwMode="auto">
          <a:xfrm>
            <a:off x="4611688" y="2287588"/>
            <a:ext cx="1316037" cy="377825"/>
          </a:xfrm>
          <a:prstGeom prst="leftRightArrow">
            <a:avLst>
              <a:gd name="adj1" fmla="val 50000"/>
              <a:gd name="adj2" fmla="val 69664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96348" name="Group 92"/>
          <p:cNvGrpSpPr>
            <a:grpSpLocks/>
          </p:cNvGrpSpPr>
          <p:nvPr/>
        </p:nvGrpSpPr>
        <p:grpSpPr bwMode="auto">
          <a:xfrm>
            <a:off x="4800600" y="4343400"/>
            <a:ext cx="2800350" cy="2111375"/>
            <a:chOff x="3024" y="2739"/>
            <a:chExt cx="1764" cy="1330"/>
          </a:xfrm>
        </p:grpSpPr>
        <p:sp>
          <p:nvSpPr>
            <p:cNvPr id="26648" name="Text Box 93"/>
            <p:cNvSpPr txBox="1">
              <a:spLocks noChangeArrowheads="1"/>
            </p:cNvSpPr>
            <p:nvPr/>
          </p:nvSpPr>
          <p:spPr bwMode="auto">
            <a:xfrm rot="5400000">
              <a:off x="4217" y="2791"/>
              <a:ext cx="624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990000"/>
                  </a:solidFill>
                </a:rPr>
                <a:t>=</a:t>
              </a:r>
            </a:p>
          </p:txBody>
        </p:sp>
        <p:sp>
          <p:nvSpPr>
            <p:cNvPr id="26649" name="Line 94"/>
            <p:cNvSpPr>
              <a:spLocks noChangeShapeType="1"/>
            </p:cNvSpPr>
            <p:nvPr/>
          </p:nvSpPr>
          <p:spPr bwMode="auto">
            <a:xfrm rot="5400000">
              <a:off x="4435" y="2817"/>
              <a:ext cx="140" cy="177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6650" name="Text Box 95"/>
            <p:cNvSpPr txBox="1">
              <a:spLocks noChangeArrowheads="1"/>
            </p:cNvSpPr>
            <p:nvPr/>
          </p:nvSpPr>
          <p:spPr bwMode="auto">
            <a:xfrm>
              <a:off x="3024" y="2976"/>
              <a:ext cx="1200" cy="10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rgbClr val="990000"/>
                  </a:solidFill>
                </a:rPr>
                <a:t>Problem:</a:t>
              </a:r>
            </a:p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rgbClr val="990000"/>
                  </a:solidFill>
                </a:rPr>
                <a:t>Texture images different</a:t>
              </a:r>
            </a:p>
          </p:txBody>
        </p:sp>
      </p:grpSp>
      <p:sp>
        <p:nvSpPr>
          <p:cNvPr id="26646" name="Text Box 96"/>
          <p:cNvSpPr txBox="1">
            <a:spLocks noChangeArrowheads="1"/>
          </p:cNvSpPr>
          <p:nvPr/>
        </p:nvSpPr>
        <p:spPr bwMode="auto">
          <a:xfrm>
            <a:off x="685800" y="1676400"/>
            <a:ext cx="800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400"/>
          </a:p>
        </p:txBody>
      </p:sp>
      <p:sp>
        <p:nvSpPr>
          <p:cNvPr id="26647" name="Text Box 97"/>
          <p:cNvSpPr txBox="1">
            <a:spLocks noChangeArrowheads="1"/>
          </p:cNvSpPr>
          <p:nvPr/>
        </p:nvSpPr>
        <p:spPr bwMode="auto">
          <a:xfrm>
            <a:off x="152400" y="1600200"/>
            <a:ext cx="876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3D geometry and texture warp map between views and texture images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Sources of errors:</a:t>
            </a:r>
          </a:p>
        </p:txBody>
      </p:sp>
      <p:sp>
        <p:nvSpPr>
          <p:cNvPr id="27651" name="Rectangle 1027"/>
          <p:cNvSpPr>
            <a:spLocks noChangeArrowheads="1"/>
          </p:cNvSpPr>
          <p:nvPr/>
        </p:nvSpPr>
        <p:spPr bwMode="auto">
          <a:xfrm>
            <a:off x="609600" y="2362200"/>
            <a:ext cx="2857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7652" name="Group 1028"/>
          <p:cNvGrpSpPr>
            <a:grpSpLocks/>
          </p:cNvGrpSpPr>
          <p:nvPr/>
        </p:nvGrpSpPr>
        <p:grpSpPr bwMode="auto">
          <a:xfrm>
            <a:off x="304800" y="3276600"/>
            <a:ext cx="82550" cy="177800"/>
            <a:chOff x="489" y="1864"/>
            <a:chExt cx="52" cy="112"/>
          </a:xfrm>
        </p:grpSpPr>
        <p:sp>
          <p:nvSpPr>
            <p:cNvPr id="27682" name="Rectangle 1029"/>
            <p:cNvSpPr>
              <a:spLocks noChangeArrowheads="1"/>
            </p:cNvSpPr>
            <p:nvPr/>
          </p:nvSpPr>
          <p:spPr bwMode="auto">
            <a:xfrm>
              <a:off x="489" y="1864"/>
              <a:ext cx="2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99"/>
                  </a:solidFill>
                  <a:latin typeface="Arial" charset="0"/>
                </a:rPr>
                <a:t>I</a:t>
              </a:r>
              <a:endParaRPr lang="en-US" sz="2400"/>
            </a:p>
          </p:txBody>
        </p:sp>
        <p:sp>
          <p:nvSpPr>
            <p:cNvPr id="27683" name="Rectangle 1030"/>
            <p:cNvSpPr>
              <a:spLocks noChangeArrowheads="1"/>
            </p:cNvSpPr>
            <p:nvPr/>
          </p:nvSpPr>
          <p:spPr bwMode="auto">
            <a:xfrm>
              <a:off x="514" y="1918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600" b="1">
                  <a:solidFill>
                    <a:srgbClr val="000099"/>
                  </a:solidFill>
                  <a:latin typeface="Arial" charset="0"/>
                </a:rPr>
                <a:t>1</a:t>
              </a:r>
              <a:endParaRPr lang="en-US" sz="2400"/>
            </a:p>
          </p:txBody>
        </p:sp>
      </p:grpSp>
      <p:sp>
        <p:nvSpPr>
          <p:cNvPr id="27653" name="Rectangle 1031"/>
          <p:cNvSpPr>
            <a:spLocks noChangeArrowheads="1"/>
          </p:cNvSpPr>
          <p:nvPr/>
        </p:nvSpPr>
        <p:spPr bwMode="auto">
          <a:xfrm>
            <a:off x="566738" y="4921250"/>
            <a:ext cx="2857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4" name="Rectangle 1032"/>
          <p:cNvSpPr>
            <a:spLocks noChangeArrowheads="1"/>
          </p:cNvSpPr>
          <p:nvPr/>
        </p:nvSpPr>
        <p:spPr bwMode="auto">
          <a:xfrm>
            <a:off x="381000" y="5867400"/>
            <a:ext cx="254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 b="1">
                <a:solidFill>
                  <a:srgbClr val="000099"/>
                </a:solidFill>
                <a:latin typeface="Arial" charset="0"/>
              </a:rPr>
              <a:t>t</a:t>
            </a:r>
            <a:endParaRPr lang="en-US" sz="2400"/>
          </a:p>
        </p:txBody>
      </p:sp>
      <p:sp>
        <p:nvSpPr>
          <p:cNvPr id="27655" name="Rectangle 1033"/>
          <p:cNvSpPr>
            <a:spLocks noChangeArrowheads="1"/>
          </p:cNvSpPr>
          <p:nvPr/>
        </p:nvSpPr>
        <p:spPr bwMode="auto">
          <a:xfrm>
            <a:off x="1187450" y="3243263"/>
            <a:ext cx="2905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6" name="Rectangle 1034"/>
          <p:cNvSpPr>
            <a:spLocks noChangeArrowheads="1"/>
          </p:cNvSpPr>
          <p:nvPr/>
        </p:nvSpPr>
        <p:spPr bwMode="auto">
          <a:xfrm>
            <a:off x="792163" y="5464175"/>
            <a:ext cx="12636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7" name="Rectangle 1035"/>
          <p:cNvSpPr>
            <a:spLocks noChangeArrowheads="1"/>
          </p:cNvSpPr>
          <p:nvPr/>
        </p:nvSpPr>
        <p:spPr bwMode="auto">
          <a:xfrm>
            <a:off x="2498725" y="3902075"/>
            <a:ext cx="13271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8" name="Rectangle 1036"/>
          <p:cNvSpPr>
            <a:spLocks noChangeArrowheads="1"/>
          </p:cNvSpPr>
          <p:nvPr/>
        </p:nvSpPr>
        <p:spPr bwMode="auto">
          <a:xfrm>
            <a:off x="463550" y="2398713"/>
            <a:ext cx="1328738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9" name="Rectangle 1037"/>
          <p:cNvSpPr>
            <a:spLocks noChangeArrowheads="1"/>
          </p:cNvSpPr>
          <p:nvPr/>
        </p:nvSpPr>
        <p:spPr bwMode="auto">
          <a:xfrm>
            <a:off x="1020763" y="2428875"/>
            <a:ext cx="5524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 b="1">
                <a:solidFill>
                  <a:srgbClr val="FFFFFF"/>
                </a:solidFill>
                <a:latin typeface="Arial" charset="0"/>
              </a:rPr>
              <a:t>CAPTURE</a:t>
            </a:r>
            <a:endParaRPr lang="en-US" sz="2400"/>
          </a:p>
        </p:txBody>
      </p:sp>
      <p:pic>
        <p:nvPicPr>
          <p:cNvPr id="27660" name="Picture 1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67000"/>
            <a:ext cx="12969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10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743200"/>
            <a:ext cx="3200400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62" name="Group 1040"/>
          <p:cNvGrpSpPr>
            <a:grpSpLocks/>
          </p:cNvGrpSpPr>
          <p:nvPr/>
        </p:nvGrpSpPr>
        <p:grpSpPr bwMode="auto">
          <a:xfrm>
            <a:off x="2667000" y="2895600"/>
            <a:ext cx="914400" cy="1371600"/>
            <a:chOff x="347" y="2534"/>
            <a:chExt cx="236" cy="379"/>
          </a:xfrm>
        </p:grpSpPr>
        <p:sp>
          <p:nvSpPr>
            <p:cNvPr id="27677" name="Freeform 1041"/>
            <p:cNvSpPr>
              <a:spLocks/>
            </p:cNvSpPr>
            <p:nvPr/>
          </p:nvSpPr>
          <p:spPr bwMode="auto">
            <a:xfrm>
              <a:off x="347" y="2659"/>
              <a:ext cx="142" cy="254"/>
            </a:xfrm>
            <a:custGeom>
              <a:avLst/>
              <a:gdLst>
                <a:gd name="T0" fmla="*/ 0 w 708"/>
                <a:gd name="T1" fmla="*/ 9 h 1269"/>
                <a:gd name="T2" fmla="*/ 5 w 708"/>
                <a:gd name="T3" fmla="*/ 10 h 1269"/>
                <a:gd name="T4" fmla="*/ 5 w 708"/>
                <a:gd name="T5" fmla="*/ 10 h 1269"/>
                <a:gd name="T6" fmla="*/ 5 w 708"/>
                <a:gd name="T7" fmla="*/ 10 h 1269"/>
                <a:gd name="T8" fmla="*/ 5 w 708"/>
                <a:gd name="T9" fmla="*/ 10 h 1269"/>
                <a:gd name="T10" fmla="*/ 2 w 708"/>
                <a:gd name="T11" fmla="*/ 7 h 1269"/>
                <a:gd name="T12" fmla="*/ 2 w 708"/>
                <a:gd name="T13" fmla="*/ 6 h 1269"/>
                <a:gd name="T14" fmla="*/ 2 w 708"/>
                <a:gd name="T15" fmla="*/ 0 h 1269"/>
                <a:gd name="T16" fmla="*/ 2 w 708"/>
                <a:gd name="T17" fmla="*/ 0 h 1269"/>
                <a:gd name="T18" fmla="*/ 2 w 708"/>
                <a:gd name="T19" fmla="*/ 0 h 1269"/>
                <a:gd name="T20" fmla="*/ 2 w 708"/>
                <a:gd name="T21" fmla="*/ 0 h 1269"/>
                <a:gd name="T22" fmla="*/ 2 w 708"/>
                <a:gd name="T23" fmla="*/ 0 h 1269"/>
                <a:gd name="T24" fmla="*/ 6 w 708"/>
                <a:gd name="T25" fmla="*/ 7 h 1269"/>
                <a:gd name="T26" fmla="*/ 5 w 708"/>
                <a:gd name="T27" fmla="*/ 7 h 1269"/>
                <a:gd name="T28" fmla="*/ 5 w 708"/>
                <a:gd name="T29" fmla="*/ 7 h 1269"/>
                <a:gd name="T30" fmla="*/ 5 w 708"/>
                <a:gd name="T31" fmla="*/ 7 h 1269"/>
                <a:gd name="T32" fmla="*/ 2 w 708"/>
                <a:gd name="T33" fmla="*/ 6 h 1269"/>
                <a:gd name="T34" fmla="*/ 6 w 708"/>
                <a:gd name="T35" fmla="*/ 7 h 1269"/>
                <a:gd name="T36" fmla="*/ 6 w 708"/>
                <a:gd name="T37" fmla="*/ 7 h 1269"/>
                <a:gd name="T38" fmla="*/ 6 w 708"/>
                <a:gd name="T39" fmla="*/ 7 h 1269"/>
                <a:gd name="T40" fmla="*/ 6 w 708"/>
                <a:gd name="T41" fmla="*/ 7 h 1269"/>
                <a:gd name="T42" fmla="*/ 2 w 708"/>
                <a:gd name="T43" fmla="*/ 0 h 1269"/>
                <a:gd name="T44" fmla="*/ 2 w 708"/>
                <a:gd name="T45" fmla="*/ 0 h 1269"/>
                <a:gd name="T46" fmla="*/ 2 w 708"/>
                <a:gd name="T47" fmla="*/ 0 h 1269"/>
                <a:gd name="T48" fmla="*/ 2 w 708"/>
                <a:gd name="T49" fmla="*/ 0 h 1269"/>
                <a:gd name="T50" fmla="*/ 2 w 708"/>
                <a:gd name="T51" fmla="*/ 0 h 1269"/>
                <a:gd name="T52" fmla="*/ 2 w 708"/>
                <a:gd name="T53" fmla="*/ 7 h 1269"/>
                <a:gd name="T54" fmla="*/ 2 w 708"/>
                <a:gd name="T55" fmla="*/ 7 h 1269"/>
                <a:gd name="T56" fmla="*/ 5 w 708"/>
                <a:gd name="T57" fmla="*/ 10 h 1269"/>
                <a:gd name="T58" fmla="*/ 5 w 708"/>
                <a:gd name="T59" fmla="*/ 10 h 1269"/>
                <a:gd name="T60" fmla="*/ 5 w 708"/>
                <a:gd name="T61" fmla="*/ 10 h 1269"/>
                <a:gd name="T62" fmla="*/ 5 w 708"/>
                <a:gd name="T63" fmla="*/ 10 h 1269"/>
                <a:gd name="T64" fmla="*/ 0 w 708"/>
                <a:gd name="T65" fmla="*/ 8 h 12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08" h="1269">
                  <a:moveTo>
                    <a:pt x="10" y="1060"/>
                  </a:moveTo>
                  <a:lnTo>
                    <a:pt x="0" y="1096"/>
                  </a:lnTo>
                  <a:lnTo>
                    <a:pt x="634" y="1269"/>
                  </a:lnTo>
                  <a:lnTo>
                    <a:pt x="639" y="1269"/>
                  </a:lnTo>
                  <a:lnTo>
                    <a:pt x="646" y="1268"/>
                  </a:lnTo>
                  <a:lnTo>
                    <a:pt x="653" y="1264"/>
                  </a:lnTo>
                  <a:lnTo>
                    <a:pt x="656" y="1258"/>
                  </a:lnTo>
                  <a:lnTo>
                    <a:pt x="657" y="1251"/>
                  </a:lnTo>
                  <a:lnTo>
                    <a:pt x="656" y="1244"/>
                  </a:lnTo>
                  <a:lnTo>
                    <a:pt x="654" y="1239"/>
                  </a:lnTo>
                  <a:lnTo>
                    <a:pt x="306" y="805"/>
                  </a:lnTo>
                  <a:lnTo>
                    <a:pt x="291" y="817"/>
                  </a:lnTo>
                  <a:lnTo>
                    <a:pt x="309" y="817"/>
                  </a:lnTo>
                  <a:lnTo>
                    <a:pt x="308" y="810"/>
                  </a:lnTo>
                  <a:lnTo>
                    <a:pt x="311" y="817"/>
                  </a:lnTo>
                  <a:lnTo>
                    <a:pt x="311" y="18"/>
                  </a:lnTo>
                  <a:lnTo>
                    <a:pt x="291" y="18"/>
                  </a:lnTo>
                  <a:lnTo>
                    <a:pt x="277" y="32"/>
                  </a:lnTo>
                  <a:lnTo>
                    <a:pt x="284" y="35"/>
                  </a:lnTo>
                  <a:lnTo>
                    <a:pt x="291" y="37"/>
                  </a:lnTo>
                  <a:lnTo>
                    <a:pt x="298" y="35"/>
                  </a:lnTo>
                  <a:lnTo>
                    <a:pt x="305" y="32"/>
                  </a:lnTo>
                  <a:lnTo>
                    <a:pt x="308" y="25"/>
                  </a:lnTo>
                  <a:lnTo>
                    <a:pt x="275" y="26"/>
                  </a:lnTo>
                  <a:lnTo>
                    <a:pt x="673" y="873"/>
                  </a:lnTo>
                  <a:lnTo>
                    <a:pt x="689" y="865"/>
                  </a:lnTo>
                  <a:lnTo>
                    <a:pt x="689" y="847"/>
                  </a:lnTo>
                  <a:lnTo>
                    <a:pt x="682" y="848"/>
                  </a:lnTo>
                  <a:lnTo>
                    <a:pt x="675" y="851"/>
                  </a:lnTo>
                  <a:lnTo>
                    <a:pt x="672" y="858"/>
                  </a:lnTo>
                  <a:lnTo>
                    <a:pt x="671" y="865"/>
                  </a:lnTo>
                  <a:lnTo>
                    <a:pt x="672" y="872"/>
                  </a:lnTo>
                  <a:lnTo>
                    <a:pt x="693" y="847"/>
                  </a:lnTo>
                  <a:lnTo>
                    <a:pt x="294" y="772"/>
                  </a:lnTo>
                  <a:lnTo>
                    <a:pt x="288" y="809"/>
                  </a:lnTo>
                  <a:lnTo>
                    <a:pt x="686" y="883"/>
                  </a:lnTo>
                  <a:lnTo>
                    <a:pt x="689" y="883"/>
                  </a:lnTo>
                  <a:lnTo>
                    <a:pt x="696" y="882"/>
                  </a:lnTo>
                  <a:lnTo>
                    <a:pt x="703" y="879"/>
                  </a:lnTo>
                  <a:lnTo>
                    <a:pt x="706" y="872"/>
                  </a:lnTo>
                  <a:lnTo>
                    <a:pt x="708" y="865"/>
                  </a:lnTo>
                  <a:lnTo>
                    <a:pt x="706" y="858"/>
                  </a:lnTo>
                  <a:lnTo>
                    <a:pt x="706" y="857"/>
                  </a:lnTo>
                  <a:lnTo>
                    <a:pt x="308" y="10"/>
                  </a:lnTo>
                  <a:lnTo>
                    <a:pt x="305" y="4"/>
                  </a:lnTo>
                  <a:lnTo>
                    <a:pt x="298" y="1"/>
                  </a:lnTo>
                  <a:lnTo>
                    <a:pt x="291" y="0"/>
                  </a:lnTo>
                  <a:lnTo>
                    <a:pt x="284" y="1"/>
                  </a:lnTo>
                  <a:lnTo>
                    <a:pt x="277" y="4"/>
                  </a:lnTo>
                  <a:lnTo>
                    <a:pt x="274" y="11"/>
                  </a:lnTo>
                  <a:lnTo>
                    <a:pt x="273" y="18"/>
                  </a:lnTo>
                  <a:lnTo>
                    <a:pt x="273" y="817"/>
                  </a:lnTo>
                  <a:lnTo>
                    <a:pt x="274" y="824"/>
                  </a:lnTo>
                  <a:lnTo>
                    <a:pt x="277" y="828"/>
                  </a:lnTo>
                  <a:lnTo>
                    <a:pt x="625" y="1262"/>
                  </a:lnTo>
                  <a:lnTo>
                    <a:pt x="639" y="1232"/>
                  </a:lnTo>
                  <a:lnTo>
                    <a:pt x="632" y="1233"/>
                  </a:lnTo>
                  <a:lnTo>
                    <a:pt x="625" y="1237"/>
                  </a:lnTo>
                  <a:lnTo>
                    <a:pt x="622" y="1244"/>
                  </a:lnTo>
                  <a:lnTo>
                    <a:pt x="620" y="1251"/>
                  </a:lnTo>
                  <a:lnTo>
                    <a:pt x="622" y="1258"/>
                  </a:lnTo>
                  <a:lnTo>
                    <a:pt x="639" y="1251"/>
                  </a:lnTo>
                  <a:lnTo>
                    <a:pt x="644" y="1233"/>
                  </a:lnTo>
                  <a:lnTo>
                    <a:pt x="10" y="106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8" name="Freeform 1042"/>
            <p:cNvSpPr>
              <a:spLocks/>
            </p:cNvSpPr>
            <p:nvPr/>
          </p:nvSpPr>
          <p:spPr bwMode="auto">
            <a:xfrm>
              <a:off x="355" y="2818"/>
              <a:ext cx="50" cy="57"/>
            </a:xfrm>
            <a:custGeom>
              <a:avLst/>
              <a:gdLst>
                <a:gd name="T0" fmla="*/ 0 w 250"/>
                <a:gd name="T1" fmla="*/ 2 h 286"/>
                <a:gd name="T2" fmla="*/ 2 w 250"/>
                <a:gd name="T3" fmla="*/ 0 h 286"/>
                <a:gd name="T4" fmla="*/ 0 w 250"/>
                <a:gd name="T5" fmla="*/ 1 h 286"/>
                <a:gd name="T6" fmla="*/ 0 w 250"/>
                <a:gd name="T7" fmla="*/ 2 h 2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0" h="286">
                  <a:moveTo>
                    <a:pt x="0" y="286"/>
                  </a:moveTo>
                  <a:lnTo>
                    <a:pt x="250" y="0"/>
                  </a:lnTo>
                  <a:lnTo>
                    <a:pt x="52" y="87"/>
                  </a:lnTo>
                  <a:lnTo>
                    <a:pt x="0" y="286"/>
                  </a:lnTo>
                  <a:close/>
                </a:path>
              </a:pathLst>
            </a:custGeom>
            <a:noFill/>
            <a:ln w="12700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9" name="Freeform 1043"/>
            <p:cNvSpPr>
              <a:spLocks/>
            </p:cNvSpPr>
            <p:nvPr/>
          </p:nvSpPr>
          <p:spPr bwMode="auto">
            <a:xfrm>
              <a:off x="393" y="2584"/>
              <a:ext cx="184" cy="318"/>
            </a:xfrm>
            <a:custGeom>
              <a:avLst/>
              <a:gdLst>
                <a:gd name="T0" fmla="*/ 3 w 921"/>
                <a:gd name="T1" fmla="*/ 13 h 1591"/>
                <a:gd name="T2" fmla="*/ 4 w 921"/>
                <a:gd name="T3" fmla="*/ 10 h 1591"/>
                <a:gd name="T4" fmla="*/ 6 w 921"/>
                <a:gd name="T5" fmla="*/ 7 h 1591"/>
                <a:gd name="T6" fmla="*/ 4 w 921"/>
                <a:gd name="T7" fmla="*/ 3 h 1591"/>
                <a:gd name="T8" fmla="*/ 1 w 921"/>
                <a:gd name="T9" fmla="*/ 0 h 1591"/>
                <a:gd name="T10" fmla="*/ 0 w 921"/>
                <a:gd name="T11" fmla="*/ 3 h 1591"/>
                <a:gd name="T12" fmla="*/ 4 w 921"/>
                <a:gd name="T13" fmla="*/ 3 h 1591"/>
                <a:gd name="T14" fmla="*/ 4 w 921"/>
                <a:gd name="T15" fmla="*/ 10 h 1591"/>
                <a:gd name="T16" fmla="*/ 7 w 921"/>
                <a:gd name="T17" fmla="*/ 11 h 1591"/>
                <a:gd name="T18" fmla="*/ 3 w 921"/>
                <a:gd name="T19" fmla="*/ 13 h 15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21" h="1591">
                  <a:moveTo>
                    <a:pt x="425" y="1591"/>
                  </a:moveTo>
                  <a:lnTo>
                    <a:pt x="499" y="1281"/>
                  </a:lnTo>
                  <a:lnTo>
                    <a:pt x="746" y="833"/>
                  </a:lnTo>
                  <a:lnTo>
                    <a:pt x="447" y="423"/>
                  </a:lnTo>
                  <a:lnTo>
                    <a:pt x="163" y="0"/>
                  </a:lnTo>
                  <a:lnTo>
                    <a:pt x="0" y="373"/>
                  </a:lnTo>
                  <a:lnTo>
                    <a:pt x="447" y="434"/>
                  </a:lnTo>
                  <a:lnTo>
                    <a:pt x="461" y="1243"/>
                  </a:lnTo>
                  <a:lnTo>
                    <a:pt x="921" y="1356"/>
                  </a:lnTo>
                  <a:lnTo>
                    <a:pt x="425" y="1591"/>
                  </a:lnTo>
                  <a:close/>
                </a:path>
              </a:pathLst>
            </a:custGeom>
            <a:noFill/>
            <a:ln w="12700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0" name="Freeform 1044"/>
            <p:cNvSpPr>
              <a:spLocks/>
            </p:cNvSpPr>
            <p:nvPr/>
          </p:nvSpPr>
          <p:spPr bwMode="auto">
            <a:xfrm>
              <a:off x="424" y="2535"/>
              <a:ext cx="159" cy="321"/>
            </a:xfrm>
            <a:custGeom>
              <a:avLst/>
              <a:gdLst>
                <a:gd name="T0" fmla="*/ 0 w 794"/>
                <a:gd name="T1" fmla="*/ 2 h 1605"/>
                <a:gd name="T2" fmla="*/ 5 w 794"/>
                <a:gd name="T3" fmla="*/ 0 h 1605"/>
                <a:gd name="T4" fmla="*/ 5 w 794"/>
                <a:gd name="T5" fmla="*/ 0 h 1605"/>
                <a:gd name="T6" fmla="*/ 5 w 794"/>
                <a:gd name="T7" fmla="*/ 0 h 1605"/>
                <a:gd name="T8" fmla="*/ 5 w 794"/>
                <a:gd name="T9" fmla="*/ 4 h 1605"/>
                <a:gd name="T10" fmla="*/ 6 w 794"/>
                <a:gd name="T11" fmla="*/ 13 h 1605"/>
                <a:gd name="T12" fmla="*/ 6 w 794"/>
                <a:gd name="T13" fmla="*/ 13 h 1605"/>
                <a:gd name="T14" fmla="*/ 6 w 794"/>
                <a:gd name="T15" fmla="*/ 13 h 1605"/>
                <a:gd name="T16" fmla="*/ 6 w 794"/>
                <a:gd name="T17" fmla="*/ 13 h 1605"/>
                <a:gd name="T18" fmla="*/ 6 w 794"/>
                <a:gd name="T19" fmla="*/ 13 h 1605"/>
                <a:gd name="T20" fmla="*/ 6 w 794"/>
                <a:gd name="T21" fmla="*/ 13 h 1605"/>
                <a:gd name="T22" fmla="*/ 5 w 794"/>
                <a:gd name="T23" fmla="*/ 8 h 1605"/>
                <a:gd name="T24" fmla="*/ 5 w 794"/>
                <a:gd name="T25" fmla="*/ 4 h 1605"/>
                <a:gd name="T26" fmla="*/ 5 w 794"/>
                <a:gd name="T27" fmla="*/ 3 h 1605"/>
                <a:gd name="T28" fmla="*/ 5 w 794"/>
                <a:gd name="T29" fmla="*/ 3 h 1605"/>
                <a:gd name="T30" fmla="*/ 5 w 794"/>
                <a:gd name="T31" fmla="*/ 3 h 1605"/>
                <a:gd name="T32" fmla="*/ 3 w 794"/>
                <a:gd name="T33" fmla="*/ 5 h 1605"/>
                <a:gd name="T34" fmla="*/ 3 w 794"/>
                <a:gd name="T35" fmla="*/ 5 h 1605"/>
                <a:gd name="T36" fmla="*/ 3 w 794"/>
                <a:gd name="T37" fmla="*/ 5 h 1605"/>
                <a:gd name="T38" fmla="*/ 3 w 794"/>
                <a:gd name="T39" fmla="*/ 5 h 1605"/>
                <a:gd name="T40" fmla="*/ 3 w 794"/>
                <a:gd name="T41" fmla="*/ 5 h 1605"/>
                <a:gd name="T42" fmla="*/ 4 w 794"/>
                <a:gd name="T43" fmla="*/ 2 h 1605"/>
                <a:gd name="T44" fmla="*/ 4 w 794"/>
                <a:gd name="T45" fmla="*/ 2 h 1605"/>
                <a:gd name="T46" fmla="*/ 4 w 794"/>
                <a:gd name="T47" fmla="*/ 2 h 1605"/>
                <a:gd name="T48" fmla="*/ 4 w 794"/>
                <a:gd name="T49" fmla="*/ 2 h 1605"/>
                <a:gd name="T50" fmla="*/ 5 w 794"/>
                <a:gd name="T51" fmla="*/ 3 h 1605"/>
                <a:gd name="T52" fmla="*/ 4 w 794"/>
                <a:gd name="T53" fmla="*/ 2 h 1605"/>
                <a:gd name="T54" fmla="*/ 4 w 794"/>
                <a:gd name="T55" fmla="*/ 2 h 1605"/>
                <a:gd name="T56" fmla="*/ 4 w 794"/>
                <a:gd name="T57" fmla="*/ 2 h 1605"/>
                <a:gd name="T58" fmla="*/ 4 w 794"/>
                <a:gd name="T59" fmla="*/ 2 h 1605"/>
                <a:gd name="T60" fmla="*/ 3 w 794"/>
                <a:gd name="T61" fmla="*/ 5 h 1605"/>
                <a:gd name="T62" fmla="*/ 3 w 794"/>
                <a:gd name="T63" fmla="*/ 5 h 1605"/>
                <a:gd name="T64" fmla="*/ 3 w 794"/>
                <a:gd name="T65" fmla="*/ 6 h 1605"/>
                <a:gd name="T66" fmla="*/ 3 w 794"/>
                <a:gd name="T67" fmla="*/ 6 h 1605"/>
                <a:gd name="T68" fmla="*/ 5 w 794"/>
                <a:gd name="T69" fmla="*/ 4 h 1605"/>
                <a:gd name="T70" fmla="*/ 5 w 794"/>
                <a:gd name="T71" fmla="*/ 4 h 1605"/>
                <a:gd name="T72" fmla="*/ 5 w 794"/>
                <a:gd name="T73" fmla="*/ 4 h 1605"/>
                <a:gd name="T74" fmla="*/ 5 w 794"/>
                <a:gd name="T75" fmla="*/ 4 h 1605"/>
                <a:gd name="T76" fmla="*/ 5 w 794"/>
                <a:gd name="T77" fmla="*/ 4 h 1605"/>
                <a:gd name="T78" fmla="*/ 5 w 794"/>
                <a:gd name="T79" fmla="*/ 8 h 1605"/>
                <a:gd name="T80" fmla="*/ 6 w 794"/>
                <a:gd name="T81" fmla="*/ 13 h 1605"/>
                <a:gd name="T82" fmla="*/ 6 w 794"/>
                <a:gd name="T83" fmla="*/ 13 h 1605"/>
                <a:gd name="T84" fmla="*/ 6 w 794"/>
                <a:gd name="T85" fmla="*/ 13 h 1605"/>
                <a:gd name="T86" fmla="*/ 6 w 794"/>
                <a:gd name="T87" fmla="*/ 13 h 1605"/>
                <a:gd name="T88" fmla="*/ 6 w 794"/>
                <a:gd name="T89" fmla="*/ 13 h 1605"/>
                <a:gd name="T90" fmla="*/ 6 w 794"/>
                <a:gd name="T91" fmla="*/ 13 h 1605"/>
                <a:gd name="T92" fmla="*/ 5 w 794"/>
                <a:gd name="T93" fmla="*/ 4 h 1605"/>
                <a:gd name="T94" fmla="*/ 5 w 794"/>
                <a:gd name="T95" fmla="*/ 0 h 1605"/>
                <a:gd name="T96" fmla="*/ 5 w 794"/>
                <a:gd name="T97" fmla="*/ 0 h 1605"/>
                <a:gd name="T98" fmla="*/ 5 w 794"/>
                <a:gd name="T99" fmla="*/ 0 h 1605"/>
                <a:gd name="T100" fmla="*/ 0 w 794"/>
                <a:gd name="T101" fmla="*/ 2 h 160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94" h="1605">
                  <a:moveTo>
                    <a:pt x="0" y="226"/>
                  </a:moveTo>
                  <a:lnTo>
                    <a:pt x="13" y="262"/>
                  </a:lnTo>
                  <a:lnTo>
                    <a:pt x="670" y="37"/>
                  </a:lnTo>
                  <a:lnTo>
                    <a:pt x="663" y="18"/>
                  </a:lnTo>
                  <a:lnTo>
                    <a:pt x="646" y="25"/>
                  </a:lnTo>
                  <a:lnTo>
                    <a:pt x="650" y="32"/>
                  </a:lnTo>
                  <a:lnTo>
                    <a:pt x="657" y="36"/>
                  </a:lnTo>
                  <a:lnTo>
                    <a:pt x="663" y="37"/>
                  </a:lnTo>
                  <a:lnTo>
                    <a:pt x="645" y="20"/>
                  </a:lnTo>
                  <a:lnTo>
                    <a:pt x="660" y="454"/>
                  </a:lnTo>
                  <a:lnTo>
                    <a:pt x="660" y="456"/>
                  </a:lnTo>
                  <a:lnTo>
                    <a:pt x="758" y="1589"/>
                  </a:lnTo>
                  <a:lnTo>
                    <a:pt x="776" y="1587"/>
                  </a:lnTo>
                  <a:lnTo>
                    <a:pt x="793" y="1580"/>
                  </a:lnTo>
                  <a:lnTo>
                    <a:pt x="790" y="1573"/>
                  </a:lnTo>
                  <a:lnTo>
                    <a:pt x="783" y="1570"/>
                  </a:lnTo>
                  <a:lnTo>
                    <a:pt x="776" y="1569"/>
                  </a:lnTo>
                  <a:lnTo>
                    <a:pt x="769" y="1570"/>
                  </a:lnTo>
                  <a:lnTo>
                    <a:pt x="762" y="1573"/>
                  </a:lnTo>
                  <a:lnTo>
                    <a:pt x="759" y="1580"/>
                  </a:lnTo>
                  <a:lnTo>
                    <a:pt x="758" y="1587"/>
                  </a:lnTo>
                  <a:lnTo>
                    <a:pt x="794" y="1581"/>
                  </a:lnTo>
                  <a:lnTo>
                    <a:pt x="622" y="1044"/>
                  </a:lnTo>
                  <a:lnTo>
                    <a:pt x="604" y="1050"/>
                  </a:lnTo>
                  <a:lnTo>
                    <a:pt x="623" y="1051"/>
                  </a:lnTo>
                  <a:lnTo>
                    <a:pt x="660" y="443"/>
                  </a:lnTo>
                  <a:lnTo>
                    <a:pt x="659" y="442"/>
                  </a:lnTo>
                  <a:lnTo>
                    <a:pt x="658" y="435"/>
                  </a:lnTo>
                  <a:lnTo>
                    <a:pt x="654" y="428"/>
                  </a:lnTo>
                  <a:lnTo>
                    <a:pt x="647" y="425"/>
                  </a:lnTo>
                  <a:lnTo>
                    <a:pt x="640" y="424"/>
                  </a:lnTo>
                  <a:lnTo>
                    <a:pt x="634" y="425"/>
                  </a:lnTo>
                  <a:lnTo>
                    <a:pt x="629" y="428"/>
                  </a:lnTo>
                  <a:lnTo>
                    <a:pt x="342" y="663"/>
                  </a:lnTo>
                  <a:lnTo>
                    <a:pt x="354" y="677"/>
                  </a:lnTo>
                  <a:lnTo>
                    <a:pt x="372" y="677"/>
                  </a:lnTo>
                  <a:lnTo>
                    <a:pt x="371" y="670"/>
                  </a:lnTo>
                  <a:lnTo>
                    <a:pt x="367" y="663"/>
                  </a:lnTo>
                  <a:lnTo>
                    <a:pt x="360" y="660"/>
                  </a:lnTo>
                  <a:lnTo>
                    <a:pt x="354" y="659"/>
                  </a:lnTo>
                  <a:lnTo>
                    <a:pt x="347" y="660"/>
                  </a:lnTo>
                  <a:lnTo>
                    <a:pt x="372" y="683"/>
                  </a:lnTo>
                  <a:lnTo>
                    <a:pt x="521" y="234"/>
                  </a:lnTo>
                  <a:lnTo>
                    <a:pt x="503" y="228"/>
                  </a:lnTo>
                  <a:lnTo>
                    <a:pt x="489" y="242"/>
                  </a:lnTo>
                  <a:lnTo>
                    <a:pt x="496" y="246"/>
                  </a:lnTo>
                  <a:lnTo>
                    <a:pt x="503" y="247"/>
                  </a:lnTo>
                  <a:lnTo>
                    <a:pt x="510" y="246"/>
                  </a:lnTo>
                  <a:lnTo>
                    <a:pt x="517" y="242"/>
                  </a:lnTo>
                  <a:lnTo>
                    <a:pt x="520" y="235"/>
                  </a:lnTo>
                  <a:lnTo>
                    <a:pt x="489" y="241"/>
                  </a:lnTo>
                  <a:lnTo>
                    <a:pt x="638" y="417"/>
                  </a:lnTo>
                  <a:lnTo>
                    <a:pt x="667" y="393"/>
                  </a:lnTo>
                  <a:lnTo>
                    <a:pt x="518" y="217"/>
                  </a:lnTo>
                  <a:lnTo>
                    <a:pt x="517" y="215"/>
                  </a:lnTo>
                  <a:lnTo>
                    <a:pt x="510" y="211"/>
                  </a:lnTo>
                  <a:lnTo>
                    <a:pt x="503" y="210"/>
                  </a:lnTo>
                  <a:lnTo>
                    <a:pt x="496" y="211"/>
                  </a:lnTo>
                  <a:lnTo>
                    <a:pt x="489" y="215"/>
                  </a:lnTo>
                  <a:lnTo>
                    <a:pt x="486" y="222"/>
                  </a:lnTo>
                  <a:lnTo>
                    <a:pt x="486" y="223"/>
                  </a:lnTo>
                  <a:lnTo>
                    <a:pt x="336" y="671"/>
                  </a:lnTo>
                  <a:lnTo>
                    <a:pt x="335" y="677"/>
                  </a:lnTo>
                  <a:lnTo>
                    <a:pt x="336" y="684"/>
                  </a:lnTo>
                  <a:lnTo>
                    <a:pt x="340" y="691"/>
                  </a:lnTo>
                  <a:lnTo>
                    <a:pt x="347" y="694"/>
                  </a:lnTo>
                  <a:lnTo>
                    <a:pt x="354" y="695"/>
                  </a:lnTo>
                  <a:lnTo>
                    <a:pt x="360" y="694"/>
                  </a:lnTo>
                  <a:lnTo>
                    <a:pt x="366" y="692"/>
                  </a:lnTo>
                  <a:lnTo>
                    <a:pt x="653" y="457"/>
                  </a:lnTo>
                  <a:lnTo>
                    <a:pt x="622" y="442"/>
                  </a:lnTo>
                  <a:lnTo>
                    <a:pt x="623" y="449"/>
                  </a:lnTo>
                  <a:lnTo>
                    <a:pt x="627" y="456"/>
                  </a:lnTo>
                  <a:lnTo>
                    <a:pt x="634" y="459"/>
                  </a:lnTo>
                  <a:lnTo>
                    <a:pt x="640" y="460"/>
                  </a:lnTo>
                  <a:lnTo>
                    <a:pt x="647" y="459"/>
                  </a:lnTo>
                  <a:lnTo>
                    <a:pt x="640" y="442"/>
                  </a:lnTo>
                  <a:lnTo>
                    <a:pt x="622" y="441"/>
                  </a:lnTo>
                  <a:lnTo>
                    <a:pt x="585" y="1049"/>
                  </a:lnTo>
                  <a:lnTo>
                    <a:pt x="585" y="1050"/>
                  </a:lnTo>
                  <a:lnTo>
                    <a:pt x="587" y="1056"/>
                  </a:lnTo>
                  <a:lnTo>
                    <a:pt x="759" y="1593"/>
                  </a:lnTo>
                  <a:lnTo>
                    <a:pt x="759" y="1594"/>
                  </a:lnTo>
                  <a:lnTo>
                    <a:pt x="762" y="1601"/>
                  </a:lnTo>
                  <a:lnTo>
                    <a:pt x="769" y="1604"/>
                  </a:lnTo>
                  <a:lnTo>
                    <a:pt x="776" y="1605"/>
                  </a:lnTo>
                  <a:lnTo>
                    <a:pt x="783" y="1604"/>
                  </a:lnTo>
                  <a:lnTo>
                    <a:pt x="790" y="1601"/>
                  </a:lnTo>
                  <a:lnTo>
                    <a:pt x="793" y="1594"/>
                  </a:lnTo>
                  <a:lnTo>
                    <a:pt x="794" y="1587"/>
                  </a:lnTo>
                  <a:lnTo>
                    <a:pt x="794" y="1586"/>
                  </a:lnTo>
                  <a:lnTo>
                    <a:pt x="697" y="452"/>
                  </a:lnTo>
                  <a:lnTo>
                    <a:pt x="678" y="453"/>
                  </a:lnTo>
                  <a:lnTo>
                    <a:pt x="698" y="453"/>
                  </a:lnTo>
                  <a:lnTo>
                    <a:pt x="683" y="18"/>
                  </a:lnTo>
                  <a:lnTo>
                    <a:pt x="681" y="12"/>
                  </a:lnTo>
                  <a:lnTo>
                    <a:pt x="677" y="5"/>
                  </a:lnTo>
                  <a:lnTo>
                    <a:pt x="670" y="1"/>
                  </a:lnTo>
                  <a:lnTo>
                    <a:pt x="663" y="0"/>
                  </a:lnTo>
                  <a:lnTo>
                    <a:pt x="658" y="1"/>
                  </a:lnTo>
                  <a:lnTo>
                    <a:pt x="0" y="226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1" name="Freeform 1045"/>
            <p:cNvSpPr>
              <a:spLocks/>
            </p:cNvSpPr>
            <p:nvPr/>
          </p:nvSpPr>
          <p:spPr bwMode="auto">
            <a:xfrm>
              <a:off x="425" y="2534"/>
              <a:ext cx="133" cy="51"/>
            </a:xfrm>
            <a:custGeom>
              <a:avLst/>
              <a:gdLst>
                <a:gd name="T0" fmla="*/ 0 w 661"/>
                <a:gd name="T1" fmla="*/ 2 h 254"/>
                <a:gd name="T2" fmla="*/ 0 w 661"/>
                <a:gd name="T3" fmla="*/ 2 h 254"/>
                <a:gd name="T4" fmla="*/ 4 w 661"/>
                <a:gd name="T5" fmla="*/ 2 h 254"/>
                <a:gd name="T6" fmla="*/ 4 w 661"/>
                <a:gd name="T7" fmla="*/ 2 h 254"/>
                <a:gd name="T8" fmla="*/ 4 w 661"/>
                <a:gd name="T9" fmla="*/ 2 h 254"/>
                <a:gd name="T10" fmla="*/ 4 w 661"/>
                <a:gd name="T11" fmla="*/ 2 h 254"/>
                <a:gd name="T12" fmla="*/ 4 w 661"/>
                <a:gd name="T13" fmla="*/ 2 h 254"/>
                <a:gd name="T14" fmla="*/ 5 w 661"/>
                <a:gd name="T15" fmla="*/ 0 h 254"/>
                <a:gd name="T16" fmla="*/ 5 w 661"/>
                <a:gd name="T17" fmla="*/ 0 h 254"/>
                <a:gd name="T18" fmla="*/ 4 w 661"/>
                <a:gd name="T19" fmla="*/ 2 h 254"/>
                <a:gd name="T20" fmla="*/ 4 w 661"/>
                <a:gd name="T21" fmla="*/ 2 h 254"/>
                <a:gd name="T22" fmla="*/ 4 w 661"/>
                <a:gd name="T23" fmla="*/ 2 h 254"/>
                <a:gd name="T24" fmla="*/ 4 w 661"/>
                <a:gd name="T25" fmla="*/ 2 h 254"/>
                <a:gd name="T26" fmla="*/ 4 w 661"/>
                <a:gd name="T27" fmla="*/ 2 h 254"/>
                <a:gd name="T28" fmla="*/ 4 w 661"/>
                <a:gd name="T29" fmla="*/ 2 h 254"/>
                <a:gd name="T30" fmla="*/ 0 w 661"/>
                <a:gd name="T31" fmla="*/ 2 h 2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61" h="254">
                  <a:moveTo>
                    <a:pt x="1" y="205"/>
                  </a:moveTo>
                  <a:lnTo>
                    <a:pt x="0" y="242"/>
                  </a:lnTo>
                  <a:lnTo>
                    <a:pt x="485" y="254"/>
                  </a:lnTo>
                  <a:lnTo>
                    <a:pt x="485" y="253"/>
                  </a:lnTo>
                  <a:lnTo>
                    <a:pt x="492" y="252"/>
                  </a:lnTo>
                  <a:lnTo>
                    <a:pt x="499" y="248"/>
                  </a:lnTo>
                  <a:lnTo>
                    <a:pt x="500" y="246"/>
                  </a:lnTo>
                  <a:lnTo>
                    <a:pt x="661" y="22"/>
                  </a:lnTo>
                  <a:lnTo>
                    <a:pt x="631" y="0"/>
                  </a:lnTo>
                  <a:lnTo>
                    <a:pt x="470" y="224"/>
                  </a:lnTo>
                  <a:lnTo>
                    <a:pt x="485" y="216"/>
                  </a:lnTo>
                  <a:lnTo>
                    <a:pt x="478" y="217"/>
                  </a:lnTo>
                  <a:lnTo>
                    <a:pt x="472" y="221"/>
                  </a:lnTo>
                  <a:lnTo>
                    <a:pt x="485" y="234"/>
                  </a:lnTo>
                  <a:lnTo>
                    <a:pt x="486" y="216"/>
                  </a:lnTo>
                  <a:lnTo>
                    <a:pt x="1" y="205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63" name="Text Box 1110"/>
          <p:cNvSpPr txBox="1">
            <a:spLocks noChangeArrowheads="1"/>
          </p:cNvSpPr>
          <p:nvPr/>
        </p:nvSpPr>
        <p:spPr bwMode="auto">
          <a:xfrm>
            <a:off x="838200" y="2133600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View</a:t>
            </a:r>
          </a:p>
        </p:txBody>
      </p:sp>
      <p:sp>
        <p:nvSpPr>
          <p:cNvPr id="27664" name="Text Box 1111"/>
          <p:cNvSpPr txBox="1">
            <a:spLocks noChangeArrowheads="1"/>
          </p:cNvSpPr>
          <p:nvPr/>
        </p:nvSpPr>
        <p:spPr bwMode="auto">
          <a:xfrm>
            <a:off x="2514600" y="2133600"/>
            <a:ext cx="1905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Re-projected geometry</a:t>
            </a:r>
          </a:p>
        </p:txBody>
      </p:sp>
      <p:sp>
        <p:nvSpPr>
          <p:cNvPr id="27665" name="Text Box 1112"/>
          <p:cNvSpPr txBox="1">
            <a:spLocks noChangeArrowheads="1"/>
          </p:cNvSpPr>
          <p:nvPr/>
        </p:nvSpPr>
        <p:spPr bwMode="auto">
          <a:xfrm>
            <a:off x="4572000" y="2971800"/>
            <a:ext cx="1752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Texture warp</a:t>
            </a:r>
          </a:p>
        </p:txBody>
      </p:sp>
      <p:sp>
        <p:nvSpPr>
          <p:cNvPr id="27666" name="Text Box 1113"/>
          <p:cNvSpPr txBox="1">
            <a:spLocks noChangeArrowheads="1"/>
          </p:cNvSpPr>
          <p:nvPr/>
        </p:nvSpPr>
        <p:spPr bwMode="auto">
          <a:xfrm>
            <a:off x="6553200" y="2286000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Texture</a:t>
            </a:r>
          </a:p>
        </p:txBody>
      </p:sp>
      <p:sp>
        <p:nvSpPr>
          <p:cNvPr id="27667" name="AutoShape 1114"/>
          <p:cNvSpPr>
            <a:spLocks noChangeArrowheads="1"/>
          </p:cNvSpPr>
          <p:nvPr/>
        </p:nvSpPr>
        <p:spPr bwMode="auto">
          <a:xfrm>
            <a:off x="4611688" y="2287588"/>
            <a:ext cx="1316037" cy="377825"/>
          </a:xfrm>
          <a:prstGeom prst="leftRightArrow">
            <a:avLst>
              <a:gd name="adj1" fmla="val 50000"/>
              <a:gd name="adj2" fmla="val 69664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668" name="Text Box 1119"/>
          <p:cNvSpPr txBox="1">
            <a:spLocks noChangeArrowheads="1"/>
          </p:cNvSpPr>
          <p:nvPr/>
        </p:nvSpPr>
        <p:spPr bwMode="auto">
          <a:xfrm>
            <a:off x="685800" y="1676400"/>
            <a:ext cx="800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400"/>
          </a:p>
        </p:txBody>
      </p:sp>
      <p:sp>
        <p:nvSpPr>
          <p:cNvPr id="27669" name="Text Box 1120"/>
          <p:cNvSpPr txBox="1">
            <a:spLocks noChangeArrowheads="1"/>
          </p:cNvSpPr>
          <p:nvPr/>
        </p:nvSpPr>
        <p:spPr bwMode="auto">
          <a:xfrm>
            <a:off x="152400" y="1600200"/>
            <a:ext cx="876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3D geometry and texture warp map between views and texture images</a:t>
            </a:r>
          </a:p>
        </p:txBody>
      </p:sp>
      <p:grpSp>
        <p:nvGrpSpPr>
          <p:cNvPr id="97385" name="Group 1129"/>
          <p:cNvGrpSpPr>
            <a:grpSpLocks/>
          </p:cNvGrpSpPr>
          <p:nvPr/>
        </p:nvGrpSpPr>
        <p:grpSpPr bwMode="auto">
          <a:xfrm>
            <a:off x="609600" y="4648200"/>
            <a:ext cx="7162800" cy="1905000"/>
            <a:chOff x="384" y="2928"/>
            <a:chExt cx="4512" cy="1200"/>
          </a:xfrm>
        </p:grpSpPr>
        <p:sp>
          <p:nvSpPr>
            <p:cNvPr id="27675" name="Text Box 1125"/>
            <p:cNvSpPr txBox="1">
              <a:spLocks noChangeArrowheads="1"/>
            </p:cNvSpPr>
            <p:nvPr/>
          </p:nvSpPr>
          <p:spPr bwMode="auto">
            <a:xfrm>
              <a:off x="384" y="3840"/>
              <a:ext cx="43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rgbClr val="990000"/>
                  </a:solidFill>
                </a:rPr>
                <a:t>1: Planar error: Incorrect texture coordinates</a:t>
              </a:r>
            </a:p>
          </p:txBody>
        </p:sp>
        <p:sp>
          <p:nvSpPr>
            <p:cNvPr id="27676" name="Line 1126"/>
            <p:cNvSpPr>
              <a:spLocks noChangeShapeType="1"/>
            </p:cNvSpPr>
            <p:nvPr/>
          </p:nvSpPr>
          <p:spPr bwMode="auto">
            <a:xfrm rot="5400000">
              <a:off x="4037" y="3163"/>
              <a:ext cx="1094" cy="624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97383" name="Line 1127"/>
          <p:cNvSpPr>
            <a:spLocks noChangeShapeType="1"/>
          </p:cNvSpPr>
          <p:nvPr/>
        </p:nvSpPr>
        <p:spPr bwMode="auto">
          <a:xfrm rot="5400000">
            <a:off x="7200900" y="4381500"/>
            <a:ext cx="137160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97386" name="Group 1130"/>
          <p:cNvGrpSpPr>
            <a:grpSpLocks/>
          </p:cNvGrpSpPr>
          <p:nvPr/>
        </p:nvGrpSpPr>
        <p:grpSpPr bwMode="auto">
          <a:xfrm>
            <a:off x="609600" y="4114800"/>
            <a:ext cx="6629400" cy="1563688"/>
            <a:chOff x="384" y="2592"/>
            <a:chExt cx="4176" cy="985"/>
          </a:xfrm>
        </p:grpSpPr>
        <p:sp>
          <p:nvSpPr>
            <p:cNvPr id="27673" name="Text Box 1124"/>
            <p:cNvSpPr txBox="1">
              <a:spLocks noChangeArrowheads="1"/>
            </p:cNvSpPr>
            <p:nvPr/>
          </p:nvSpPr>
          <p:spPr bwMode="auto">
            <a:xfrm>
              <a:off x="384" y="3024"/>
              <a:ext cx="2880" cy="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15000"/>
                </a:spcBef>
              </a:pPr>
              <a:r>
                <a:rPr lang="en-US" sz="2400" b="1">
                  <a:solidFill>
                    <a:srgbClr val="990000"/>
                  </a:solidFill>
                </a:rPr>
                <a:t>2: Out of plane error: </a:t>
              </a:r>
            </a:p>
            <a:p>
              <a:pPr>
                <a:spcBef>
                  <a:spcPct val="15000"/>
                </a:spcBef>
              </a:pPr>
              <a:r>
                <a:rPr lang="en-US" sz="2400" b="1">
                  <a:solidFill>
                    <a:srgbClr val="990000"/>
                  </a:solidFill>
                </a:rPr>
                <a:t>    Object surface /= texture plane</a:t>
              </a:r>
            </a:p>
          </p:txBody>
        </p:sp>
        <p:sp>
          <p:nvSpPr>
            <p:cNvPr id="27674" name="Line 1128"/>
            <p:cNvSpPr>
              <a:spLocks noChangeShapeType="1"/>
            </p:cNvSpPr>
            <p:nvPr/>
          </p:nvSpPr>
          <p:spPr bwMode="auto">
            <a:xfrm rot="5400000">
              <a:off x="3341" y="2083"/>
              <a:ext cx="710" cy="1728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7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7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38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Spatial basis intro</a:t>
            </a: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1111250"/>
            <a:ext cx="9144000" cy="591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 eaLnBrk="1" hangingPunct="1">
              <a:spcBef>
                <a:spcPct val="20000"/>
              </a:spcBef>
              <a:buFont typeface="Wingdings" pitchFamily="2" charset="2"/>
              <a:buAutoNum type="arabicPeriod"/>
            </a:pPr>
            <a:endParaRPr lang="en-US" sz="2800">
              <a:solidFill>
                <a:srgbClr val="000066"/>
              </a:solidFill>
              <a:latin typeface="Arial" charset="0"/>
            </a:endParaRPr>
          </a:p>
          <a:p>
            <a:pPr marL="609600" indent="-609600" eaLnBrk="1" hangingPunct="1">
              <a:spcBef>
                <a:spcPct val="20000"/>
              </a:spcBef>
              <a:buFont typeface="Wingdings" pitchFamily="2" charset="2"/>
              <a:buAutoNum type="arabicPeriod"/>
            </a:pPr>
            <a:r>
              <a:rPr lang="en-US" sz="2800">
                <a:solidFill>
                  <a:srgbClr val="000066"/>
                </a:solidFill>
                <a:latin typeface="Arial" charset="0"/>
              </a:rPr>
              <a:t>Moving sine wave can be modeled:</a:t>
            </a:r>
          </a:p>
          <a:p>
            <a:pPr marL="609600" indent="-609600" eaLnBrk="1" hangingPunct="1">
              <a:spcBef>
                <a:spcPct val="20000"/>
              </a:spcBef>
              <a:buFont typeface="Wingdings" pitchFamily="2" charset="2"/>
              <a:buAutoNum type="arabicPeriod"/>
            </a:pPr>
            <a:endParaRPr lang="en-US" sz="2800">
              <a:solidFill>
                <a:srgbClr val="000066"/>
              </a:solidFill>
              <a:latin typeface="Arial" charset="0"/>
            </a:endParaRPr>
          </a:p>
          <a:p>
            <a:pPr marL="609600" indent="-609600" eaLnBrk="1" hangingPunct="1">
              <a:spcBef>
                <a:spcPct val="20000"/>
              </a:spcBef>
              <a:buFont typeface="Wingdings" pitchFamily="2" charset="2"/>
              <a:buAutoNum type="arabicPeriod"/>
            </a:pPr>
            <a:endParaRPr lang="en-US" sz="2800">
              <a:solidFill>
                <a:srgbClr val="000066"/>
              </a:solidFill>
              <a:latin typeface="Arial" charset="0"/>
            </a:endParaRPr>
          </a:p>
          <a:p>
            <a:pPr marL="609600" indent="-609600" eaLnBrk="1" hangingPunct="1">
              <a:spcBef>
                <a:spcPct val="20000"/>
              </a:spcBef>
              <a:buFont typeface="Wingdings" pitchFamily="2" charset="2"/>
              <a:buAutoNum type="arabicPeriod"/>
            </a:pPr>
            <a:endParaRPr lang="en-US" sz="2800">
              <a:solidFill>
                <a:srgbClr val="000066"/>
              </a:solidFill>
              <a:latin typeface="Arial" charset="0"/>
            </a:endParaRPr>
          </a:p>
          <a:p>
            <a:pPr marL="609600" indent="-609600" eaLnBrk="1" hangingPunct="1">
              <a:spcBef>
                <a:spcPct val="20000"/>
              </a:spcBef>
              <a:buFont typeface="Wingdings" pitchFamily="2" charset="2"/>
              <a:buAutoNum type="arabicPeriod"/>
            </a:pPr>
            <a:endParaRPr lang="en-US" sz="2800">
              <a:solidFill>
                <a:srgbClr val="000066"/>
              </a:solidFill>
              <a:latin typeface="Arial" charset="0"/>
            </a:endParaRPr>
          </a:p>
          <a:p>
            <a:pPr marL="609600" indent="-609600" eaLnBrk="1" hangingPunct="1">
              <a:spcBef>
                <a:spcPct val="20000"/>
              </a:spcBef>
              <a:buFont typeface="Wingdings" pitchFamily="2" charset="2"/>
              <a:buAutoNum type="arabicPeriod"/>
            </a:pPr>
            <a:r>
              <a:rPr lang="en-US" sz="2800">
                <a:solidFill>
                  <a:srgbClr val="000066"/>
                </a:solidFill>
                <a:latin typeface="Arial" charset="0"/>
              </a:rPr>
              <a:t>Small image motion</a:t>
            </a:r>
          </a:p>
        </p:txBody>
      </p:sp>
      <p:graphicFrame>
        <p:nvGraphicFramePr>
          <p:cNvPr id="28676" name="Object 4"/>
          <p:cNvGraphicFramePr>
            <a:graphicFrameLocks noChangeAspect="1"/>
          </p:cNvGraphicFramePr>
          <p:nvPr/>
        </p:nvGraphicFramePr>
        <p:xfrm>
          <a:off x="2057400" y="2286000"/>
          <a:ext cx="2352675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9" name="Equation" r:id="rId3" imgW="2352675" imgH="352425" progId="EquationMagic">
                  <p:embed/>
                </p:oleObj>
              </mc:Choice>
              <mc:Fallback>
                <p:oleObj name="Equation" r:id="rId3" imgW="2352675" imgH="352425" progId="EquationMagic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286000"/>
                        <a:ext cx="2352675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7" name="Object 5"/>
          <p:cNvGraphicFramePr>
            <a:graphicFrameLocks noChangeAspect="1"/>
          </p:cNvGraphicFramePr>
          <p:nvPr/>
        </p:nvGraphicFramePr>
        <p:xfrm>
          <a:off x="2798763" y="4848225"/>
          <a:ext cx="36195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0" name="Equation" r:id="rId5" imgW="2857500" imgH="428625" progId="EquationMagic">
                  <p:embed/>
                </p:oleObj>
              </mc:Choice>
              <mc:Fallback>
                <p:oleObj name="Equation" r:id="rId5" imgW="2857500" imgH="428625" progId="EquationMagic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8763" y="4848225"/>
                        <a:ext cx="36195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3911600" y="6019800"/>
            <a:ext cx="302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990000"/>
                </a:solidFill>
                <a:latin typeface="Arial" charset="0"/>
              </a:rPr>
              <a:t>Spatially fixed basis</a:t>
            </a:r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 flipH="1" flipV="1">
            <a:off x="4254500" y="3421063"/>
            <a:ext cx="254000" cy="3175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 flipV="1">
            <a:off x="5092700" y="3357563"/>
            <a:ext cx="139700" cy="4826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 flipV="1">
            <a:off x="1549400" y="4805363"/>
            <a:ext cx="3352800" cy="3683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682" name="Line 11"/>
          <p:cNvSpPr>
            <a:spLocks noChangeShapeType="1"/>
          </p:cNvSpPr>
          <p:nvPr/>
        </p:nvSpPr>
        <p:spPr bwMode="auto">
          <a:xfrm flipH="1" flipV="1">
            <a:off x="4613275" y="5530850"/>
            <a:ext cx="304800" cy="40640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683" name="Line 12"/>
          <p:cNvSpPr>
            <a:spLocks noChangeShapeType="1"/>
          </p:cNvSpPr>
          <p:nvPr/>
        </p:nvSpPr>
        <p:spPr bwMode="auto">
          <a:xfrm flipV="1">
            <a:off x="5494338" y="5465763"/>
            <a:ext cx="203200" cy="46990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684" name="Text Box 15"/>
          <p:cNvSpPr txBox="1">
            <a:spLocks noChangeArrowheads="1"/>
          </p:cNvSpPr>
          <p:nvPr/>
        </p:nvSpPr>
        <p:spPr bwMode="auto">
          <a:xfrm>
            <a:off x="266700" y="5745163"/>
            <a:ext cx="269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Arial" charset="0"/>
              </a:rPr>
              <a:t>2 basis vectors</a:t>
            </a:r>
          </a:p>
        </p:txBody>
      </p:sp>
      <p:sp>
        <p:nvSpPr>
          <p:cNvPr id="28685" name="Text Box 16"/>
          <p:cNvSpPr txBox="1">
            <a:spLocks noChangeArrowheads="1"/>
          </p:cNvSpPr>
          <p:nvPr/>
        </p:nvSpPr>
        <p:spPr bwMode="auto">
          <a:xfrm>
            <a:off x="6108700" y="5783263"/>
            <a:ext cx="269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Arial" charset="0"/>
              </a:rPr>
              <a:t>6 basis vectors</a:t>
            </a:r>
          </a:p>
        </p:txBody>
      </p:sp>
      <p:graphicFrame>
        <p:nvGraphicFramePr>
          <p:cNvPr id="28686" name="Object 1026"/>
          <p:cNvGraphicFramePr>
            <a:graphicFrameLocks noChangeAspect="1"/>
          </p:cNvGraphicFramePr>
          <p:nvPr/>
        </p:nvGraphicFramePr>
        <p:xfrm>
          <a:off x="2590800" y="2695575"/>
          <a:ext cx="4219575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1" name="Equation" r:id="rId7" imgW="4219575" imgH="352425" progId="EquationMagic">
                  <p:embed/>
                </p:oleObj>
              </mc:Choice>
              <mc:Fallback>
                <p:oleObj name="Equation" r:id="rId7" imgW="4219575" imgH="352425" progId="EquationMagic">
                  <p:embed/>
                  <p:pic>
                    <p:nvPicPr>
                      <p:cNvPr id="0" name="Object 1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695575"/>
                        <a:ext cx="4219575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7" name="Object 1027"/>
          <p:cNvGraphicFramePr>
            <a:graphicFrameLocks noChangeAspect="1"/>
          </p:cNvGraphicFramePr>
          <p:nvPr/>
        </p:nvGraphicFramePr>
        <p:xfrm>
          <a:off x="2619375" y="3152775"/>
          <a:ext cx="3552825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2" name="Equation" r:id="rId9" imgW="3552825" imgH="352425" progId="EquationMagic">
                  <p:embed/>
                </p:oleObj>
              </mc:Choice>
              <mc:Fallback>
                <p:oleObj name="Equation" r:id="rId9" imgW="3552825" imgH="352425" progId="EquationMagic">
                  <p:embed/>
                  <p:pic>
                    <p:nvPicPr>
                      <p:cNvPr id="0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9375" y="3152775"/>
                        <a:ext cx="3552825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8" name="Text Box 1028"/>
          <p:cNvSpPr txBox="1">
            <a:spLocks noChangeArrowheads="1"/>
          </p:cNvSpPr>
          <p:nvPr/>
        </p:nvSpPr>
        <p:spPr bwMode="auto">
          <a:xfrm>
            <a:off x="3378200" y="3657600"/>
            <a:ext cx="302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990000"/>
                </a:solidFill>
                <a:latin typeface="Arial" charset="0"/>
              </a:rPr>
              <a:t>Spatially fixed basis</a:t>
            </a:r>
          </a:p>
        </p:txBody>
      </p:sp>
      <p:sp>
        <p:nvSpPr>
          <p:cNvPr id="28689" name="Line 1029"/>
          <p:cNvSpPr>
            <a:spLocks noChangeShapeType="1"/>
          </p:cNvSpPr>
          <p:nvPr/>
        </p:nvSpPr>
        <p:spPr bwMode="auto">
          <a:xfrm flipH="1" flipV="1">
            <a:off x="3581400" y="3505200"/>
            <a:ext cx="685800" cy="22860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690" name="Line 1030"/>
          <p:cNvSpPr>
            <a:spLocks noChangeShapeType="1"/>
          </p:cNvSpPr>
          <p:nvPr/>
        </p:nvSpPr>
        <p:spPr bwMode="auto">
          <a:xfrm flipV="1">
            <a:off x="5029200" y="3429000"/>
            <a:ext cx="355600" cy="30480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Linear basis for </a:t>
            </a:r>
            <a:br>
              <a:rPr lang="en-US" smtClean="0"/>
            </a:br>
            <a:r>
              <a:rPr lang="en-US" smtClean="0"/>
              <a:t>spatio-temporal variation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mtClean="0"/>
              <a:t>On the object/texture plane:</a:t>
            </a:r>
          </a:p>
          <a:p>
            <a:pPr lvl="1" eaLnBrk="1" hangingPunct="1">
              <a:defRPr/>
            </a:pPr>
            <a:r>
              <a:rPr lang="en-US" smtClean="0"/>
              <a:t>Variation resulting from small warp perturbations</a:t>
            </a:r>
          </a:p>
          <a:p>
            <a:pPr lvl="1" eaLnBrk="1" hangingPunct="1">
              <a:defRPr/>
            </a:pPr>
            <a:r>
              <a:rPr lang="en-US" smtClean="0"/>
              <a:t>Taylor expansion:</a:t>
            </a:r>
          </a:p>
          <a:p>
            <a:pPr lvl="1" eaLnBrk="1" hangingPunct="1">
              <a:defRPr/>
            </a:pPr>
            <a:endParaRPr lang="en-US" smtClean="0"/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2895600" y="3276600"/>
            <a:ext cx="609600" cy="990600"/>
          </a:xfrm>
          <a:prstGeom prst="rtTriangle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4572000" y="3276600"/>
            <a:ext cx="609600" cy="990600"/>
          </a:xfrm>
          <a:prstGeom prst="rtTriangle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990600" y="3276600"/>
            <a:ext cx="838200" cy="99060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990600" y="3276600"/>
            <a:ext cx="838200" cy="990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9704" name="Line 9"/>
          <p:cNvSpPr>
            <a:spLocks noChangeShapeType="1"/>
          </p:cNvSpPr>
          <p:nvPr/>
        </p:nvSpPr>
        <p:spPr bwMode="auto">
          <a:xfrm flipV="1">
            <a:off x="990600" y="3276600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9705" name="Line 11"/>
          <p:cNvSpPr>
            <a:spLocks noChangeShapeType="1"/>
          </p:cNvSpPr>
          <p:nvPr/>
        </p:nvSpPr>
        <p:spPr bwMode="auto">
          <a:xfrm flipH="1">
            <a:off x="990600" y="426720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9706" name="Line 12"/>
          <p:cNvSpPr>
            <a:spLocks noChangeShapeType="1"/>
          </p:cNvSpPr>
          <p:nvPr/>
        </p:nvSpPr>
        <p:spPr bwMode="auto">
          <a:xfrm>
            <a:off x="1600200" y="4267200"/>
            <a:ext cx="2286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9707" name="Line 13"/>
          <p:cNvSpPr>
            <a:spLocks noChangeShapeType="1"/>
          </p:cNvSpPr>
          <p:nvPr/>
        </p:nvSpPr>
        <p:spPr bwMode="auto">
          <a:xfrm>
            <a:off x="990600" y="3276600"/>
            <a:ext cx="60960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9708" name="Object 14"/>
          <p:cNvGraphicFramePr>
            <a:graphicFrameLocks noChangeAspect="1"/>
          </p:cNvGraphicFramePr>
          <p:nvPr/>
        </p:nvGraphicFramePr>
        <p:xfrm>
          <a:off x="1627188" y="4648200"/>
          <a:ext cx="474662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0" name="Equation" r:id="rId3" imgW="1816100" imgH="241300" progId="Equation.3">
                  <p:embed/>
                </p:oleObj>
              </mc:Choice>
              <mc:Fallback>
                <p:oleObj name="Equation" r:id="rId3" imgW="1816100" imgH="2413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7188" y="4648200"/>
                        <a:ext cx="4746625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9" name="Object 15"/>
          <p:cNvGraphicFramePr>
            <a:graphicFrameLocks noChangeAspect="1"/>
          </p:cNvGraphicFramePr>
          <p:nvPr/>
        </p:nvGraphicFramePr>
        <p:xfrm>
          <a:off x="1420813" y="4343400"/>
          <a:ext cx="511175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1" name="Equation" r:id="rId5" imgW="241195" imgH="203112" progId="Equation.3">
                  <p:embed/>
                </p:oleObj>
              </mc:Choice>
              <mc:Fallback>
                <p:oleObj name="Equation" r:id="rId5" imgW="241195" imgH="203112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0813" y="4343400"/>
                        <a:ext cx="511175" cy="43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0" name="Line 18"/>
          <p:cNvSpPr>
            <a:spLocks noChangeShapeType="1"/>
          </p:cNvSpPr>
          <p:nvPr/>
        </p:nvSpPr>
        <p:spPr bwMode="auto">
          <a:xfrm>
            <a:off x="1524000" y="4343400"/>
            <a:ext cx="3048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aphicFrame>
        <p:nvGraphicFramePr>
          <p:cNvPr id="29711" name="Object 19"/>
          <p:cNvGraphicFramePr>
            <a:graphicFrameLocks noChangeAspect="1"/>
          </p:cNvGraphicFramePr>
          <p:nvPr/>
        </p:nvGraphicFramePr>
        <p:xfrm>
          <a:off x="2057400" y="3657600"/>
          <a:ext cx="381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2" name="Equation" r:id="rId7" imgW="126780" imgH="101424" progId="Equation.3">
                  <p:embed/>
                </p:oleObj>
              </mc:Choice>
              <mc:Fallback>
                <p:oleObj name="Equation" r:id="rId7" imgW="126780" imgH="101424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657600"/>
                        <a:ext cx="3810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12" name="Object 20"/>
          <p:cNvGraphicFramePr>
            <a:graphicFrameLocks noChangeAspect="1"/>
          </p:cNvGraphicFramePr>
          <p:nvPr/>
        </p:nvGraphicFramePr>
        <p:xfrm>
          <a:off x="3641725" y="3581400"/>
          <a:ext cx="869950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3" name="Equation" r:id="rId9" imgW="355446" imgH="241195" progId="Equation.3">
                  <p:embed/>
                </p:oleObj>
              </mc:Choice>
              <mc:Fallback>
                <p:oleObj name="Equation" r:id="rId9" imgW="355446" imgH="241195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1725" y="3581400"/>
                        <a:ext cx="869950" cy="588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13" name="Object 21"/>
          <p:cNvGraphicFramePr>
            <a:graphicFrameLocks noChangeAspect="1"/>
          </p:cNvGraphicFramePr>
          <p:nvPr/>
        </p:nvGraphicFramePr>
        <p:xfrm>
          <a:off x="4997450" y="3581400"/>
          <a:ext cx="1812925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4" name="Equation" r:id="rId11" imgW="710891" imgH="203112" progId="Equation.3">
                  <p:embed/>
                </p:oleObj>
              </mc:Choice>
              <mc:Fallback>
                <p:oleObj name="Equation" r:id="rId11" imgW="710891" imgH="203112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7450" y="3581400"/>
                        <a:ext cx="1812925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8331" name="Group 27"/>
          <p:cNvGrpSpPr>
            <a:grpSpLocks/>
          </p:cNvGrpSpPr>
          <p:nvPr/>
        </p:nvGrpSpPr>
        <p:grpSpPr bwMode="auto">
          <a:xfrm>
            <a:off x="3048000" y="5181600"/>
            <a:ext cx="2941638" cy="1093788"/>
            <a:chOff x="1920" y="3504"/>
            <a:chExt cx="1853" cy="689"/>
          </a:xfrm>
        </p:grpSpPr>
        <p:pic>
          <p:nvPicPr>
            <p:cNvPr id="29721" name="Picture 22" descr="houseB1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3696"/>
              <a:ext cx="484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2" name="Picture 23" descr="houseB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3696"/>
              <a:ext cx="485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3" name="Picture 24" descr="houseB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3696"/>
              <a:ext cx="461" cy="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24" name="Text Box 25"/>
            <p:cNvSpPr txBox="1">
              <a:spLocks noChangeArrowheads="1"/>
            </p:cNvSpPr>
            <p:nvPr/>
          </p:nvSpPr>
          <p:spPr bwMode="auto">
            <a:xfrm>
              <a:off x="2976" y="3744"/>
              <a:ext cx="3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chemeClr val="bg2"/>
                  </a:solidFill>
                </a:rPr>
                <a:t>…</a:t>
              </a:r>
            </a:p>
          </p:txBody>
        </p:sp>
        <p:sp>
          <p:nvSpPr>
            <p:cNvPr id="29725" name="AutoShape 26"/>
            <p:cNvSpPr>
              <a:spLocks/>
            </p:cNvSpPr>
            <p:nvPr/>
          </p:nvSpPr>
          <p:spPr bwMode="auto">
            <a:xfrm rot="-5317975">
              <a:off x="2808" y="2904"/>
              <a:ext cx="144" cy="1344"/>
            </a:xfrm>
            <a:prstGeom prst="rightBrace">
              <a:avLst>
                <a:gd name="adj1" fmla="val 77778"/>
                <a:gd name="adj2" fmla="val 41949"/>
              </a:avLst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98332" name="Text Box 28"/>
          <p:cNvSpPr txBox="1">
            <a:spLocks noChangeArrowheads="1"/>
          </p:cNvSpPr>
          <p:nvPr/>
        </p:nvSpPr>
        <p:spPr bwMode="auto">
          <a:xfrm>
            <a:off x="152400" y="6248400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Similarly: Can derive linear basis for out of plane and light variation!</a:t>
            </a:r>
          </a:p>
        </p:txBody>
      </p:sp>
      <p:grpSp>
        <p:nvGrpSpPr>
          <p:cNvPr id="98340" name="Group 36"/>
          <p:cNvGrpSpPr>
            <a:grpSpLocks/>
          </p:cNvGrpSpPr>
          <p:nvPr/>
        </p:nvGrpSpPr>
        <p:grpSpPr bwMode="auto">
          <a:xfrm>
            <a:off x="6248400" y="4038600"/>
            <a:ext cx="2895600" cy="914400"/>
            <a:chOff x="3936" y="2544"/>
            <a:chExt cx="1824" cy="576"/>
          </a:xfrm>
        </p:grpSpPr>
        <p:graphicFrame>
          <p:nvGraphicFramePr>
            <p:cNvPr id="29717" name="Object 17"/>
            <p:cNvGraphicFramePr>
              <a:graphicFrameLocks noChangeAspect="1"/>
            </p:cNvGraphicFramePr>
            <p:nvPr/>
          </p:nvGraphicFramePr>
          <p:xfrm>
            <a:off x="4512" y="2832"/>
            <a:ext cx="209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45" name="Equation" r:id="rId16" imgW="165028" imgH="228501" progId="Equation.3">
                    <p:embed/>
                  </p:oleObj>
                </mc:Choice>
                <mc:Fallback>
                  <p:oleObj name="Equation" r:id="rId16" imgW="165028" imgH="228501" progId="Equation.3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2" y="2832"/>
                          <a:ext cx="209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bg2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718" name="Text Box 29"/>
            <p:cNvSpPr txBox="1">
              <a:spLocks noChangeArrowheads="1"/>
            </p:cNvSpPr>
            <p:nvPr/>
          </p:nvSpPr>
          <p:spPr bwMode="auto">
            <a:xfrm>
              <a:off x="4080" y="2544"/>
              <a:ext cx="1680" cy="5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sz="2400"/>
                <a:t>Small if         small</a:t>
              </a:r>
            </a:p>
            <a:p>
              <a:pPr>
                <a:spcBef>
                  <a:spcPct val="20000"/>
                </a:spcBef>
              </a:pPr>
              <a:r>
                <a:rPr lang="en-US" sz="2400"/>
                <a:t>and       smooth</a:t>
              </a:r>
            </a:p>
          </p:txBody>
        </p:sp>
        <p:graphicFrame>
          <p:nvGraphicFramePr>
            <p:cNvPr id="29719" name="Object 30"/>
            <p:cNvGraphicFramePr>
              <a:graphicFrameLocks noChangeAspect="1"/>
            </p:cNvGraphicFramePr>
            <p:nvPr/>
          </p:nvGraphicFramePr>
          <p:xfrm>
            <a:off x="4831" y="2544"/>
            <a:ext cx="322" cy="2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46" name="Equation" r:id="rId18" imgW="241195" imgH="203112" progId="Equation.3">
                    <p:embed/>
                  </p:oleObj>
                </mc:Choice>
                <mc:Fallback>
                  <p:oleObj name="Equation" r:id="rId18" imgW="241195" imgH="203112" progId="Equation.3">
                    <p:embed/>
                    <p:pic>
                      <p:nvPicPr>
                        <p:cNvPr id="0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31" y="2544"/>
                          <a:ext cx="322" cy="2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720" name="AutoShape 34"/>
            <p:cNvSpPr>
              <a:spLocks noChangeArrowheads="1"/>
            </p:cNvSpPr>
            <p:nvPr/>
          </p:nvSpPr>
          <p:spPr bwMode="auto">
            <a:xfrm flipV="1">
              <a:off x="3936" y="2592"/>
              <a:ext cx="192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75 w 21600"/>
                <a:gd name="T13" fmla="*/ 2925 h 21600"/>
                <a:gd name="T14" fmla="*/ 18225 w 21600"/>
                <a:gd name="T15" fmla="*/ 92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8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8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32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Geometric spatio-temporal </a:t>
            </a:r>
            <a:br>
              <a:rPr lang="en-US" smtClean="0"/>
            </a:br>
            <a:r>
              <a:rPr lang="en-US" smtClean="0"/>
              <a:t>variability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800" smtClean="0"/>
              <a:t>Image “warp”</a:t>
            </a:r>
          </a:p>
          <a:p>
            <a:pPr eaLnBrk="1" hangingPunct="1">
              <a:defRPr/>
            </a:pPr>
            <a:endParaRPr lang="en-US" sz="2800" smtClean="0"/>
          </a:p>
          <a:p>
            <a:pPr eaLnBrk="1" hangingPunct="1">
              <a:buFontTx/>
              <a:buNone/>
              <a:defRPr/>
            </a:pPr>
            <a:r>
              <a:rPr lang="en-US" sz="2800" smtClean="0"/>
              <a:t>Image variability caused by an imperfect warp</a:t>
            </a:r>
          </a:p>
          <a:p>
            <a:pPr eaLnBrk="1" hangingPunct="1">
              <a:defRPr/>
            </a:pPr>
            <a:endParaRPr lang="en-US" sz="2800" smtClean="0"/>
          </a:p>
          <a:p>
            <a:pPr eaLnBrk="1" hangingPunct="1">
              <a:buFontTx/>
              <a:buNone/>
              <a:defRPr/>
            </a:pPr>
            <a:r>
              <a:rPr lang="en-US" sz="2800" smtClean="0"/>
              <a:t>First order approximation</a:t>
            </a:r>
          </a:p>
          <a:p>
            <a:pPr eaLnBrk="1" hangingPunct="1">
              <a:buFontTx/>
              <a:buNone/>
              <a:defRPr/>
            </a:pPr>
            <a:endParaRPr lang="en-US" sz="2800" smtClean="0"/>
          </a:p>
          <a:p>
            <a:pPr eaLnBrk="1" hangingPunct="1">
              <a:buFontTx/>
              <a:buNone/>
              <a:defRPr/>
            </a:pPr>
            <a:r>
              <a:rPr lang="en-US" sz="2800" smtClean="0"/>
              <a:t>Concrete examples</a:t>
            </a:r>
          </a:p>
          <a:p>
            <a:pPr lvl="2" eaLnBrk="1" hangingPunct="1">
              <a:defRPr/>
            </a:pPr>
            <a:r>
              <a:rPr lang="en-US" sz="2000" smtClean="0"/>
              <a:t>Image plane</a:t>
            </a:r>
          </a:p>
          <a:p>
            <a:pPr lvl="2" eaLnBrk="1" hangingPunct="1">
              <a:defRPr/>
            </a:pPr>
            <a:r>
              <a:rPr lang="en-US" sz="2000" smtClean="0"/>
              <a:t>Out of plane </a:t>
            </a:r>
          </a:p>
        </p:txBody>
      </p:sp>
      <p:graphicFrame>
        <p:nvGraphicFramePr>
          <p:cNvPr id="30724" name="Object 4"/>
          <p:cNvGraphicFramePr>
            <a:graphicFrameLocks noChangeAspect="1"/>
          </p:cNvGraphicFramePr>
          <p:nvPr/>
        </p:nvGraphicFramePr>
        <p:xfrm>
          <a:off x="2819400" y="2286000"/>
          <a:ext cx="2500313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3" name="Equation" r:id="rId3" imgW="1143000" imgH="203200" progId="Equation.3">
                  <p:embed/>
                </p:oleObj>
              </mc:Choice>
              <mc:Fallback>
                <p:oleObj name="Equation" r:id="rId3" imgW="1143000" imgH="203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286000"/>
                        <a:ext cx="2500313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5" name="Object 5"/>
          <p:cNvGraphicFramePr>
            <a:graphicFrameLocks noChangeAspect="1"/>
          </p:cNvGraphicFramePr>
          <p:nvPr/>
        </p:nvGraphicFramePr>
        <p:xfrm>
          <a:off x="2738438" y="3365500"/>
          <a:ext cx="3611562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4" name="Equation" r:id="rId5" imgW="1651000" imgH="228600" progId="Equation.3">
                  <p:embed/>
                </p:oleObj>
              </mc:Choice>
              <mc:Fallback>
                <p:oleObj name="Equation" r:id="rId5" imgW="165100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438" y="3365500"/>
                        <a:ext cx="3611562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6" name="Object 6"/>
          <p:cNvGraphicFramePr>
            <a:graphicFrameLocks noChangeAspect="1"/>
          </p:cNvGraphicFramePr>
          <p:nvPr/>
        </p:nvGraphicFramePr>
        <p:xfrm>
          <a:off x="2678113" y="4214813"/>
          <a:ext cx="5640387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5" name="Equation" r:id="rId7" imgW="2578100" imgH="419100" progId="Equation.3">
                  <p:embed/>
                </p:oleObj>
              </mc:Choice>
              <mc:Fallback>
                <p:oleObj name="Equation" r:id="rId7" imgW="2578100" imgH="4191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8113" y="4214813"/>
                        <a:ext cx="5640387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524000"/>
          </a:xfrm>
        </p:spPr>
        <p:txBody>
          <a:bodyPr/>
          <a:lstStyle/>
          <a:p>
            <a:pPr eaLnBrk="1" hangingPunct="1"/>
            <a:r>
              <a:rPr lang="en-US" smtClean="0"/>
              <a:t> Variability due to a planar projective warp (homography)</a:t>
            </a:r>
          </a:p>
        </p:txBody>
      </p:sp>
      <p:sp>
        <p:nvSpPr>
          <p:cNvPr id="11981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686800" cy="464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Homography warp</a:t>
            </a:r>
          </a:p>
          <a:p>
            <a:pPr eaLnBrk="1" hangingPunct="1">
              <a:defRPr/>
            </a:pPr>
            <a:endParaRPr lang="en-US" sz="2800" smtClean="0"/>
          </a:p>
          <a:p>
            <a:pPr eaLnBrk="1" hangingPunct="1">
              <a:defRPr/>
            </a:pPr>
            <a:endParaRPr lang="en-US" sz="2800" smtClean="0"/>
          </a:p>
          <a:p>
            <a:pPr eaLnBrk="1" hangingPunct="1">
              <a:defRPr/>
            </a:pPr>
            <a:r>
              <a:rPr lang="en-US" sz="2800" smtClean="0"/>
              <a:t>Projective variability:</a:t>
            </a:r>
          </a:p>
          <a:p>
            <a:pPr eaLnBrk="1" hangingPunct="1">
              <a:defRPr/>
            </a:pPr>
            <a:endParaRPr lang="en-US" sz="2800" smtClean="0"/>
          </a:p>
          <a:p>
            <a:pPr eaLnBrk="1" hangingPunct="1">
              <a:defRPr/>
            </a:pPr>
            <a:endParaRPr lang="en-US" sz="2800" smtClean="0"/>
          </a:p>
          <a:p>
            <a:pPr eaLnBrk="1" hangingPunct="1">
              <a:defRPr/>
            </a:pPr>
            <a:endParaRPr lang="en-US" sz="2800" smtClean="0"/>
          </a:p>
          <a:p>
            <a:pPr eaLnBrk="1" hangingPunct="1">
              <a:defRPr/>
            </a:pPr>
            <a:r>
              <a:rPr lang="en-US" sz="2800" smtClean="0"/>
              <a:t>Where				,</a:t>
            </a:r>
          </a:p>
          <a:p>
            <a:pPr eaLnBrk="1" hangingPunct="1">
              <a:buFontTx/>
              <a:buNone/>
              <a:defRPr/>
            </a:pPr>
            <a:r>
              <a:rPr lang="en-US" sz="2800" smtClean="0"/>
              <a:t>   and </a:t>
            </a:r>
          </a:p>
        </p:txBody>
      </p:sp>
      <p:graphicFrame>
        <p:nvGraphicFramePr>
          <p:cNvPr id="31748" name="Object 1028"/>
          <p:cNvGraphicFramePr>
            <a:graphicFrameLocks noChangeAspect="1"/>
          </p:cNvGraphicFramePr>
          <p:nvPr/>
        </p:nvGraphicFramePr>
        <p:xfrm>
          <a:off x="1714500" y="2200275"/>
          <a:ext cx="62103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6" name="Equation" r:id="rId3" imgW="6210300" imgH="933450" progId="EquationMagic">
                  <p:embed/>
                </p:oleObj>
              </mc:Choice>
              <mc:Fallback>
                <p:oleObj name="Equation" r:id="rId3" imgW="6210300" imgH="933450" progId="EquationMagic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0" y="2200275"/>
                        <a:ext cx="621030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9" name="Object 1029"/>
          <p:cNvGraphicFramePr>
            <a:graphicFrameLocks noChangeAspect="1"/>
          </p:cNvGraphicFramePr>
          <p:nvPr/>
        </p:nvGraphicFramePr>
        <p:xfrm>
          <a:off x="533400" y="3581400"/>
          <a:ext cx="81724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7" name="Equation" r:id="rId5" imgW="8172450" imgH="1123950" progId="EquationMagic">
                  <p:embed/>
                </p:oleObj>
              </mc:Choice>
              <mc:Fallback>
                <p:oleObj name="Equation" r:id="rId5" imgW="8172450" imgH="1123950" progId="EquationMagic">
                  <p:embed/>
                  <p:pic>
                    <p:nvPicPr>
                      <p:cNvPr id="0" name="Object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581400"/>
                        <a:ext cx="8172450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0" name="Object 1030"/>
          <p:cNvGraphicFramePr>
            <a:graphicFrameLocks noChangeAspect="1"/>
          </p:cNvGraphicFramePr>
          <p:nvPr/>
        </p:nvGraphicFramePr>
        <p:xfrm>
          <a:off x="1905000" y="5334000"/>
          <a:ext cx="2743200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8" name="Equation" r:id="rId7" imgW="2476500" imgH="314325" progId="EquationMagic">
                  <p:embed/>
                </p:oleObj>
              </mc:Choice>
              <mc:Fallback>
                <p:oleObj name="Equation" r:id="rId7" imgW="2476500" imgH="314325" progId="EquationMagic">
                  <p:embed/>
                  <p:pic>
                    <p:nvPicPr>
                      <p:cNvPr id="0" name="Object 10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5334000"/>
                        <a:ext cx="2743200" cy="34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1" name="Object 1031"/>
          <p:cNvGraphicFramePr>
            <a:graphicFrameLocks noChangeAspect="1"/>
          </p:cNvGraphicFramePr>
          <p:nvPr/>
        </p:nvGraphicFramePr>
        <p:xfrm>
          <a:off x="1905000" y="5791200"/>
          <a:ext cx="260985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9" name="Equation" r:id="rId9" imgW="2609850" imgH="314325" progId="EquationMagic">
                  <p:embed/>
                </p:oleObj>
              </mc:Choice>
              <mc:Fallback>
                <p:oleObj name="Equation" r:id="rId9" imgW="2609850" imgH="314325" progId="EquationMagic">
                  <p:embed/>
                  <p:pic>
                    <p:nvPicPr>
                      <p:cNvPr id="0" name="Object 10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5791200"/>
                        <a:ext cx="260985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2" name="Object 1032"/>
          <p:cNvGraphicFramePr>
            <a:graphicFrameLocks noChangeAspect="1"/>
          </p:cNvGraphicFramePr>
          <p:nvPr/>
        </p:nvGraphicFramePr>
        <p:xfrm>
          <a:off x="5105400" y="5334000"/>
          <a:ext cx="3124200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0" name="Equation" r:id="rId11" imgW="2609850" imgH="314325" progId="EquationMagic">
                  <p:embed/>
                </p:oleObj>
              </mc:Choice>
              <mc:Fallback>
                <p:oleObj name="Equation" r:id="rId11" imgW="2609850" imgH="314325" progId="EquationMagic">
                  <p:embed/>
                  <p:pic>
                    <p:nvPicPr>
                      <p:cNvPr id="0" name="Object 10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5334000"/>
                        <a:ext cx="3124200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3" name="Object 1033"/>
          <p:cNvGraphicFramePr>
            <a:graphicFrameLocks noChangeAspect="1"/>
          </p:cNvGraphicFramePr>
          <p:nvPr/>
        </p:nvGraphicFramePr>
        <p:xfrm>
          <a:off x="1295400" y="4724400"/>
          <a:ext cx="41529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1" name="Equation" r:id="rId13" imgW="4152900" imgH="381000" progId="EquationMagic">
                  <p:embed/>
                </p:oleObj>
              </mc:Choice>
              <mc:Fallback>
                <p:oleObj name="Equation" r:id="rId13" imgW="4152900" imgH="381000" progId="EquationMagic">
                  <p:embed/>
                  <p:pic>
                    <p:nvPicPr>
                      <p:cNvPr id="0" name="Object 10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724400"/>
                        <a:ext cx="41529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9820" name="Picture 1036" descr="homog_im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00550"/>
            <a:ext cx="182562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9826" name="Group 1042"/>
          <p:cNvGrpSpPr>
            <a:grpSpLocks/>
          </p:cNvGrpSpPr>
          <p:nvPr/>
        </p:nvGrpSpPr>
        <p:grpSpPr bwMode="auto">
          <a:xfrm>
            <a:off x="2209800" y="4343400"/>
            <a:ext cx="2114550" cy="2419350"/>
            <a:chOff x="1392" y="2736"/>
            <a:chExt cx="1332" cy="1524"/>
          </a:xfrm>
        </p:grpSpPr>
        <p:pic>
          <p:nvPicPr>
            <p:cNvPr id="31762" name="Picture 1034" descr="homog_1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2928"/>
              <a:ext cx="1332" cy="1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3" name="Line 1039"/>
            <p:cNvSpPr>
              <a:spLocks noChangeShapeType="1"/>
            </p:cNvSpPr>
            <p:nvPr/>
          </p:nvSpPr>
          <p:spPr bwMode="auto">
            <a:xfrm flipV="1">
              <a:off x="2016" y="2736"/>
              <a:ext cx="0" cy="19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19827" name="Group 1043"/>
          <p:cNvGrpSpPr>
            <a:grpSpLocks/>
          </p:cNvGrpSpPr>
          <p:nvPr/>
        </p:nvGrpSpPr>
        <p:grpSpPr bwMode="auto">
          <a:xfrm>
            <a:off x="4495800" y="4343400"/>
            <a:ext cx="2101850" cy="2413000"/>
            <a:chOff x="2832" y="2736"/>
            <a:chExt cx="1324" cy="1520"/>
          </a:xfrm>
        </p:grpSpPr>
        <p:pic>
          <p:nvPicPr>
            <p:cNvPr id="31760" name="Picture 1035" descr="homog_4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928"/>
              <a:ext cx="1324" cy="1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1" name="Line 1040"/>
            <p:cNvSpPr>
              <a:spLocks noChangeShapeType="1"/>
            </p:cNvSpPr>
            <p:nvPr/>
          </p:nvSpPr>
          <p:spPr bwMode="auto">
            <a:xfrm flipH="1" flipV="1">
              <a:off x="2928" y="2736"/>
              <a:ext cx="336" cy="19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19828" name="Group 1044"/>
          <p:cNvGrpSpPr>
            <a:grpSpLocks/>
          </p:cNvGrpSpPr>
          <p:nvPr/>
        </p:nvGrpSpPr>
        <p:grpSpPr bwMode="auto">
          <a:xfrm>
            <a:off x="6477000" y="4343400"/>
            <a:ext cx="2305050" cy="2381250"/>
            <a:chOff x="4080" y="2736"/>
            <a:chExt cx="1452" cy="1500"/>
          </a:xfrm>
        </p:grpSpPr>
        <p:pic>
          <p:nvPicPr>
            <p:cNvPr id="31758" name="Picture 1037" descr="homog_7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2928"/>
              <a:ext cx="1308" cy="1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9" name="Line 1041"/>
            <p:cNvSpPr>
              <a:spLocks noChangeShapeType="1"/>
            </p:cNvSpPr>
            <p:nvPr/>
          </p:nvSpPr>
          <p:spPr bwMode="auto">
            <a:xfrm flipH="1" flipV="1">
              <a:off x="4080" y="2736"/>
              <a:ext cx="336" cy="19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9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9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9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9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Robotics project with</a:t>
            </a:r>
            <a:br>
              <a:rPr lang="en-US" sz="3600" smtClean="0"/>
            </a:br>
            <a:r>
              <a:rPr lang="en-US" sz="3600" smtClean="0"/>
              <a:t>CSA, Neptec, Xiphos and Barrett in </a:t>
            </a:r>
            <a:br>
              <a:rPr lang="en-US" sz="3600" smtClean="0"/>
            </a:br>
            <a:r>
              <a:rPr lang="en-US" sz="3600" smtClean="0"/>
              <a:t>Space Tele-robotics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28800"/>
            <a:ext cx="47244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mtClean="0"/>
              <a:t>Human-in-the-loop teleoperation is a current mission bottleneck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Current ground-based tele-manipulation inefficient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Transmission delays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Non-anthophomorphic arms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Space craft don’t fit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mtClean="0"/>
              <a:t>  enough operators</a:t>
            </a:r>
          </a:p>
        </p:txBody>
      </p:sp>
      <p:pic>
        <p:nvPicPr>
          <p:cNvPr id="5124" name="Picture 4" descr="E:\jag\is04\NSF-NASA05\JohnsSpaceCtrPics\RoboNautTeleo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2667000"/>
            <a:ext cx="2138363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E:\jag\is04\NSF-NASA05\JohnsSpaceCtrPics\SpaceShuttleJ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86200"/>
            <a:ext cx="1922463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E:\jag\is04\NSF-NASA05\JohnsSpaceCtrPics\SpaceShutt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3886200"/>
            <a:ext cx="24701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8915400" y="3581400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Tele-operator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4800600" y="6461125"/>
            <a:ext cx="556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Shuttle flight trainer, Johnson Space Ctr</a:t>
            </a:r>
          </a:p>
        </p:txBody>
      </p:sp>
      <p:grpSp>
        <p:nvGrpSpPr>
          <p:cNvPr id="5129" name="Group 11"/>
          <p:cNvGrpSpPr>
            <a:grpSpLocks/>
          </p:cNvGrpSpPr>
          <p:nvPr/>
        </p:nvGrpSpPr>
        <p:grpSpPr bwMode="auto">
          <a:xfrm>
            <a:off x="4411663" y="1371600"/>
            <a:ext cx="4656137" cy="2392363"/>
            <a:chOff x="2208" y="1104"/>
            <a:chExt cx="2933" cy="1507"/>
          </a:xfrm>
        </p:grpSpPr>
        <p:pic>
          <p:nvPicPr>
            <p:cNvPr id="5130" name="Picture 12" descr="E:\jag\is04\CSApics\ISS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1104"/>
              <a:ext cx="2021" cy="1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1" name="Picture 13" descr="E:\jag\is04\CSApics\ISS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1344"/>
              <a:ext cx="917" cy="1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Out-of-plane variability</a:t>
            </a:r>
          </a:p>
        </p:txBody>
      </p:sp>
      <p:sp>
        <p:nvSpPr>
          <p:cNvPr id="12083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Let 		angle for ray to scene point</a:t>
            </a:r>
          </a:p>
          <a:p>
            <a:pPr eaLnBrk="1" hangingPunct="1">
              <a:defRPr/>
            </a:pPr>
            <a:r>
              <a:rPr lang="en-US" smtClean="0"/>
              <a:t>Pre-warp texture plane rearrangement:</a:t>
            </a:r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r>
              <a:rPr lang="en-US" smtClean="0"/>
              <a:t>Texture basis</a:t>
            </a:r>
          </a:p>
        </p:txBody>
      </p:sp>
      <p:graphicFrame>
        <p:nvGraphicFramePr>
          <p:cNvPr id="32772" name="Object 2052"/>
          <p:cNvGraphicFramePr>
            <a:graphicFrameLocks noChangeAspect="1"/>
          </p:cNvGraphicFramePr>
          <p:nvPr/>
        </p:nvGraphicFramePr>
        <p:xfrm>
          <a:off x="409575" y="4876800"/>
          <a:ext cx="63246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1" name="Equation" r:id="rId3" imgW="6324600" imgH="933450" progId="EquationMagic">
                  <p:embed/>
                </p:oleObj>
              </mc:Choice>
              <mc:Fallback>
                <p:oleObj name="Equation" r:id="rId3" imgW="6324600" imgH="933450" progId="EquationMagic">
                  <p:embed/>
                  <p:pic>
                    <p:nvPicPr>
                      <p:cNvPr id="0" name="Object 20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575" y="4876800"/>
                        <a:ext cx="632460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3" name="Object 2053"/>
          <p:cNvGraphicFramePr>
            <a:graphicFrameLocks noChangeAspect="1"/>
          </p:cNvGraphicFramePr>
          <p:nvPr/>
        </p:nvGraphicFramePr>
        <p:xfrm>
          <a:off x="1524000" y="1981200"/>
          <a:ext cx="124777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2" name="Equation" r:id="rId5" imgW="1247775" imgH="342900" progId="EquationMagic">
                  <p:embed/>
                </p:oleObj>
              </mc:Choice>
              <mc:Fallback>
                <p:oleObj name="Equation" r:id="rId5" imgW="1247775" imgH="342900" progId="EquationMagic">
                  <p:embed/>
                  <p:pic>
                    <p:nvPicPr>
                      <p:cNvPr id="0" name="Object 20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981200"/>
                        <a:ext cx="1247775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4" name="Object 2054"/>
          <p:cNvGraphicFramePr>
            <a:graphicFrameLocks noChangeAspect="1"/>
          </p:cNvGraphicFramePr>
          <p:nvPr/>
        </p:nvGraphicFramePr>
        <p:xfrm>
          <a:off x="838200" y="3048000"/>
          <a:ext cx="49149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3" name="Equation" r:id="rId7" imgW="4914900" imgH="933450" progId="EquationMagic">
                  <p:embed/>
                </p:oleObj>
              </mc:Choice>
              <mc:Fallback>
                <p:oleObj name="Equation" r:id="rId7" imgW="4914900" imgH="933450" progId="EquationMagic">
                  <p:embed/>
                  <p:pic>
                    <p:nvPicPr>
                      <p:cNvPr id="0" name="Object 20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048000"/>
                        <a:ext cx="491490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5" name="Freeform 2055"/>
          <p:cNvSpPr>
            <a:spLocks/>
          </p:cNvSpPr>
          <p:nvPr/>
        </p:nvSpPr>
        <p:spPr bwMode="auto">
          <a:xfrm rot="-809761">
            <a:off x="8121650" y="2967038"/>
            <a:ext cx="488950" cy="2824162"/>
          </a:xfrm>
          <a:custGeom>
            <a:avLst/>
            <a:gdLst>
              <a:gd name="T0" fmla="*/ 2147483647 w 294"/>
              <a:gd name="T1" fmla="*/ 0 h 1773"/>
              <a:gd name="T2" fmla="*/ 2147483647 w 294"/>
              <a:gd name="T3" fmla="*/ 2147483647 h 1773"/>
              <a:gd name="T4" fmla="*/ 2147483647 w 294"/>
              <a:gd name="T5" fmla="*/ 2147483647 h 1773"/>
              <a:gd name="T6" fmla="*/ 2147483647 w 294"/>
              <a:gd name="T7" fmla="*/ 2147483647 h 1773"/>
              <a:gd name="T8" fmla="*/ 2147483647 w 294"/>
              <a:gd name="T9" fmla="*/ 2147483647 h 1773"/>
              <a:gd name="T10" fmla="*/ 2147483647 w 294"/>
              <a:gd name="T11" fmla="*/ 2147483647 h 1773"/>
              <a:gd name="T12" fmla="*/ 2147483647 w 294"/>
              <a:gd name="T13" fmla="*/ 2147483647 h 1773"/>
              <a:gd name="T14" fmla="*/ 2147483647 w 294"/>
              <a:gd name="T15" fmla="*/ 2147483647 h 1773"/>
              <a:gd name="T16" fmla="*/ 2147483647 w 294"/>
              <a:gd name="T17" fmla="*/ 2147483647 h 1773"/>
              <a:gd name="T18" fmla="*/ 2147483647 w 294"/>
              <a:gd name="T19" fmla="*/ 2147483647 h 1773"/>
              <a:gd name="T20" fmla="*/ 2147483647 w 294"/>
              <a:gd name="T21" fmla="*/ 2147483647 h 1773"/>
              <a:gd name="T22" fmla="*/ 2147483647 w 294"/>
              <a:gd name="T23" fmla="*/ 2147483647 h 1773"/>
              <a:gd name="T24" fmla="*/ 2147483647 w 294"/>
              <a:gd name="T25" fmla="*/ 2147483647 h 1773"/>
              <a:gd name="T26" fmla="*/ 2147483647 w 294"/>
              <a:gd name="T27" fmla="*/ 2147483647 h 1773"/>
              <a:gd name="T28" fmla="*/ 2147483647 w 294"/>
              <a:gd name="T29" fmla="*/ 2147483647 h 1773"/>
              <a:gd name="T30" fmla="*/ 0 w 294"/>
              <a:gd name="T31" fmla="*/ 2147483647 h 1773"/>
              <a:gd name="T32" fmla="*/ 2147483647 w 294"/>
              <a:gd name="T33" fmla="*/ 2147483647 h 1773"/>
              <a:gd name="T34" fmla="*/ 2147483647 w 294"/>
              <a:gd name="T35" fmla="*/ 2147483647 h 1773"/>
              <a:gd name="T36" fmla="*/ 2147483647 w 294"/>
              <a:gd name="T37" fmla="*/ 2147483647 h 1773"/>
              <a:gd name="T38" fmla="*/ 2147483647 w 294"/>
              <a:gd name="T39" fmla="*/ 2147483647 h 1773"/>
              <a:gd name="T40" fmla="*/ 2147483647 w 294"/>
              <a:gd name="T41" fmla="*/ 2147483647 h 1773"/>
              <a:gd name="T42" fmla="*/ 2147483647 w 294"/>
              <a:gd name="T43" fmla="*/ 2147483647 h 177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4" h="1773">
                <a:moveTo>
                  <a:pt x="294" y="0"/>
                </a:moveTo>
                <a:cubicBezTo>
                  <a:pt x="273" y="21"/>
                  <a:pt x="250" y="35"/>
                  <a:pt x="226" y="51"/>
                </a:cubicBezTo>
                <a:cubicBezTo>
                  <a:pt x="215" y="58"/>
                  <a:pt x="192" y="74"/>
                  <a:pt x="192" y="74"/>
                </a:cubicBezTo>
                <a:cubicBezTo>
                  <a:pt x="163" y="119"/>
                  <a:pt x="201" y="65"/>
                  <a:pt x="164" y="102"/>
                </a:cubicBezTo>
                <a:cubicBezTo>
                  <a:pt x="141" y="125"/>
                  <a:pt x="123" y="157"/>
                  <a:pt x="96" y="175"/>
                </a:cubicBezTo>
                <a:cubicBezTo>
                  <a:pt x="74" y="208"/>
                  <a:pt x="61" y="244"/>
                  <a:pt x="40" y="277"/>
                </a:cubicBezTo>
                <a:cubicBezTo>
                  <a:pt x="29" y="316"/>
                  <a:pt x="22" y="349"/>
                  <a:pt x="17" y="390"/>
                </a:cubicBezTo>
                <a:cubicBezTo>
                  <a:pt x="27" y="458"/>
                  <a:pt x="33" y="535"/>
                  <a:pt x="96" y="576"/>
                </a:cubicBezTo>
                <a:cubicBezTo>
                  <a:pt x="100" y="587"/>
                  <a:pt x="124" y="627"/>
                  <a:pt x="124" y="627"/>
                </a:cubicBezTo>
                <a:cubicBezTo>
                  <a:pt x="142" y="678"/>
                  <a:pt x="156" y="732"/>
                  <a:pt x="164" y="785"/>
                </a:cubicBezTo>
                <a:cubicBezTo>
                  <a:pt x="158" y="850"/>
                  <a:pt x="154" y="888"/>
                  <a:pt x="124" y="943"/>
                </a:cubicBezTo>
                <a:cubicBezTo>
                  <a:pt x="119" y="968"/>
                  <a:pt x="111" y="984"/>
                  <a:pt x="96" y="1005"/>
                </a:cubicBezTo>
                <a:cubicBezTo>
                  <a:pt x="90" y="1034"/>
                  <a:pt x="73" y="1054"/>
                  <a:pt x="57" y="1079"/>
                </a:cubicBezTo>
                <a:cubicBezTo>
                  <a:pt x="40" y="1105"/>
                  <a:pt x="41" y="1137"/>
                  <a:pt x="23" y="1163"/>
                </a:cubicBezTo>
                <a:cubicBezTo>
                  <a:pt x="19" y="1178"/>
                  <a:pt x="17" y="1194"/>
                  <a:pt x="12" y="1209"/>
                </a:cubicBezTo>
                <a:cubicBezTo>
                  <a:pt x="9" y="1221"/>
                  <a:pt x="0" y="1243"/>
                  <a:pt x="0" y="1243"/>
                </a:cubicBezTo>
                <a:cubicBezTo>
                  <a:pt x="3" y="1291"/>
                  <a:pt x="0" y="1378"/>
                  <a:pt x="40" y="1418"/>
                </a:cubicBezTo>
                <a:cubicBezTo>
                  <a:pt x="49" y="1449"/>
                  <a:pt x="56" y="1479"/>
                  <a:pt x="79" y="1502"/>
                </a:cubicBezTo>
                <a:cubicBezTo>
                  <a:pt x="93" y="1542"/>
                  <a:pt x="112" y="1559"/>
                  <a:pt x="136" y="1593"/>
                </a:cubicBezTo>
                <a:cubicBezTo>
                  <a:pt x="143" y="1616"/>
                  <a:pt x="178" y="1670"/>
                  <a:pt x="198" y="1683"/>
                </a:cubicBezTo>
                <a:cubicBezTo>
                  <a:pt x="209" y="1700"/>
                  <a:pt x="214" y="1715"/>
                  <a:pt x="220" y="1734"/>
                </a:cubicBezTo>
                <a:cubicBezTo>
                  <a:pt x="224" y="1747"/>
                  <a:pt x="232" y="1773"/>
                  <a:pt x="232" y="1773"/>
                </a:cubicBezTo>
              </a:path>
            </a:pathLst>
          </a:custGeom>
          <a:noFill/>
          <a:ln w="28575" cap="flat" cmpd="sng">
            <a:solidFill>
              <a:schemeClr val="bg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2776" name="Line 2056"/>
          <p:cNvSpPr>
            <a:spLocks noChangeShapeType="1"/>
          </p:cNvSpPr>
          <p:nvPr/>
        </p:nvSpPr>
        <p:spPr bwMode="auto">
          <a:xfrm rot="20791927" flipH="1">
            <a:off x="8077200" y="2819400"/>
            <a:ext cx="76200" cy="3429000"/>
          </a:xfrm>
          <a:prstGeom prst="line">
            <a:avLst/>
          </a:prstGeom>
          <a:noFill/>
          <a:ln w="12700">
            <a:solidFill>
              <a:schemeClr val="bg2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2777" name="Line 2057"/>
          <p:cNvSpPr>
            <a:spLocks noChangeShapeType="1"/>
          </p:cNvSpPr>
          <p:nvPr/>
        </p:nvSpPr>
        <p:spPr bwMode="auto">
          <a:xfrm flipH="1" flipV="1">
            <a:off x="6400800" y="3429000"/>
            <a:ext cx="1828800" cy="1600200"/>
          </a:xfrm>
          <a:prstGeom prst="line">
            <a:avLst/>
          </a:prstGeom>
          <a:noFill/>
          <a:ln w="12700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2778" name="Line 2058"/>
          <p:cNvSpPr>
            <a:spLocks noChangeShapeType="1"/>
          </p:cNvSpPr>
          <p:nvPr/>
        </p:nvSpPr>
        <p:spPr bwMode="auto">
          <a:xfrm flipH="1" flipV="1">
            <a:off x="6400800" y="3429000"/>
            <a:ext cx="1524000" cy="152400"/>
          </a:xfrm>
          <a:prstGeom prst="line">
            <a:avLst/>
          </a:prstGeom>
          <a:noFill/>
          <a:ln w="12700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79" name="Line 2059"/>
          <p:cNvSpPr>
            <a:spLocks noChangeShapeType="1"/>
          </p:cNvSpPr>
          <p:nvPr/>
        </p:nvSpPr>
        <p:spPr bwMode="auto">
          <a:xfrm flipH="1">
            <a:off x="6629400" y="3657600"/>
            <a:ext cx="1295400" cy="2819400"/>
          </a:xfrm>
          <a:prstGeom prst="line">
            <a:avLst/>
          </a:prstGeom>
          <a:noFill/>
          <a:ln w="12700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80" name="Line 2060"/>
          <p:cNvSpPr>
            <a:spLocks noChangeShapeType="1"/>
          </p:cNvSpPr>
          <p:nvPr/>
        </p:nvSpPr>
        <p:spPr bwMode="auto">
          <a:xfrm flipH="1">
            <a:off x="6629400" y="5029200"/>
            <a:ext cx="1600200" cy="1447800"/>
          </a:xfrm>
          <a:prstGeom prst="line">
            <a:avLst/>
          </a:prstGeom>
          <a:noFill/>
          <a:ln w="12700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81" name="Line 2061"/>
          <p:cNvSpPr>
            <a:spLocks noChangeShapeType="1"/>
          </p:cNvSpPr>
          <p:nvPr/>
        </p:nvSpPr>
        <p:spPr bwMode="auto">
          <a:xfrm flipH="1" flipV="1">
            <a:off x="6400800" y="3429000"/>
            <a:ext cx="1981200" cy="9144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82" name="Line 2062"/>
          <p:cNvSpPr>
            <a:spLocks noChangeShapeType="1"/>
          </p:cNvSpPr>
          <p:nvPr/>
        </p:nvSpPr>
        <p:spPr bwMode="auto">
          <a:xfrm flipH="1">
            <a:off x="6629400" y="4343400"/>
            <a:ext cx="1752600" cy="2133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83" name="Oval 2063"/>
          <p:cNvSpPr>
            <a:spLocks noChangeArrowheads="1"/>
          </p:cNvSpPr>
          <p:nvPr/>
        </p:nvSpPr>
        <p:spPr bwMode="auto">
          <a:xfrm>
            <a:off x="6324600" y="335280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84" name="Oval 2064"/>
          <p:cNvSpPr>
            <a:spLocks noChangeArrowheads="1"/>
          </p:cNvSpPr>
          <p:nvPr/>
        </p:nvSpPr>
        <p:spPr bwMode="auto">
          <a:xfrm>
            <a:off x="6629400" y="640080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2785" name="Text Box 2065"/>
          <p:cNvSpPr txBox="1">
            <a:spLocks noChangeArrowheads="1"/>
          </p:cNvSpPr>
          <p:nvPr/>
        </p:nvSpPr>
        <p:spPr bwMode="auto">
          <a:xfrm>
            <a:off x="6172200" y="29718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c</a:t>
            </a:r>
            <a:r>
              <a:rPr lang="en-US" sz="1600"/>
              <a:t>1</a:t>
            </a:r>
            <a:endParaRPr lang="en-US" sz="2400"/>
          </a:p>
        </p:txBody>
      </p:sp>
      <p:sp>
        <p:nvSpPr>
          <p:cNvPr id="32786" name="Text Box 2066"/>
          <p:cNvSpPr txBox="1">
            <a:spLocks noChangeArrowheads="1"/>
          </p:cNvSpPr>
          <p:nvPr/>
        </p:nvSpPr>
        <p:spPr bwMode="auto">
          <a:xfrm>
            <a:off x="6705600" y="63246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c</a:t>
            </a:r>
            <a:r>
              <a:rPr lang="en-US" sz="1600"/>
              <a:t>2</a:t>
            </a:r>
            <a:endParaRPr lang="en-US" sz="2400"/>
          </a:p>
        </p:txBody>
      </p:sp>
      <p:sp>
        <p:nvSpPr>
          <p:cNvPr id="32787" name="Text Box 2067"/>
          <p:cNvSpPr txBox="1">
            <a:spLocks noChangeArrowheads="1"/>
          </p:cNvSpPr>
          <p:nvPr/>
        </p:nvSpPr>
        <p:spPr bwMode="auto">
          <a:xfrm>
            <a:off x="7772400" y="5867400"/>
            <a:ext cx="1219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Texture plane</a:t>
            </a:r>
          </a:p>
        </p:txBody>
      </p:sp>
      <p:sp>
        <p:nvSpPr>
          <p:cNvPr id="32788" name="Text Box 2068"/>
          <p:cNvSpPr txBox="1">
            <a:spLocks noChangeArrowheads="1"/>
          </p:cNvSpPr>
          <p:nvPr/>
        </p:nvSpPr>
        <p:spPr bwMode="auto">
          <a:xfrm>
            <a:off x="7848600" y="24384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Scene</a:t>
            </a:r>
          </a:p>
        </p:txBody>
      </p:sp>
      <p:graphicFrame>
        <p:nvGraphicFramePr>
          <p:cNvPr id="32789" name="Object 2069"/>
          <p:cNvGraphicFramePr>
            <a:graphicFrameLocks noChangeAspect="1"/>
          </p:cNvGraphicFramePr>
          <p:nvPr/>
        </p:nvGraphicFramePr>
        <p:xfrm>
          <a:off x="1143000" y="5867400"/>
          <a:ext cx="116205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4" name="Equation" r:id="rId9" imgW="1162050" imgH="352425" progId="EquationMagic">
                  <p:embed/>
                </p:oleObj>
              </mc:Choice>
              <mc:Fallback>
                <p:oleObj name="Equation" r:id="rId9" imgW="1162050" imgH="352425" progId="EquationMagic">
                  <p:embed/>
                  <p:pic>
                    <p:nvPicPr>
                      <p:cNvPr id="0" name="Object 20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5867400"/>
                        <a:ext cx="116205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1252" name="Group 2052"/>
          <p:cNvGrpSpPr>
            <a:grpSpLocks/>
          </p:cNvGrpSpPr>
          <p:nvPr/>
        </p:nvGrpSpPr>
        <p:grpSpPr bwMode="auto">
          <a:xfrm>
            <a:off x="3733800" y="3657600"/>
            <a:ext cx="2743200" cy="747713"/>
            <a:chOff x="2352" y="2304"/>
            <a:chExt cx="1728" cy="471"/>
          </a:xfrm>
        </p:grpSpPr>
        <p:sp>
          <p:nvSpPr>
            <p:cNvPr id="32791" name="Text Box 2050"/>
            <p:cNvSpPr txBox="1">
              <a:spLocks noChangeArrowheads="1"/>
            </p:cNvSpPr>
            <p:nvPr/>
          </p:nvSpPr>
          <p:spPr bwMode="auto">
            <a:xfrm>
              <a:off x="2400" y="2544"/>
              <a:ext cx="16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/>
                <a:t>Depth w.r.t. model facet</a:t>
              </a:r>
            </a:p>
          </p:txBody>
        </p:sp>
        <p:sp>
          <p:nvSpPr>
            <p:cNvPr id="32792" name="Line 2051"/>
            <p:cNvSpPr>
              <a:spLocks noChangeShapeType="1"/>
            </p:cNvSpPr>
            <p:nvPr/>
          </p:nvSpPr>
          <p:spPr bwMode="auto">
            <a:xfrm flipH="1" flipV="1">
              <a:off x="2352" y="2304"/>
              <a:ext cx="288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Photometric variation</a:t>
            </a:r>
          </a:p>
        </p:txBody>
      </p:sp>
      <p:sp>
        <p:nvSpPr>
          <p:cNvPr id="11673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8686800" cy="20574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800" smtClean="0">
                <a:solidFill>
                  <a:srgbClr val="0000FF"/>
                </a:solidFill>
              </a:rPr>
              <a:t>Analytic formula</a:t>
            </a:r>
            <a:r>
              <a:rPr lang="en-US" sz="2800" smtClean="0"/>
              <a:t> for irradiance for a convex Lambertian object under distant illumination (with attached shadows)  - </a:t>
            </a:r>
            <a:r>
              <a:rPr lang="en-US" sz="2800" smtClean="0">
                <a:solidFill>
                  <a:srgbClr val="0000FF"/>
                </a:solidFill>
              </a:rPr>
              <a:t>spherical harmonics</a:t>
            </a:r>
          </a:p>
          <a:p>
            <a:pPr eaLnBrk="1" hangingPunct="1">
              <a:buFontTx/>
              <a:buNone/>
              <a:defRPr/>
            </a:pPr>
            <a:r>
              <a:rPr lang="en-US" sz="2400" smtClean="0">
                <a:solidFill>
                  <a:srgbClr val="4D4D4D"/>
                </a:solidFill>
              </a:rPr>
              <a:t>[Barsi and Jacobs, Ramamoorthi and Hanrahan 2001] </a:t>
            </a:r>
          </a:p>
          <a:p>
            <a:pPr eaLnBrk="1" hangingPunct="1">
              <a:buFontTx/>
              <a:buNone/>
              <a:defRPr/>
            </a:pPr>
            <a:endParaRPr lang="en-US" sz="2400" smtClean="0">
              <a:solidFill>
                <a:srgbClr val="4D4D4D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2400" smtClean="0">
              <a:solidFill>
                <a:srgbClr val="4D4D4D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2400" smtClean="0">
              <a:solidFill>
                <a:srgbClr val="4D4D4D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2400" smtClean="0">
              <a:solidFill>
                <a:srgbClr val="4D4D4D"/>
              </a:solidFill>
            </a:endParaRPr>
          </a:p>
        </p:txBody>
      </p:sp>
      <p:graphicFrame>
        <p:nvGraphicFramePr>
          <p:cNvPr id="33796" name="Object 1028"/>
          <p:cNvGraphicFramePr>
            <a:graphicFrameLocks noChangeAspect="1"/>
          </p:cNvGraphicFramePr>
          <p:nvPr/>
        </p:nvGraphicFramePr>
        <p:xfrm>
          <a:off x="1377950" y="3810000"/>
          <a:ext cx="5335588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2" name="Equation" r:id="rId3" imgW="2476500" imgH="431800" progId="Equation.3">
                  <p:embed/>
                </p:oleObj>
              </mc:Choice>
              <mc:Fallback>
                <p:oleObj name="Equation" r:id="rId3" imgW="2476500" imgH="431800" progId="Equation.3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7950" y="3810000"/>
                        <a:ext cx="5335588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7" name="Object 1029"/>
          <p:cNvGraphicFramePr>
            <a:graphicFrameLocks noChangeAspect="1"/>
          </p:cNvGraphicFramePr>
          <p:nvPr/>
        </p:nvGraphicFramePr>
        <p:xfrm>
          <a:off x="1376363" y="4983163"/>
          <a:ext cx="3176587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3" name="Equation" r:id="rId5" imgW="1459866" imgH="241195" progId="Equation.3">
                  <p:embed/>
                </p:oleObj>
              </mc:Choice>
              <mc:Fallback>
                <p:oleObj name="Equation" r:id="rId5" imgW="1459866" imgH="241195" progId="Equation.3">
                  <p:embed/>
                  <p:pic>
                    <p:nvPicPr>
                      <p:cNvPr id="0" name="Object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6363" y="4983163"/>
                        <a:ext cx="3176587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jagLightE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989013"/>
            <a:ext cx="6729412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of photometric variation</a:t>
            </a:r>
          </a:p>
        </p:txBody>
      </p:sp>
      <p:pic>
        <p:nvPicPr>
          <p:cNvPr id="117765" name="light.mpg">
            <a:hlinkClick r:id="" action="ppaction://media"/>
          </p:cNvPr>
          <p:cNvPicPr>
            <a:picLocks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866900"/>
            <a:ext cx="6096000" cy="457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776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77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77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76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Composite variability</a:t>
            </a:r>
          </a:p>
        </p:txBody>
      </p:sp>
      <p:sp>
        <p:nvSpPr>
          <p:cNvPr id="11878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0" y="2082800"/>
            <a:ext cx="9144000" cy="59182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800" smtClean="0"/>
              <a:t>Similarly, composite texture intensity variability</a:t>
            </a:r>
          </a:p>
          <a:p>
            <a:pPr eaLnBrk="1" hangingPunct="1">
              <a:defRPr/>
            </a:pPr>
            <a:endParaRPr lang="en-US" sz="2800" smtClean="0"/>
          </a:p>
          <a:p>
            <a:pPr eaLnBrk="1" hangingPunct="1">
              <a:defRPr/>
            </a:pPr>
            <a:endParaRPr lang="en-US" sz="2800" smtClean="0"/>
          </a:p>
          <a:p>
            <a:pPr eaLnBrk="1" hangingPunct="1">
              <a:defRPr/>
            </a:pPr>
            <a:endParaRPr lang="en-US" sz="2800" smtClean="0"/>
          </a:p>
          <a:p>
            <a:pPr eaLnBrk="1" hangingPunct="1">
              <a:defRPr/>
            </a:pPr>
            <a:endParaRPr lang="en-US" sz="2800" smtClean="0"/>
          </a:p>
          <a:p>
            <a:pPr eaLnBrk="1" hangingPunct="1">
              <a:buFontTx/>
              <a:buNone/>
              <a:defRPr/>
            </a:pPr>
            <a:r>
              <a:rPr lang="en-US" sz="2800" smtClean="0"/>
              <a:t>Can be modeled as </a:t>
            </a:r>
            <a:r>
              <a:rPr lang="en-US" sz="2800" smtClean="0">
                <a:solidFill>
                  <a:srgbClr val="0000FF"/>
                </a:solidFill>
              </a:rPr>
              <a:t>sum of basis</a:t>
            </a:r>
          </a:p>
        </p:txBody>
      </p:sp>
      <p:graphicFrame>
        <p:nvGraphicFramePr>
          <p:cNvPr id="35844" name="Object 1028"/>
          <p:cNvGraphicFramePr>
            <a:graphicFrameLocks noChangeAspect="1"/>
          </p:cNvGraphicFramePr>
          <p:nvPr/>
        </p:nvGraphicFramePr>
        <p:xfrm>
          <a:off x="609600" y="2992438"/>
          <a:ext cx="44958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8" name="Equation" r:id="rId3" imgW="4495800" imgH="314325" progId="EquationMagic">
                  <p:embed/>
                </p:oleObj>
              </mc:Choice>
              <mc:Fallback>
                <p:oleObj name="Equation" r:id="rId3" imgW="4495800" imgH="314325" progId="EquationMagic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992438"/>
                        <a:ext cx="449580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5" name="Object 1029"/>
          <p:cNvGraphicFramePr>
            <a:graphicFrameLocks noChangeAspect="1"/>
          </p:cNvGraphicFramePr>
          <p:nvPr/>
        </p:nvGraphicFramePr>
        <p:xfrm>
          <a:off x="398463" y="5257800"/>
          <a:ext cx="4852987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9" name="Equation" r:id="rId5" imgW="4667250" imgH="314325" progId="EquationMagic">
                  <p:embed/>
                </p:oleObj>
              </mc:Choice>
              <mc:Fallback>
                <p:oleObj name="Equation" r:id="rId5" imgW="4667250" imgH="314325" progId="EquationMagic">
                  <p:embed/>
                  <p:pic>
                    <p:nvPicPr>
                      <p:cNvPr id="0" name="Object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463" y="5257800"/>
                        <a:ext cx="4852987" cy="32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6" name="Text Box 1030"/>
          <p:cNvSpPr txBox="1">
            <a:spLocks noChangeArrowheads="1"/>
          </p:cNvSpPr>
          <p:nvPr/>
        </p:nvSpPr>
        <p:spPr bwMode="auto">
          <a:xfrm>
            <a:off x="1003300" y="3848100"/>
            <a:ext cx="6438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  <a:latin typeface="Arial" charset="0"/>
              </a:rPr>
              <a:t>Planar   Depth      Light  Res Err</a:t>
            </a:r>
          </a:p>
        </p:txBody>
      </p:sp>
      <p:sp>
        <p:nvSpPr>
          <p:cNvPr id="35847" name="Line 1031"/>
          <p:cNvSpPr>
            <a:spLocks noChangeShapeType="1"/>
          </p:cNvSpPr>
          <p:nvPr/>
        </p:nvSpPr>
        <p:spPr bwMode="auto">
          <a:xfrm flipV="1">
            <a:off x="3886200" y="3238500"/>
            <a:ext cx="38100" cy="4699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5848" name="Line 1032"/>
          <p:cNvSpPr>
            <a:spLocks noChangeShapeType="1"/>
          </p:cNvSpPr>
          <p:nvPr/>
        </p:nvSpPr>
        <p:spPr bwMode="auto">
          <a:xfrm flipV="1">
            <a:off x="2882900" y="3314700"/>
            <a:ext cx="38100" cy="4699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5849" name="Line 1033"/>
          <p:cNvSpPr>
            <a:spLocks noChangeShapeType="1"/>
          </p:cNvSpPr>
          <p:nvPr/>
        </p:nvSpPr>
        <p:spPr bwMode="auto">
          <a:xfrm flipH="1" flipV="1">
            <a:off x="4572000" y="3251200"/>
            <a:ext cx="355600" cy="4445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5850" name="Line 1035"/>
          <p:cNvSpPr>
            <a:spLocks noChangeShapeType="1"/>
          </p:cNvSpPr>
          <p:nvPr/>
        </p:nvSpPr>
        <p:spPr bwMode="auto">
          <a:xfrm flipV="1">
            <a:off x="2019300" y="3289300"/>
            <a:ext cx="38100" cy="4699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35851" name="Object 1038"/>
          <p:cNvGraphicFramePr>
            <a:graphicFrameLocks noChangeAspect="1"/>
          </p:cNvGraphicFramePr>
          <p:nvPr/>
        </p:nvGraphicFramePr>
        <p:xfrm>
          <a:off x="990600" y="5867400"/>
          <a:ext cx="1903413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0" name="Equation" r:id="rId7" imgW="1828800" imgH="314325" progId="EquationMagic">
                  <p:embed/>
                </p:oleObj>
              </mc:Choice>
              <mc:Fallback>
                <p:oleObj name="Equation" r:id="rId7" imgW="1828800" imgH="314325" progId="EquationMagic">
                  <p:embed/>
                  <p:pic>
                    <p:nvPicPr>
                      <p:cNvPr id="0" name="Object 10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867400"/>
                        <a:ext cx="1903413" cy="32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How to compute?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650875" indent="-533400" eaLnBrk="1" hangingPunct="1">
              <a:buFontTx/>
              <a:buNone/>
              <a:defRPr/>
            </a:pPr>
            <a:r>
              <a:rPr lang="en-US" smtClean="0"/>
              <a:t>From a 3D graphics model: </a:t>
            </a:r>
          </a:p>
          <a:p>
            <a:pPr marL="785813" lvl="1" indent="-381000" eaLnBrk="1" hangingPunct="1">
              <a:buFontTx/>
              <a:buAutoNum type="arabicPeriod"/>
              <a:defRPr/>
            </a:pPr>
            <a:r>
              <a:rPr lang="en-US" sz="2000" smtClean="0"/>
              <a:t>Texture intensity derivatives</a:t>
            </a:r>
          </a:p>
          <a:p>
            <a:pPr marL="785813" lvl="1" indent="-381000" eaLnBrk="1" hangingPunct="1">
              <a:buFontTx/>
              <a:buAutoNum type="arabicPeriod"/>
              <a:defRPr/>
            </a:pPr>
            <a:r>
              <a:rPr lang="en-US" sz="2000" smtClean="0"/>
              <a:t>Jacobian of warp or displacement function</a:t>
            </a:r>
          </a:p>
          <a:p>
            <a:pPr marL="650875" indent="-533400" eaLnBrk="1" hangingPunct="1">
              <a:defRPr/>
            </a:pPr>
            <a:r>
              <a:rPr lang="en-US" smtClean="0"/>
              <a:t>Results in about 20 components: </a:t>
            </a:r>
          </a:p>
          <a:p>
            <a:pPr marL="785813" lvl="1" indent="-381000" eaLnBrk="1" hangingPunct="1">
              <a:defRPr/>
            </a:pPr>
            <a:r>
              <a:rPr lang="en-US" sz="2000" smtClean="0">
                <a:solidFill>
                  <a:schemeClr val="bg2"/>
                </a:solidFill>
              </a:rPr>
              <a:t>T</a:t>
            </a:r>
            <a:r>
              <a:rPr lang="en-US" sz="2000" baseline="-25000" smtClean="0">
                <a:solidFill>
                  <a:schemeClr val="bg2"/>
                </a:solidFill>
              </a:rPr>
              <a:t>0</a:t>
            </a:r>
            <a:endParaRPr lang="en-US" sz="2000" smtClean="0">
              <a:solidFill>
                <a:schemeClr val="bg2"/>
              </a:solidFill>
            </a:endParaRPr>
          </a:p>
          <a:p>
            <a:pPr marL="785813" lvl="1" indent="-381000" eaLnBrk="1" hangingPunct="1">
              <a:defRPr/>
            </a:pPr>
            <a:r>
              <a:rPr lang="en-US" sz="2000" smtClean="0"/>
              <a:t>8 for planar, </a:t>
            </a:r>
          </a:p>
          <a:p>
            <a:pPr marL="785813" lvl="1" indent="-381000" eaLnBrk="1" hangingPunct="1">
              <a:defRPr/>
            </a:pPr>
            <a:r>
              <a:rPr lang="en-US" sz="2000" smtClean="0"/>
              <a:t>2 out-of plane (parallax), </a:t>
            </a:r>
          </a:p>
          <a:p>
            <a:pPr marL="785813" lvl="1" indent="-381000" eaLnBrk="1" hangingPunct="1">
              <a:defRPr/>
            </a:pPr>
            <a:r>
              <a:rPr lang="en-US" sz="2000" smtClean="0"/>
              <a:t>3-9 light</a:t>
            </a:r>
          </a:p>
          <a:p>
            <a:pPr marL="785813" lvl="1" indent="-381000" eaLnBrk="1" hangingPunct="1">
              <a:buFontTx/>
              <a:buNone/>
              <a:defRPr/>
            </a:pPr>
            <a:endParaRPr lang="en-US" sz="2000" smtClean="0"/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mtClean="0"/>
              <a:t>From video:</a:t>
            </a:r>
          </a:p>
          <a:p>
            <a:pPr eaLnBrk="1" hangingPunct="1">
              <a:defRPr/>
            </a:pPr>
            <a:r>
              <a:rPr lang="en-US" smtClean="0"/>
              <a:t>We can expect an approximately 20dim variation in the space of all input texture images. </a:t>
            </a:r>
          </a:p>
          <a:p>
            <a:pPr eaLnBrk="1" hangingPunct="1">
              <a:buFontTx/>
              <a:buNone/>
              <a:defRPr/>
            </a:pPr>
            <a:r>
              <a:rPr lang="en-US" smtClean="0"/>
              <a:t>=&gt; Extract this subspace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How to compute</a:t>
            </a:r>
            <a:br>
              <a:rPr lang="en-US" smtClean="0"/>
            </a:br>
            <a:r>
              <a:rPr lang="en-US" smtClean="0"/>
              <a:t>from images (cont)…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8153400" cy="12192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mtClean="0"/>
              <a:t>1. Take input video sequence, use SFS/SFM geometry to warp into texture space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685800" y="3200400"/>
            <a:ext cx="2857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7893" name="Group 5"/>
          <p:cNvGrpSpPr>
            <a:grpSpLocks/>
          </p:cNvGrpSpPr>
          <p:nvPr/>
        </p:nvGrpSpPr>
        <p:grpSpPr bwMode="auto">
          <a:xfrm>
            <a:off x="381000" y="4038600"/>
            <a:ext cx="92075" cy="174625"/>
            <a:chOff x="489" y="1864"/>
            <a:chExt cx="48" cy="113"/>
          </a:xfrm>
        </p:grpSpPr>
        <p:sp>
          <p:nvSpPr>
            <p:cNvPr id="37983" name="Rectangle 6"/>
            <p:cNvSpPr>
              <a:spLocks noChangeArrowheads="1"/>
            </p:cNvSpPr>
            <p:nvPr/>
          </p:nvSpPr>
          <p:spPr bwMode="auto">
            <a:xfrm>
              <a:off x="489" y="1864"/>
              <a:ext cx="20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99"/>
                  </a:solidFill>
                  <a:latin typeface="Arial" charset="0"/>
                </a:rPr>
                <a:t>I</a:t>
              </a:r>
              <a:endParaRPr lang="en-US" sz="2400"/>
            </a:p>
          </p:txBody>
        </p:sp>
        <p:sp>
          <p:nvSpPr>
            <p:cNvPr id="37984" name="Rectangle 7"/>
            <p:cNvSpPr>
              <a:spLocks noChangeArrowheads="1"/>
            </p:cNvSpPr>
            <p:nvPr/>
          </p:nvSpPr>
          <p:spPr bwMode="auto">
            <a:xfrm>
              <a:off x="514" y="1918"/>
              <a:ext cx="23" cy="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600" b="1">
                  <a:solidFill>
                    <a:srgbClr val="000099"/>
                  </a:solidFill>
                  <a:latin typeface="Arial" charset="0"/>
                </a:rPr>
                <a:t>1</a:t>
              </a:r>
              <a:endParaRPr lang="en-US" sz="2400"/>
            </a:p>
          </p:txBody>
        </p:sp>
      </p:grpSp>
      <p:sp>
        <p:nvSpPr>
          <p:cNvPr id="37894" name="Rectangle 9"/>
          <p:cNvSpPr>
            <a:spLocks noChangeArrowheads="1"/>
          </p:cNvSpPr>
          <p:nvPr/>
        </p:nvSpPr>
        <p:spPr bwMode="auto">
          <a:xfrm>
            <a:off x="457200" y="6858000"/>
            <a:ext cx="254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00" b="1">
                <a:solidFill>
                  <a:srgbClr val="000099"/>
                </a:solidFill>
                <a:latin typeface="Arial" charset="0"/>
              </a:rPr>
              <a:t>t</a:t>
            </a:r>
            <a:endParaRPr lang="en-US" sz="2400"/>
          </a:p>
        </p:txBody>
      </p:sp>
      <p:sp>
        <p:nvSpPr>
          <p:cNvPr id="37895" name="Rectangle 10"/>
          <p:cNvSpPr>
            <a:spLocks noChangeArrowheads="1"/>
          </p:cNvSpPr>
          <p:nvPr/>
        </p:nvSpPr>
        <p:spPr bwMode="auto">
          <a:xfrm>
            <a:off x="1263650" y="4081463"/>
            <a:ext cx="2905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6" name="Rectangle 14"/>
          <p:cNvSpPr>
            <a:spLocks noChangeArrowheads="1"/>
          </p:cNvSpPr>
          <p:nvPr/>
        </p:nvSpPr>
        <p:spPr bwMode="auto">
          <a:xfrm>
            <a:off x="539750" y="3236913"/>
            <a:ext cx="1328738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7" name="Rectangle 15"/>
          <p:cNvSpPr>
            <a:spLocks noChangeArrowheads="1"/>
          </p:cNvSpPr>
          <p:nvPr/>
        </p:nvSpPr>
        <p:spPr bwMode="auto">
          <a:xfrm>
            <a:off x="1096963" y="3267075"/>
            <a:ext cx="5524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 b="1">
                <a:solidFill>
                  <a:srgbClr val="FFFFFF"/>
                </a:solidFill>
                <a:latin typeface="Arial" charset="0"/>
              </a:rPr>
              <a:t>CAPTURE</a:t>
            </a:r>
            <a:endParaRPr lang="en-US" sz="2400"/>
          </a:p>
        </p:txBody>
      </p:sp>
      <p:pic>
        <p:nvPicPr>
          <p:cNvPr id="37898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05200"/>
            <a:ext cx="10017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05200"/>
            <a:ext cx="114300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900" name="Group 18"/>
          <p:cNvGrpSpPr>
            <a:grpSpLocks/>
          </p:cNvGrpSpPr>
          <p:nvPr/>
        </p:nvGrpSpPr>
        <p:grpSpPr bwMode="auto">
          <a:xfrm>
            <a:off x="3810000" y="3429000"/>
            <a:ext cx="685800" cy="1143000"/>
            <a:chOff x="347" y="2534"/>
            <a:chExt cx="236" cy="379"/>
          </a:xfrm>
        </p:grpSpPr>
        <p:sp>
          <p:nvSpPr>
            <p:cNvPr id="37978" name="Freeform 19"/>
            <p:cNvSpPr>
              <a:spLocks/>
            </p:cNvSpPr>
            <p:nvPr/>
          </p:nvSpPr>
          <p:spPr bwMode="auto">
            <a:xfrm>
              <a:off x="347" y="2659"/>
              <a:ext cx="142" cy="254"/>
            </a:xfrm>
            <a:custGeom>
              <a:avLst/>
              <a:gdLst>
                <a:gd name="T0" fmla="*/ 0 w 708"/>
                <a:gd name="T1" fmla="*/ 9 h 1269"/>
                <a:gd name="T2" fmla="*/ 5 w 708"/>
                <a:gd name="T3" fmla="*/ 10 h 1269"/>
                <a:gd name="T4" fmla="*/ 5 w 708"/>
                <a:gd name="T5" fmla="*/ 10 h 1269"/>
                <a:gd name="T6" fmla="*/ 5 w 708"/>
                <a:gd name="T7" fmla="*/ 10 h 1269"/>
                <a:gd name="T8" fmla="*/ 5 w 708"/>
                <a:gd name="T9" fmla="*/ 10 h 1269"/>
                <a:gd name="T10" fmla="*/ 2 w 708"/>
                <a:gd name="T11" fmla="*/ 7 h 1269"/>
                <a:gd name="T12" fmla="*/ 2 w 708"/>
                <a:gd name="T13" fmla="*/ 6 h 1269"/>
                <a:gd name="T14" fmla="*/ 2 w 708"/>
                <a:gd name="T15" fmla="*/ 0 h 1269"/>
                <a:gd name="T16" fmla="*/ 2 w 708"/>
                <a:gd name="T17" fmla="*/ 0 h 1269"/>
                <a:gd name="T18" fmla="*/ 2 w 708"/>
                <a:gd name="T19" fmla="*/ 0 h 1269"/>
                <a:gd name="T20" fmla="*/ 2 w 708"/>
                <a:gd name="T21" fmla="*/ 0 h 1269"/>
                <a:gd name="T22" fmla="*/ 2 w 708"/>
                <a:gd name="T23" fmla="*/ 0 h 1269"/>
                <a:gd name="T24" fmla="*/ 6 w 708"/>
                <a:gd name="T25" fmla="*/ 7 h 1269"/>
                <a:gd name="T26" fmla="*/ 5 w 708"/>
                <a:gd name="T27" fmla="*/ 7 h 1269"/>
                <a:gd name="T28" fmla="*/ 5 w 708"/>
                <a:gd name="T29" fmla="*/ 7 h 1269"/>
                <a:gd name="T30" fmla="*/ 5 w 708"/>
                <a:gd name="T31" fmla="*/ 7 h 1269"/>
                <a:gd name="T32" fmla="*/ 2 w 708"/>
                <a:gd name="T33" fmla="*/ 6 h 1269"/>
                <a:gd name="T34" fmla="*/ 6 w 708"/>
                <a:gd name="T35" fmla="*/ 7 h 1269"/>
                <a:gd name="T36" fmla="*/ 6 w 708"/>
                <a:gd name="T37" fmla="*/ 7 h 1269"/>
                <a:gd name="T38" fmla="*/ 6 w 708"/>
                <a:gd name="T39" fmla="*/ 7 h 1269"/>
                <a:gd name="T40" fmla="*/ 6 w 708"/>
                <a:gd name="T41" fmla="*/ 7 h 1269"/>
                <a:gd name="T42" fmla="*/ 2 w 708"/>
                <a:gd name="T43" fmla="*/ 0 h 1269"/>
                <a:gd name="T44" fmla="*/ 2 w 708"/>
                <a:gd name="T45" fmla="*/ 0 h 1269"/>
                <a:gd name="T46" fmla="*/ 2 w 708"/>
                <a:gd name="T47" fmla="*/ 0 h 1269"/>
                <a:gd name="T48" fmla="*/ 2 w 708"/>
                <a:gd name="T49" fmla="*/ 0 h 1269"/>
                <a:gd name="T50" fmla="*/ 2 w 708"/>
                <a:gd name="T51" fmla="*/ 0 h 1269"/>
                <a:gd name="T52" fmla="*/ 2 w 708"/>
                <a:gd name="T53" fmla="*/ 7 h 1269"/>
                <a:gd name="T54" fmla="*/ 2 w 708"/>
                <a:gd name="T55" fmla="*/ 7 h 1269"/>
                <a:gd name="T56" fmla="*/ 5 w 708"/>
                <a:gd name="T57" fmla="*/ 10 h 1269"/>
                <a:gd name="T58" fmla="*/ 5 w 708"/>
                <a:gd name="T59" fmla="*/ 10 h 1269"/>
                <a:gd name="T60" fmla="*/ 5 w 708"/>
                <a:gd name="T61" fmla="*/ 10 h 1269"/>
                <a:gd name="T62" fmla="*/ 5 w 708"/>
                <a:gd name="T63" fmla="*/ 10 h 1269"/>
                <a:gd name="T64" fmla="*/ 0 w 708"/>
                <a:gd name="T65" fmla="*/ 8 h 12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08" h="1269">
                  <a:moveTo>
                    <a:pt x="10" y="1060"/>
                  </a:moveTo>
                  <a:lnTo>
                    <a:pt x="0" y="1096"/>
                  </a:lnTo>
                  <a:lnTo>
                    <a:pt x="634" y="1269"/>
                  </a:lnTo>
                  <a:lnTo>
                    <a:pt x="639" y="1269"/>
                  </a:lnTo>
                  <a:lnTo>
                    <a:pt x="646" y="1268"/>
                  </a:lnTo>
                  <a:lnTo>
                    <a:pt x="653" y="1264"/>
                  </a:lnTo>
                  <a:lnTo>
                    <a:pt x="656" y="1258"/>
                  </a:lnTo>
                  <a:lnTo>
                    <a:pt x="657" y="1251"/>
                  </a:lnTo>
                  <a:lnTo>
                    <a:pt x="656" y="1244"/>
                  </a:lnTo>
                  <a:lnTo>
                    <a:pt x="654" y="1239"/>
                  </a:lnTo>
                  <a:lnTo>
                    <a:pt x="306" y="805"/>
                  </a:lnTo>
                  <a:lnTo>
                    <a:pt x="291" y="817"/>
                  </a:lnTo>
                  <a:lnTo>
                    <a:pt x="309" y="817"/>
                  </a:lnTo>
                  <a:lnTo>
                    <a:pt x="308" y="810"/>
                  </a:lnTo>
                  <a:lnTo>
                    <a:pt x="311" y="817"/>
                  </a:lnTo>
                  <a:lnTo>
                    <a:pt x="311" y="18"/>
                  </a:lnTo>
                  <a:lnTo>
                    <a:pt x="291" y="18"/>
                  </a:lnTo>
                  <a:lnTo>
                    <a:pt x="277" y="32"/>
                  </a:lnTo>
                  <a:lnTo>
                    <a:pt x="284" y="35"/>
                  </a:lnTo>
                  <a:lnTo>
                    <a:pt x="291" y="37"/>
                  </a:lnTo>
                  <a:lnTo>
                    <a:pt x="298" y="35"/>
                  </a:lnTo>
                  <a:lnTo>
                    <a:pt x="305" y="32"/>
                  </a:lnTo>
                  <a:lnTo>
                    <a:pt x="308" y="25"/>
                  </a:lnTo>
                  <a:lnTo>
                    <a:pt x="275" y="26"/>
                  </a:lnTo>
                  <a:lnTo>
                    <a:pt x="673" y="873"/>
                  </a:lnTo>
                  <a:lnTo>
                    <a:pt x="689" y="865"/>
                  </a:lnTo>
                  <a:lnTo>
                    <a:pt x="689" y="847"/>
                  </a:lnTo>
                  <a:lnTo>
                    <a:pt x="682" y="848"/>
                  </a:lnTo>
                  <a:lnTo>
                    <a:pt x="675" y="851"/>
                  </a:lnTo>
                  <a:lnTo>
                    <a:pt x="672" y="858"/>
                  </a:lnTo>
                  <a:lnTo>
                    <a:pt x="671" y="865"/>
                  </a:lnTo>
                  <a:lnTo>
                    <a:pt x="672" y="872"/>
                  </a:lnTo>
                  <a:lnTo>
                    <a:pt x="693" y="847"/>
                  </a:lnTo>
                  <a:lnTo>
                    <a:pt x="294" y="772"/>
                  </a:lnTo>
                  <a:lnTo>
                    <a:pt x="288" y="809"/>
                  </a:lnTo>
                  <a:lnTo>
                    <a:pt x="686" y="883"/>
                  </a:lnTo>
                  <a:lnTo>
                    <a:pt x="689" y="883"/>
                  </a:lnTo>
                  <a:lnTo>
                    <a:pt x="696" y="882"/>
                  </a:lnTo>
                  <a:lnTo>
                    <a:pt x="703" y="879"/>
                  </a:lnTo>
                  <a:lnTo>
                    <a:pt x="706" y="872"/>
                  </a:lnTo>
                  <a:lnTo>
                    <a:pt x="708" y="865"/>
                  </a:lnTo>
                  <a:lnTo>
                    <a:pt x="706" y="858"/>
                  </a:lnTo>
                  <a:lnTo>
                    <a:pt x="706" y="857"/>
                  </a:lnTo>
                  <a:lnTo>
                    <a:pt x="308" y="10"/>
                  </a:lnTo>
                  <a:lnTo>
                    <a:pt x="305" y="4"/>
                  </a:lnTo>
                  <a:lnTo>
                    <a:pt x="298" y="1"/>
                  </a:lnTo>
                  <a:lnTo>
                    <a:pt x="291" y="0"/>
                  </a:lnTo>
                  <a:lnTo>
                    <a:pt x="284" y="1"/>
                  </a:lnTo>
                  <a:lnTo>
                    <a:pt x="277" y="4"/>
                  </a:lnTo>
                  <a:lnTo>
                    <a:pt x="274" y="11"/>
                  </a:lnTo>
                  <a:lnTo>
                    <a:pt x="273" y="18"/>
                  </a:lnTo>
                  <a:lnTo>
                    <a:pt x="273" y="817"/>
                  </a:lnTo>
                  <a:lnTo>
                    <a:pt x="274" y="824"/>
                  </a:lnTo>
                  <a:lnTo>
                    <a:pt x="277" y="828"/>
                  </a:lnTo>
                  <a:lnTo>
                    <a:pt x="625" y="1262"/>
                  </a:lnTo>
                  <a:lnTo>
                    <a:pt x="639" y="1232"/>
                  </a:lnTo>
                  <a:lnTo>
                    <a:pt x="632" y="1233"/>
                  </a:lnTo>
                  <a:lnTo>
                    <a:pt x="625" y="1237"/>
                  </a:lnTo>
                  <a:lnTo>
                    <a:pt x="622" y="1244"/>
                  </a:lnTo>
                  <a:lnTo>
                    <a:pt x="620" y="1251"/>
                  </a:lnTo>
                  <a:lnTo>
                    <a:pt x="622" y="1258"/>
                  </a:lnTo>
                  <a:lnTo>
                    <a:pt x="639" y="1251"/>
                  </a:lnTo>
                  <a:lnTo>
                    <a:pt x="644" y="1233"/>
                  </a:lnTo>
                  <a:lnTo>
                    <a:pt x="10" y="106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79" name="Freeform 20"/>
            <p:cNvSpPr>
              <a:spLocks/>
            </p:cNvSpPr>
            <p:nvPr/>
          </p:nvSpPr>
          <p:spPr bwMode="auto">
            <a:xfrm>
              <a:off x="355" y="2818"/>
              <a:ext cx="50" cy="57"/>
            </a:xfrm>
            <a:custGeom>
              <a:avLst/>
              <a:gdLst>
                <a:gd name="T0" fmla="*/ 0 w 250"/>
                <a:gd name="T1" fmla="*/ 2 h 286"/>
                <a:gd name="T2" fmla="*/ 2 w 250"/>
                <a:gd name="T3" fmla="*/ 0 h 286"/>
                <a:gd name="T4" fmla="*/ 0 w 250"/>
                <a:gd name="T5" fmla="*/ 1 h 286"/>
                <a:gd name="T6" fmla="*/ 0 w 250"/>
                <a:gd name="T7" fmla="*/ 2 h 2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0" h="286">
                  <a:moveTo>
                    <a:pt x="0" y="286"/>
                  </a:moveTo>
                  <a:lnTo>
                    <a:pt x="250" y="0"/>
                  </a:lnTo>
                  <a:lnTo>
                    <a:pt x="52" y="87"/>
                  </a:lnTo>
                  <a:lnTo>
                    <a:pt x="0" y="286"/>
                  </a:lnTo>
                  <a:close/>
                </a:path>
              </a:pathLst>
            </a:custGeom>
            <a:noFill/>
            <a:ln w="12700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80" name="Freeform 21"/>
            <p:cNvSpPr>
              <a:spLocks/>
            </p:cNvSpPr>
            <p:nvPr/>
          </p:nvSpPr>
          <p:spPr bwMode="auto">
            <a:xfrm>
              <a:off x="393" y="2584"/>
              <a:ext cx="184" cy="318"/>
            </a:xfrm>
            <a:custGeom>
              <a:avLst/>
              <a:gdLst>
                <a:gd name="T0" fmla="*/ 3 w 921"/>
                <a:gd name="T1" fmla="*/ 13 h 1591"/>
                <a:gd name="T2" fmla="*/ 4 w 921"/>
                <a:gd name="T3" fmla="*/ 10 h 1591"/>
                <a:gd name="T4" fmla="*/ 6 w 921"/>
                <a:gd name="T5" fmla="*/ 7 h 1591"/>
                <a:gd name="T6" fmla="*/ 4 w 921"/>
                <a:gd name="T7" fmla="*/ 3 h 1591"/>
                <a:gd name="T8" fmla="*/ 1 w 921"/>
                <a:gd name="T9" fmla="*/ 0 h 1591"/>
                <a:gd name="T10" fmla="*/ 0 w 921"/>
                <a:gd name="T11" fmla="*/ 3 h 1591"/>
                <a:gd name="T12" fmla="*/ 4 w 921"/>
                <a:gd name="T13" fmla="*/ 3 h 1591"/>
                <a:gd name="T14" fmla="*/ 4 w 921"/>
                <a:gd name="T15" fmla="*/ 10 h 1591"/>
                <a:gd name="T16" fmla="*/ 7 w 921"/>
                <a:gd name="T17" fmla="*/ 11 h 1591"/>
                <a:gd name="T18" fmla="*/ 3 w 921"/>
                <a:gd name="T19" fmla="*/ 13 h 15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21" h="1591">
                  <a:moveTo>
                    <a:pt x="425" y="1591"/>
                  </a:moveTo>
                  <a:lnTo>
                    <a:pt x="499" y="1281"/>
                  </a:lnTo>
                  <a:lnTo>
                    <a:pt x="746" y="833"/>
                  </a:lnTo>
                  <a:lnTo>
                    <a:pt x="447" y="423"/>
                  </a:lnTo>
                  <a:lnTo>
                    <a:pt x="163" y="0"/>
                  </a:lnTo>
                  <a:lnTo>
                    <a:pt x="0" y="373"/>
                  </a:lnTo>
                  <a:lnTo>
                    <a:pt x="447" y="434"/>
                  </a:lnTo>
                  <a:lnTo>
                    <a:pt x="461" y="1243"/>
                  </a:lnTo>
                  <a:lnTo>
                    <a:pt x="921" y="1356"/>
                  </a:lnTo>
                  <a:lnTo>
                    <a:pt x="425" y="1591"/>
                  </a:lnTo>
                  <a:close/>
                </a:path>
              </a:pathLst>
            </a:custGeom>
            <a:noFill/>
            <a:ln w="12700">
              <a:solidFill>
                <a:srgbClr val="0000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81" name="Freeform 22"/>
            <p:cNvSpPr>
              <a:spLocks/>
            </p:cNvSpPr>
            <p:nvPr/>
          </p:nvSpPr>
          <p:spPr bwMode="auto">
            <a:xfrm>
              <a:off x="424" y="2535"/>
              <a:ext cx="159" cy="321"/>
            </a:xfrm>
            <a:custGeom>
              <a:avLst/>
              <a:gdLst>
                <a:gd name="T0" fmla="*/ 0 w 794"/>
                <a:gd name="T1" fmla="*/ 2 h 1605"/>
                <a:gd name="T2" fmla="*/ 5 w 794"/>
                <a:gd name="T3" fmla="*/ 0 h 1605"/>
                <a:gd name="T4" fmla="*/ 5 w 794"/>
                <a:gd name="T5" fmla="*/ 0 h 1605"/>
                <a:gd name="T6" fmla="*/ 5 w 794"/>
                <a:gd name="T7" fmla="*/ 0 h 1605"/>
                <a:gd name="T8" fmla="*/ 5 w 794"/>
                <a:gd name="T9" fmla="*/ 4 h 1605"/>
                <a:gd name="T10" fmla="*/ 6 w 794"/>
                <a:gd name="T11" fmla="*/ 13 h 1605"/>
                <a:gd name="T12" fmla="*/ 6 w 794"/>
                <a:gd name="T13" fmla="*/ 13 h 1605"/>
                <a:gd name="T14" fmla="*/ 6 w 794"/>
                <a:gd name="T15" fmla="*/ 13 h 1605"/>
                <a:gd name="T16" fmla="*/ 6 w 794"/>
                <a:gd name="T17" fmla="*/ 13 h 1605"/>
                <a:gd name="T18" fmla="*/ 6 w 794"/>
                <a:gd name="T19" fmla="*/ 13 h 1605"/>
                <a:gd name="T20" fmla="*/ 6 w 794"/>
                <a:gd name="T21" fmla="*/ 13 h 1605"/>
                <a:gd name="T22" fmla="*/ 5 w 794"/>
                <a:gd name="T23" fmla="*/ 8 h 1605"/>
                <a:gd name="T24" fmla="*/ 5 w 794"/>
                <a:gd name="T25" fmla="*/ 4 h 1605"/>
                <a:gd name="T26" fmla="*/ 5 w 794"/>
                <a:gd name="T27" fmla="*/ 3 h 1605"/>
                <a:gd name="T28" fmla="*/ 5 w 794"/>
                <a:gd name="T29" fmla="*/ 3 h 1605"/>
                <a:gd name="T30" fmla="*/ 5 w 794"/>
                <a:gd name="T31" fmla="*/ 3 h 1605"/>
                <a:gd name="T32" fmla="*/ 3 w 794"/>
                <a:gd name="T33" fmla="*/ 5 h 1605"/>
                <a:gd name="T34" fmla="*/ 3 w 794"/>
                <a:gd name="T35" fmla="*/ 5 h 1605"/>
                <a:gd name="T36" fmla="*/ 3 w 794"/>
                <a:gd name="T37" fmla="*/ 5 h 1605"/>
                <a:gd name="T38" fmla="*/ 3 w 794"/>
                <a:gd name="T39" fmla="*/ 5 h 1605"/>
                <a:gd name="T40" fmla="*/ 3 w 794"/>
                <a:gd name="T41" fmla="*/ 5 h 1605"/>
                <a:gd name="T42" fmla="*/ 4 w 794"/>
                <a:gd name="T43" fmla="*/ 2 h 1605"/>
                <a:gd name="T44" fmla="*/ 4 w 794"/>
                <a:gd name="T45" fmla="*/ 2 h 1605"/>
                <a:gd name="T46" fmla="*/ 4 w 794"/>
                <a:gd name="T47" fmla="*/ 2 h 1605"/>
                <a:gd name="T48" fmla="*/ 4 w 794"/>
                <a:gd name="T49" fmla="*/ 2 h 1605"/>
                <a:gd name="T50" fmla="*/ 5 w 794"/>
                <a:gd name="T51" fmla="*/ 3 h 1605"/>
                <a:gd name="T52" fmla="*/ 4 w 794"/>
                <a:gd name="T53" fmla="*/ 2 h 1605"/>
                <a:gd name="T54" fmla="*/ 4 w 794"/>
                <a:gd name="T55" fmla="*/ 2 h 1605"/>
                <a:gd name="T56" fmla="*/ 4 w 794"/>
                <a:gd name="T57" fmla="*/ 2 h 1605"/>
                <a:gd name="T58" fmla="*/ 4 w 794"/>
                <a:gd name="T59" fmla="*/ 2 h 1605"/>
                <a:gd name="T60" fmla="*/ 3 w 794"/>
                <a:gd name="T61" fmla="*/ 5 h 1605"/>
                <a:gd name="T62" fmla="*/ 3 w 794"/>
                <a:gd name="T63" fmla="*/ 5 h 1605"/>
                <a:gd name="T64" fmla="*/ 3 w 794"/>
                <a:gd name="T65" fmla="*/ 6 h 1605"/>
                <a:gd name="T66" fmla="*/ 3 w 794"/>
                <a:gd name="T67" fmla="*/ 6 h 1605"/>
                <a:gd name="T68" fmla="*/ 5 w 794"/>
                <a:gd name="T69" fmla="*/ 4 h 1605"/>
                <a:gd name="T70" fmla="*/ 5 w 794"/>
                <a:gd name="T71" fmla="*/ 4 h 1605"/>
                <a:gd name="T72" fmla="*/ 5 w 794"/>
                <a:gd name="T73" fmla="*/ 4 h 1605"/>
                <a:gd name="T74" fmla="*/ 5 w 794"/>
                <a:gd name="T75" fmla="*/ 4 h 1605"/>
                <a:gd name="T76" fmla="*/ 5 w 794"/>
                <a:gd name="T77" fmla="*/ 4 h 1605"/>
                <a:gd name="T78" fmla="*/ 5 w 794"/>
                <a:gd name="T79" fmla="*/ 8 h 1605"/>
                <a:gd name="T80" fmla="*/ 6 w 794"/>
                <a:gd name="T81" fmla="*/ 13 h 1605"/>
                <a:gd name="T82" fmla="*/ 6 w 794"/>
                <a:gd name="T83" fmla="*/ 13 h 1605"/>
                <a:gd name="T84" fmla="*/ 6 w 794"/>
                <a:gd name="T85" fmla="*/ 13 h 1605"/>
                <a:gd name="T86" fmla="*/ 6 w 794"/>
                <a:gd name="T87" fmla="*/ 13 h 1605"/>
                <a:gd name="T88" fmla="*/ 6 w 794"/>
                <a:gd name="T89" fmla="*/ 13 h 1605"/>
                <a:gd name="T90" fmla="*/ 6 w 794"/>
                <a:gd name="T91" fmla="*/ 13 h 1605"/>
                <a:gd name="T92" fmla="*/ 5 w 794"/>
                <a:gd name="T93" fmla="*/ 4 h 1605"/>
                <a:gd name="T94" fmla="*/ 5 w 794"/>
                <a:gd name="T95" fmla="*/ 0 h 1605"/>
                <a:gd name="T96" fmla="*/ 5 w 794"/>
                <a:gd name="T97" fmla="*/ 0 h 1605"/>
                <a:gd name="T98" fmla="*/ 5 w 794"/>
                <a:gd name="T99" fmla="*/ 0 h 1605"/>
                <a:gd name="T100" fmla="*/ 0 w 794"/>
                <a:gd name="T101" fmla="*/ 2 h 160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94" h="1605">
                  <a:moveTo>
                    <a:pt x="0" y="226"/>
                  </a:moveTo>
                  <a:lnTo>
                    <a:pt x="13" y="262"/>
                  </a:lnTo>
                  <a:lnTo>
                    <a:pt x="670" y="37"/>
                  </a:lnTo>
                  <a:lnTo>
                    <a:pt x="663" y="18"/>
                  </a:lnTo>
                  <a:lnTo>
                    <a:pt x="646" y="25"/>
                  </a:lnTo>
                  <a:lnTo>
                    <a:pt x="650" y="32"/>
                  </a:lnTo>
                  <a:lnTo>
                    <a:pt x="657" y="36"/>
                  </a:lnTo>
                  <a:lnTo>
                    <a:pt x="663" y="37"/>
                  </a:lnTo>
                  <a:lnTo>
                    <a:pt x="645" y="20"/>
                  </a:lnTo>
                  <a:lnTo>
                    <a:pt x="660" y="454"/>
                  </a:lnTo>
                  <a:lnTo>
                    <a:pt x="660" y="456"/>
                  </a:lnTo>
                  <a:lnTo>
                    <a:pt x="758" y="1589"/>
                  </a:lnTo>
                  <a:lnTo>
                    <a:pt x="776" y="1587"/>
                  </a:lnTo>
                  <a:lnTo>
                    <a:pt x="793" y="1580"/>
                  </a:lnTo>
                  <a:lnTo>
                    <a:pt x="790" y="1573"/>
                  </a:lnTo>
                  <a:lnTo>
                    <a:pt x="783" y="1570"/>
                  </a:lnTo>
                  <a:lnTo>
                    <a:pt x="776" y="1569"/>
                  </a:lnTo>
                  <a:lnTo>
                    <a:pt x="769" y="1570"/>
                  </a:lnTo>
                  <a:lnTo>
                    <a:pt x="762" y="1573"/>
                  </a:lnTo>
                  <a:lnTo>
                    <a:pt x="759" y="1580"/>
                  </a:lnTo>
                  <a:lnTo>
                    <a:pt x="758" y="1587"/>
                  </a:lnTo>
                  <a:lnTo>
                    <a:pt x="794" y="1581"/>
                  </a:lnTo>
                  <a:lnTo>
                    <a:pt x="622" y="1044"/>
                  </a:lnTo>
                  <a:lnTo>
                    <a:pt x="604" y="1050"/>
                  </a:lnTo>
                  <a:lnTo>
                    <a:pt x="623" y="1051"/>
                  </a:lnTo>
                  <a:lnTo>
                    <a:pt x="660" y="443"/>
                  </a:lnTo>
                  <a:lnTo>
                    <a:pt x="659" y="442"/>
                  </a:lnTo>
                  <a:lnTo>
                    <a:pt x="658" y="435"/>
                  </a:lnTo>
                  <a:lnTo>
                    <a:pt x="654" y="428"/>
                  </a:lnTo>
                  <a:lnTo>
                    <a:pt x="647" y="425"/>
                  </a:lnTo>
                  <a:lnTo>
                    <a:pt x="640" y="424"/>
                  </a:lnTo>
                  <a:lnTo>
                    <a:pt x="634" y="425"/>
                  </a:lnTo>
                  <a:lnTo>
                    <a:pt x="629" y="428"/>
                  </a:lnTo>
                  <a:lnTo>
                    <a:pt x="342" y="663"/>
                  </a:lnTo>
                  <a:lnTo>
                    <a:pt x="354" y="677"/>
                  </a:lnTo>
                  <a:lnTo>
                    <a:pt x="372" y="677"/>
                  </a:lnTo>
                  <a:lnTo>
                    <a:pt x="371" y="670"/>
                  </a:lnTo>
                  <a:lnTo>
                    <a:pt x="367" y="663"/>
                  </a:lnTo>
                  <a:lnTo>
                    <a:pt x="360" y="660"/>
                  </a:lnTo>
                  <a:lnTo>
                    <a:pt x="354" y="659"/>
                  </a:lnTo>
                  <a:lnTo>
                    <a:pt x="347" y="660"/>
                  </a:lnTo>
                  <a:lnTo>
                    <a:pt x="372" y="683"/>
                  </a:lnTo>
                  <a:lnTo>
                    <a:pt x="521" y="234"/>
                  </a:lnTo>
                  <a:lnTo>
                    <a:pt x="503" y="228"/>
                  </a:lnTo>
                  <a:lnTo>
                    <a:pt x="489" y="242"/>
                  </a:lnTo>
                  <a:lnTo>
                    <a:pt x="496" y="246"/>
                  </a:lnTo>
                  <a:lnTo>
                    <a:pt x="503" y="247"/>
                  </a:lnTo>
                  <a:lnTo>
                    <a:pt x="510" y="246"/>
                  </a:lnTo>
                  <a:lnTo>
                    <a:pt x="517" y="242"/>
                  </a:lnTo>
                  <a:lnTo>
                    <a:pt x="520" y="235"/>
                  </a:lnTo>
                  <a:lnTo>
                    <a:pt x="489" y="241"/>
                  </a:lnTo>
                  <a:lnTo>
                    <a:pt x="638" y="417"/>
                  </a:lnTo>
                  <a:lnTo>
                    <a:pt x="667" y="393"/>
                  </a:lnTo>
                  <a:lnTo>
                    <a:pt x="518" y="217"/>
                  </a:lnTo>
                  <a:lnTo>
                    <a:pt x="517" y="215"/>
                  </a:lnTo>
                  <a:lnTo>
                    <a:pt x="510" y="211"/>
                  </a:lnTo>
                  <a:lnTo>
                    <a:pt x="503" y="210"/>
                  </a:lnTo>
                  <a:lnTo>
                    <a:pt x="496" y="211"/>
                  </a:lnTo>
                  <a:lnTo>
                    <a:pt x="489" y="215"/>
                  </a:lnTo>
                  <a:lnTo>
                    <a:pt x="486" y="222"/>
                  </a:lnTo>
                  <a:lnTo>
                    <a:pt x="486" y="223"/>
                  </a:lnTo>
                  <a:lnTo>
                    <a:pt x="336" y="671"/>
                  </a:lnTo>
                  <a:lnTo>
                    <a:pt x="335" y="677"/>
                  </a:lnTo>
                  <a:lnTo>
                    <a:pt x="336" y="684"/>
                  </a:lnTo>
                  <a:lnTo>
                    <a:pt x="340" y="691"/>
                  </a:lnTo>
                  <a:lnTo>
                    <a:pt x="347" y="694"/>
                  </a:lnTo>
                  <a:lnTo>
                    <a:pt x="354" y="695"/>
                  </a:lnTo>
                  <a:lnTo>
                    <a:pt x="360" y="694"/>
                  </a:lnTo>
                  <a:lnTo>
                    <a:pt x="366" y="692"/>
                  </a:lnTo>
                  <a:lnTo>
                    <a:pt x="653" y="457"/>
                  </a:lnTo>
                  <a:lnTo>
                    <a:pt x="622" y="442"/>
                  </a:lnTo>
                  <a:lnTo>
                    <a:pt x="623" y="449"/>
                  </a:lnTo>
                  <a:lnTo>
                    <a:pt x="627" y="456"/>
                  </a:lnTo>
                  <a:lnTo>
                    <a:pt x="634" y="459"/>
                  </a:lnTo>
                  <a:lnTo>
                    <a:pt x="640" y="460"/>
                  </a:lnTo>
                  <a:lnTo>
                    <a:pt x="647" y="459"/>
                  </a:lnTo>
                  <a:lnTo>
                    <a:pt x="640" y="442"/>
                  </a:lnTo>
                  <a:lnTo>
                    <a:pt x="622" y="441"/>
                  </a:lnTo>
                  <a:lnTo>
                    <a:pt x="585" y="1049"/>
                  </a:lnTo>
                  <a:lnTo>
                    <a:pt x="585" y="1050"/>
                  </a:lnTo>
                  <a:lnTo>
                    <a:pt x="587" y="1056"/>
                  </a:lnTo>
                  <a:lnTo>
                    <a:pt x="759" y="1593"/>
                  </a:lnTo>
                  <a:lnTo>
                    <a:pt x="759" y="1594"/>
                  </a:lnTo>
                  <a:lnTo>
                    <a:pt x="762" y="1601"/>
                  </a:lnTo>
                  <a:lnTo>
                    <a:pt x="769" y="1604"/>
                  </a:lnTo>
                  <a:lnTo>
                    <a:pt x="776" y="1605"/>
                  </a:lnTo>
                  <a:lnTo>
                    <a:pt x="783" y="1604"/>
                  </a:lnTo>
                  <a:lnTo>
                    <a:pt x="790" y="1601"/>
                  </a:lnTo>
                  <a:lnTo>
                    <a:pt x="793" y="1594"/>
                  </a:lnTo>
                  <a:lnTo>
                    <a:pt x="794" y="1587"/>
                  </a:lnTo>
                  <a:lnTo>
                    <a:pt x="794" y="1586"/>
                  </a:lnTo>
                  <a:lnTo>
                    <a:pt x="697" y="452"/>
                  </a:lnTo>
                  <a:lnTo>
                    <a:pt x="678" y="453"/>
                  </a:lnTo>
                  <a:lnTo>
                    <a:pt x="698" y="453"/>
                  </a:lnTo>
                  <a:lnTo>
                    <a:pt x="683" y="18"/>
                  </a:lnTo>
                  <a:lnTo>
                    <a:pt x="681" y="12"/>
                  </a:lnTo>
                  <a:lnTo>
                    <a:pt x="677" y="5"/>
                  </a:lnTo>
                  <a:lnTo>
                    <a:pt x="670" y="1"/>
                  </a:lnTo>
                  <a:lnTo>
                    <a:pt x="663" y="0"/>
                  </a:lnTo>
                  <a:lnTo>
                    <a:pt x="658" y="1"/>
                  </a:lnTo>
                  <a:lnTo>
                    <a:pt x="0" y="226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82" name="Freeform 23"/>
            <p:cNvSpPr>
              <a:spLocks/>
            </p:cNvSpPr>
            <p:nvPr/>
          </p:nvSpPr>
          <p:spPr bwMode="auto">
            <a:xfrm>
              <a:off x="425" y="2534"/>
              <a:ext cx="133" cy="51"/>
            </a:xfrm>
            <a:custGeom>
              <a:avLst/>
              <a:gdLst>
                <a:gd name="T0" fmla="*/ 0 w 661"/>
                <a:gd name="T1" fmla="*/ 2 h 254"/>
                <a:gd name="T2" fmla="*/ 0 w 661"/>
                <a:gd name="T3" fmla="*/ 2 h 254"/>
                <a:gd name="T4" fmla="*/ 4 w 661"/>
                <a:gd name="T5" fmla="*/ 2 h 254"/>
                <a:gd name="T6" fmla="*/ 4 w 661"/>
                <a:gd name="T7" fmla="*/ 2 h 254"/>
                <a:gd name="T8" fmla="*/ 4 w 661"/>
                <a:gd name="T9" fmla="*/ 2 h 254"/>
                <a:gd name="T10" fmla="*/ 4 w 661"/>
                <a:gd name="T11" fmla="*/ 2 h 254"/>
                <a:gd name="T12" fmla="*/ 4 w 661"/>
                <a:gd name="T13" fmla="*/ 2 h 254"/>
                <a:gd name="T14" fmla="*/ 5 w 661"/>
                <a:gd name="T15" fmla="*/ 0 h 254"/>
                <a:gd name="T16" fmla="*/ 5 w 661"/>
                <a:gd name="T17" fmla="*/ 0 h 254"/>
                <a:gd name="T18" fmla="*/ 4 w 661"/>
                <a:gd name="T19" fmla="*/ 2 h 254"/>
                <a:gd name="T20" fmla="*/ 4 w 661"/>
                <a:gd name="T21" fmla="*/ 2 h 254"/>
                <a:gd name="T22" fmla="*/ 4 w 661"/>
                <a:gd name="T23" fmla="*/ 2 h 254"/>
                <a:gd name="T24" fmla="*/ 4 w 661"/>
                <a:gd name="T25" fmla="*/ 2 h 254"/>
                <a:gd name="T26" fmla="*/ 4 w 661"/>
                <a:gd name="T27" fmla="*/ 2 h 254"/>
                <a:gd name="T28" fmla="*/ 4 w 661"/>
                <a:gd name="T29" fmla="*/ 2 h 254"/>
                <a:gd name="T30" fmla="*/ 0 w 661"/>
                <a:gd name="T31" fmla="*/ 2 h 2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61" h="254">
                  <a:moveTo>
                    <a:pt x="1" y="205"/>
                  </a:moveTo>
                  <a:lnTo>
                    <a:pt x="0" y="242"/>
                  </a:lnTo>
                  <a:lnTo>
                    <a:pt x="485" y="254"/>
                  </a:lnTo>
                  <a:lnTo>
                    <a:pt x="485" y="253"/>
                  </a:lnTo>
                  <a:lnTo>
                    <a:pt x="492" y="252"/>
                  </a:lnTo>
                  <a:lnTo>
                    <a:pt x="499" y="248"/>
                  </a:lnTo>
                  <a:lnTo>
                    <a:pt x="500" y="246"/>
                  </a:lnTo>
                  <a:lnTo>
                    <a:pt x="661" y="22"/>
                  </a:lnTo>
                  <a:lnTo>
                    <a:pt x="631" y="0"/>
                  </a:lnTo>
                  <a:lnTo>
                    <a:pt x="470" y="224"/>
                  </a:lnTo>
                  <a:lnTo>
                    <a:pt x="485" y="216"/>
                  </a:lnTo>
                  <a:lnTo>
                    <a:pt x="478" y="217"/>
                  </a:lnTo>
                  <a:lnTo>
                    <a:pt x="472" y="221"/>
                  </a:lnTo>
                  <a:lnTo>
                    <a:pt x="485" y="234"/>
                  </a:lnTo>
                  <a:lnTo>
                    <a:pt x="486" y="216"/>
                  </a:lnTo>
                  <a:lnTo>
                    <a:pt x="1" y="205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901" name="Group 26"/>
          <p:cNvGrpSpPr>
            <a:grpSpLocks/>
          </p:cNvGrpSpPr>
          <p:nvPr/>
        </p:nvGrpSpPr>
        <p:grpSpPr bwMode="auto">
          <a:xfrm>
            <a:off x="2286000" y="3505200"/>
            <a:ext cx="990600" cy="1295400"/>
            <a:chOff x="501" y="3319"/>
            <a:chExt cx="359" cy="479"/>
          </a:xfrm>
        </p:grpSpPr>
        <p:pic>
          <p:nvPicPr>
            <p:cNvPr id="37923" name="Picture 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" y="3319"/>
              <a:ext cx="359" cy="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24" name="Line 28"/>
            <p:cNvSpPr>
              <a:spLocks noChangeShapeType="1"/>
            </p:cNvSpPr>
            <p:nvPr/>
          </p:nvSpPr>
          <p:spPr bwMode="auto">
            <a:xfrm>
              <a:off x="645" y="3663"/>
              <a:ext cx="10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5" name="Line 29"/>
            <p:cNvSpPr>
              <a:spLocks noChangeShapeType="1"/>
            </p:cNvSpPr>
            <p:nvPr/>
          </p:nvSpPr>
          <p:spPr bwMode="auto">
            <a:xfrm flipH="1">
              <a:off x="645" y="3663"/>
              <a:ext cx="10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6" name="Line 30"/>
            <p:cNvSpPr>
              <a:spLocks noChangeShapeType="1"/>
            </p:cNvSpPr>
            <p:nvPr/>
          </p:nvSpPr>
          <p:spPr bwMode="auto">
            <a:xfrm>
              <a:off x="775" y="3702"/>
              <a:ext cx="9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7" name="Line 31"/>
            <p:cNvSpPr>
              <a:spLocks noChangeShapeType="1"/>
            </p:cNvSpPr>
            <p:nvPr/>
          </p:nvSpPr>
          <p:spPr bwMode="auto">
            <a:xfrm flipH="1">
              <a:off x="775" y="3702"/>
              <a:ext cx="9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8" name="Line 32"/>
            <p:cNvSpPr>
              <a:spLocks noChangeShapeType="1"/>
            </p:cNvSpPr>
            <p:nvPr/>
          </p:nvSpPr>
          <p:spPr bwMode="auto">
            <a:xfrm>
              <a:off x="753" y="3579"/>
              <a:ext cx="11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9" name="Line 33"/>
            <p:cNvSpPr>
              <a:spLocks noChangeShapeType="1"/>
            </p:cNvSpPr>
            <p:nvPr/>
          </p:nvSpPr>
          <p:spPr bwMode="auto">
            <a:xfrm flipH="1">
              <a:off x="753" y="3579"/>
              <a:ext cx="11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0" name="Line 34"/>
            <p:cNvSpPr>
              <a:spLocks noChangeShapeType="1"/>
            </p:cNvSpPr>
            <p:nvPr/>
          </p:nvSpPr>
          <p:spPr bwMode="auto">
            <a:xfrm>
              <a:off x="734" y="3442"/>
              <a:ext cx="9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1" name="Line 35"/>
            <p:cNvSpPr>
              <a:spLocks noChangeShapeType="1"/>
            </p:cNvSpPr>
            <p:nvPr/>
          </p:nvSpPr>
          <p:spPr bwMode="auto">
            <a:xfrm flipH="1">
              <a:off x="734" y="3442"/>
              <a:ext cx="9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2" name="Line 36"/>
            <p:cNvSpPr>
              <a:spLocks noChangeShapeType="1"/>
            </p:cNvSpPr>
            <p:nvPr/>
          </p:nvSpPr>
          <p:spPr bwMode="auto">
            <a:xfrm>
              <a:off x="719" y="3387"/>
              <a:ext cx="9" cy="10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3" name="Line 37"/>
            <p:cNvSpPr>
              <a:spLocks noChangeShapeType="1"/>
            </p:cNvSpPr>
            <p:nvPr/>
          </p:nvSpPr>
          <p:spPr bwMode="auto">
            <a:xfrm flipH="1">
              <a:off x="719" y="3387"/>
              <a:ext cx="9" cy="10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4" name="Line 38"/>
            <p:cNvSpPr>
              <a:spLocks noChangeShapeType="1"/>
            </p:cNvSpPr>
            <p:nvPr/>
          </p:nvSpPr>
          <p:spPr bwMode="auto">
            <a:xfrm>
              <a:off x="617" y="3478"/>
              <a:ext cx="10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5" name="Line 39"/>
            <p:cNvSpPr>
              <a:spLocks noChangeShapeType="1"/>
            </p:cNvSpPr>
            <p:nvPr/>
          </p:nvSpPr>
          <p:spPr bwMode="auto">
            <a:xfrm flipH="1">
              <a:off x="617" y="3478"/>
              <a:ext cx="10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6" name="Line 40"/>
            <p:cNvSpPr>
              <a:spLocks noChangeShapeType="1"/>
            </p:cNvSpPr>
            <p:nvPr/>
          </p:nvSpPr>
          <p:spPr bwMode="auto">
            <a:xfrm>
              <a:off x="631" y="3672"/>
              <a:ext cx="10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7" name="Line 41"/>
            <p:cNvSpPr>
              <a:spLocks noChangeShapeType="1"/>
            </p:cNvSpPr>
            <p:nvPr/>
          </p:nvSpPr>
          <p:spPr bwMode="auto">
            <a:xfrm flipH="1">
              <a:off x="631" y="3672"/>
              <a:ext cx="10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8" name="Line 42"/>
            <p:cNvSpPr>
              <a:spLocks noChangeShapeType="1"/>
            </p:cNvSpPr>
            <p:nvPr/>
          </p:nvSpPr>
          <p:spPr bwMode="auto">
            <a:xfrm>
              <a:off x="753" y="3661"/>
              <a:ext cx="9" cy="11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9" name="Line 43"/>
            <p:cNvSpPr>
              <a:spLocks noChangeShapeType="1"/>
            </p:cNvSpPr>
            <p:nvPr/>
          </p:nvSpPr>
          <p:spPr bwMode="auto">
            <a:xfrm flipH="1">
              <a:off x="753" y="3661"/>
              <a:ext cx="9" cy="11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40" name="Line 44"/>
            <p:cNvSpPr>
              <a:spLocks noChangeShapeType="1"/>
            </p:cNvSpPr>
            <p:nvPr/>
          </p:nvSpPr>
          <p:spPr bwMode="auto">
            <a:xfrm>
              <a:off x="650" y="3683"/>
              <a:ext cx="9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41" name="Line 45"/>
            <p:cNvSpPr>
              <a:spLocks noChangeShapeType="1"/>
            </p:cNvSpPr>
            <p:nvPr/>
          </p:nvSpPr>
          <p:spPr bwMode="auto">
            <a:xfrm flipH="1">
              <a:off x="650" y="3683"/>
              <a:ext cx="9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42" name="Line 46"/>
            <p:cNvSpPr>
              <a:spLocks noChangeShapeType="1"/>
            </p:cNvSpPr>
            <p:nvPr/>
          </p:nvSpPr>
          <p:spPr bwMode="auto">
            <a:xfrm>
              <a:off x="613" y="3736"/>
              <a:ext cx="9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43" name="Line 47"/>
            <p:cNvSpPr>
              <a:spLocks noChangeShapeType="1"/>
            </p:cNvSpPr>
            <p:nvPr/>
          </p:nvSpPr>
          <p:spPr bwMode="auto">
            <a:xfrm flipH="1">
              <a:off x="613" y="3736"/>
              <a:ext cx="9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44" name="Line 48"/>
            <p:cNvSpPr>
              <a:spLocks noChangeShapeType="1"/>
            </p:cNvSpPr>
            <p:nvPr/>
          </p:nvSpPr>
          <p:spPr bwMode="auto">
            <a:xfrm>
              <a:off x="575" y="3689"/>
              <a:ext cx="10" cy="10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45" name="Line 49"/>
            <p:cNvSpPr>
              <a:spLocks noChangeShapeType="1"/>
            </p:cNvSpPr>
            <p:nvPr/>
          </p:nvSpPr>
          <p:spPr bwMode="auto">
            <a:xfrm flipH="1">
              <a:off x="575" y="3689"/>
              <a:ext cx="10" cy="10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46" name="Line 50"/>
            <p:cNvSpPr>
              <a:spLocks noChangeShapeType="1"/>
            </p:cNvSpPr>
            <p:nvPr/>
          </p:nvSpPr>
          <p:spPr bwMode="auto">
            <a:xfrm>
              <a:off x="608" y="3498"/>
              <a:ext cx="11" cy="11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47" name="Line 51"/>
            <p:cNvSpPr>
              <a:spLocks noChangeShapeType="1"/>
            </p:cNvSpPr>
            <p:nvPr/>
          </p:nvSpPr>
          <p:spPr bwMode="auto">
            <a:xfrm flipH="1">
              <a:off x="608" y="3498"/>
              <a:ext cx="11" cy="11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48" name="Line 52"/>
            <p:cNvSpPr>
              <a:spLocks noChangeShapeType="1"/>
            </p:cNvSpPr>
            <p:nvPr/>
          </p:nvSpPr>
          <p:spPr bwMode="auto">
            <a:xfrm>
              <a:off x="621" y="3619"/>
              <a:ext cx="9" cy="10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49" name="Line 53"/>
            <p:cNvSpPr>
              <a:spLocks noChangeShapeType="1"/>
            </p:cNvSpPr>
            <p:nvPr/>
          </p:nvSpPr>
          <p:spPr bwMode="auto">
            <a:xfrm flipH="1">
              <a:off x="621" y="3619"/>
              <a:ext cx="9" cy="10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0" name="Line 54"/>
            <p:cNvSpPr>
              <a:spLocks noChangeShapeType="1"/>
            </p:cNvSpPr>
            <p:nvPr/>
          </p:nvSpPr>
          <p:spPr bwMode="auto">
            <a:xfrm>
              <a:off x="754" y="3473"/>
              <a:ext cx="10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1" name="Line 55"/>
            <p:cNvSpPr>
              <a:spLocks noChangeShapeType="1"/>
            </p:cNvSpPr>
            <p:nvPr/>
          </p:nvSpPr>
          <p:spPr bwMode="auto">
            <a:xfrm flipH="1">
              <a:off x="754" y="3473"/>
              <a:ext cx="10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2" name="Line 56"/>
            <p:cNvSpPr>
              <a:spLocks noChangeShapeType="1"/>
            </p:cNvSpPr>
            <p:nvPr/>
          </p:nvSpPr>
          <p:spPr bwMode="auto">
            <a:xfrm>
              <a:off x="689" y="3386"/>
              <a:ext cx="11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3" name="Line 57"/>
            <p:cNvSpPr>
              <a:spLocks noChangeShapeType="1"/>
            </p:cNvSpPr>
            <p:nvPr/>
          </p:nvSpPr>
          <p:spPr bwMode="auto">
            <a:xfrm flipH="1">
              <a:off x="689" y="3386"/>
              <a:ext cx="11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4" name="Line 58"/>
            <p:cNvSpPr>
              <a:spLocks noChangeShapeType="1"/>
            </p:cNvSpPr>
            <p:nvPr/>
          </p:nvSpPr>
          <p:spPr bwMode="auto">
            <a:xfrm>
              <a:off x="583" y="3478"/>
              <a:ext cx="11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5" name="Line 59"/>
            <p:cNvSpPr>
              <a:spLocks noChangeShapeType="1"/>
            </p:cNvSpPr>
            <p:nvPr/>
          </p:nvSpPr>
          <p:spPr bwMode="auto">
            <a:xfrm flipH="1">
              <a:off x="583" y="3478"/>
              <a:ext cx="11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6" name="Line 60"/>
            <p:cNvSpPr>
              <a:spLocks noChangeShapeType="1"/>
            </p:cNvSpPr>
            <p:nvPr/>
          </p:nvSpPr>
          <p:spPr bwMode="auto">
            <a:xfrm>
              <a:off x="739" y="3481"/>
              <a:ext cx="9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7" name="Line 61"/>
            <p:cNvSpPr>
              <a:spLocks noChangeShapeType="1"/>
            </p:cNvSpPr>
            <p:nvPr/>
          </p:nvSpPr>
          <p:spPr bwMode="auto">
            <a:xfrm flipH="1">
              <a:off x="739" y="3481"/>
              <a:ext cx="9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8" name="Line 62"/>
            <p:cNvSpPr>
              <a:spLocks noChangeShapeType="1"/>
            </p:cNvSpPr>
            <p:nvPr/>
          </p:nvSpPr>
          <p:spPr bwMode="auto">
            <a:xfrm>
              <a:off x="717" y="3490"/>
              <a:ext cx="9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9" name="Line 63"/>
            <p:cNvSpPr>
              <a:spLocks noChangeShapeType="1"/>
            </p:cNvSpPr>
            <p:nvPr/>
          </p:nvSpPr>
          <p:spPr bwMode="auto">
            <a:xfrm flipH="1">
              <a:off x="717" y="3490"/>
              <a:ext cx="9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60" name="Line 64"/>
            <p:cNvSpPr>
              <a:spLocks noChangeShapeType="1"/>
            </p:cNvSpPr>
            <p:nvPr/>
          </p:nvSpPr>
          <p:spPr bwMode="auto">
            <a:xfrm>
              <a:off x="649" y="3493"/>
              <a:ext cx="9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61" name="Line 65"/>
            <p:cNvSpPr>
              <a:spLocks noChangeShapeType="1"/>
            </p:cNvSpPr>
            <p:nvPr/>
          </p:nvSpPr>
          <p:spPr bwMode="auto">
            <a:xfrm flipH="1">
              <a:off x="649" y="3493"/>
              <a:ext cx="9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62" name="Line 66"/>
            <p:cNvSpPr>
              <a:spLocks noChangeShapeType="1"/>
            </p:cNvSpPr>
            <p:nvPr/>
          </p:nvSpPr>
          <p:spPr bwMode="auto">
            <a:xfrm>
              <a:off x="653" y="3590"/>
              <a:ext cx="10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63" name="Line 67"/>
            <p:cNvSpPr>
              <a:spLocks noChangeShapeType="1"/>
            </p:cNvSpPr>
            <p:nvPr/>
          </p:nvSpPr>
          <p:spPr bwMode="auto">
            <a:xfrm flipH="1">
              <a:off x="653" y="3590"/>
              <a:ext cx="10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64" name="Line 68"/>
            <p:cNvSpPr>
              <a:spLocks noChangeShapeType="1"/>
            </p:cNvSpPr>
            <p:nvPr/>
          </p:nvSpPr>
          <p:spPr bwMode="auto">
            <a:xfrm>
              <a:off x="743" y="3615"/>
              <a:ext cx="10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65" name="Line 69"/>
            <p:cNvSpPr>
              <a:spLocks noChangeShapeType="1"/>
            </p:cNvSpPr>
            <p:nvPr/>
          </p:nvSpPr>
          <p:spPr bwMode="auto">
            <a:xfrm flipH="1">
              <a:off x="743" y="3615"/>
              <a:ext cx="10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66" name="Line 70"/>
            <p:cNvSpPr>
              <a:spLocks noChangeShapeType="1"/>
            </p:cNvSpPr>
            <p:nvPr/>
          </p:nvSpPr>
          <p:spPr bwMode="auto">
            <a:xfrm>
              <a:off x="719" y="3352"/>
              <a:ext cx="9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67" name="Line 71"/>
            <p:cNvSpPr>
              <a:spLocks noChangeShapeType="1"/>
            </p:cNvSpPr>
            <p:nvPr/>
          </p:nvSpPr>
          <p:spPr bwMode="auto">
            <a:xfrm flipH="1">
              <a:off x="719" y="3352"/>
              <a:ext cx="9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68" name="Line 72"/>
            <p:cNvSpPr>
              <a:spLocks noChangeShapeType="1"/>
            </p:cNvSpPr>
            <p:nvPr/>
          </p:nvSpPr>
          <p:spPr bwMode="auto">
            <a:xfrm>
              <a:off x="807" y="3709"/>
              <a:ext cx="11" cy="11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69" name="Line 73"/>
            <p:cNvSpPr>
              <a:spLocks noChangeShapeType="1"/>
            </p:cNvSpPr>
            <p:nvPr/>
          </p:nvSpPr>
          <p:spPr bwMode="auto">
            <a:xfrm flipH="1">
              <a:off x="807" y="3709"/>
              <a:ext cx="11" cy="11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70" name="Line 74"/>
            <p:cNvSpPr>
              <a:spLocks noChangeShapeType="1"/>
            </p:cNvSpPr>
            <p:nvPr/>
          </p:nvSpPr>
          <p:spPr bwMode="auto">
            <a:xfrm>
              <a:off x="638" y="3741"/>
              <a:ext cx="9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71" name="Line 75"/>
            <p:cNvSpPr>
              <a:spLocks noChangeShapeType="1"/>
            </p:cNvSpPr>
            <p:nvPr/>
          </p:nvSpPr>
          <p:spPr bwMode="auto">
            <a:xfrm flipH="1">
              <a:off x="638" y="3741"/>
              <a:ext cx="9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72" name="Line 76"/>
            <p:cNvSpPr>
              <a:spLocks noChangeShapeType="1"/>
            </p:cNvSpPr>
            <p:nvPr/>
          </p:nvSpPr>
          <p:spPr bwMode="auto">
            <a:xfrm>
              <a:off x="597" y="3397"/>
              <a:ext cx="10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73" name="Line 77"/>
            <p:cNvSpPr>
              <a:spLocks noChangeShapeType="1"/>
            </p:cNvSpPr>
            <p:nvPr/>
          </p:nvSpPr>
          <p:spPr bwMode="auto">
            <a:xfrm flipH="1">
              <a:off x="597" y="3397"/>
              <a:ext cx="10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74" name="Line 78"/>
            <p:cNvSpPr>
              <a:spLocks noChangeShapeType="1"/>
            </p:cNvSpPr>
            <p:nvPr/>
          </p:nvSpPr>
          <p:spPr bwMode="auto">
            <a:xfrm>
              <a:off x="631" y="3487"/>
              <a:ext cx="10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75" name="Line 79"/>
            <p:cNvSpPr>
              <a:spLocks noChangeShapeType="1"/>
            </p:cNvSpPr>
            <p:nvPr/>
          </p:nvSpPr>
          <p:spPr bwMode="auto">
            <a:xfrm flipH="1">
              <a:off x="631" y="3487"/>
              <a:ext cx="10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76" name="Line 80"/>
            <p:cNvSpPr>
              <a:spLocks noChangeShapeType="1"/>
            </p:cNvSpPr>
            <p:nvPr/>
          </p:nvSpPr>
          <p:spPr bwMode="auto">
            <a:xfrm>
              <a:off x="644" y="3629"/>
              <a:ext cx="9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77" name="Line 81"/>
            <p:cNvSpPr>
              <a:spLocks noChangeShapeType="1"/>
            </p:cNvSpPr>
            <p:nvPr/>
          </p:nvSpPr>
          <p:spPr bwMode="auto">
            <a:xfrm flipH="1">
              <a:off x="644" y="3629"/>
              <a:ext cx="9" cy="9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7902" name="Picture 8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505200"/>
            <a:ext cx="11430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3" name="Text Box 88"/>
          <p:cNvSpPr txBox="1">
            <a:spLocks noChangeArrowheads="1"/>
          </p:cNvSpPr>
          <p:nvPr/>
        </p:nvSpPr>
        <p:spPr bwMode="auto">
          <a:xfrm>
            <a:off x="533400" y="2971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Input Images</a:t>
            </a:r>
          </a:p>
        </p:txBody>
      </p:sp>
      <p:sp>
        <p:nvSpPr>
          <p:cNvPr id="37904" name="Text Box 89"/>
          <p:cNvSpPr txBox="1">
            <a:spLocks noChangeArrowheads="1"/>
          </p:cNvSpPr>
          <p:nvPr/>
        </p:nvSpPr>
        <p:spPr bwMode="auto">
          <a:xfrm>
            <a:off x="3429000" y="2971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 Geometry</a:t>
            </a:r>
          </a:p>
        </p:txBody>
      </p:sp>
      <p:sp>
        <p:nvSpPr>
          <p:cNvPr id="37905" name="Text Box 90"/>
          <p:cNvSpPr txBox="1">
            <a:spLocks noChangeArrowheads="1"/>
          </p:cNvSpPr>
          <p:nvPr/>
        </p:nvSpPr>
        <p:spPr bwMode="auto">
          <a:xfrm>
            <a:off x="4953000" y="3048000"/>
            <a:ext cx="1752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Texture warp</a:t>
            </a:r>
          </a:p>
        </p:txBody>
      </p:sp>
      <p:sp>
        <p:nvSpPr>
          <p:cNvPr id="37906" name="AutoShape 91"/>
          <p:cNvSpPr>
            <a:spLocks noChangeArrowheads="1"/>
          </p:cNvSpPr>
          <p:nvPr/>
        </p:nvSpPr>
        <p:spPr bwMode="auto">
          <a:xfrm>
            <a:off x="5105400" y="3962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7907" name="Text Box 96"/>
          <p:cNvSpPr txBox="1">
            <a:spLocks noChangeArrowheads="1"/>
          </p:cNvSpPr>
          <p:nvPr/>
        </p:nvSpPr>
        <p:spPr bwMode="auto">
          <a:xfrm>
            <a:off x="1676400" y="3810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</a:rPr>
              <a:t>…</a:t>
            </a:r>
          </a:p>
        </p:txBody>
      </p:sp>
      <p:sp>
        <p:nvSpPr>
          <p:cNvPr id="37908" name="Text Box 97"/>
          <p:cNvSpPr txBox="1">
            <a:spLocks noChangeArrowheads="1"/>
          </p:cNvSpPr>
          <p:nvPr/>
        </p:nvSpPr>
        <p:spPr bwMode="auto">
          <a:xfrm>
            <a:off x="7086600" y="38100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2"/>
                </a:solidFill>
              </a:rPr>
              <a:t>…</a:t>
            </a:r>
          </a:p>
        </p:txBody>
      </p:sp>
      <p:grpSp>
        <p:nvGrpSpPr>
          <p:cNvPr id="100461" name="Group 109"/>
          <p:cNvGrpSpPr>
            <a:grpSpLocks/>
          </p:cNvGrpSpPr>
          <p:nvPr/>
        </p:nvGrpSpPr>
        <p:grpSpPr bwMode="auto">
          <a:xfrm>
            <a:off x="228600" y="4724400"/>
            <a:ext cx="8534400" cy="1981200"/>
            <a:chOff x="144" y="2976"/>
            <a:chExt cx="5376" cy="1248"/>
          </a:xfrm>
        </p:grpSpPr>
        <p:sp>
          <p:nvSpPr>
            <p:cNvPr id="37911" name="Rectangle 8"/>
            <p:cNvSpPr>
              <a:spLocks noChangeArrowheads="1"/>
            </p:cNvSpPr>
            <p:nvPr/>
          </p:nvSpPr>
          <p:spPr bwMode="auto">
            <a:xfrm>
              <a:off x="405" y="3724"/>
              <a:ext cx="180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2" name="Rectangle 11"/>
            <p:cNvSpPr>
              <a:spLocks noChangeArrowheads="1"/>
            </p:cNvSpPr>
            <p:nvPr/>
          </p:nvSpPr>
          <p:spPr bwMode="auto">
            <a:xfrm>
              <a:off x="1057" y="3531"/>
              <a:ext cx="10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3" name="Rectangle 12"/>
            <p:cNvSpPr>
              <a:spLocks noChangeArrowheads="1"/>
            </p:cNvSpPr>
            <p:nvPr/>
          </p:nvSpPr>
          <p:spPr bwMode="auto">
            <a:xfrm>
              <a:off x="547" y="4066"/>
              <a:ext cx="796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4" name="Rectangle 13"/>
            <p:cNvSpPr>
              <a:spLocks noChangeArrowheads="1"/>
            </p:cNvSpPr>
            <p:nvPr/>
          </p:nvSpPr>
          <p:spPr bwMode="auto">
            <a:xfrm>
              <a:off x="1622" y="2986"/>
              <a:ext cx="836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5" name="AutoShape 98"/>
            <p:cNvSpPr>
              <a:spLocks/>
            </p:cNvSpPr>
            <p:nvPr/>
          </p:nvSpPr>
          <p:spPr bwMode="auto">
            <a:xfrm rot="-5400000">
              <a:off x="4560" y="2208"/>
              <a:ext cx="192" cy="1728"/>
            </a:xfrm>
            <a:prstGeom prst="leftBrace">
              <a:avLst>
                <a:gd name="adj1" fmla="val 75000"/>
                <a:gd name="adj2" fmla="val 50000"/>
              </a:avLst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7916" name="AutoShape 99"/>
            <p:cNvSpPr>
              <a:spLocks/>
            </p:cNvSpPr>
            <p:nvPr/>
          </p:nvSpPr>
          <p:spPr bwMode="auto">
            <a:xfrm rot="5400000" flipV="1">
              <a:off x="4368" y="2496"/>
              <a:ext cx="192" cy="2112"/>
            </a:xfrm>
            <a:prstGeom prst="leftBrace">
              <a:avLst>
                <a:gd name="adj1" fmla="val 91667"/>
                <a:gd name="adj2" fmla="val 58852"/>
              </a:avLst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37917" name="Picture 101" descr="houseB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3696"/>
              <a:ext cx="527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18" name="Picture 102" descr="houseB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3696"/>
              <a:ext cx="52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19" name="Picture 103" descr="houseB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3696"/>
              <a:ext cx="490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20" name="Text Box 104"/>
            <p:cNvSpPr txBox="1">
              <a:spLocks noChangeArrowheads="1"/>
            </p:cNvSpPr>
            <p:nvPr/>
          </p:nvSpPr>
          <p:spPr bwMode="auto">
            <a:xfrm>
              <a:off x="4656" y="3744"/>
              <a:ext cx="3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chemeClr val="bg2"/>
                  </a:solidFill>
                </a:rPr>
                <a:t>…</a:t>
              </a:r>
            </a:p>
          </p:txBody>
        </p:sp>
        <p:sp>
          <p:nvSpPr>
            <p:cNvPr id="100458" name="Rectangle 106"/>
            <p:cNvSpPr>
              <a:spLocks noChangeArrowheads="1"/>
            </p:cNvSpPr>
            <p:nvPr/>
          </p:nvSpPr>
          <p:spPr bwMode="auto">
            <a:xfrm>
              <a:off x="144" y="3360"/>
              <a:ext cx="3072" cy="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290513" indent="-173038" eaLnBrk="1" hangingPunct="1">
                <a:spcBef>
                  <a:spcPct val="20000"/>
                </a:spcBef>
                <a:buClr>
                  <a:srgbClr val="000066"/>
                </a:buClr>
                <a:defRPr/>
              </a:pPr>
              <a:r>
                <a:rPr lang="en-US" sz="320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2. Extract a 20-dim subspace through PCA</a:t>
              </a:r>
            </a:p>
          </p:txBody>
        </p:sp>
        <p:sp>
          <p:nvSpPr>
            <p:cNvPr id="37922" name="Text Box 108"/>
            <p:cNvSpPr txBox="1">
              <a:spLocks noChangeArrowheads="1"/>
            </p:cNvSpPr>
            <p:nvPr/>
          </p:nvSpPr>
          <p:spPr bwMode="auto">
            <a:xfrm>
              <a:off x="4416" y="3216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/>
                <a:t>PCA</a:t>
              </a:r>
            </a:p>
          </p:txBody>
        </p:sp>
      </p:grpSp>
      <p:sp>
        <p:nvSpPr>
          <p:cNvPr id="37910" name="Text Box 110">
            <a:hlinkClick r:id="rId9"/>
          </p:cNvPr>
          <p:cNvSpPr txBox="1">
            <a:spLocks noChangeArrowheads="1"/>
          </p:cNvSpPr>
          <p:nvPr/>
        </p:nvSpPr>
        <p:spPr bwMode="auto">
          <a:xfrm>
            <a:off x="533400" y="64008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TexDemo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homogDvsP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6777038" cy="415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AutoShape 15"/>
          <p:cNvSpPr>
            <a:spLocks noChangeArrowheads="1"/>
          </p:cNvSpPr>
          <p:nvPr/>
        </p:nvSpPr>
        <p:spPr bwMode="auto">
          <a:xfrm>
            <a:off x="2209800" y="3048000"/>
            <a:ext cx="6858000" cy="175260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8916" name="AutoShape 16"/>
          <p:cNvSpPr>
            <a:spLocks noChangeArrowheads="1"/>
          </p:cNvSpPr>
          <p:nvPr/>
        </p:nvSpPr>
        <p:spPr bwMode="auto">
          <a:xfrm>
            <a:off x="2209800" y="4953000"/>
            <a:ext cx="6858000" cy="175260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Are analytic image derivatives </a:t>
            </a:r>
            <a:br>
              <a:rPr lang="en-US" smtClean="0"/>
            </a:br>
            <a:r>
              <a:rPr lang="en-US" smtClean="0"/>
              <a:t>and PCA basis the same?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752600"/>
            <a:ext cx="4876800" cy="464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Same up to a linear transform!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514600" y="2438400"/>
            <a:ext cx="6400800" cy="464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Experimental verification: planar homog</a:t>
            </a:r>
          </a:p>
        </p:txBody>
      </p:sp>
      <p:sp>
        <p:nvSpPr>
          <p:cNvPr id="38920" name="Text Box 6"/>
          <p:cNvSpPr txBox="1">
            <a:spLocks noChangeArrowheads="1"/>
          </p:cNvSpPr>
          <p:nvPr/>
        </p:nvSpPr>
        <p:spPr bwMode="auto">
          <a:xfrm>
            <a:off x="7239000" y="34290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Derivatives</a:t>
            </a:r>
          </a:p>
        </p:txBody>
      </p:sp>
      <p:sp>
        <p:nvSpPr>
          <p:cNvPr id="38921" name="Text Box 7"/>
          <p:cNvSpPr txBox="1">
            <a:spLocks noChangeArrowheads="1"/>
          </p:cNvSpPr>
          <p:nvPr/>
        </p:nvSpPr>
        <p:spPr bwMode="auto">
          <a:xfrm>
            <a:off x="7467600" y="5791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PCA</a:t>
            </a:r>
          </a:p>
        </p:txBody>
      </p:sp>
      <p:sp>
        <p:nvSpPr>
          <p:cNvPr id="38922" name="Text Box 8"/>
          <p:cNvSpPr txBox="1">
            <a:spLocks noChangeArrowheads="1"/>
          </p:cNvSpPr>
          <p:nvPr/>
        </p:nvSpPr>
        <p:spPr bwMode="auto">
          <a:xfrm>
            <a:off x="3200400" y="46482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1</a:t>
            </a:r>
          </a:p>
        </p:txBody>
      </p:sp>
      <p:sp>
        <p:nvSpPr>
          <p:cNvPr id="38923" name="Text Box 9"/>
          <p:cNvSpPr txBox="1">
            <a:spLocks noChangeArrowheads="1"/>
          </p:cNvSpPr>
          <p:nvPr/>
        </p:nvSpPr>
        <p:spPr bwMode="auto">
          <a:xfrm>
            <a:off x="6553200" y="46482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7</a:t>
            </a:r>
          </a:p>
        </p:txBody>
      </p:sp>
      <p:sp>
        <p:nvSpPr>
          <p:cNvPr id="38924" name="Text Box 10"/>
          <p:cNvSpPr txBox="1">
            <a:spLocks noChangeArrowheads="1"/>
          </p:cNvSpPr>
          <p:nvPr/>
        </p:nvSpPr>
        <p:spPr bwMode="auto">
          <a:xfrm>
            <a:off x="5029200" y="46482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4</a:t>
            </a:r>
          </a:p>
        </p:txBody>
      </p:sp>
      <p:grpSp>
        <p:nvGrpSpPr>
          <p:cNvPr id="101394" name="Group 18"/>
          <p:cNvGrpSpPr>
            <a:grpSpLocks/>
          </p:cNvGrpSpPr>
          <p:nvPr/>
        </p:nvGrpSpPr>
        <p:grpSpPr bwMode="auto">
          <a:xfrm>
            <a:off x="7239000" y="3886200"/>
            <a:ext cx="1905000" cy="1828800"/>
            <a:chOff x="4560" y="2448"/>
            <a:chExt cx="1200" cy="1152"/>
          </a:xfrm>
        </p:grpSpPr>
        <p:sp>
          <p:nvSpPr>
            <p:cNvPr id="38926" name="Rectangle 17"/>
            <p:cNvSpPr>
              <a:spLocks noChangeArrowheads="1"/>
            </p:cNvSpPr>
            <p:nvPr/>
          </p:nvSpPr>
          <p:spPr bwMode="auto">
            <a:xfrm>
              <a:off x="4560" y="2448"/>
              <a:ext cx="1056" cy="1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38927" name="Group 14"/>
            <p:cNvGrpSpPr>
              <a:grpSpLocks/>
            </p:cNvGrpSpPr>
            <p:nvPr/>
          </p:nvGrpSpPr>
          <p:grpSpPr bwMode="auto">
            <a:xfrm>
              <a:off x="4752" y="2496"/>
              <a:ext cx="1008" cy="1056"/>
              <a:chOff x="4752" y="2496"/>
              <a:chExt cx="1008" cy="1056"/>
            </a:xfrm>
          </p:grpSpPr>
          <p:sp>
            <p:nvSpPr>
              <p:cNvPr id="38928" name="Text Box 11"/>
              <p:cNvSpPr txBox="1">
                <a:spLocks noChangeArrowheads="1"/>
              </p:cNvSpPr>
              <p:nvPr/>
            </p:nvSpPr>
            <p:spPr bwMode="auto">
              <a:xfrm>
                <a:off x="4752" y="2784"/>
                <a:ext cx="1008" cy="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/>
                  <a:t>99% agreement</a:t>
                </a:r>
              </a:p>
            </p:txBody>
          </p:sp>
          <p:sp>
            <p:nvSpPr>
              <p:cNvPr id="38929" name="AutoShape 12"/>
              <p:cNvSpPr>
                <a:spLocks noChangeArrowheads="1"/>
              </p:cNvSpPr>
              <p:nvPr/>
            </p:nvSpPr>
            <p:spPr bwMode="auto">
              <a:xfrm>
                <a:off x="4992" y="2496"/>
                <a:ext cx="144" cy="240"/>
              </a:xfrm>
              <a:prstGeom prst="upDownArrow">
                <a:avLst>
                  <a:gd name="adj1" fmla="val 50000"/>
                  <a:gd name="adj2" fmla="val 33333"/>
                </a:avLst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8930" name="AutoShape 13"/>
              <p:cNvSpPr>
                <a:spLocks noChangeArrowheads="1"/>
              </p:cNvSpPr>
              <p:nvPr/>
            </p:nvSpPr>
            <p:spPr bwMode="auto">
              <a:xfrm>
                <a:off x="4992" y="3312"/>
                <a:ext cx="144" cy="240"/>
              </a:xfrm>
              <a:prstGeom prst="upDownArrow">
                <a:avLst>
                  <a:gd name="adj1" fmla="val 50000"/>
                  <a:gd name="adj2" fmla="val 33333"/>
                </a:avLst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Mapping from Images to Texture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5" name="elephant_illavc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676400"/>
            <a:ext cx="6705600" cy="5029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Example renderings from 3D models</a:t>
            </a:r>
          </a:p>
        </p:txBody>
      </p:sp>
      <p:pic>
        <p:nvPicPr>
          <p:cNvPr id="40963" name="Picture 1027" descr="result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414838"/>
            <a:ext cx="6629400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1028">
            <a:hlinkClick r:id="rId3" action="ppaction://program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5791200" cy="280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Recap: hierarchical model </a:t>
            </a:r>
            <a:br>
              <a:rPr lang="en-US" smtClean="0"/>
            </a:br>
            <a:r>
              <a:rPr lang="en-US" smtClean="0"/>
              <a:t>scale levels</a:t>
            </a: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182563" y="1398588"/>
            <a:ext cx="7742237" cy="195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chemeClr val="accent1"/>
                </a:solidFill>
                <a:latin typeface="Arial Unicode MS" pitchFamily="34" charset="-128"/>
              </a:rPr>
              <a:t>1. </a:t>
            </a:r>
            <a:r>
              <a:rPr lang="en-US" sz="2800" u="sng">
                <a:solidFill>
                  <a:schemeClr val="accent1"/>
                </a:solidFill>
                <a:latin typeface="Arial Unicode MS" pitchFamily="34" charset="-128"/>
              </a:rPr>
              <a:t>Macro:</a:t>
            </a:r>
            <a:r>
              <a:rPr lang="en-US" sz="2800">
                <a:solidFill>
                  <a:srgbClr val="00006A"/>
                </a:solidFill>
                <a:latin typeface="Arial Unicode MS" pitchFamily="34" charset="-128"/>
              </a:rPr>
              <a:t> </a:t>
            </a:r>
          </a:p>
          <a:p>
            <a:pPr marL="688975" lvl="1" indent="-231775" eaLnBrk="1" hangingPunct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000">
                <a:solidFill>
                  <a:srgbClr val="00006A"/>
                </a:solidFill>
                <a:latin typeface="Arial Unicode MS" pitchFamily="34" charset="-128"/>
              </a:rPr>
              <a:t>SFM, SFS can generate coarse geometry but not detailed enough for realistic rendering</a:t>
            </a:r>
          </a:p>
          <a:p>
            <a:pPr marL="688975" lvl="1" indent="-231775" eaLnBrk="1" hangingPunct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000">
                <a:solidFill>
                  <a:srgbClr val="00006A"/>
                </a:solidFill>
                <a:latin typeface="Arial Unicode MS" pitchFamily="34" charset="-128"/>
              </a:rPr>
              <a:t>Integrate tracking and structure computation</a:t>
            </a:r>
          </a:p>
          <a:p>
            <a:pPr marL="688975" lvl="1" indent="-231775" eaLnBrk="1" hangingPunct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sz="2000">
                <a:solidFill>
                  <a:srgbClr val="0000FF"/>
                </a:solidFill>
                <a:latin typeface="Arial Unicode MS" pitchFamily="34" charset="-128"/>
              </a:rPr>
              <a:t>Scale: dozen pixels and up 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249238" y="3395663"/>
            <a:ext cx="7827962" cy="155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chemeClr val="accent1"/>
                </a:solidFill>
                <a:latin typeface="Arial Unicode MS" pitchFamily="34" charset="-128"/>
              </a:rPr>
              <a:t>2. </a:t>
            </a:r>
            <a:r>
              <a:rPr lang="en-US" sz="2800" u="sng">
                <a:solidFill>
                  <a:schemeClr val="accent1"/>
                </a:solidFill>
                <a:latin typeface="Arial Unicode MS" pitchFamily="34" charset="-128"/>
              </a:rPr>
              <a:t>Meso :</a:t>
            </a:r>
            <a:endParaRPr lang="en-US" sz="2800">
              <a:solidFill>
                <a:srgbClr val="00006A"/>
              </a:solidFill>
              <a:latin typeface="Arial Unicode MS" pitchFamily="34" charset="-128"/>
            </a:endParaRPr>
          </a:p>
          <a:p>
            <a:pPr marL="688975" lvl="1" indent="-231775" eaLnBrk="1" hangingPunct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000">
                <a:solidFill>
                  <a:srgbClr val="00006A"/>
                </a:solidFill>
                <a:latin typeface="Arial Unicode MS" pitchFamily="34" charset="-128"/>
              </a:rPr>
              <a:t>Refine coarse geometry and acquire reflectance– variational surface evolution</a:t>
            </a:r>
          </a:p>
          <a:p>
            <a:pPr marL="688975" lvl="1" indent="-231775" eaLnBrk="1" hangingPunct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sz="2000">
                <a:solidFill>
                  <a:srgbClr val="00006A"/>
                </a:solidFill>
                <a:latin typeface="Arial Unicode MS" pitchFamily="34" charset="-128"/>
              </a:rPr>
              <a:t>   </a:t>
            </a:r>
            <a:r>
              <a:rPr lang="en-US" sz="2000">
                <a:solidFill>
                  <a:srgbClr val="0000FF"/>
                </a:solidFill>
                <a:latin typeface="Arial Unicode MS" pitchFamily="34" charset="-128"/>
              </a:rPr>
              <a:t>Scale: 1-dozen pixels</a:t>
            </a: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268288" y="4891088"/>
            <a:ext cx="8418512" cy="128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chemeClr val="accent1"/>
                </a:solidFill>
                <a:latin typeface="Arial Unicode MS" pitchFamily="34" charset="-128"/>
              </a:rPr>
              <a:t>3. </a:t>
            </a:r>
            <a:r>
              <a:rPr lang="en-US" sz="2800" u="sng">
                <a:solidFill>
                  <a:schemeClr val="accent1"/>
                </a:solidFill>
                <a:latin typeface="Arial Unicode MS" pitchFamily="34" charset="-128"/>
              </a:rPr>
              <a:t>Micro spatial basis :</a:t>
            </a:r>
            <a:r>
              <a:rPr lang="en-US" sz="2800">
                <a:solidFill>
                  <a:srgbClr val="00006A"/>
                </a:solidFill>
                <a:latin typeface="Arial Unicode MS" pitchFamily="34" charset="-128"/>
              </a:rPr>
              <a:t> </a:t>
            </a:r>
          </a:p>
          <a:p>
            <a:pPr marL="688975" lvl="1" indent="-231775" eaLnBrk="1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000">
                <a:solidFill>
                  <a:srgbClr val="00006A"/>
                </a:solidFill>
                <a:latin typeface="Arial" charset="0"/>
              </a:rPr>
              <a:t>Represents appearance and corrects for small geometric texture errors limited by linearity of image </a:t>
            </a:r>
            <a:r>
              <a:rPr lang="en-US" sz="2000">
                <a:solidFill>
                  <a:srgbClr val="0000FF"/>
                </a:solidFill>
                <a:latin typeface="Arial" charset="0"/>
              </a:rPr>
              <a:t>Scale: 0-5 pixels</a:t>
            </a:r>
          </a:p>
        </p:txBody>
      </p:sp>
      <p:pic>
        <p:nvPicPr>
          <p:cNvPr id="41990" name="Picture 6" descr="tallhouse_initi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600200"/>
            <a:ext cx="1147763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 descr="tallhouse_refine_sh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657600"/>
            <a:ext cx="11620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8" descr="houseB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6069013"/>
            <a:ext cx="7683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9" descr="houseB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075" y="6076950"/>
            <a:ext cx="7699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10" descr="houseB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638" y="6049963"/>
            <a:ext cx="731837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050" descr="canad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0600"/>
            <a:ext cx="8951913" cy="871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pattFill prst="ltUpDiag">
                  <a:fgClr>
                    <a:srgbClr val="FF0000"/>
                  </a:fgClr>
                  <a:bgClr>
                    <a:schemeClr val="bg1"/>
                  </a:bgClr>
                </a:patt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1" name="Freeform 2051" descr="Light upward diagonal"/>
          <p:cNvSpPr>
            <a:spLocks/>
          </p:cNvSpPr>
          <p:nvPr/>
        </p:nvSpPr>
        <p:spPr bwMode="auto">
          <a:xfrm>
            <a:off x="1339850" y="4165600"/>
            <a:ext cx="479425" cy="701675"/>
          </a:xfrm>
          <a:custGeom>
            <a:avLst/>
            <a:gdLst>
              <a:gd name="T0" fmla="*/ 2147483647 w 302"/>
              <a:gd name="T1" fmla="*/ 2147483647 h 431"/>
              <a:gd name="T2" fmla="*/ 2147483647 w 302"/>
              <a:gd name="T3" fmla="*/ 2147483647 h 431"/>
              <a:gd name="T4" fmla="*/ 2147483647 w 302"/>
              <a:gd name="T5" fmla="*/ 0 h 431"/>
              <a:gd name="T6" fmla="*/ 0 w 302"/>
              <a:gd name="T7" fmla="*/ 2147483647 h 431"/>
              <a:gd name="T8" fmla="*/ 2147483647 w 302"/>
              <a:gd name="T9" fmla="*/ 2147483647 h 431"/>
              <a:gd name="T10" fmla="*/ 2147483647 w 302"/>
              <a:gd name="T11" fmla="*/ 2147483647 h 431"/>
              <a:gd name="T12" fmla="*/ 2147483647 w 302"/>
              <a:gd name="T13" fmla="*/ 2147483647 h 4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431">
                <a:moveTo>
                  <a:pt x="302" y="157"/>
                </a:moveTo>
                <a:lnTo>
                  <a:pt x="197" y="17"/>
                </a:lnTo>
                <a:lnTo>
                  <a:pt x="17" y="0"/>
                </a:lnTo>
                <a:lnTo>
                  <a:pt x="0" y="209"/>
                </a:lnTo>
                <a:lnTo>
                  <a:pt x="87" y="425"/>
                </a:lnTo>
                <a:lnTo>
                  <a:pt x="291" y="431"/>
                </a:lnTo>
                <a:lnTo>
                  <a:pt x="302" y="157"/>
                </a:lnTo>
                <a:close/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pattFill prst="ltUpDiag">
                  <a:fgClr>
                    <a:srgbClr val="FF0000"/>
                  </a:fgClr>
                  <a:bgClr>
                    <a:schemeClr val="bg1"/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48" name="Rectangle 205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4191000" cy="1524000"/>
          </a:xfrm>
          <a:solidFill>
            <a:schemeClr val="tx1">
              <a:alpha val="50195"/>
            </a:schemeClr>
          </a:solidFill>
        </p:spPr>
        <p:txBody>
          <a:bodyPr/>
          <a:lstStyle/>
          <a:p>
            <a:pPr eaLnBrk="1" hangingPunct="1"/>
            <a:r>
              <a:rPr lang="en-US" sz="4000" smtClean="0"/>
              <a:t>Where we are?</a:t>
            </a:r>
            <a:br>
              <a:rPr lang="en-US" sz="4000" smtClean="0"/>
            </a:br>
            <a:r>
              <a:rPr lang="en-US" sz="4000" smtClean="0"/>
              <a:t>Western Canada!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Comparison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4876800"/>
          </a:xfrm>
        </p:spPr>
        <p:txBody>
          <a:bodyPr/>
          <a:lstStyle/>
          <a:p>
            <a:pPr marL="650875" indent="-5334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800" smtClean="0"/>
              <a:t>Static texturing: </a:t>
            </a:r>
            <a:r>
              <a:rPr lang="en-US" sz="1800" smtClean="0">
                <a:solidFill>
                  <a:schemeClr val="accent2"/>
                </a:solidFill>
              </a:rPr>
              <a:t>(Many, e.g. Baumgartner et al. 3DSOM)</a:t>
            </a:r>
            <a:endParaRPr lang="en-US" sz="1800" smtClean="0"/>
          </a:p>
          <a:p>
            <a:pPr marL="785813" lvl="1" indent="-381000" eaLnBrk="1" hangingPunct="1">
              <a:lnSpc>
                <a:spcPct val="90000"/>
              </a:lnSpc>
              <a:defRPr/>
            </a:pPr>
            <a:r>
              <a:rPr lang="en-US" sz="2000" smtClean="0"/>
              <a:t>Average color projected to point. </a:t>
            </a:r>
          </a:p>
          <a:p>
            <a:pPr marL="785813" lvl="1" indent="-381000" eaLnBrk="1" hangingPunct="1">
              <a:lnSpc>
                <a:spcPct val="90000"/>
              </a:lnSpc>
              <a:defRPr/>
            </a:pPr>
            <a:r>
              <a:rPr lang="en-US" sz="2000" smtClean="0"/>
              <a:t>Better: Pick color minimizing reprojection error over all input images</a:t>
            </a:r>
          </a:p>
          <a:p>
            <a:pPr marL="785813" lvl="1" indent="-38100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smtClean="0"/>
              <a:t>Works when model geometry is close to ground truth and light simple</a:t>
            </a:r>
          </a:p>
          <a:p>
            <a:pPr marL="650875" indent="-5334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800" smtClean="0"/>
              <a:t>Viewdependent texture </a:t>
            </a:r>
            <a:r>
              <a:rPr lang="en-US" sz="1800" smtClean="0">
                <a:solidFill>
                  <a:schemeClr val="accent2"/>
                </a:solidFill>
              </a:rPr>
              <a:t>(Debevec et al)</a:t>
            </a:r>
          </a:p>
          <a:p>
            <a:pPr marL="785813" lvl="1" indent="-381000" eaLnBrk="1" hangingPunct="1">
              <a:lnSpc>
                <a:spcPct val="90000"/>
              </a:lnSpc>
              <a:defRPr/>
            </a:pPr>
            <a:r>
              <a:rPr lang="en-US" sz="2000" smtClean="0"/>
              <a:t>Pick color from closest input photograph (or interpolate from nearest 3)</a:t>
            </a:r>
          </a:p>
          <a:p>
            <a:pPr marL="785813" lvl="1" indent="-38100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smtClean="0"/>
              <a:t>Works when possible to store large numbers of images</a:t>
            </a:r>
          </a:p>
          <a:p>
            <a:pPr marL="650875" indent="-5334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800" smtClean="0"/>
              <a:t>Lumigraph / Surface light field </a:t>
            </a:r>
            <a:r>
              <a:rPr lang="en-US" sz="1800" smtClean="0">
                <a:solidFill>
                  <a:schemeClr val="accent2"/>
                </a:solidFill>
              </a:rPr>
              <a:t>(Buehler et al / Wood et al)</a:t>
            </a:r>
            <a:endParaRPr lang="en-US" sz="1800" smtClean="0"/>
          </a:p>
          <a:p>
            <a:pPr marL="785813" lvl="1" indent="-381000" eaLnBrk="1" hangingPunct="1">
              <a:lnSpc>
                <a:spcPct val="90000"/>
              </a:lnSpc>
              <a:defRPr/>
            </a:pPr>
            <a:r>
              <a:rPr lang="en-US" sz="2000" smtClean="0"/>
              <a:t>Store all ray colors (plenoptic function) intersecting a proxy surface</a:t>
            </a:r>
          </a:p>
          <a:p>
            <a:pPr marL="785813" lvl="1" indent="-38100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smtClean="0"/>
              <a:t>Works if proxy surface close to true geometry</a:t>
            </a:r>
          </a:p>
          <a:p>
            <a:pPr marL="650875" indent="-5334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800" smtClean="0"/>
              <a:t>Dynamic texture </a:t>
            </a:r>
            <a:r>
              <a:rPr lang="en-US" sz="2400" smtClean="0">
                <a:solidFill>
                  <a:schemeClr val="accent2"/>
                </a:solidFill>
              </a:rPr>
              <a:t>(</a:t>
            </a:r>
            <a:r>
              <a:rPr lang="en-US" sz="1800" smtClean="0">
                <a:solidFill>
                  <a:schemeClr val="accent2"/>
                </a:solidFill>
              </a:rPr>
              <a:t>Ours: Jagersand ’97/ Matusik / Ikeuchi99 /Vasilescu04...</a:t>
            </a:r>
            <a:endParaRPr lang="en-US" sz="1800" smtClean="0"/>
          </a:p>
          <a:p>
            <a:pPr marL="785813" lvl="1" indent="-381000" eaLnBrk="1" hangingPunct="1">
              <a:lnSpc>
                <a:spcPct val="90000"/>
              </a:lnSpc>
              <a:defRPr/>
            </a:pPr>
            <a:r>
              <a:rPr lang="en-US" sz="2000" smtClean="0"/>
              <a:t>Derive a Taylor expansion and represent derivatives of view dependency</a:t>
            </a:r>
          </a:p>
          <a:p>
            <a:pPr marL="785813" lvl="1" indent="-38100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smtClean="0"/>
              <a:t>Works for light and small (1-5 pixel) geometric displacements.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7315200" y="6278563"/>
            <a:ext cx="1600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3200"/>
          </a:p>
        </p:txBody>
      </p:sp>
      <p:sp>
        <p:nvSpPr>
          <p:cNvPr id="43013" name="Text Box 5">
            <a:hlinkClick r:id="rId2"/>
          </p:cNvPr>
          <p:cNvSpPr txBox="1">
            <a:spLocks noChangeArrowheads="1"/>
          </p:cNvSpPr>
          <p:nvPr/>
        </p:nvSpPr>
        <p:spPr bwMode="auto">
          <a:xfrm>
            <a:off x="7696200" y="6278563"/>
            <a:ext cx="1295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/>
              <a:t>videos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From Simple to Complex Scenes</a:t>
            </a:r>
            <a:br>
              <a:rPr lang="en-US" smtClean="0"/>
            </a:br>
            <a:r>
              <a:rPr lang="en-US" smtClean="0"/>
              <a:t>4 test cases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6096000" cy="4648200"/>
          </a:xfrm>
        </p:spPr>
        <p:txBody>
          <a:bodyPr/>
          <a:lstStyle/>
          <a:p>
            <a:pPr marL="727075" indent="-6096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800" smtClean="0"/>
              <a:t>Simple Geom: SFS alone ok</a:t>
            </a:r>
          </a:p>
          <a:p>
            <a:pPr marL="727075" indent="-609600"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sz="2800" smtClean="0"/>
          </a:p>
          <a:p>
            <a:pPr marL="727075" indent="-6096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800" smtClean="0"/>
              <a:t>General Geom: SFS + Variational Shape and Reflectance fitting (+View dep texture)</a:t>
            </a:r>
          </a:p>
          <a:p>
            <a:pPr marL="727075" indent="-609600"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sz="2800" smtClean="0"/>
          </a:p>
          <a:p>
            <a:pPr marL="727075" indent="-6096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800" smtClean="0"/>
              <a:t>Complex Light: Dynamic Texture / Lumigraph</a:t>
            </a:r>
          </a:p>
          <a:p>
            <a:pPr marL="727075" indent="-609600"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sz="2800" smtClean="0"/>
          </a:p>
          <a:p>
            <a:pPr marL="727075" indent="-6096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800" smtClean="0"/>
              <a:t>Challenge for Computer Vision</a:t>
            </a:r>
          </a:p>
          <a:p>
            <a:pPr marL="727075" indent="-609600"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smtClean="0"/>
          </a:p>
          <a:p>
            <a:pPr marL="727075" indent="-609600"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smtClean="0"/>
          </a:p>
          <a:p>
            <a:pPr marL="727075" indent="-609600"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smtClean="0"/>
          </a:p>
        </p:txBody>
      </p:sp>
      <p:graphicFrame>
        <p:nvGraphicFramePr>
          <p:cNvPr id="44036" name="Object 4">
            <a:hlinkClick r:id="rId3" action="ppaction://hlinkfile"/>
          </p:cNvPr>
          <p:cNvGraphicFramePr>
            <a:graphicFrameLocks noChangeAspect="1"/>
          </p:cNvGraphicFramePr>
          <p:nvPr/>
        </p:nvGraphicFramePr>
        <p:xfrm>
          <a:off x="6705600" y="838200"/>
          <a:ext cx="2209800" cy="156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8" name="Photo Editor Photo" r:id="rId4" imgW="3048426" imgH="2161905" progId="MSPhotoEd.3">
                  <p:embed/>
                </p:oleObj>
              </mc:Choice>
              <mc:Fallback>
                <p:oleObj name="Photo Editor Photo" r:id="rId4" imgW="3048426" imgH="2161905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838200"/>
                        <a:ext cx="2209800" cy="1566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7" name="Object 5">
            <a:hlinkClick r:id="rId6" action="ppaction://hlinkfile"/>
          </p:cNvPr>
          <p:cNvGraphicFramePr>
            <a:graphicFrameLocks noChangeAspect="1"/>
          </p:cNvGraphicFramePr>
          <p:nvPr/>
        </p:nvGraphicFramePr>
        <p:xfrm>
          <a:off x="6096000" y="2514600"/>
          <a:ext cx="3048000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9" name="Photo Editor Photo" r:id="rId7" imgW="3048426" imgH="1428949" progId="MSPhotoEd.3">
                  <p:embed/>
                </p:oleObj>
              </mc:Choice>
              <mc:Fallback>
                <p:oleObj name="Photo Editor Photo" r:id="rId7" imgW="3048426" imgH="1428949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2514600"/>
                        <a:ext cx="3048000" cy="142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8" name="Object 6">
            <a:hlinkClick r:id="rId9" action="ppaction://hlinkfile"/>
          </p:cNvPr>
          <p:cNvGraphicFramePr>
            <a:graphicFrameLocks noChangeAspect="1"/>
          </p:cNvGraphicFramePr>
          <p:nvPr/>
        </p:nvGraphicFramePr>
        <p:xfrm>
          <a:off x="6858000" y="3962400"/>
          <a:ext cx="1828800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0" name="Photo Editor Photo" r:id="rId10" imgW="3048426" imgH="2142857" progId="MSPhotoEd.3">
                  <p:embed/>
                </p:oleObj>
              </mc:Choice>
              <mc:Fallback>
                <p:oleObj name="Photo Editor Photo" r:id="rId10" imgW="3048426" imgH="2142857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3962400"/>
                        <a:ext cx="1828800" cy="128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9" name="Object 7">
            <a:hlinkClick r:id="rId12" action="ppaction://hlinkfile"/>
          </p:cNvPr>
          <p:cNvGraphicFramePr>
            <a:graphicFrameLocks noChangeAspect="1"/>
          </p:cNvGraphicFramePr>
          <p:nvPr/>
        </p:nvGraphicFramePr>
        <p:xfrm>
          <a:off x="6553200" y="5334000"/>
          <a:ext cx="2438400" cy="145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1" name="Photo Editor Photo" r:id="rId13" imgW="3048426" imgH="1819529" progId="MSPhotoEd.3">
                  <p:embed/>
                </p:oleObj>
              </mc:Choice>
              <mc:Fallback>
                <p:oleObj name="Photo Editor Photo" r:id="rId13" imgW="3048426" imgH="1819529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5334000"/>
                        <a:ext cx="2438400" cy="1455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1033"/>
          <p:cNvGraphicFramePr>
            <a:graphicFrameLocks noChangeAspect="1"/>
          </p:cNvGraphicFramePr>
          <p:nvPr/>
        </p:nvGraphicFramePr>
        <p:xfrm>
          <a:off x="1752600" y="4648200"/>
          <a:ext cx="7288213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6" name="Photo Editor Photo" r:id="rId3" imgW="7287642" imgH="2209524" progId="MSPhotoEd.3">
                  <p:embed/>
                </p:oleObj>
              </mc:Choice>
              <mc:Fallback>
                <p:oleObj name="Photo Editor Photo" r:id="rId3" imgW="7287642" imgH="2209524" progId="MSPhotoEd.3">
                  <p:embed/>
                  <p:pic>
                    <p:nvPicPr>
                      <p:cNvPr id="0" name="Object 10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4648200"/>
                        <a:ext cx="7288213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59" name="Object 1032"/>
          <p:cNvGraphicFramePr>
            <a:graphicFrameLocks noChangeAspect="1"/>
          </p:cNvGraphicFramePr>
          <p:nvPr/>
        </p:nvGraphicFramePr>
        <p:xfrm>
          <a:off x="4648200" y="1560513"/>
          <a:ext cx="4495800" cy="322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7" name="Photo Editor Photo" r:id="rId5" imgW="7535327" imgH="5401429" progId="MSPhotoEd.3">
                  <p:embed/>
                </p:oleObj>
              </mc:Choice>
              <mc:Fallback>
                <p:oleObj name="Photo Editor Photo" r:id="rId5" imgW="7535327" imgH="5401429" progId="MSPhotoEd.3">
                  <p:embed/>
                  <p:pic>
                    <p:nvPicPr>
                      <p:cNvPr id="0" name="Object 10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560513"/>
                        <a:ext cx="4495800" cy="3221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From Simple to Complex Scenes</a:t>
            </a:r>
            <a:br>
              <a:rPr lang="en-US" smtClean="0"/>
            </a:br>
            <a:r>
              <a:rPr lang="en-US" smtClean="0"/>
              <a:t>4 test cases</a:t>
            </a:r>
          </a:p>
        </p:txBody>
      </p:sp>
      <p:sp>
        <p:nvSpPr>
          <p:cNvPr id="19558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4724400" cy="3886200"/>
          </a:xfrm>
        </p:spPr>
        <p:txBody>
          <a:bodyPr/>
          <a:lstStyle/>
          <a:p>
            <a:pPr marL="727075" indent="-609600" eaLnBrk="1" hangingPunct="1">
              <a:buFontTx/>
              <a:buAutoNum type="arabicPeriod"/>
              <a:defRPr/>
            </a:pPr>
            <a:r>
              <a:rPr lang="en-US" sz="2400" smtClean="0"/>
              <a:t>Simple Geom: SFS alone ok</a:t>
            </a:r>
          </a:p>
          <a:p>
            <a:pPr marL="727075" indent="-609600" eaLnBrk="1" hangingPunct="1">
              <a:buFontTx/>
              <a:buAutoNum type="arabicPeriod"/>
              <a:defRPr/>
            </a:pPr>
            <a:r>
              <a:rPr lang="en-US" sz="2400" smtClean="0"/>
              <a:t>General Geom: SFS + Variational Shape and Reflectance fitting (+View dep texture)</a:t>
            </a:r>
          </a:p>
          <a:p>
            <a:pPr marL="727075" indent="-609600" eaLnBrk="1" hangingPunct="1">
              <a:buFontTx/>
              <a:buAutoNum type="arabicPeriod"/>
              <a:defRPr/>
            </a:pPr>
            <a:r>
              <a:rPr lang="en-US" sz="2400" smtClean="0"/>
              <a:t>Complex Light: Dynamic Texture / Lumigraph</a:t>
            </a:r>
          </a:p>
          <a:p>
            <a:pPr marL="727075" indent="-609600" eaLnBrk="1" hangingPunct="1">
              <a:buFontTx/>
              <a:buAutoNum type="arabicPeriod"/>
              <a:defRPr/>
            </a:pPr>
            <a:r>
              <a:rPr lang="en-US" sz="2400" smtClean="0"/>
              <a:t>Challenge for Computer Vision</a:t>
            </a:r>
          </a:p>
          <a:p>
            <a:pPr marL="727075" indent="-609600" eaLnBrk="1" hangingPunct="1">
              <a:buFontTx/>
              <a:buAutoNum type="arabicPeriod"/>
              <a:defRPr/>
            </a:pPr>
            <a:endParaRPr lang="en-US" sz="2800" smtClean="0"/>
          </a:p>
          <a:p>
            <a:pPr marL="727075" indent="-609600" eaLnBrk="1" hangingPunct="1">
              <a:buFontTx/>
              <a:buAutoNum type="arabicPeriod"/>
              <a:defRPr/>
            </a:pPr>
            <a:endParaRPr lang="en-US" sz="2800" smtClean="0"/>
          </a:p>
          <a:p>
            <a:pPr marL="727075" indent="-609600" eaLnBrk="1" hangingPunct="1">
              <a:buFontTx/>
              <a:buAutoNum type="arabicPeriod"/>
              <a:defRPr/>
            </a:pPr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5588" cy="1525588"/>
          </a:xfrm>
          <a:noFill/>
          <a:extLst>
            <a:ext uri="{91240B29-F687-4F45-9708-019B960494DF}">
              <a14:hiddenLine xmlns:a14="http://schemas.microsoft.com/office/drawing/2010/main" w="38100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mtClean="0"/>
              <a:t>Example of render differences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8688388" cy="46513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431800" indent="-323850" defTabSz="457200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GB" smtClean="0"/>
              <a:t>Jade Elephant</a:t>
            </a:r>
          </a:p>
          <a:p>
            <a:pPr marL="863600" lvl="1" indent="-287338" defTabSz="457200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GB" smtClean="0"/>
              <a:t>Complex Reflectance (specularities and scattering)</a:t>
            </a:r>
            <a:r>
              <a:rPr lang="ar-SA" smtClean="0">
                <a:cs typeface="Arial" charset="0"/>
              </a:rPr>
              <a:t>‏</a:t>
            </a:r>
            <a:endParaRPr lang="en-GB" smtClean="0"/>
          </a:p>
          <a:p>
            <a:pPr marL="863600" lvl="1" indent="-287338" defTabSz="457200" eaLnBrk="1" hangingPunct="1"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GB" smtClean="0"/>
              <a:t>    Input           Static            ViewDep    Lumigr.      DynTex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3213100"/>
            <a:ext cx="142081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3157538"/>
            <a:ext cx="1452563" cy="264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38" y="3187700"/>
            <a:ext cx="1385887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3157538"/>
            <a:ext cx="1452562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0" y="3157538"/>
            <a:ext cx="1450975" cy="264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9" name="Text Box 10"/>
          <p:cNvSpPr txBox="1">
            <a:spLocks noChangeArrowheads="1"/>
          </p:cNvSpPr>
          <p:nvPr/>
        </p:nvSpPr>
        <p:spPr bwMode="auto">
          <a:xfrm>
            <a:off x="3657600" y="61722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Specular highlight</a:t>
            </a:r>
          </a:p>
        </p:txBody>
      </p:sp>
      <p:sp>
        <p:nvSpPr>
          <p:cNvPr id="46090" name="Line 12"/>
          <p:cNvSpPr>
            <a:spLocks noChangeShapeType="1"/>
          </p:cNvSpPr>
          <p:nvPr/>
        </p:nvSpPr>
        <p:spPr bwMode="auto">
          <a:xfrm flipH="1" flipV="1">
            <a:off x="2362200" y="4419600"/>
            <a:ext cx="1828800" cy="1828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6091" name="Line 13"/>
          <p:cNvSpPr>
            <a:spLocks noChangeShapeType="1"/>
          </p:cNvSpPr>
          <p:nvPr/>
        </p:nvSpPr>
        <p:spPr bwMode="auto">
          <a:xfrm flipH="1" flipV="1">
            <a:off x="5181600" y="4495800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6092" name="Line 14"/>
          <p:cNvSpPr>
            <a:spLocks noChangeShapeType="1"/>
          </p:cNvSpPr>
          <p:nvPr/>
        </p:nvSpPr>
        <p:spPr bwMode="auto">
          <a:xfrm flipV="1">
            <a:off x="5867400" y="4495800"/>
            <a:ext cx="213360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Tracking with a dyntex model + AR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47812" name="house_3d_track_adam_ms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2478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78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78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78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81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524000"/>
          </a:xfrm>
        </p:spPr>
        <p:txBody>
          <a:bodyPr/>
          <a:lstStyle/>
          <a:p>
            <a:pPr eaLnBrk="1" hangingPunct="1"/>
            <a:r>
              <a:rPr lang="en-US" smtClean="0"/>
              <a:t>Capturing non-rigid animatable models</a:t>
            </a:r>
            <a:br>
              <a:rPr lang="en-US" smtClean="0"/>
            </a:br>
            <a:r>
              <a:rPr lang="en-US" smtClean="0"/>
              <a:t> </a:t>
            </a:r>
            <a:r>
              <a:rPr lang="en-US" sz="2800" smtClean="0"/>
              <a:t>current PhD project, Neil Birkbeck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57400"/>
            <a:ext cx="7162800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524000"/>
          </a:xfrm>
        </p:spPr>
        <p:txBody>
          <a:bodyPr/>
          <a:lstStyle/>
          <a:p>
            <a:pPr eaLnBrk="1" hangingPunct="1"/>
            <a:r>
              <a:rPr lang="en-US" smtClean="0"/>
              <a:t>Capturing non-rigid animatable models</a:t>
            </a:r>
            <a:br>
              <a:rPr lang="en-US" smtClean="0"/>
            </a:br>
            <a:r>
              <a:rPr lang="en-US" smtClean="0"/>
              <a:t> </a:t>
            </a:r>
            <a:r>
              <a:rPr lang="en-US" sz="2800" smtClean="0"/>
              <a:t>current PhD project, Neil Birkbeck</a:t>
            </a:r>
          </a:p>
        </p:txBody>
      </p:sp>
      <p:pic>
        <p:nvPicPr>
          <p:cNvPr id="4915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57400"/>
            <a:ext cx="7162800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8837" name="synth_sil2d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9" name="synth_sil2d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954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 Box 8"/>
          <p:cNvSpPr>
            <a:spLocks noChangeArrowheads="1"/>
          </p:cNvSpPr>
          <p:nvPr>
            <p:ph type="body" idx="1"/>
          </p:nvPr>
        </p:nvSpPr>
        <p:spPr>
          <a:xfrm>
            <a:off x="1600200" y="5181600"/>
            <a:ext cx="6019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bg2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1800" smtClean="0">
                <a:solidFill>
                  <a:schemeClr val="bg1"/>
                </a:solidFill>
                <a:effectLst/>
              </a:rPr>
              <a:t>For better movies see: http://webdocs.cs.ualberta.ca/~birkbeck/phd/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4" fill="hold"/>
                                        <p:tgtEl>
                                          <p:spTgt spid="2488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53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334" fill="hold"/>
                                        <p:tgtEl>
                                          <p:spTgt spid="2488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4883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88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488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83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4883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88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488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839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3D:</a:t>
            </a:r>
            <a:br>
              <a:rPr lang="en-US" dirty="0" smtClean="0"/>
            </a:br>
            <a:r>
              <a:rPr lang="en-US" dirty="0" smtClean="0"/>
              <a:t>Non-rigid and articulated motion</a:t>
            </a:r>
            <a:endParaRPr lang="en-US" dirty="0"/>
          </a:p>
        </p:txBody>
      </p:sp>
      <p:pic>
        <p:nvPicPr>
          <p:cNvPr id="8" name="Picture 7" descr="proxy_mo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5638800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953000" y="4038600"/>
            <a:ext cx="4191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/>
              <a:t>Our approach</a:t>
            </a:r>
          </a:p>
          <a:p>
            <a:pPr eaLnBrk="1" hangingPunct="1"/>
            <a:r>
              <a:rPr lang="en-US" sz="2000"/>
              <a:t>-displacement and flow on proxy</a:t>
            </a:r>
          </a:p>
        </p:txBody>
      </p:sp>
      <p:pic>
        <p:nvPicPr>
          <p:cNvPr id="10" name="Picture 9" descr="formu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4706938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basi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257800"/>
            <a:ext cx="3276600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953000" y="5029200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/>
              <a:t>-represent motion with linear basis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953000" y="4724400"/>
            <a:ext cx="2778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-variational formulation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408722"/>
            <a:ext cx="8836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PhD work of Neil </a:t>
            </a:r>
            <a:r>
              <a:rPr lang="en-US" dirty="0" err="1" smtClean="0"/>
              <a:t>Birkbeck</a:t>
            </a:r>
            <a:r>
              <a:rPr lang="en-US" dirty="0" smtClean="0"/>
              <a:t>, Best thesis prize winner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44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3D:</a:t>
            </a:r>
            <a:br>
              <a:rPr lang="en-US" dirty="0" smtClean="0"/>
            </a:br>
            <a:r>
              <a:rPr lang="en-US" dirty="0" smtClean="0"/>
              <a:t>Non-rigid and articulated motion</a:t>
            </a:r>
            <a:endParaRPr lang="en-US" dirty="0"/>
          </a:p>
        </p:txBody>
      </p:sp>
      <p:pic>
        <p:nvPicPr>
          <p:cNvPr id="4" name="SambaCompressio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 flipV="1">
            <a:off x="1371600" y="1352549"/>
            <a:ext cx="6731000" cy="5048249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5" name="Rectangle 4"/>
          <p:cNvSpPr/>
          <p:nvPr/>
        </p:nvSpPr>
        <p:spPr>
          <a:xfrm>
            <a:off x="0" y="6408722"/>
            <a:ext cx="8836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PhD work of Neil </a:t>
            </a:r>
            <a:r>
              <a:rPr lang="en-US" dirty="0" err="1" smtClean="0"/>
              <a:t>Birkbeck</a:t>
            </a:r>
            <a:r>
              <a:rPr lang="en-US" dirty="0" smtClean="0"/>
              <a:t>, Best thesis prize winner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0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3D</a:t>
            </a:r>
            <a:br>
              <a:rPr lang="en-US" dirty="0" smtClean="0"/>
            </a:br>
            <a:r>
              <a:rPr lang="en-US" dirty="0" smtClean="0"/>
              <a:t> Non-rigid and articulated motion</a:t>
            </a:r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90513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•"/>
              <a:defRPr sz="32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628650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977900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311275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1657350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114550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571750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028950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486150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–"/>
              <a:defRPr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341313" indent="-341313">
              <a:buClr>
                <a:srgbClr val="66CCFF"/>
              </a:buClr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mtClean="0"/>
              <a:t>Humans ubiquitous in graphics applications</a:t>
            </a:r>
          </a:p>
          <a:p>
            <a:pPr marL="341313" indent="-341313">
              <a:buClr>
                <a:srgbClr val="66CCFF"/>
              </a:buClr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mtClean="0"/>
              <a:t>A practical, realistic model requires </a:t>
            </a:r>
          </a:p>
          <a:p>
            <a:pPr marL="741363" lvl="1" indent="-284163">
              <a:buClr>
                <a:srgbClr val="66CCFF"/>
              </a:buClr>
              <a:buFont typeface="Arial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mtClean="0"/>
              <a:t>Skeleton</a:t>
            </a:r>
          </a:p>
          <a:p>
            <a:pPr marL="741363" lvl="1" indent="-284163">
              <a:buClr>
                <a:srgbClr val="66CCFF"/>
              </a:buClr>
              <a:buFont typeface="Arial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mtClean="0"/>
              <a:t>Geometry (manually modeled, laser scanned)</a:t>
            </a:r>
          </a:p>
          <a:p>
            <a:pPr lvl="2">
              <a:buClr>
                <a:srgbClr val="66CCFF"/>
              </a:buClr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mtClean="0"/>
              <a:t>Physical simulation for clothes, muscle</a:t>
            </a:r>
          </a:p>
          <a:p>
            <a:pPr marL="741363" lvl="1" indent="-284163">
              <a:buClr>
                <a:srgbClr val="66CCFF"/>
              </a:buClr>
              <a:buFont typeface="Arial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mtClean="0"/>
              <a:t>Texture/appearance (from images)</a:t>
            </a:r>
          </a:p>
          <a:p>
            <a:pPr marL="741363" lvl="1" indent="-284163">
              <a:buClr>
                <a:srgbClr val="66CCFF"/>
              </a:buClr>
              <a:buFont typeface="Arial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mtClean="0"/>
              <a:t>Animation (mocap, simulation, artist)</a:t>
            </a:r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38" y="5075238"/>
            <a:ext cx="1792287" cy="169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5075238"/>
            <a:ext cx="2743200" cy="169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5067300"/>
            <a:ext cx="2166938" cy="169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88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Winter in the Rockies </a:t>
            </a:r>
          </a:p>
        </p:txBody>
      </p:sp>
      <p:pic>
        <p:nvPicPr>
          <p:cNvPr id="7171" name="Picture 2051" descr="malignelak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947738"/>
            <a:ext cx="9132887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-457200"/>
            <a:ext cx="8686800" cy="1905000"/>
          </a:xfrm>
        </p:spPr>
        <p:txBody>
          <a:bodyPr/>
          <a:lstStyle/>
          <a:p>
            <a:pPr eaLnBrk="1" hangingPunct="1"/>
            <a:r>
              <a:rPr lang="en-US" smtClean="0"/>
              <a:t>Questions?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2057400"/>
            <a:ext cx="80010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More information:</a:t>
            </a:r>
          </a:p>
          <a:p>
            <a:pPr algn="l" eaLnBrk="1" hangingPunct="1">
              <a:buFontTx/>
              <a:buChar char="•"/>
              <a:defRPr/>
            </a:pPr>
            <a:r>
              <a:rPr lang="en-US" smtClean="0"/>
              <a:t>Downloadable renderer+models</a:t>
            </a:r>
          </a:p>
          <a:p>
            <a:pPr marL="404813" lvl="1" indent="0" algn="ctr" eaLnBrk="1" hangingPunct="1">
              <a:buFontTx/>
              <a:buNone/>
              <a:defRPr/>
            </a:pPr>
            <a:r>
              <a:rPr lang="en-US" smtClean="0">
                <a:solidFill>
                  <a:schemeClr val="bg2"/>
                </a:solidFill>
              </a:rPr>
              <a:t>www.cs.ualberta.ca/~vis/ibmr</a:t>
            </a:r>
            <a:endParaRPr lang="en-US" smtClean="0"/>
          </a:p>
          <a:p>
            <a:pPr algn="l" eaLnBrk="1" hangingPunct="1">
              <a:buFontTx/>
              <a:buChar char="•"/>
              <a:defRPr/>
            </a:pPr>
            <a:r>
              <a:rPr lang="en-US" smtClean="0"/>
              <a:t>Capturing software + IEEE VR tutorial text</a:t>
            </a:r>
          </a:p>
          <a:p>
            <a:pPr marL="404813" lvl="1" indent="0" algn="ctr" eaLnBrk="1" hangingPunct="1">
              <a:buFontTx/>
              <a:buNone/>
              <a:defRPr/>
            </a:pPr>
            <a:r>
              <a:rPr lang="en-US" smtClean="0">
                <a:solidFill>
                  <a:schemeClr val="bg2"/>
                </a:solidFill>
              </a:rPr>
              <a:t>www.cs.ualberta.ca/~vis/VR2003tut</a:t>
            </a:r>
            <a:endParaRPr lang="en-US" smtClean="0"/>
          </a:p>
          <a:p>
            <a:pPr algn="l" eaLnBrk="1" hangingPunct="1">
              <a:buFontTx/>
              <a:buChar char="•"/>
              <a:defRPr/>
            </a:pPr>
            <a:r>
              <a:rPr lang="en-US" smtClean="0"/>
              <a:t>Main references for this talk: </a:t>
            </a:r>
          </a:p>
          <a:p>
            <a:pPr algn="l" eaLnBrk="1" hangingPunct="1">
              <a:defRPr/>
            </a:pPr>
            <a:r>
              <a:rPr lang="en-US" smtClean="0">
                <a:solidFill>
                  <a:schemeClr val="bg2"/>
                </a:solidFill>
              </a:rPr>
              <a:t>       </a:t>
            </a:r>
            <a:r>
              <a:rPr lang="en-US" sz="2400" smtClean="0">
                <a:solidFill>
                  <a:schemeClr val="bg2"/>
                </a:solidFill>
              </a:rPr>
              <a:t>Jagersand et al “Three Tier Model” 3DPVT 2008 ….</a:t>
            </a:r>
          </a:p>
          <a:p>
            <a:pPr algn="l" eaLnBrk="1" hangingPunct="1">
              <a:defRPr/>
            </a:pPr>
            <a:r>
              <a:rPr lang="en-US" sz="2400" smtClean="0">
                <a:solidFill>
                  <a:schemeClr val="bg2"/>
                </a:solidFill>
              </a:rPr>
              <a:t>         Jagersand “Image-based Animation…” CVPR 1997</a:t>
            </a:r>
            <a:endParaRPr lang="en-US" sz="2400" smtClean="0"/>
          </a:p>
          <a:p>
            <a:pPr algn="l" eaLnBrk="1" hangingPunct="1">
              <a:buFontTx/>
              <a:buChar char="•"/>
              <a:defRPr/>
            </a:pPr>
            <a:r>
              <a:rPr lang="en-US" smtClean="0"/>
              <a:t>More papers: </a:t>
            </a:r>
            <a:r>
              <a:rPr lang="en-US" smtClean="0">
                <a:solidFill>
                  <a:schemeClr val="bg2"/>
                </a:solidFill>
              </a:rPr>
              <a:t>www.cs.ualberta.ca/~jag</a:t>
            </a:r>
          </a:p>
        </p:txBody>
      </p:sp>
      <p:pic>
        <p:nvPicPr>
          <p:cNvPr id="176130" name="Video1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71628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022" fill="hold"/>
                                        <p:tgtEl>
                                          <p:spTgt spid="176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613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6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76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130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Computer vision</a:t>
            </a:r>
          </a:p>
          <a:p>
            <a:pPr eaLnBrk="1" hangingPunct="1">
              <a:defRPr/>
            </a:pPr>
            <a:r>
              <a:rPr lang="en-US" dirty="0" smtClean="0"/>
              <a:t>engineer</a:t>
            </a:r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8" y="2066925"/>
            <a:ext cx="3971925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And summer …</a:t>
            </a:r>
          </a:p>
        </p:txBody>
      </p:sp>
      <p:pic>
        <p:nvPicPr>
          <p:cNvPr id="8195" name="Picture 1027" descr="flowers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3813175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028" descr="sky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3" y="3260725"/>
            <a:ext cx="5278437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Low budget 3D from video example</a:t>
            </a:r>
          </a:p>
        </p:txBody>
      </p:sp>
      <p:sp>
        <p:nvSpPr>
          <p:cNvPr id="20070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43434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Inexpensive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mtClean="0"/>
          </a:p>
          <a:p>
            <a:pPr eaLnBrk="1" hangingPunct="1">
              <a:lnSpc>
                <a:spcPct val="90000"/>
              </a:lnSpc>
              <a:defRPr/>
            </a:pPr>
            <a:endParaRPr lang="en-US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Quick and convenient for the user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mtClean="0"/>
          </a:p>
          <a:p>
            <a:pPr eaLnBrk="1" hangingPunct="1">
              <a:lnSpc>
                <a:spcPct val="90000"/>
              </a:lnSpc>
              <a:defRPr/>
            </a:pPr>
            <a:endParaRPr lang="en-US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Integrates with existing SW e.g. Blender, Maya</a:t>
            </a:r>
          </a:p>
        </p:txBody>
      </p:sp>
      <p:sp>
        <p:nvSpPr>
          <p:cNvPr id="9220" name="Rectangle 1028"/>
          <p:cNvSpPr>
            <a:spLocks noChangeArrowheads="1"/>
          </p:cNvSpPr>
          <p:nvPr/>
        </p:nvSpPr>
        <p:spPr bwMode="auto">
          <a:xfrm>
            <a:off x="0" y="5334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tx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>
              <a:lnSpc>
                <a:spcPct val="80000"/>
              </a:lnSpc>
            </a:pPr>
            <a:r>
              <a:rPr lang="en-US" sz="4400">
                <a:solidFill>
                  <a:srgbClr val="FFFF00"/>
                </a:solidFill>
              </a:rPr>
              <a:t>Capture objects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Low budget 3D from video 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43434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Inexpensive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mtClean="0"/>
          </a:p>
          <a:p>
            <a:pPr eaLnBrk="1" hangingPunct="1">
              <a:lnSpc>
                <a:spcPct val="90000"/>
              </a:lnSpc>
              <a:defRPr/>
            </a:pPr>
            <a:endParaRPr lang="en-US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solidFill>
                  <a:schemeClr val="hlink"/>
                </a:solidFill>
                <a:effectLst/>
              </a:rPr>
              <a:t>Quick and convenient for the user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mtClean="0">
              <a:solidFill>
                <a:schemeClr val="hlink"/>
              </a:solidFill>
              <a:effectLst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mtClean="0">
              <a:solidFill>
                <a:schemeClr val="hlink"/>
              </a:solidFill>
              <a:effectLst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solidFill>
                  <a:schemeClr val="hlink"/>
                </a:solidFill>
                <a:effectLst/>
              </a:rPr>
              <a:t>Integrates with existing SW e.g. Blender, Maya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mtClean="0"/>
          </a:p>
        </p:txBody>
      </p:sp>
      <p:pic>
        <p:nvPicPr>
          <p:cNvPr id="199684" name="sfs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956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590800"/>
            <a:ext cx="3182938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1066800" y="6400800"/>
            <a:ext cx="403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$100: Webcams, Digital Cams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5410200" y="6400800"/>
            <a:ext cx="403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$100,000 Laser scanners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60" fill="hold"/>
                                        <p:tgtEl>
                                          <p:spTgt spid="1996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968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96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96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68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Low budget 3D from video 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43434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solidFill>
                  <a:schemeClr val="hlink"/>
                </a:solidFill>
              </a:rPr>
              <a:t>Inexpensive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mtClean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Quick and convenient for the user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mtClean="0"/>
          </a:p>
          <a:p>
            <a:pPr eaLnBrk="1" hangingPunct="1">
              <a:lnSpc>
                <a:spcPct val="90000"/>
              </a:lnSpc>
              <a:defRPr/>
            </a:pPr>
            <a:endParaRPr lang="en-US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>
                <a:solidFill>
                  <a:schemeClr val="hlink"/>
                </a:solidFill>
              </a:rPr>
              <a:t>Integrates with existing SW e.g. Blender, Maya</a:t>
            </a:r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85800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Text Box 8"/>
          <p:cNvSpPr txBox="1">
            <a:spLocks noChangeArrowheads="1"/>
          </p:cNvSpPr>
          <p:nvPr/>
        </p:nvSpPr>
        <p:spPr bwMode="auto">
          <a:xfrm>
            <a:off x="4191000" y="2819400"/>
            <a:ext cx="472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Modeling geom primitives into scenes: &gt;&gt;Hours</a:t>
            </a:r>
          </a:p>
        </p:txBody>
      </p:sp>
      <p:sp>
        <p:nvSpPr>
          <p:cNvPr id="11270" name="Text Box 9"/>
          <p:cNvSpPr txBox="1">
            <a:spLocks noChangeArrowheads="1"/>
          </p:cNvSpPr>
          <p:nvPr/>
        </p:nvSpPr>
        <p:spPr bwMode="auto">
          <a:xfrm>
            <a:off x="4572000" y="6491288"/>
            <a:ext cx="457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Capturing 3D from 2D video: minutes</a:t>
            </a:r>
          </a:p>
        </p:txBody>
      </p:sp>
      <p:pic>
        <p:nvPicPr>
          <p:cNvPr id="201738" name="Capsys1st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7660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7" fill="hold"/>
                                        <p:tgtEl>
                                          <p:spTgt spid="2017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173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17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17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73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ligneLake">
  <a:themeElements>
    <a:clrScheme name="MaligneLake 4">
      <a:dk1>
        <a:srgbClr val="0000FF"/>
      </a:dk1>
      <a:lt1>
        <a:srgbClr val="FFFFFF"/>
      </a:lt1>
      <a:dk2>
        <a:srgbClr val="FFFF66"/>
      </a:dk2>
      <a:lt2>
        <a:srgbClr val="000000"/>
      </a:lt2>
      <a:accent1>
        <a:srgbClr val="00CCCC"/>
      </a:accent1>
      <a:accent2>
        <a:srgbClr val="6666FF"/>
      </a:accent2>
      <a:accent3>
        <a:srgbClr val="FFFFFF"/>
      </a:accent3>
      <a:accent4>
        <a:srgbClr val="0000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MaligneLak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aligneLak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ligneLak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igneLak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igneLake 4">
        <a:dk1>
          <a:srgbClr val="0000FF"/>
        </a:dk1>
        <a:lt1>
          <a:srgbClr val="FFFFFF"/>
        </a:lt1>
        <a:dk2>
          <a:srgbClr val="FFFF66"/>
        </a:dk2>
        <a:lt2>
          <a:srgbClr val="000000"/>
        </a:lt2>
        <a:accent1>
          <a:srgbClr val="00CCCC"/>
        </a:accent1>
        <a:accent2>
          <a:srgbClr val="6666FF"/>
        </a:accent2>
        <a:accent3>
          <a:srgbClr val="FFFFFF"/>
        </a:accent3>
        <a:accent4>
          <a:srgbClr val="0000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C:\My Documents\Ibrtut\MaligneLake.pot</Template>
  <TotalTime>29090</TotalTime>
  <Words>1493</Words>
  <Application>Microsoft Office PowerPoint</Application>
  <PresentationFormat>On-screen Show (4:3)</PresentationFormat>
  <Paragraphs>369</Paragraphs>
  <Slides>51</Slides>
  <Notes>4</Notes>
  <HiddenSlides>3</HiddenSlides>
  <MMClips>17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Times New Roman</vt:lpstr>
      <vt:lpstr>Arial</vt:lpstr>
      <vt:lpstr>Calibri</vt:lpstr>
      <vt:lpstr>MS Gothic</vt:lpstr>
      <vt:lpstr>Wingdings</vt:lpstr>
      <vt:lpstr>Arial Unicode MS</vt:lpstr>
      <vt:lpstr>MaligneLake</vt:lpstr>
      <vt:lpstr>Microsoft Photo Editor 3.0 Photo</vt:lpstr>
      <vt:lpstr>Microsoft Equation 3.0</vt:lpstr>
      <vt:lpstr>Equation Magic</vt:lpstr>
      <vt:lpstr>View Dependent Texturing using a Linear Basis   Neil Birkbeck, Dana Cobzas, Martin Jagersand, Adam Rachmielowski, Keith Yerex University of Alberta Computing Science</vt:lpstr>
      <vt:lpstr>1. Overview of  Research Interests &amp; Projects</vt:lpstr>
      <vt:lpstr>Robotics project with CSA, Neptec, Xiphos and Barrett in  Space Tele-robotics</vt:lpstr>
      <vt:lpstr>Where we are? Western Canada!</vt:lpstr>
      <vt:lpstr>Winter in the Rockies </vt:lpstr>
      <vt:lpstr>And summer …</vt:lpstr>
      <vt:lpstr>Low budget 3D from video example</vt:lpstr>
      <vt:lpstr>Low budget 3D from video </vt:lpstr>
      <vt:lpstr>Low budget 3D from video </vt:lpstr>
      <vt:lpstr>Low budget 3D from video </vt:lpstr>
      <vt:lpstr>Application Case Study Modeling Inuit Artifacts</vt:lpstr>
      <vt:lpstr>Application Case Study Modeling Inuit Artifacts</vt:lpstr>
      <vt:lpstr>Preliminaries: Capturing Macro geometry:</vt:lpstr>
      <vt:lpstr>Incremental Free-Space Carving 2D Example</vt:lpstr>
      <vt:lpstr>3D Modeling System</vt:lpstr>
      <vt:lpstr>3-tier Macro, Meso, Micro model</vt:lpstr>
      <vt:lpstr>Geometry alone does not solve modeling! Need: Multi-Scale Model</vt:lpstr>
      <vt:lpstr>Three scales map naturally to CPU and GPU hardware layers</vt:lpstr>
      <vt:lpstr>2. Meso Structure:  Depth with respect to a plane</vt:lpstr>
      <vt:lpstr>Computing Meso structure:       Variational shape and reflectance</vt:lpstr>
      <vt:lpstr>Rendering Meso Structure:  GPU: 83 pixel shader instructions</vt:lpstr>
      <vt:lpstr>Results:</vt:lpstr>
      <vt:lpstr>3. Micro structure: Spatial texture basis</vt:lpstr>
      <vt:lpstr>How/why do dynamic textures work?</vt:lpstr>
      <vt:lpstr>Sources of errors:</vt:lpstr>
      <vt:lpstr>Spatial basis intro</vt:lpstr>
      <vt:lpstr>Linear basis for  spatio-temporal variation</vt:lpstr>
      <vt:lpstr>Geometric spatio-temporal  variability</vt:lpstr>
      <vt:lpstr> Variability due to a planar projective warp (homography)</vt:lpstr>
      <vt:lpstr>Out-of-plane variability</vt:lpstr>
      <vt:lpstr>Photometric variation</vt:lpstr>
      <vt:lpstr>Example of photometric variation</vt:lpstr>
      <vt:lpstr>Composite variability</vt:lpstr>
      <vt:lpstr>How to compute?</vt:lpstr>
      <vt:lpstr>How to compute from images (cont)…</vt:lpstr>
      <vt:lpstr>Are analytic image derivatives  and PCA basis the same?</vt:lpstr>
      <vt:lpstr>Mapping from Images to Texture</vt:lpstr>
      <vt:lpstr>Example renderings from 3D models</vt:lpstr>
      <vt:lpstr>Recap: hierarchical model  scale levels</vt:lpstr>
      <vt:lpstr>Comparison</vt:lpstr>
      <vt:lpstr>From Simple to Complex Scenes 4 test cases</vt:lpstr>
      <vt:lpstr>From Simple to Complex Scenes 4 test cases</vt:lpstr>
      <vt:lpstr>Example of render differences</vt:lpstr>
      <vt:lpstr>Tracking with a dyntex model + AR</vt:lpstr>
      <vt:lpstr>Capturing non-rigid animatable models  current PhD project, Neil Birkbeck</vt:lpstr>
      <vt:lpstr>Capturing non-rigid animatable models  current PhD project, Neil Birkbeck</vt:lpstr>
      <vt:lpstr>Beyond 3D: Non-rigid and articulated motion</vt:lpstr>
      <vt:lpstr>Beyond 3D: Non-rigid and articulated motion</vt:lpstr>
      <vt:lpstr>Beyond 3D  Non-rigid and articulated motion</vt:lpstr>
      <vt:lpstr>Questions?</vt:lpstr>
      <vt:lpstr>PowerPoint Presentation</vt:lpstr>
    </vt:vector>
  </TitlesOfParts>
  <Company>Univ of Alberta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VIS lab</dc:creator>
  <cp:lastModifiedBy>jag</cp:lastModifiedBy>
  <cp:revision>140</cp:revision>
  <dcterms:created xsi:type="dcterms:W3CDTF">2004-05-26T21:19:55Z</dcterms:created>
  <dcterms:modified xsi:type="dcterms:W3CDTF">2020-03-16T20:59:03Z</dcterms:modified>
</cp:coreProperties>
</file>