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125"/>
  </p:notesMasterIdLst>
  <p:handoutMasterIdLst>
    <p:handoutMasterId r:id="rId126"/>
  </p:handoutMasterIdLst>
  <p:sldIdLst>
    <p:sldId id="257" r:id="rId2"/>
    <p:sldId id="258" r:id="rId3"/>
    <p:sldId id="358" r:id="rId4"/>
    <p:sldId id="259" r:id="rId5"/>
    <p:sldId id="260" r:id="rId6"/>
    <p:sldId id="262" r:id="rId7"/>
    <p:sldId id="356" r:id="rId8"/>
    <p:sldId id="263" r:id="rId9"/>
    <p:sldId id="369" r:id="rId10"/>
    <p:sldId id="261" r:id="rId11"/>
    <p:sldId id="346" r:id="rId12"/>
    <p:sldId id="325" r:id="rId13"/>
    <p:sldId id="345" r:id="rId14"/>
    <p:sldId id="383" r:id="rId15"/>
    <p:sldId id="378" r:id="rId16"/>
    <p:sldId id="397" r:id="rId17"/>
    <p:sldId id="380" r:id="rId18"/>
    <p:sldId id="381" r:id="rId19"/>
    <p:sldId id="390" r:id="rId20"/>
    <p:sldId id="391" r:id="rId21"/>
    <p:sldId id="392" r:id="rId22"/>
    <p:sldId id="393" r:id="rId23"/>
    <p:sldId id="264" r:id="rId24"/>
    <p:sldId id="265" r:id="rId25"/>
    <p:sldId id="370" r:id="rId26"/>
    <p:sldId id="386" r:id="rId27"/>
    <p:sldId id="388" r:id="rId28"/>
    <p:sldId id="389" r:id="rId29"/>
    <p:sldId id="359" r:id="rId30"/>
    <p:sldId id="371" r:id="rId31"/>
    <p:sldId id="361" r:id="rId32"/>
    <p:sldId id="385" r:id="rId33"/>
    <p:sldId id="384" r:id="rId34"/>
    <p:sldId id="360" r:id="rId35"/>
    <p:sldId id="387" r:id="rId36"/>
    <p:sldId id="266" r:id="rId37"/>
    <p:sldId id="267" r:id="rId38"/>
    <p:sldId id="268" r:id="rId39"/>
    <p:sldId id="269" r:id="rId40"/>
    <p:sldId id="327" r:id="rId41"/>
    <p:sldId id="394" r:id="rId42"/>
    <p:sldId id="342" r:id="rId43"/>
    <p:sldId id="329" r:id="rId44"/>
    <p:sldId id="330" r:id="rId45"/>
    <p:sldId id="331" r:id="rId46"/>
    <p:sldId id="332" r:id="rId47"/>
    <p:sldId id="362" r:id="rId48"/>
    <p:sldId id="367" r:id="rId49"/>
    <p:sldId id="398" r:id="rId50"/>
    <p:sldId id="363" r:id="rId51"/>
    <p:sldId id="365" r:id="rId52"/>
    <p:sldId id="364" r:id="rId53"/>
    <p:sldId id="333" r:id="rId54"/>
    <p:sldId id="334" r:id="rId55"/>
    <p:sldId id="368" r:id="rId56"/>
    <p:sldId id="395" r:id="rId57"/>
    <p:sldId id="335" r:id="rId58"/>
    <p:sldId id="336" r:id="rId59"/>
    <p:sldId id="372" r:id="rId60"/>
    <p:sldId id="373" r:id="rId61"/>
    <p:sldId id="374" r:id="rId62"/>
    <p:sldId id="375" r:id="rId63"/>
    <p:sldId id="376" r:id="rId64"/>
    <p:sldId id="377" r:id="rId65"/>
    <p:sldId id="337" r:id="rId66"/>
    <p:sldId id="338" r:id="rId67"/>
    <p:sldId id="396" r:id="rId68"/>
    <p:sldId id="275" r:id="rId69"/>
    <p:sldId id="274" r:id="rId70"/>
    <p:sldId id="276" r:id="rId71"/>
    <p:sldId id="326" r:id="rId72"/>
    <p:sldId id="347" r:id="rId73"/>
    <p:sldId id="348" r:id="rId74"/>
    <p:sldId id="399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277" r:id="rId83"/>
    <p:sldId id="280" r:id="rId84"/>
    <p:sldId id="281" r:id="rId85"/>
    <p:sldId id="284" r:id="rId86"/>
    <p:sldId id="285" r:id="rId87"/>
    <p:sldId id="344" r:id="rId88"/>
    <p:sldId id="287" r:id="rId89"/>
    <p:sldId id="323" r:id="rId90"/>
    <p:sldId id="320" r:id="rId91"/>
    <p:sldId id="321" r:id="rId92"/>
    <p:sldId id="324" r:id="rId93"/>
    <p:sldId id="291" r:id="rId94"/>
    <p:sldId id="322" r:id="rId95"/>
    <p:sldId id="293" r:id="rId96"/>
    <p:sldId id="294" r:id="rId97"/>
    <p:sldId id="295" r:id="rId98"/>
    <p:sldId id="296" r:id="rId99"/>
    <p:sldId id="297" r:id="rId100"/>
    <p:sldId id="298" r:id="rId101"/>
    <p:sldId id="341" r:id="rId102"/>
    <p:sldId id="299" r:id="rId103"/>
    <p:sldId id="339" r:id="rId104"/>
    <p:sldId id="340" r:id="rId105"/>
    <p:sldId id="300" r:id="rId106"/>
    <p:sldId id="302" r:id="rId107"/>
    <p:sldId id="303" r:id="rId108"/>
    <p:sldId id="304" r:id="rId109"/>
    <p:sldId id="305" r:id="rId110"/>
    <p:sldId id="306" r:id="rId111"/>
    <p:sldId id="307" r:id="rId112"/>
    <p:sldId id="308" r:id="rId113"/>
    <p:sldId id="309" r:id="rId114"/>
    <p:sldId id="310" r:id="rId115"/>
    <p:sldId id="311" r:id="rId116"/>
    <p:sldId id="312" r:id="rId117"/>
    <p:sldId id="313" r:id="rId118"/>
    <p:sldId id="314" r:id="rId119"/>
    <p:sldId id="315" r:id="rId120"/>
    <p:sldId id="316" r:id="rId121"/>
    <p:sldId id="317" r:id="rId122"/>
    <p:sldId id="318" r:id="rId123"/>
    <p:sldId id="319" r:id="rId124"/>
  </p:sldIdLst>
  <p:sldSz cx="9144000" cy="6858000" type="screen4x3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66"/>
    <a:srgbClr val="0000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0" autoAdjust="0"/>
    <p:restoredTop sz="90929"/>
  </p:normalViewPr>
  <p:slideViewPr>
    <p:cSldViewPr>
      <p:cViewPr varScale="1">
        <p:scale>
          <a:sx n="91" d="100"/>
          <a:sy n="91" d="100"/>
        </p:scale>
        <p:origin x="8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08.wmf"/><Relationship Id="rId6" Type="http://schemas.openxmlformats.org/officeDocument/2006/relationships/image" Target="../media/image121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image" Target="../media/image13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wmf"/><Relationship Id="rId1" Type="http://schemas.openxmlformats.org/officeDocument/2006/relationships/image" Target="../media/image135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9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0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1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1128A304-11EF-4B40-806A-1AB03FCF4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885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57F1A9B2-4AA5-4E10-B3F4-2184F5B0E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B92267-AE07-48D6-BB0D-459CAFABC874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0F572C-E6F3-41D6-A6DB-6ECF59671DE4}" type="slidenum">
              <a:rPr lang="en-US" altLang="zh-TW" sz="1300">
                <a:latin typeface="Arial" panose="020B0604020202020204" pitchFamily="34" charset="0"/>
              </a:rPr>
              <a:pPr/>
              <a:t>20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70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6CF766-62AE-4477-9CAB-A21D3D213A6E}" type="slidenum">
              <a:rPr lang="en-US" altLang="zh-TW" sz="1300">
                <a:latin typeface="Arial" panose="020B0604020202020204" pitchFamily="34" charset="0"/>
              </a:rPr>
              <a:pPr/>
              <a:t>21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9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6CF766-62AE-4477-9CAB-A21D3D213A6E}" type="slidenum">
              <a:rPr lang="en-US" altLang="zh-TW" sz="1300">
                <a:latin typeface="Arial" panose="020B0604020202020204" pitchFamily="34" charset="0"/>
              </a:rPr>
              <a:pPr/>
              <a:t>22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56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6CF766-62AE-4477-9CAB-A21D3D213A6E}" type="slidenum">
              <a:rPr lang="en-US" altLang="zh-TW" sz="1300">
                <a:latin typeface="Arial" panose="020B0604020202020204" pitchFamily="34" charset="0"/>
              </a:rPr>
              <a:pPr/>
              <a:t>41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5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4C10AF-EEF7-48C0-97DF-B33315073A9D}" type="slidenum">
              <a:rPr lang="en-US" altLang="zh-TW" sz="1300" smtClean="0">
                <a:latin typeface="Arial" panose="020B0604020202020204" pitchFamily="34" charset="0"/>
              </a:rPr>
              <a:pPr/>
              <a:t>48</a:t>
            </a:fld>
            <a:endParaRPr lang="en-US" altLang="zh-TW" sz="1300" smtClean="0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8AC549-6301-4C46-AF74-F1739DBE3B95}" type="slidenum">
              <a:rPr lang="en-US" altLang="zh-TW" sz="1300">
                <a:latin typeface="Arial" panose="020B0604020202020204" pitchFamily="34" charset="0"/>
              </a:rPr>
              <a:pPr/>
              <a:t>49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691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0F572C-E6F3-41D6-A6DB-6ECF59671DE4}" type="slidenum">
              <a:rPr lang="en-US" altLang="zh-TW" sz="1300">
                <a:latin typeface="Arial" panose="020B0604020202020204" pitchFamily="34" charset="0"/>
              </a:rPr>
              <a:pPr/>
              <a:t>56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06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75E4535-3BBB-450C-95D7-D034FA957B80}" type="slidenum">
              <a:rPr lang="en-US" altLang="en-US" sz="1200" smtClean="0"/>
              <a:pPr/>
              <a:t>69</a:t>
            </a:fld>
            <a:endParaRPr lang="en-US" altLang="en-U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5325"/>
            <a:ext cx="4635500" cy="3476625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Courier New" panose="02070309020205020404" pitchFamily="49" charset="0"/>
                <a:ea typeface="MS Mincho"/>
                <a:cs typeface="MS Mincho"/>
              </a:rPr>
              <a:t>http://www.lpr.ei.tum.de/~stoffler/mep/sod.html</a:t>
            </a:r>
            <a:br>
              <a:rPr lang="en-US" altLang="en-US" smtClean="0">
                <a:latin typeface="Courier New" panose="02070309020205020404" pitchFamily="49" charset="0"/>
                <a:ea typeface="MS Mincho"/>
                <a:cs typeface="MS Mincho"/>
              </a:rPr>
            </a:br>
            <a:endParaRPr lang="en-US" altLang="en-US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DD9D894-389A-4FA2-ADD1-B903DE874EF4}" type="slidenum">
              <a:rPr lang="en-US" altLang="en-US" sz="1200" smtClean="0"/>
              <a:pPr/>
              <a:t>72</a:t>
            </a:fld>
            <a:endParaRPr lang="en-US" altLang="en-US" sz="1200" smtClean="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17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C8B765-94E0-428C-AE47-720AA5CC4E2B}" type="slidenum">
              <a:rPr lang="en-US" altLang="en-US" sz="1200" smtClean="0"/>
              <a:pPr/>
              <a:t>73</a:t>
            </a:fld>
            <a:endParaRPr lang="en-US" altLang="en-US" sz="1200" smtClean="0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22056D2-2D3B-4866-8DDF-9D7D859C7358}" type="slidenum">
              <a:rPr lang="en-US" altLang="en-US" sz="11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altLang="en-US" sz="1100" b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F82C5-37A9-46F4-998D-5D805D5A3771}" type="slidenum">
              <a:rPr lang="en-US" altLang="zh-TW" sz="1300">
                <a:latin typeface="Arial" panose="020B0604020202020204" pitchFamily="34" charset="0"/>
              </a:rPr>
              <a:pPr/>
              <a:t>74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45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42F169-90D6-48E5-8240-24CCD8C32900}" type="slidenum">
              <a:rPr lang="en-US" altLang="en-US" sz="1200" smtClean="0"/>
              <a:pPr/>
              <a:t>75</a:t>
            </a:fld>
            <a:endParaRPr lang="en-US" altLang="en-US" sz="1200" smtClean="0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F4F707-B0F1-4A1E-94CE-C5BFB7E60F60}" type="slidenum">
              <a:rPr lang="en-US" altLang="en-US" sz="1200" smtClean="0"/>
              <a:pPr/>
              <a:t>76</a:t>
            </a:fld>
            <a:endParaRPr lang="en-US" altLang="en-US" sz="1200" smtClean="0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BDF890-10DC-4D1E-842C-0979A8720279}" type="slidenum">
              <a:rPr lang="en-US" altLang="en-US" sz="1200" smtClean="0"/>
              <a:pPr/>
              <a:t>77</a:t>
            </a:fld>
            <a:endParaRPr lang="en-US" altLang="en-US" sz="1200" smtClean="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B05DC7-1235-4500-B436-E9CA42AD5F81}" type="slidenum">
              <a:rPr lang="en-US" altLang="en-US" sz="1200" smtClean="0"/>
              <a:pPr/>
              <a:t>78</a:t>
            </a:fld>
            <a:endParaRPr lang="en-US" altLang="en-US" sz="1200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46BCA1-533B-498F-B0CA-AAB0E96AA5CC}" type="slidenum">
              <a:rPr lang="en-US" altLang="en-US" sz="1200" smtClean="0"/>
              <a:pPr/>
              <a:t>79</a:t>
            </a:fld>
            <a:endParaRPr lang="en-US" altLang="en-US" sz="1200" smtClean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08E0D1-6B41-4EAD-82FC-E7D784E2F8CD}" type="slidenum">
              <a:rPr lang="en-US" altLang="en-US" sz="1200" smtClean="0"/>
              <a:pPr/>
              <a:t>80</a:t>
            </a:fld>
            <a:endParaRPr lang="en-US" altLang="en-US" sz="1200" smtClean="0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5696A9-BB95-4220-9208-36B25A0CADA7}" type="slidenum">
              <a:rPr lang="en-US" altLang="en-US" sz="1200" smtClean="0"/>
              <a:pPr/>
              <a:t>81</a:t>
            </a:fld>
            <a:endParaRPr lang="en-US" altLang="en-US" sz="1200" smtClean="0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703263"/>
            <a:ext cx="4635500" cy="3476625"/>
          </a:xfrm>
          <a:solidFill>
            <a:srgbClr val="FFFFFF"/>
          </a:solidFill>
          <a:ln/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02138"/>
            <a:ext cx="5589588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9CA8F2-664C-4074-8BDE-9D047D87CDCE}" type="slidenum">
              <a:rPr lang="en-US" altLang="en-US" sz="1200" smtClean="0"/>
              <a:pPr/>
              <a:t>107</a:t>
            </a:fld>
            <a:endParaRPr lang="en-US" altLang="en-US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/>
              <a:t>Standing wave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CD80B6-71A2-4673-A1AA-8CC3D0FFEC42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4C10AF-EEF7-48C0-97DF-B33315073A9D}" type="slidenum">
              <a:rPr lang="en-US" altLang="zh-TW" sz="1300" smtClean="0">
                <a:latin typeface="Arial" panose="020B0604020202020204" pitchFamily="34" charset="0"/>
              </a:rPr>
              <a:pPr/>
              <a:t>14</a:t>
            </a:fld>
            <a:endParaRPr lang="en-US" altLang="zh-TW" sz="1300" smtClean="0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6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95C223-A488-4351-BE6A-CCB1B08BF36F}" type="slidenum">
              <a:rPr lang="en-US" altLang="zh-TW" sz="1300">
                <a:latin typeface="Arial" panose="020B0604020202020204" pitchFamily="34" charset="0"/>
              </a:rPr>
              <a:pPr/>
              <a:t>15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293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8AC549-6301-4C46-AF74-F1739DBE3B95}" type="slidenum">
              <a:rPr lang="en-US" altLang="zh-TW" sz="1300">
                <a:latin typeface="Arial" panose="020B0604020202020204" pitchFamily="34" charset="0"/>
              </a:rPr>
              <a:pPr/>
              <a:t>16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665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D9E61B-350A-49AA-A29A-FB4EF1993842}" type="slidenum">
              <a:rPr lang="en-US" altLang="zh-TW" sz="1300">
                <a:latin typeface="Arial" panose="020B0604020202020204" pitchFamily="34" charset="0"/>
              </a:rPr>
              <a:pPr/>
              <a:t>17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8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C0D53E-6960-4496-91AC-9695061BB071}" type="slidenum">
              <a:rPr lang="en-US" altLang="zh-TW" sz="1300">
                <a:latin typeface="Arial" panose="020B0604020202020204" pitchFamily="34" charset="0"/>
              </a:rPr>
              <a:pPr/>
              <a:t>18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7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F82C5-37A9-46F4-998D-5D805D5A3771}" type="slidenum">
              <a:rPr lang="en-US" altLang="zh-TW" sz="1300">
                <a:latin typeface="Arial" panose="020B0604020202020204" pitchFamily="34" charset="0"/>
              </a:rPr>
              <a:pPr/>
              <a:t>19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8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titleFir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A53BA3-4FFA-43D1-B109-963E7E847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48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4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70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32356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2672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29100"/>
            <a:ext cx="42672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5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27873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788" y="6246813"/>
            <a:ext cx="2128837" cy="471487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3C67069-09D3-4E99-87B4-9858E9CC53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3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9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90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9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9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48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12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58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title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6" r:id="rId15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290513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77900" indent="-17462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311275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57350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1145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717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0289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861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4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33.w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video" Target="../media/media4.mp4"/><Relationship Id="rId7" Type="http://schemas.openxmlformats.org/officeDocument/2006/relationships/image" Target="../media/image135.wmf"/><Relationship Id="rId2" Type="http://schemas.microsoft.com/office/2007/relationships/media" Target="../media/media4.mp4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8.gi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5.wmf"/><Relationship Id="rId2" Type="http://schemas.openxmlformats.org/officeDocument/2006/relationships/video" Target="file:///C:\My%20Documents\HandEye\LEC06\FIGURES\counterphase.mpg" TargetMode="Externa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13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39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6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My%20Documents\HandEye\LEC06\FIGURES\counterphase.mpg" TargetMode="Externa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36.png"/><Relationship Id="rId5" Type="http://schemas.openxmlformats.org/officeDocument/2006/relationships/image" Target="../media/image147.wmf"/><Relationship Id="rId4" Type="http://schemas.openxmlformats.org/officeDocument/2006/relationships/oleObject" Target="../embeddings/oleObject44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7" Type="http://schemas.openxmlformats.org/officeDocument/2006/relationships/image" Target="../media/image159.gif"/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2.wmf"/><Relationship Id="rId10" Type="http://schemas.openxmlformats.org/officeDocument/2006/relationships/image" Target="../media/image31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1.bin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1.mp4"/><Relationship Id="rId10" Type="http://schemas.openxmlformats.org/officeDocument/2006/relationships/image" Target="../media/image4.png"/><Relationship Id="rId4" Type="http://schemas.microsoft.com/office/2007/relationships/media" Target="../media/media1.mp4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2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37.wmf"/><Relationship Id="rId9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wmf"/><Relationship Id="rId5" Type="http://schemas.openxmlformats.org/officeDocument/2006/relationships/image" Target="../media/image33.wmf"/><Relationship Id="rId4" Type="http://schemas.openxmlformats.org/officeDocument/2006/relationships/image" Target="../media/image37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20.png"/><Relationship Id="rId5" Type="http://schemas.openxmlformats.org/officeDocument/2006/relationships/image" Target="../media/image41.png"/><Relationship Id="rId4" Type="http://schemas.openxmlformats.org/officeDocument/2006/relationships/image" Target="../media/image36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41.e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0.emf"/><Relationship Id="rId2" Type="http://schemas.microsoft.com/office/2007/relationships/media" Target="../media/media2.mp4"/><Relationship Id="rId1" Type="http://schemas.openxmlformats.org/officeDocument/2006/relationships/vmlDrawing" Target="../drawings/vmlDrawing15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jpeg"/><Relationship Id="rId5" Type="http://schemas.openxmlformats.org/officeDocument/2006/relationships/video" Target="../media/media1.mp4"/><Relationship Id="rId10" Type="http://schemas.openxmlformats.org/officeDocument/2006/relationships/image" Target="../media/image4.png"/><Relationship Id="rId4" Type="http://schemas.microsoft.com/office/2007/relationships/media" Target="../media/media1.mp4"/><Relationship Id="rId9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2.wmf"/><Relationship Id="rId5" Type="http://schemas.openxmlformats.org/officeDocument/2006/relationships/image" Target="../media/image33.wmf"/><Relationship Id="rId4" Type="http://schemas.openxmlformats.org/officeDocument/2006/relationships/image" Target="../media/image37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2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37.wmf"/><Relationship Id="rId9" Type="http://schemas.openxmlformats.org/officeDocument/2006/relationships/image" Target="../media/image4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9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jag\VIDEOS\armD32im1.mpe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9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6.png"/><Relationship Id="rId11" Type="http://schemas.openxmlformats.org/officeDocument/2006/relationships/image" Target="../media/image92.emf"/><Relationship Id="rId5" Type="http://schemas.openxmlformats.org/officeDocument/2006/relationships/image" Target="../media/image95.png"/><Relationship Id="rId15" Type="http://schemas.openxmlformats.org/officeDocument/2006/relationships/image" Target="../media/image103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0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2.bin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1.mp4"/><Relationship Id="rId10" Type="http://schemas.openxmlformats.org/officeDocument/2006/relationships/image" Target="../media/image4.png"/><Relationship Id="rId4" Type="http://schemas.microsoft.com/office/2007/relationships/media" Target="../media/media1.mp4"/><Relationship Id="rId9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07.w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112.wmf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30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14.wmf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6.png"/><Relationship Id="rId11" Type="http://schemas.openxmlformats.org/officeDocument/2006/relationships/image" Target="../media/image113.emf"/><Relationship Id="rId5" Type="http://schemas.openxmlformats.org/officeDocument/2006/relationships/image" Target="../media/image95.png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1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17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119.wmf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121.w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Optic Flow and Motion Detection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971800"/>
            <a:ext cx="51816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Computer Vision  </a:t>
            </a:r>
          </a:p>
          <a:p>
            <a:pPr eaLnBrk="1" hangingPunct="1">
              <a:defRPr/>
            </a:pPr>
            <a:r>
              <a:rPr lang="en-US" dirty="0" smtClean="0"/>
              <a:t>Martin </a:t>
            </a:r>
            <a:r>
              <a:rPr lang="en-US" dirty="0" err="1" smtClean="0"/>
              <a:t>Jagersand</a:t>
            </a: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371600" y="4724400"/>
            <a:ext cx="68580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Readings: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3DV Ma, Kosecka, Sastry Ch 4.3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Szeliski Ch 5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20574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For a static scene a moving camera is like stereo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209800" y="3200400"/>
            <a:ext cx="942975" cy="307975"/>
            <a:chOff x="1186" y="1758"/>
            <a:chExt cx="594" cy="194"/>
          </a:xfrm>
        </p:grpSpPr>
        <p:sp>
          <p:nvSpPr>
            <p:cNvPr id="17429" name="AutoShape 4"/>
            <p:cNvSpPr>
              <a:spLocks noChangeArrowheads="1"/>
            </p:cNvSpPr>
            <p:nvPr/>
          </p:nvSpPr>
          <p:spPr bwMode="auto">
            <a:xfrm rot="5700000" flipH="1">
              <a:off x="1350" y="1594"/>
              <a:ext cx="194" cy="521"/>
            </a:xfrm>
            <a:prstGeom prst="cube">
              <a:avLst>
                <a:gd name="adj" fmla="val 24995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30" name="AutoShape 5"/>
            <p:cNvSpPr>
              <a:spLocks noChangeArrowheads="1"/>
            </p:cNvSpPr>
            <p:nvPr/>
          </p:nvSpPr>
          <p:spPr bwMode="auto">
            <a:xfrm rot="-5220000" flipH="1" flipV="1">
              <a:off x="1693" y="1846"/>
              <a:ext cx="78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31 w 21600"/>
                <a:gd name="T13" fmla="*/ 4500 h 21600"/>
                <a:gd name="T14" fmla="*/ 17169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64518" name="Group 6"/>
          <p:cNvGrpSpPr>
            <a:grpSpLocks/>
          </p:cNvGrpSpPr>
          <p:nvPr/>
        </p:nvGrpSpPr>
        <p:grpSpPr bwMode="auto">
          <a:xfrm rot="-1244371">
            <a:off x="3429000" y="4495800"/>
            <a:ext cx="963613" cy="307975"/>
            <a:chOff x="1162" y="2157"/>
            <a:chExt cx="607" cy="194"/>
          </a:xfrm>
        </p:grpSpPr>
        <p:sp>
          <p:nvSpPr>
            <p:cNvPr id="17427" name="AutoShape 7"/>
            <p:cNvSpPr>
              <a:spLocks noChangeArrowheads="1"/>
            </p:cNvSpPr>
            <p:nvPr/>
          </p:nvSpPr>
          <p:spPr bwMode="auto">
            <a:xfrm rot="-5460000" flipH="1" flipV="1">
              <a:off x="1651" y="2170"/>
              <a:ext cx="74" cy="1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8 w 21600"/>
                <a:gd name="T13" fmla="*/ 4506 h 21600"/>
                <a:gd name="T14" fmla="*/ 17222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8" name="AutoShape 8"/>
            <p:cNvSpPr>
              <a:spLocks noChangeArrowheads="1"/>
            </p:cNvSpPr>
            <p:nvPr/>
          </p:nvSpPr>
          <p:spPr bwMode="auto">
            <a:xfrm rot="-5460000">
              <a:off x="1326" y="1993"/>
              <a:ext cx="194" cy="521"/>
            </a:xfrm>
            <a:prstGeom prst="cube">
              <a:avLst>
                <a:gd name="adj" fmla="val 24995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5334000" y="30480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4522" name="Freeform 10"/>
          <p:cNvSpPr>
            <a:spLocks/>
          </p:cNvSpPr>
          <p:nvPr/>
        </p:nvSpPr>
        <p:spPr bwMode="auto">
          <a:xfrm>
            <a:off x="2590800" y="3505200"/>
            <a:ext cx="914400" cy="1143000"/>
          </a:xfrm>
          <a:custGeom>
            <a:avLst/>
            <a:gdLst>
              <a:gd name="T0" fmla="*/ 0 w 576"/>
              <a:gd name="T1" fmla="*/ 0 h 720"/>
              <a:gd name="T2" fmla="*/ 2147483646 w 576"/>
              <a:gd name="T3" fmla="*/ 2147483646 h 720"/>
              <a:gd name="T4" fmla="*/ 2147483646 w 576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6" h="720">
                <a:moveTo>
                  <a:pt x="0" y="0"/>
                </a:moveTo>
                <a:cubicBezTo>
                  <a:pt x="48" y="180"/>
                  <a:pt x="96" y="360"/>
                  <a:pt x="192" y="480"/>
                </a:cubicBezTo>
                <a:cubicBezTo>
                  <a:pt x="288" y="600"/>
                  <a:pt x="512" y="680"/>
                  <a:pt x="576" y="7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4523" name="AutoShape 11"/>
          <p:cNvSpPr>
            <a:spLocks noChangeArrowheads="1"/>
          </p:cNvSpPr>
          <p:nvPr/>
        </p:nvSpPr>
        <p:spPr bwMode="auto">
          <a:xfrm flipH="1">
            <a:off x="4953000" y="2514600"/>
            <a:ext cx="2590800" cy="2362200"/>
          </a:xfrm>
          <a:prstGeom prst="wedgeRoundRectCallout">
            <a:avLst>
              <a:gd name="adj1" fmla="val -43750"/>
              <a:gd name="adj2" fmla="val 3769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6689725" y="5448300"/>
            <a:ext cx="1981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Locations of</a:t>
            </a:r>
          </a:p>
          <a:p>
            <a:r>
              <a:rPr lang="en-US" altLang="en-US" sz="1800"/>
              <a:t>points on the object</a:t>
            </a:r>
          </a:p>
          <a:p>
            <a:r>
              <a:rPr lang="en-US" altLang="en-US" sz="1800"/>
              <a:t>(the “structure”)</a:t>
            </a:r>
          </a:p>
        </p:txBody>
      </p:sp>
      <p:grpSp>
        <p:nvGrpSpPr>
          <p:cNvPr id="64525" name="Group 13"/>
          <p:cNvGrpSpPr>
            <a:grpSpLocks/>
          </p:cNvGrpSpPr>
          <p:nvPr/>
        </p:nvGrpSpPr>
        <p:grpSpPr bwMode="auto">
          <a:xfrm>
            <a:off x="5275263" y="2819400"/>
            <a:ext cx="1781175" cy="1400175"/>
            <a:chOff x="3323" y="1296"/>
            <a:chExt cx="1122" cy="882"/>
          </a:xfrm>
        </p:grpSpPr>
        <p:sp>
          <p:nvSpPr>
            <p:cNvPr id="17420" name="Oval 14"/>
            <p:cNvSpPr>
              <a:spLocks noChangeArrowheads="1"/>
            </p:cNvSpPr>
            <p:nvPr/>
          </p:nvSpPr>
          <p:spPr bwMode="auto">
            <a:xfrm>
              <a:off x="4289" y="141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21" name="Oval 15"/>
            <p:cNvSpPr>
              <a:spLocks noChangeArrowheads="1"/>
            </p:cNvSpPr>
            <p:nvPr/>
          </p:nvSpPr>
          <p:spPr bwMode="auto">
            <a:xfrm>
              <a:off x="3323" y="212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22" name="Oval 16"/>
            <p:cNvSpPr>
              <a:spLocks noChangeArrowheads="1"/>
            </p:cNvSpPr>
            <p:nvPr/>
          </p:nvSpPr>
          <p:spPr bwMode="auto">
            <a:xfrm>
              <a:off x="4291" y="213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23" name="Oval 17"/>
            <p:cNvSpPr>
              <a:spLocks noChangeArrowheads="1"/>
            </p:cNvSpPr>
            <p:nvPr/>
          </p:nvSpPr>
          <p:spPr bwMode="auto">
            <a:xfrm>
              <a:off x="3342" y="140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24" name="Oval 18"/>
            <p:cNvSpPr>
              <a:spLocks noChangeArrowheads="1"/>
            </p:cNvSpPr>
            <p:nvPr/>
          </p:nvSpPr>
          <p:spPr bwMode="auto">
            <a:xfrm>
              <a:off x="4368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25" name="Oval 19"/>
            <p:cNvSpPr>
              <a:spLocks noChangeArrowheads="1"/>
            </p:cNvSpPr>
            <p:nvPr/>
          </p:nvSpPr>
          <p:spPr bwMode="auto">
            <a:xfrm>
              <a:off x="4397" y="202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26" name="Oval 20"/>
            <p:cNvSpPr>
              <a:spLocks noChangeArrowheads="1"/>
            </p:cNvSpPr>
            <p:nvPr/>
          </p:nvSpPr>
          <p:spPr bwMode="auto">
            <a:xfrm>
              <a:off x="3456" y="130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4533" name="Line 21"/>
          <p:cNvSpPr>
            <a:spLocks noChangeShapeType="1"/>
          </p:cNvSpPr>
          <p:nvPr/>
        </p:nvSpPr>
        <p:spPr bwMode="auto">
          <a:xfrm flipH="1">
            <a:off x="2438400" y="4191000"/>
            <a:ext cx="38100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1295400" y="51054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The change in spatial location</a:t>
            </a:r>
          </a:p>
          <a:p>
            <a:r>
              <a:rPr lang="en-US" altLang="en-US" sz="1800"/>
              <a:t>between the two cameras (the “motion”)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 animBg="1" autoUpdateAnimBg="0"/>
      <p:bldP spid="64524" grpId="0" autoUpdateAnimBg="0"/>
      <p:bldP spid="64534" grpId="0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Experiment:</a:t>
            </a:r>
            <a:br>
              <a:rPr lang="en-US" altLang="en-US" smtClean="0"/>
            </a:br>
            <a:r>
              <a:rPr lang="en-US" altLang="en-US" smtClean="0"/>
              <a:t>Characterizing lip motion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Very non-rigid!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103428" name="Picture 4" descr="BlackFleetCvprF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7059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Questions to think about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Tx/>
              <a:buNone/>
              <a:defRPr/>
            </a:pPr>
            <a:r>
              <a:rPr lang="en-US" smtClean="0"/>
              <a:t>Readings: Book chapter, Fleet et al. paper.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mtClean="0"/>
              <a:t>Compare the methods in the paper and lecture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Any major differences?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How dense flow can be estimated (how many flow vectore/area unit)?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How dense in time do we need to sample?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endParaRPr lang="en-US" smtClean="0"/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Summary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defRPr/>
            </a:pPr>
            <a:r>
              <a:rPr lang="en-US" smtClean="0"/>
              <a:t>Three types of visual motion extraction</a:t>
            </a:r>
          </a:p>
          <a:p>
            <a:pPr marL="914400" lvl="1" indent="-457200" eaLnBrk="1" hangingPunct="1">
              <a:buFontTx/>
              <a:buAutoNum type="arabicPeriod"/>
              <a:defRPr/>
            </a:pPr>
            <a:r>
              <a:rPr lang="en-US" smtClean="0"/>
              <a:t>Optic (image) flow: Find x,y – image velocities</a:t>
            </a:r>
          </a:p>
          <a:p>
            <a:pPr marL="914400" lvl="1" indent="-457200" eaLnBrk="1" hangingPunct="1">
              <a:buFontTx/>
              <a:buAutoNum type="arabicPeriod"/>
              <a:defRPr/>
            </a:pPr>
            <a:r>
              <a:rPr lang="en-US" smtClean="0"/>
              <a:t>3-6D motion: Find object pose change in image coordinates based more spatial derivatives (top down)</a:t>
            </a:r>
          </a:p>
          <a:p>
            <a:pPr marL="914400" lvl="1" indent="-457200" eaLnBrk="1" hangingPunct="1">
              <a:buFontTx/>
              <a:buAutoNum type="arabicPeriod"/>
              <a:defRPr/>
            </a:pPr>
            <a:r>
              <a:rPr lang="en-US" smtClean="0"/>
              <a:t>Group flow vectors into global motion patterns (bottom up)</a:t>
            </a:r>
          </a:p>
          <a:p>
            <a:pPr marL="533400" indent="-533400" eaLnBrk="1" hangingPunct="1">
              <a:defRPr/>
            </a:pPr>
            <a:r>
              <a:rPr lang="en-US" smtClean="0"/>
              <a:t>Visual motion still not satisfactorily solved problem</a:t>
            </a:r>
          </a:p>
          <a:p>
            <a:pPr marL="914400" lvl="1" indent="-457200" eaLnBrk="1" hangingPunct="1">
              <a:buFontTx/>
              <a:buAutoNum type="arabicPeriod"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(Parenthesis)</a:t>
            </a:r>
            <a:br>
              <a:rPr lang="en-US" altLang="en-US" smtClean="0"/>
            </a:br>
            <a:r>
              <a:rPr lang="en-US" altLang="en-US" smtClean="0"/>
              <a:t>Euclidean world motion -&gt; image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020763" y="2384425"/>
            <a:ext cx="71008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Let us assume there is one rigid object moving with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velocity T  and w = d R / dt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For a given point P on the object, we have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   p = f P/z  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The apparent velocity of the point is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  V = -T – w x P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Therefore, we have v = dp/dt = f (z V – V</a:t>
            </a:r>
            <a:r>
              <a:rPr lang="en-US" altLang="en-US" baseline="-25000">
                <a:latin typeface="Arial" panose="020B0604020202020204" pitchFamily="34" charset="0"/>
              </a:rPr>
              <a:t>z</a:t>
            </a:r>
            <a:r>
              <a:rPr lang="en-US" altLang="en-US">
                <a:latin typeface="Arial" panose="020B0604020202020204" pitchFamily="34" charset="0"/>
              </a:rPr>
              <a:t> P)/z</a:t>
            </a:r>
            <a:r>
              <a:rPr lang="en-US" altLang="en-US" baseline="30000">
                <a:latin typeface="Arial" panose="020B0604020202020204" pitchFamily="34" charset="0"/>
              </a:rPr>
              <a:t>2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Component wise:</a:t>
            </a:r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4711700" y="4335463"/>
          <a:ext cx="122238" cy="16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1" name="Equation" r:id="rId3" imgW="121920" imgH="167640" progId="EquationMagic">
                  <p:embed/>
                </p:oleObj>
              </mc:Choice>
              <mc:Fallback>
                <p:oleObj name="Equation" r:id="rId3" imgW="121920" imgH="167640" progId="EquationMagi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4335463"/>
                        <a:ext cx="122238" cy="16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24" name="Object 4"/>
          <p:cNvGraphicFramePr>
            <a:graphicFrameLocks noChangeAspect="1"/>
          </p:cNvGraphicFramePr>
          <p:nvPr/>
        </p:nvGraphicFramePr>
        <p:xfrm>
          <a:off x="1376363" y="2438400"/>
          <a:ext cx="6794500" cy="230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2" name="Equation" r:id="rId5" imgW="3599407" imgH="1168048" progId="Equation.3">
                  <p:embed/>
                </p:oleObj>
              </mc:Choice>
              <mc:Fallback>
                <p:oleObj name="Equation" r:id="rId5" imgW="3599407" imgH="1168048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363" y="2438400"/>
                        <a:ext cx="6794500" cy="230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5" name="Line 5"/>
          <p:cNvSpPr>
            <a:spLocks noChangeShapeType="1"/>
          </p:cNvSpPr>
          <p:nvPr/>
        </p:nvSpPr>
        <p:spPr bwMode="auto">
          <a:xfrm flipV="1">
            <a:off x="2868613" y="48006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963613" y="5791200"/>
            <a:ext cx="36083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Motion due to translation: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depends on depth</a:t>
            </a:r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 flipH="1" flipV="1">
            <a:off x="6602413" y="4724400"/>
            <a:ext cx="304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5002213" y="5867400"/>
            <a:ext cx="32178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Motion due to rotation: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independent of depth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Sensing and Perceiving Motion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2819400"/>
            <a:ext cx="3048000" cy="32766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Martin Jagersand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counterphase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5181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Counterphase sin grating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Spatio-temporal pattern</a:t>
            </a:r>
          </a:p>
          <a:p>
            <a:pPr lvl="1" eaLnBrk="1" hangingPunct="1">
              <a:defRPr/>
            </a:pPr>
            <a:r>
              <a:rPr lang="en-US" smtClean="0"/>
              <a:t>Time </a:t>
            </a:r>
            <a:r>
              <a:rPr lang="en-US" smtClean="0">
                <a:solidFill>
                  <a:srgbClr val="000000"/>
                </a:solidFill>
              </a:rPr>
              <a:t>t, </a:t>
            </a:r>
            <a:r>
              <a:rPr lang="en-US" smtClean="0"/>
              <a:t>Spatial </a:t>
            </a:r>
            <a:r>
              <a:rPr lang="en-US" smtClean="0">
                <a:solidFill>
                  <a:srgbClr val="000000"/>
                </a:solidFill>
              </a:rPr>
              <a:t>x,y</a:t>
            </a:r>
            <a:endParaRPr lang="en-US" smtClean="0"/>
          </a:p>
        </p:txBody>
      </p:sp>
      <p:graphicFrame>
        <p:nvGraphicFramePr>
          <p:cNvPr id="109573" name="Object 5"/>
          <p:cNvGraphicFramePr>
            <a:graphicFrameLocks noChangeAspect="1"/>
          </p:cNvGraphicFramePr>
          <p:nvPr/>
        </p:nvGraphicFramePr>
        <p:xfrm>
          <a:off x="1262063" y="3257550"/>
          <a:ext cx="66198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7" name="Equation" r:id="rId6" imgW="6619875" imgH="342900" progId="EquationMagic">
                  <p:embed/>
                </p:oleObj>
              </mc:Choice>
              <mc:Fallback>
                <p:oleObj name="Equation" r:id="rId6" imgW="6619875" imgH="34290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063" y="3257550"/>
                        <a:ext cx="66198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9574" name="Picture 6" descr="abbCountPha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35544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7" descr="MotionAfterEffec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90600"/>
            <a:ext cx="25908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" fill="hold"/>
                                        <p:tgtEl>
                                          <p:spTgt spid="132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209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2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2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098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Counterphase sin grating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6800" cy="4876800"/>
          </a:xfrm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defRPr/>
            </a:pPr>
            <a:r>
              <a:rPr lang="en-US" smtClean="0"/>
              <a:t>Spatio-temporal pattern</a:t>
            </a:r>
          </a:p>
          <a:p>
            <a:pPr marL="742950" lvl="1" indent="-285750" eaLnBrk="1" hangingPunct="1">
              <a:defRPr/>
            </a:pPr>
            <a:r>
              <a:rPr lang="en-US" smtClean="0"/>
              <a:t>Time </a:t>
            </a:r>
            <a:r>
              <a:rPr lang="en-US" smtClean="0">
                <a:solidFill>
                  <a:srgbClr val="000000"/>
                </a:solidFill>
              </a:rPr>
              <a:t>t, </a:t>
            </a:r>
            <a:r>
              <a:rPr lang="en-US" smtClean="0"/>
              <a:t>Spatial </a:t>
            </a:r>
            <a:r>
              <a:rPr lang="en-US" smtClean="0">
                <a:solidFill>
                  <a:srgbClr val="000000"/>
                </a:solidFill>
              </a:rPr>
              <a:t>x,y</a:t>
            </a:r>
          </a:p>
          <a:p>
            <a:pPr marL="742950" lvl="1" indent="-285750" eaLnBrk="1" hangingPunct="1">
              <a:defRPr/>
            </a:pPr>
            <a:endParaRPr lang="en-US" smtClean="0">
              <a:solidFill>
                <a:srgbClr val="000000"/>
              </a:solidFill>
            </a:endParaRPr>
          </a:p>
          <a:p>
            <a:pPr marL="342900" indent="-342900" eaLnBrk="1" hangingPunct="1">
              <a:buFontTx/>
              <a:buNone/>
              <a:defRPr/>
            </a:pPr>
            <a:r>
              <a:rPr lang="en-US" smtClean="0"/>
              <a:t>Rewrite as dot product:</a:t>
            </a:r>
          </a:p>
          <a:p>
            <a:pPr marL="342900" indent="-342900" eaLnBrk="1" hangingPunct="1">
              <a:buFontTx/>
              <a:buNone/>
              <a:defRPr/>
            </a:pPr>
            <a:endParaRPr lang="en-US" smtClean="0"/>
          </a:p>
          <a:p>
            <a:pPr marL="342900" indent="-342900" eaLnBrk="1" hangingPunct="1">
              <a:buFontTx/>
              <a:buNone/>
              <a:defRPr/>
            </a:pPr>
            <a:endParaRPr lang="en-US" smtClean="0"/>
          </a:p>
          <a:p>
            <a:pPr marL="342900" indent="-342900" eaLnBrk="1" hangingPunct="1">
              <a:buFontTx/>
              <a:buNone/>
              <a:defRPr/>
            </a:pPr>
            <a:endParaRPr lang="en-US" smtClean="0"/>
          </a:p>
          <a:p>
            <a:pPr marL="342900" indent="-342900" eaLnBrk="1" hangingPunct="1">
              <a:buFontTx/>
              <a:buNone/>
              <a:defRPr/>
            </a:pPr>
            <a:r>
              <a:rPr lang="en-US" smtClean="0"/>
              <a:t>=                                      +   </a:t>
            </a:r>
          </a:p>
        </p:txBody>
      </p:sp>
      <p:pic>
        <p:nvPicPr>
          <p:cNvPr id="133124" name="counterphase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1219200" y="2971800"/>
          <a:ext cx="66198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4" name="Equation" r:id="rId6" imgW="6619875" imgH="342900" progId="EquationMagic">
                  <p:embed/>
                </p:oleObj>
              </mc:Choice>
              <mc:Fallback>
                <p:oleObj name="Equation" r:id="rId6" imgW="6619875" imgH="34290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971800"/>
                        <a:ext cx="66198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500188" y="4495800"/>
          <a:ext cx="57340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5" name="Equation" r:id="rId8" imgW="5734050" imgH="762000" progId="EquationMagic">
                  <p:embed/>
                </p:oleObj>
              </mc:Choice>
              <mc:Fallback>
                <p:oleObj name="Equation" r:id="rId8" imgW="5734050" imgH="76200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4495800"/>
                        <a:ext cx="57340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9" name="Line 7"/>
          <p:cNvSpPr>
            <a:spLocks noChangeShapeType="1"/>
          </p:cNvSpPr>
          <p:nvPr/>
        </p:nvSpPr>
        <p:spPr bwMode="auto">
          <a:xfrm>
            <a:off x="28956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0" name="Line 8"/>
          <p:cNvSpPr>
            <a:spLocks noChangeShapeType="1"/>
          </p:cNvSpPr>
          <p:nvPr/>
        </p:nvSpPr>
        <p:spPr bwMode="auto">
          <a:xfrm>
            <a:off x="30480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>
            <a:off x="32004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>
            <a:off x="33528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3" name="Line 11"/>
          <p:cNvSpPr>
            <a:spLocks noChangeShapeType="1"/>
          </p:cNvSpPr>
          <p:nvPr/>
        </p:nvSpPr>
        <p:spPr bwMode="auto">
          <a:xfrm>
            <a:off x="35052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4" name="Line 12"/>
          <p:cNvSpPr>
            <a:spLocks noChangeShapeType="1"/>
          </p:cNvSpPr>
          <p:nvPr/>
        </p:nvSpPr>
        <p:spPr bwMode="auto">
          <a:xfrm flipH="1">
            <a:off x="2057400" y="5791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5" name="Line 13"/>
          <p:cNvSpPr>
            <a:spLocks noChangeShapeType="1"/>
          </p:cNvSpPr>
          <p:nvPr/>
        </p:nvSpPr>
        <p:spPr bwMode="auto">
          <a:xfrm>
            <a:off x="55626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6" name="Line 14"/>
          <p:cNvSpPr>
            <a:spLocks noChangeShapeType="1"/>
          </p:cNvSpPr>
          <p:nvPr/>
        </p:nvSpPr>
        <p:spPr bwMode="auto">
          <a:xfrm>
            <a:off x="57150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7" name="Line 15"/>
          <p:cNvSpPr>
            <a:spLocks noChangeShapeType="1"/>
          </p:cNvSpPr>
          <p:nvPr/>
        </p:nvSpPr>
        <p:spPr bwMode="auto">
          <a:xfrm>
            <a:off x="58674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8" name="Line 16"/>
          <p:cNvSpPr>
            <a:spLocks noChangeShapeType="1"/>
          </p:cNvSpPr>
          <p:nvPr/>
        </p:nvSpPr>
        <p:spPr bwMode="auto">
          <a:xfrm>
            <a:off x="60198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09" name="Line 17"/>
          <p:cNvSpPr>
            <a:spLocks noChangeShapeType="1"/>
          </p:cNvSpPr>
          <p:nvPr/>
        </p:nvSpPr>
        <p:spPr bwMode="auto">
          <a:xfrm>
            <a:off x="61722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10" name="Line 18"/>
          <p:cNvSpPr>
            <a:spLocks noChangeShapeType="1"/>
          </p:cNvSpPr>
          <p:nvPr/>
        </p:nvSpPr>
        <p:spPr bwMode="auto">
          <a:xfrm>
            <a:off x="6324600" y="5791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10611" name="Text Box 19"/>
          <p:cNvSpPr txBox="1">
            <a:spLocks noChangeArrowheads="1"/>
          </p:cNvSpPr>
          <p:nvPr/>
        </p:nvSpPr>
        <p:spPr bwMode="auto">
          <a:xfrm>
            <a:off x="533400" y="61722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Result: Standing wave is superposition of two moving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13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1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24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Analysis: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Only one term: Motion left or right</a:t>
            </a:r>
          </a:p>
          <a:p>
            <a:pPr eaLnBrk="1" hangingPunct="1">
              <a:defRPr/>
            </a:pPr>
            <a:r>
              <a:rPr lang="en-US" smtClean="0"/>
              <a:t>Mixture of both: Standing wave</a:t>
            </a:r>
          </a:p>
          <a:p>
            <a:pPr eaLnBrk="1" hangingPunct="1">
              <a:defRPr/>
            </a:pPr>
            <a:r>
              <a:rPr lang="en-US" smtClean="0"/>
              <a:t>Direction can flip between left and right</a:t>
            </a:r>
          </a:p>
        </p:txBody>
      </p:sp>
      <p:pic>
        <p:nvPicPr>
          <p:cNvPr id="135173" name="counterphas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200"/>
            <a:ext cx="5181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" fill="hold"/>
                                        <p:tgtEl>
                                          <p:spTgt spid="135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51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5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5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73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Reichardt detector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26085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QT movie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4550" y="1828800"/>
            <a:ext cx="4260850" cy="46482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3669" name="Picture 5" descr="adRe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447800"/>
            <a:ext cx="38163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9144000" cy="1524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Correspondance for a box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2209800" y="3200400"/>
            <a:ext cx="942975" cy="307975"/>
            <a:chOff x="1186" y="1758"/>
            <a:chExt cx="594" cy="194"/>
          </a:xfrm>
        </p:grpSpPr>
        <p:sp>
          <p:nvSpPr>
            <p:cNvPr id="19477" name="AutoShape 4"/>
            <p:cNvSpPr>
              <a:spLocks noChangeArrowheads="1"/>
            </p:cNvSpPr>
            <p:nvPr/>
          </p:nvSpPr>
          <p:spPr bwMode="auto">
            <a:xfrm rot="5700000" flipH="1">
              <a:off x="1350" y="1594"/>
              <a:ext cx="194" cy="521"/>
            </a:xfrm>
            <a:prstGeom prst="cube">
              <a:avLst>
                <a:gd name="adj" fmla="val 24995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8" name="AutoShape 5"/>
            <p:cNvSpPr>
              <a:spLocks noChangeArrowheads="1"/>
            </p:cNvSpPr>
            <p:nvPr/>
          </p:nvSpPr>
          <p:spPr bwMode="auto">
            <a:xfrm rot="-5220000" flipH="1" flipV="1">
              <a:off x="1693" y="1846"/>
              <a:ext cx="78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31 w 21600"/>
                <a:gd name="T13" fmla="*/ 4500 h 21600"/>
                <a:gd name="T14" fmla="*/ 17169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9460" name="Group 6"/>
          <p:cNvGrpSpPr>
            <a:grpSpLocks/>
          </p:cNvGrpSpPr>
          <p:nvPr/>
        </p:nvGrpSpPr>
        <p:grpSpPr bwMode="auto">
          <a:xfrm rot="-1244371">
            <a:off x="3429000" y="4495800"/>
            <a:ext cx="963613" cy="307975"/>
            <a:chOff x="1162" y="2157"/>
            <a:chExt cx="607" cy="194"/>
          </a:xfrm>
        </p:grpSpPr>
        <p:sp>
          <p:nvSpPr>
            <p:cNvPr id="19475" name="AutoShape 7"/>
            <p:cNvSpPr>
              <a:spLocks noChangeArrowheads="1"/>
            </p:cNvSpPr>
            <p:nvPr/>
          </p:nvSpPr>
          <p:spPr bwMode="auto">
            <a:xfrm rot="-5460000" flipH="1" flipV="1">
              <a:off x="1651" y="2170"/>
              <a:ext cx="74" cy="1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8 w 21600"/>
                <a:gd name="T13" fmla="*/ 4506 h 21600"/>
                <a:gd name="T14" fmla="*/ 17222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476" name="AutoShape 8"/>
            <p:cNvSpPr>
              <a:spLocks noChangeArrowheads="1"/>
            </p:cNvSpPr>
            <p:nvPr/>
          </p:nvSpPr>
          <p:spPr bwMode="auto">
            <a:xfrm rot="-5460000">
              <a:off x="1326" y="1993"/>
              <a:ext cx="194" cy="521"/>
            </a:xfrm>
            <a:prstGeom prst="cube">
              <a:avLst>
                <a:gd name="adj" fmla="val 24995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5334000" y="30480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Freeform 10"/>
          <p:cNvSpPr>
            <a:spLocks/>
          </p:cNvSpPr>
          <p:nvPr/>
        </p:nvSpPr>
        <p:spPr bwMode="auto">
          <a:xfrm>
            <a:off x="2590800" y="3505200"/>
            <a:ext cx="914400" cy="1143000"/>
          </a:xfrm>
          <a:custGeom>
            <a:avLst/>
            <a:gdLst>
              <a:gd name="T0" fmla="*/ 0 w 576"/>
              <a:gd name="T1" fmla="*/ 0 h 720"/>
              <a:gd name="T2" fmla="*/ 2147483646 w 576"/>
              <a:gd name="T3" fmla="*/ 2147483646 h 720"/>
              <a:gd name="T4" fmla="*/ 2147483646 w 576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6" h="720">
                <a:moveTo>
                  <a:pt x="0" y="0"/>
                </a:moveTo>
                <a:cubicBezTo>
                  <a:pt x="48" y="180"/>
                  <a:pt x="96" y="360"/>
                  <a:pt x="192" y="480"/>
                </a:cubicBezTo>
                <a:cubicBezTo>
                  <a:pt x="288" y="600"/>
                  <a:pt x="512" y="680"/>
                  <a:pt x="576" y="7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9463" name="AutoShape 11"/>
          <p:cNvSpPr>
            <a:spLocks noChangeArrowheads="1"/>
          </p:cNvSpPr>
          <p:nvPr/>
        </p:nvSpPr>
        <p:spPr bwMode="auto">
          <a:xfrm flipH="1">
            <a:off x="4953000" y="2514600"/>
            <a:ext cx="2590800" cy="2362200"/>
          </a:xfrm>
          <a:prstGeom prst="wedgeRoundRectCallout">
            <a:avLst>
              <a:gd name="adj1" fmla="val -43750"/>
              <a:gd name="adj2" fmla="val 3769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6689725" y="5448300"/>
            <a:ext cx="1981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Locations of</a:t>
            </a:r>
          </a:p>
          <a:p>
            <a:r>
              <a:rPr lang="en-US" altLang="en-US" sz="1800"/>
              <a:t>points on the object</a:t>
            </a:r>
          </a:p>
          <a:p>
            <a:r>
              <a:rPr lang="en-US" altLang="en-US" sz="1800"/>
              <a:t>(the “structure”)</a:t>
            </a:r>
          </a:p>
        </p:txBody>
      </p:sp>
      <p:grpSp>
        <p:nvGrpSpPr>
          <p:cNvPr id="19465" name="Group 13"/>
          <p:cNvGrpSpPr>
            <a:grpSpLocks/>
          </p:cNvGrpSpPr>
          <p:nvPr/>
        </p:nvGrpSpPr>
        <p:grpSpPr bwMode="auto">
          <a:xfrm>
            <a:off x="5275263" y="2819400"/>
            <a:ext cx="1781175" cy="1400175"/>
            <a:chOff x="3323" y="1296"/>
            <a:chExt cx="1122" cy="882"/>
          </a:xfrm>
        </p:grpSpPr>
        <p:sp>
          <p:nvSpPr>
            <p:cNvPr id="19468" name="Oval 14"/>
            <p:cNvSpPr>
              <a:spLocks noChangeArrowheads="1"/>
            </p:cNvSpPr>
            <p:nvPr/>
          </p:nvSpPr>
          <p:spPr bwMode="auto">
            <a:xfrm>
              <a:off x="4289" y="141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9" name="Oval 15"/>
            <p:cNvSpPr>
              <a:spLocks noChangeArrowheads="1"/>
            </p:cNvSpPr>
            <p:nvPr/>
          </p:nvSpPr>
          <p:spPr bwMode="auto">
            <a:xfrm>
              <a:off x="3323" y="212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0" name="Oval 16"/>
            <p:cNvSpPr>
              <a:spLocks noChangeArrowheads="1"/>
            </p:cNvSpPr>
            <p:nvPr/>
          </p:nvSpPr>
          <p:spPr bwMode="auto">
            <a:xfrm>
              <a:off x="4291" y="213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1" name="Oval 17"/>
            <p:cNvSpPr>
              <a:spLocks noChangeArrowheads="1"/>
            </p:cNvSpPr>
            <p:nvPr/>
          </p:nvSpPr>
          <p:spPr bwMode="auto">
            <a:xfrm>
              <a:off x="3342" y="140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2" name="Oval 18"/>
            <p:cNvSpPr>
              <a:spLocks noChangeArrowheads="1"/>
            </p:cNvSpPr>
            <p:nvPr/>
          </p:nvSpPr>
          <p:spPr bwMode="auto">
            <a:xfrm>
              <a:off x="4368" y="129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3" name="Oval 19"/>
            <p:cNvSpPr>
              <a:spLocks noChangeArrowheads="1"/>
            </p:cNvSpPr>
            <p:nvPr/>
          </p:nvSpPr>
          <p:spPr bwMode="auto">
            <a:xfrm>
              <a:off x="4397" y="202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4" name="Oval 20"/>
            <p:cNvSpPr>
              <a:spLocks noChangeArrowheads="1"/>
            </p:cNvSpPr>
            <p:nvPr/>
          </p:nvSpPr>
          <p:spPr bwMode="auto">
            <a:xfrm>
              <a:off x="3456" y="130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466" name="Line 21"/>
          <p:cNvSpPr>
            <a:spLocks noChangeShapeType="1"/>
          </p:cNvSpPr>
          <p:nvPr/>
        </p:nvSpPr>
        <p:spPr bwMode="auto">
          <a:xfrm flipH="1">
            <a:off x="2438400" y="4191000"/>
            <a:ext cx="38100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9467" name="Text Box 22"/>
          <p:cNvSpPr txBox="1">
            <a:spLocks noChangeArrowheads="1"/>
          </p:cNvSpPr>
          <p:nvPr/>
        </p:nvSpPr>
        <p:spPr bwMode="auto">
          <a:xfrm>
            <a:off x="1295400" y="51054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The change in spatial location</a:t>
            </a:r>
          </a:p>
          <a:p>
            <a:r>
              <a:rPr lang="en-US" altLang="en-US" sz="1800"/>
              <a:t>between the two cameras (the “motion”)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304800"/>
            <a:ext cx="5486400" cy="1524000"/>
          </a:xfrm>
        </p:spPr>
        <p:txBody>
          <a:bodyPr/>
          <a:lstStyle/>
          <a:p>
            <a:pPr eaLnBrk="1" hangingPunct="1"/>
            <a:r>
              <a:rPr lang="en-US" altLang="en-US" smtClean="0"/>
              <a:t>Several</a:t>
            </a:r>
            <a:br>
              <a:rPr lang="en-US" altLang="en-US" smtClean="0"/>
            </a:br>
            <a:r>
              <a:rPr lang="en-US" altLang="en-US" smtClean="0"/>
              <a:t>motion models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286000"/>
            <a:ext cx="3276600" cy="3810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Gradient: in Computer Vision</a:t>
            </a:r>
          </a:p>
          <a:p>
            <a:pPr eaLnBrk="1" hangingPunct="1">
              <a:defRPr/>
            </a:pPr>
            <a:r>
              <a:rPr lang="en-US" smtClean="0"/>
              <a:t>Correlation: In bio vision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Spatiotemporal filters: Unifying model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4550" y="1828800"/>
            <a:ext cx="4260850" cy="46482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4693" name="Picture 5" descr="zankMot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457200"/>
            <a:ext cx="44942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Spatial response:</a:t>
            </a:r>
            <a:br>
              <a:rPr lang="en-US" altLang="en-US" smtClean="0"/>
            </a:br>
            <a:r>
              <a:rPr lang="en-US" altLang="en-US" smtClean="0"/>
              <a:t>Gabor function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Definition:</a:t>
            </a:r>
          </a:p>
        </p:txBody>
      </p:sp>
      <p:pic>
        <p:nvPicPr>
          <p:cNvPr id="115716" name="Picture 4" descr="abbEq2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3033713"/>
            <a:ext cx="5154613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 descr="emF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195421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Freeform 6"/>
          <p:cNvSpPr>
            <a:spLocks/>
          </p:cNvSpPr>
          <p:nvPr/>
        </p:nvSpPr>
        <p:spPr bwMode="auto">
          <a:xfrm>
            <a:off x="3886200" y="4457700"/>
            <a:ext cx="3733800" cy="1917700"/>
          </a:xfrm>
          <a:custGeom>
            <a:avLst/>
            <a:gdLst>
              <a:gd name="T0" fmla="*/ 0 w 2352"/>
              <a:gd name="T1" fmla="*/ 2147483646 h 1208"/>
              <a:gd name="T2" fmla="*/ 2147483646 w 2352"/>
              <a:gd name="T3" fmla="*/ 2147483646 h 1208"/>
              <a:gd name="T4" fmla="*/ 2147483646 w 2352"/>
              <a:gd name="T5" fmla="*/ 2147483646 h 1208"/>
              <a:gd name="T6" fmla="*/ 2147483646 w 2352"/>
              <a:gd name="T7" fmla="*/ 2147483646 h 1208"/>
              <a:gd name="T8" fmla="*/ 2147483646 w 2352"/>
              <a:gd name="T9" fmla="*/ 2147483646 h 1208"/>
              <a:gd name="T10" fmla="*/ 2147483646 w 2352"/>
              <a:gd name="T11" fmla="*/ 2147483646 h 1208"/>
              <a:gd name="T12" fmla="*/ 2147483646 w 2352"/>
              <a:gd name="T13" fmla="*/ 2147483646 h 1208"/>
              <a:gd name="T14" fmla="*/ 2147483646 w 2352"/>
              <a:gd name="T15" fmla="*/ 2147483646 h 1208"/>
              <a:gd name="T16" fmla="*/ 2147483646 w 2352"/>
              <a:gd name="T17" fmla="*/ 2147483646 h 1208"/>
              <a:gd name="T18" fmla="*/ 2147483646 w 2352"/>
              <a:gd name="T19" fmla="*/ 2147483646 h 1208"/>
              <a:gd name="T20" fmla="*/ 2147483646 w 2352"/>
              <a:gd name="T21" fmla="*/ 2147483646 h 1208"/>
              <a:gd name="T22" fmla="*/ 2147483646 w 2352"/>
              <a:gd name="T23" fmla="*/ 2147483646 h 1208"/>
              <a:gd name="T24" fmla="*/ 2147483646 w 2352"/>
              <a:gd name="T25" fmla="*/ 2147483646 h 1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52" h="1208">
                <a:moveTo>
                  <a:pt x="0" y="648"/>
                </a:moveTo>
                <a:cubicBezTo>
                  <a:pt x="176" y="712"/>
                  <a:pt x="352" y="776"/>
                  <a:pt x="480" y="696"/>
                </a:cubicBezTo>
                <a:cubicBezTo>
                  <a:pt x="608" y="616"/>
                  <a:pt x="704" y="280"/>
                  <a:pt x="768" y="168"/>
                </a:cubicBezTo>
                <a:cubicBezTo>
                  <a:pt x="832" y="56"/>
                  <a:pt x="824" y="48"/>
                  <a:pt x="864" y="24"/>
                </a:cubicBezTo>
                <a:cubicBezTo>
                  <a:pt x="904" y="0"/>
                  <a:pt x="968" y="0"/>
                  <a:pt x="1008" y="24"/>
                </a:cubicBezTo>
                <a:cubicBezTo>
                  <a:pt x="1048" y="48"/>
                  <a:pt x="1064" y="16"/>
                  <a:pt x="1104" y="168"/>
                </a:cubicBezTo>
                <a:cubicBezTo>
                  <a:pt x="1144" y="320"/>
                  <a:pt x="1200" y="768"/>
                  <a:pt x="1248" y="936"/>
                </a:cubicBezTo>
                <a:cubicBezTo>
                  <a:pt x="1296" y="1104"/>
                  <a:pt x="1336" y="1144"/>
                  <a:pt x="1392" y="1176"/>
                </a:cubicBezTo>
                <a:cubicBezTo>
                  <a:pt x="1448" y="1208"/>
                  <a:pt x="1536" y="1184"/>
                  <a:pt x="1584" y="1128"/>
                </a:cubicBezTo>
                <a:cubicBezTo>
                  <a:pt x="1632" y="1072"/>
                  <a:pt x="1648" y="920"/>
                  <a:pt x="1680" y="840"/>
                </a:cubicBezTo>
                <a:cubicBezTo>
                  <a:pt x="1712" y="760"/>
                  <a:pt x="1728" y="696"/>
                  <a:pt x="1776" y="648"/>
                </a:cubicBezTo>
                <a:cubicBezTo>
                  <a:pt x="1824" y="600"/>
                  <a:pt x="1872" y="576"/>
                  <a:pt x="1968" y="552"/>
                </a:cubicBezTo>
                <a:cubicBezTo>
                  <a:pt x="2064" y="528"/>
                  <a:pt x="2288" y="512"/>
                  <a:pt x="2352" y="50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Temporal response: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Adelson, Bergen ’85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r>
              <a:rPr lang="en-US" smtClean="0"/>
              <a:t>Note: Terms from 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taylor of </a:t>
            </a:r>
            <a:r>
              <a:rPr lang="en-US" smtClean="0">
                <a:solidFill>
                  <a:srgbClr val="000000"/>
                </a:solidFill>
              </a:rPr>
              <a:t>sin(t)</a:t>
            </a:r>
          </a:p>
          <a:p>
            <a:pPr eaLnBrk="1" hangingPunct="1">
              <a:buFontTx/>
              <a:buNone/>
              <a:defRPr/>
            </a:pPr>
            <a:endParaRPr lang="en-US" smtClean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mtClean="0"/>
              <a:t>Spatio-temporal </a:t>
            </a:r>
            <a:r>
              <a:rPr lang="en-US" smtClean="0">
                <a:solidFill>
                  <a:srgbClr val="000000"/>
                </a:solidFill>
              </a:rPr>
              <a:t>D=D</a:t>
            </a:r>
            <a:r>
              <a:rPr lang="en-US" sz="2000" smtClean="0">
                <a:solidFill>
                  <a:srgbClr val="000000"/>
                </a:solidFill>
              </a:rPr>
              <a:t>s</a:t>
            </a:r>
            <a:r>
              <a:rPr lang="en-US" smtClean="0">
                <a:solidFill>
                  <a:srgbClr val="000000"/>
                </a:solidFill>
              </a:rPr>
              <a:t>D</a:t>
            </a:r>
            <a:r>
              <a:rPr lang="en-US" sz="2000" smtClean="0">
                <a:solidFill>
                  <a:srgbClr val="000000"/>
                </a:solidFill>
              </a:rPr>
              <a:t>t</a:t>
            </a:r>
            <a:endParaRPr lang="en-US" smtClean="0"/>
          </a:p>
        </p:txBody>
      </p:sp>
      <p:pic>
        <p:nvPicPr>
          <p:cNvPr id="116740" name="Picture 4" descr="abbEq2_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0"/>
            <a:ext cx="3851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 descr="adSpatTemRec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3360738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Receptor response to</a:t>
            </a:r>
            <a:br>
              <a:rPr lang="en-US" altLang="en-US" smtClean="0"/>
            </a:br>
            <a:r>
              <a:rPr lang="en-US" altLang="en-US" smtClean="0"/>
              <a:t>Counterphase grating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Separable convolution</a:t>
            </a:r>
          </a:p>
        </p:txBody>
      </p:sp>
      <p:pic>
        <p:nvPicPr>
          <p:cNvPr id="117764" name="Picture 4" descr="abbEq2_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55086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Simplified: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For our grating: </a:t>
            </a:r>
            <a:r>
              <a:rPr lang="en-US" smtClean="0">
                <a:solidFill>
                  <a:srgbClr val="000000"/>
                </a:solidFill>
              </a:rPr>
              <a:t>(Theta=0)</a:t>
            </a:r>
          </a:p>
          <a:p>
            <a:pPr eaLnBrk="1" hangingPunct="1">
              <a:defRPr/>
            </a:pPr>
            <a:endParaRPr lang="en-US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smtClean="0"/>
              <a:t>Write as sum of components:</a:t>
            </a:r>
          </a:p>
          <a:p>
            <a:pPr eaLnBrk="1" hangingPunct="1">
              <a:buFontTx/>
              <a:buNone/>
              <a:defRPr/>
            </a:pPr>
            <a:r>
              <a:rPr lang="en-US" smtClean="0">
                <a:solidFill>
                  <a:srgbClr val="000000"/>
                </a:solidFill>
              </a:rPr>
              <a:t>                 = exp(…)*(acos…  +  bsin…)</a:t>
            </a:r>
          </a:p>
          <a:p>
            <a:pPr eaLnBrk="1" hangingPunct="1"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18788" name="Object 4"/>
          <p:cNvGraphicFramePr>
            <a:graphicFrameLocks noChangeAspect="1"/>
          </p:cNvGraphicFramePr>
          <p:nvPr/>
        </p:nvGraphicFramePr>
        <p:xfrm>
          <a:off x="1981200" y="3048000"/>
          <a:ext cx="54864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1" name="Equation" r:id="rId4" imgW="4455268" imgH="583660" progId="EquationMagic">
                  <p:embed/>
                </p:oleObj>
              </mc:Choice>
              <mc:Fallback>
                <p:oleObj name="Equation" r:id="rId4" imgW="4455268" imgH="58366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048000"/>
                        <a:ext cx="54864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1317" name="counterphase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141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13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1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1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17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Space-time receptive field</a:t>
            </a:r>
          </a:p>
        </p:txBody>
      </p:sp>
      <p:pic>
        <p:nvPicPr>
          <p:cNvPr id="119811" name="Picture 3" descr="adSpatTemRecFiel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750" y="1828800"/>
            <a:ext cx="37465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Combined cells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mtClean="0"/>
              <a:t>Spat:                             Temp: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mtClean="0"/>
              <a:t>Both: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mtClean="0"/>
              <a:t>Comb:</a:t>
            </a:r>
          </a:p>
        </p:txBody>
      </p:sp>
      <p:pic>
        <p:nvPicPr>
          <p:cNvPr id="120836" name="Picture 4" descr="watQu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7600"/>
            <a:ext cx="476567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5" descr="watQuad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2263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6" descr="watQuad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38400"/>
            <a:ext cx="21256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Result: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More directionally specific response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121860" name="Picture 4" descr="adSinE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57912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Energy model: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24050"/>
            <a:ext cx="5211763" cy="45529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Sum odd and even phase components</a:t>
            </a:r>
          </a:p>
          <a:p>
            <a:pPr eaLnBrk="1" hangingPunct="1">
              <a:defRPr/>
            </a:pPr>
            <a:r>
              <a:rPr lang="en-US" smtClean="0"/>
              <a:t>Quadrature rectifier</a:t>
            </a:r>
          </a:p>
        </p:txBody>
      </p:sp>
      <p:pic>
        <p:nvPicPr>
          <p:cNvPr id="122884" name="Picture 4" descr="adQu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29130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Adaption:</a:t>
            </a:r>
            <a:br>
              <a:rPr lang="en-US" altLang="en-US" smtClean="0"/>
            </a:br>
            <a:r>
              <a:rPr lang="en-US" altLang="en-US" smtClean="0"/>
              <a:t>Motion aftereffect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3908" name="Picture 4" descr="MotionAfterEffe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571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Motion/Optic flow vectors</a:t>
            </a:r>
            <a:br>
              <a:rPr lang="en-US" altLang="en-US" smtClean="0"/>
            </a:br>
            <a:r>
              <a:rPr lang="en-US" altLang="en-US" smtClean="0"/>
              <a:t>How to compute?</a:t>
            </a:r>
          </a:p>
        </p:txBody>
      </p:sp>
      <p:graphicFrame>
        <p:nvGraphicFramePr>
          <p:cNvPr id="20483" name="Object 28"/>
          <p:cNvGraphicFramePr>
            <a:graphicFrameLocks noGrp="1" noChangeAspect="1"/>
          </p:cNvGraphicFramePr>
          <p:nvPr>
            <p:ph sz="half" idx="1"/>
          </p:nvPr>
        </p:nvGraphicFramePr>
        <p:xfrm>
          <a:off x="3352800" y="3319463"/>
          <a:ext cx="24384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2" name="Equation" r:id="rId4" imgW="1590675" imgH="142875" progId="EquationMagic">
                  <p:embed/>
                </p:oleObj>
              </mc:Choice>
              <mc:Fallback>
                <p:oleObj name="Equation" r:id="rId4" imgW="1590675" imgH="142875" progId="EquationMagic">
                  <p:embed/>
                  <p:pic>
                    <p:nvPicPr>
                      <p:cNvPr id="0" name="Object 2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319463"/>
                        <a:ext cx="2438400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4" name="Group 30"/>
          <p:cNvGrpSpPr>
            <a:grpSpLocks/>
          </p:cNvGrpSpPr>
          <p:nvPr/>
        </p:nvGrpSpPr>
        <p:grpSpPr bwMode="auto">
          <a:xfrm>
            <a:off x="457200" y="1600200"/>
            <a:ext cx="2209800" cy="1676400"/>
            <a:chOff x="1104" y="768"/>
            <a:chExt cx="1392" cy="1056"/>
          </a:xfrm>
        </p:grpSpPr>
        <p:sp>
          <p:nvSpPr>
            <p:cNvPr id="20508" name="Rectangle 5"/>
            <p:cNvSpPr>
              <a:spLocks noChangeArrowheads="1"/>
            </p:cNvSpPr>
            <p:nvPr/>
          </p:nvSpPr>
          <p:spPr bwMode="auto">
            <a:xfrm>
              <a:off x="1104" y="768"/>
              <a:ext cx="1392" cy="10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9" name="Oval 6"/>
            <p:cNvSpPr>
              <a:spLocks noChangeArrowheads="1"/>
            </p:cNvSpPr>
            <p:nvPr/>
          </p:nvSpPr>
          <p:spPr bwMode="auto">
            <a:xfrm>
              <a:off x="1440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0" name="Oval 7"/>
            <p:cNvSpPr>
              <a:spLocks noChangeArrowheads="1"/>
            </p:cNvSpPr>
            <p:nvPr/>
          </p:nvSpPr>
          <p:spPr bwMode="auto">
            <a:xfrm>
              <a:off x="2016" y="110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1" name="Oval 8"/>
            <p:cNvSpPr>
              <a:spLocks noChangeArrowheads="1"/>
            </p:cNvSpPr>
            <p:nvPr/>
          </p:nvSpPr>
          <p:spPr bwMode="auto">
            <a:xfrm>
              <a:off x="1440" y="1440"/>
              <a:ext cx="48" cy="48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2" name="Oval 9"/>
            <p:cNvSpPr>
              <a:spLocks noChangeArrowheads="1"/>
            </p:cNvSpPr>
            <p:nvPr/>
          </p:nvSpPr>
          <p:spPr bwMode="auto">
            <a:xfrm>
              <a:off x="2016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513" name="Group 10"/>
            <p:cNvGrpSpPr>
              <a:grpSpLocks/>
            </p:cNvGrpSpPr>
            <p:nvPr/>
          </p:nvGrpSpPr>
          <p:grpSpPr bwMode="auto">
            <a:xfrm>
              <a:off x="1488" y="1022"/>
              <a:ext cx="672" cy="610"/>
              <a:chOff x="1488" y="1008"/>
              <a:chExt cx="672" cy="610"/>
            </a:xfrm>
          </p:grpSpPr>
          <p:sp>
            <p:nvSpPr>
              <p:cNvPr id="20514" name="Line 11"/>
              <p:cNvSpPr>
                <a:spLocks noChangeShapeType="1"/>
              </p:cNvSpPr>
              <p:nvPr/>
            </p:nvSpPr>
            <p:spPr bwMode="auto">
              <a:xfrm flipV="1">
                <a:off x="1488" y="100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15" name="Line 12"/>
              <p:cNvSpPr>
                <a:spLocks noChangeShapeType="1"/>
              </p:cNvSpPr>
              <p:nvPr/>
            </p:nvSpPr>
            <p:spPr bwMode="auto">
              <a:xfrm>
                <a:off x="1488" y="1461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16" name="Line 13"/>
              <p:cNvSpPr>
                <a:spLocks noChangeShapeType="1"/>
              </p:cNvSpPr>
              <p:nvPr/>
            </p:nvSpPr>
            <p:spPr bwMode="auto">
              <a:xfrm>
                <a:off x="2063" y="1152"/>
                <a:ext cx="9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17" name="Line 14"/>
              <p:cNvSpPr>
                <a:spLocks noChangeShapeType="1"/>
              </p:cNvSpPr>
              <p:nvPr/>
            </p:nvSpPr>
            <p:spPr bwMode="auto">
              <a:xfrm flipH="1">
                <a:off x="2043" y="1495"/>
                <a:ext cx="0" cy="1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sp>
        <p:nvSpPr>
          <p:cNvPr id="160788" name="Rectangle 20"/>
          <p:cNvSpPr>
            <a:spLocks noChangeArrowheads="1"/>
          </p:cNvSpPr>
          <p:nvPr/>
        </p:nvSpPr>
        <p:spPr bwMode="auto">
          <a:xfrm>
            <a:off x="838200" y="3505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lvl="1" indent="-223838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Solve pixel correspondence problem</a:t>
            </a:r>
          </a:p>
          <a:p>
            <a:pPr marL="977900" lvl="2" indent="-174625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sz="2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given a pixel in Im1, look for same pixels in Im2</a:t>
            </a:r>
          </a:p>
        </p:txBody>
      </p:sp>
      <p:sp>
        <p:nvSpPr>
          <p:cNvPr id="160792" name="Rectangle 24"/>
          <p:cNvSpPr>
            <a:spLocks noChangeArrowheads="1"/>
          </p:cNvSpPr>
          <p:nvPr/>
        </p:nvSpPr>
        <p:spPr bwMode="auto">
          <a:xfrm>
            <a:off x="1143000" y="4267200"/>
            <a:ext cx="7772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27075" indent="-609600" eaLnBrk="1" hangingPunct="1"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Possible assumptions</a:t>
            </a:r>
          </a:p>
          <a:p>
            <a:pPr marL="862013" lvl="1" indent="-457200" eaLnBrk="1" hangingPunct="1">
              <a:spcBef>
                <a:spcPct val="20000"/>
              </a:spcBef>
              <a:buClr>
                <a:srgbClr val="000066"/>
              </a:buClr>
              <a:buFontTx/>
              <a:buAutoNum type="arabicPeriod"/>
              <a:defRPr/>
            </a:pPr>
            <a:r>
              <a:rPr lang="en-US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color constancy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patch in I(t)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looks the same in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I(t)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260475" lvl="2" indent="-457200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</a:t>
            </a:r>
            <a:r>
              <a:rPr lang="en-US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grayscale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images, this is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brightness constancy</a:t>
            </a:r>
          </a:p>
          <a:p>
            <a:pPr marL="862013" lvl="1" indent="-457200" eaLnBrk="1" hangingPunct="1">
              <a:spcBef>
                <a:spcPct val="20000"/>
              </a:spcBef>
              <a:buClr>
                <a:srgbClr val="000066"/>
              </a:buClr>
              <a:buFontTx/>
              <a:buAutoNum type="arabicPeriod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small motion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 points do not move very far</a:t>
            </a:r>
          </a:p>
          <a:p>
            <a:pPr marL="1260475" lvl="2" indent="-457200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This is called the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flow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problem</a:t>
            </a:r>
          </a:p>
        </p:txBody>
      </p:sp>
      <p:graphicFrame>
        <p:nvGraphicFramePr>
          <p:cNvPr id="20487" name="Object 35"/>
          <p:cNvGraphicFramePr>
            <a:graphicFrameLocks noGrp="1" noChangeAspect="1"/>
          </p:cNvGraphicFramePr>
          <p:nvPr>
            <p:ph sz="half" idx="2"/>
          </p:nvPr>
        </p:nvGraphicFramePr>
        <p:xfrm>
          <a:off x="1295400" y="3328988"/>
          <a:ext cx="10668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3" name="Equation" r:id="rId6" imgW="771525" imgH="142875" progId="EquationMagic">
                  <p:embed/>
                </p:oleObj>
              </mc:Choice>
              <mc:Fallback>
                <p:oleObj name="Equation" r:id="rId6" imgW="771525" imgH="142875" progId="EquationMagic">
                  <p:embed/>
                  <p:pic>
                    <p:nvPicPr>
                      <p:cNvPr id="0" name="Object 3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328988"/>
                        <a:ext cx="10668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8" name="Group 37"/>
          <p:cNvGrpSpPr>
            <a:grpSpLocks/>
          </p:cNvGrpSpPr>
          <p:nvPr/>
        </p:nvGrpSpPr>
        <p:grpSpPr bwMode="auto">
          <a:xfrm>
            <a:off x="6096000" y="1447800"/>
            <a:ext cx="831850" cy="277813"/>
            <a:chOff x="1186" y="1758"/>
            <a:chExt cx="594" cy="194"/>
          </a:xfrm>
        </p:grpSpPr>
        <p:sp>
          <p:nvSpPr>
            <p:cNvPr id="20506" name="AutoShape 38"/>
            <p:cNvSpPr>
              <a:spLocks noChangeArrowheads="1"/>
            </p:cNvSpPr>
            <p:nvPr/>
          </p:nvSpPr>
          <p:spPr bwMode="auto">
            <a:xfrm rot="5700000" flipH="1">
              <a:off x="1350" y="1594"/>
              <a:ext cx="194" cy="521"/>
            </a:xfrm>
            <a:prstGeom prst="cube">
              <a:avLst>
                <a:gd name="adj" fmla="val 24995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7" name="AutoShape 39"/>
            <p:cNvSpPr>
              <a:spLocks noChangeArrowheads="1"/>
            </p:cNvSpPr>
            <p:nvPr/>
          </p:nvSpPr>
          <p:spPr bwMode="auto">
            <a:xfrm rot="-5220000" flipH="1" flipV="1">
              <a:off x="1693" y="1846"/>
              <a:ext cx="78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31 w 21600"/>
                <a:gd name="T13" fmla="*/ 4500 h 21600"/>
                <a:gd name="T14" fmla="*/ 17169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60808" name="Group 40"/>
          <p:cNvGrpSpPr>
            <a:grpSpLocks/>
          </p:cNvGrpSpPr>
          <p:nvPr/>
        </p:nvGrpSpPr>
        <p:grpSpPr bwMode="auto">
          <a:xfrm rot="-1244371">
            <a:off x="7315200" y="3048000"/>
            <a:ext cx="868363" cy="239713"/>
            <a:chOff x="1162" y="2157"/>
            <a:chExt cx="607" cy="194"/>
          </a:xfrm>
        </p:grpSpPr>
        <p:sp>
          <p:nvSpPr>
            <p:cNvPr id="20504" name="AutoShape 41"/>
            <p:cNvSpPr>
              <a:spLocks noChangeArrowheads="1"/>
            </p:cNvSpPr>
            <p:nvPr/>
          </p:nvSpPr>
          <p:spPr bwMode="auto">
            <a:xfrm rot="-5460000" flipH="1" flipV="1">
              <a:off x="1651" y="2170"/>
              <a:ext cx="74" cy="1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8 w 21600"/>
                <a:gd name="T13" fmla="*/ 4506 h 21600"/>
                <a:gd name="T14" fmla="*/ 17222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05" name="AutoShape 42"/>
            <p:cNvSpPr>
              <a:spLocks noChangeArrowheads="1"/>
            </p:cNvSpPr>
            <p:nvPr/>
          </p:nvSpPr>
          <p:spPr bwMode="auto">
            <a:xfrm rot="-5460000">
              <a:off x="1326" y="1993"/>
              <a:ext cx="194" cy="521"/>
            </a:xfrm>
            <a:prstGeom prst="cube">
              <a:avLst>
                <a:gd name="adj" fmla="val 24995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490" name="Rectangle 43"/>
          <p:cNvSpPr>
            <a:spLocks noChangeArrowheads="1"/>
          </p:cNvSpPr>
          <p:nvPr/>
        </p:nvSpPr>
        <p:spPr bwMode="auto">
          <a:xfrm>
            <a:off x="7467600" y="1524000"/>
            <a:ext cx="1344613" cy="103187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0812" name="Freeform 44"/>
          <p:cNvSpPr>
            <a:spLocks/>
          </p:cNvSpPr>
          <p:nvPr/>
        </p:nvSpPr>
        <p:spPr bwMode="auto">
          <a:xfrm>
            <a:off x="6705600" y="1981200"/>
            <a:ext cx="806450" cy="1031875"/>
          </a:xfrm>
          <a:custGeom>
            <a:avLst/>
            <a:gdLst>
              <a:gd name="T0" fmla="*/ 0 w 576"/>
              <a:gd name="T1" fmla="*/ 0 h 720"/>
              <a:gd name="T2" fmla="*/ 2147483646 w 576"/>
              <a:gd name="T3" fmla="*/ 2147483646 h 720"/>
              <a:gd name="T4" fmla="*/ 2147483646 w 576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6" h="720">
                <a:moveTo>
                  <a:pt x="0" y="0"/>
                </a:moveTo>
                <a:cubicBezTo>
                  <a:pt x="48" y="180"/>
                  <a:pt x="96" y="360"/>
                  <a:pt x="192" y="480"/>
                </a:cubicBezTo>
                <a:cubicBezTo>
                  <a:pt x="288" y="600"/>
                  <a:pt x="512" y="680"/>
                  <a:pt x="576" y="7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20492" name="Group 31"/>
          <p:cNvGrpSpPr>
            <a:grpSpLocks/>
          </p:cNvGrpSpPr>
          <p:nvPr/>
        </p:nvGrpSpPr>
        <p:grpSpPr bwMode="auto">
          <a:xfrm>
            <a:off x="3429000" y="1600200"/>
            <a:ext cx="2209800" cy="1676400"/>
            <a:chOff x="3216" y="768"/>
            <a:chExt cx="1392" cy="1056"/>
          </a:xfrm>
        </p:grpSpPr>
        <p:sp>
          <p:nvSpPr>
            <p:cNvPr id="20499" name="Rectangle 15"/>
            <p:cNvSpPr>
              <a:spLocks noChangeArrowheads="1"/>
            </p:cNvSpPr>
            <p:nvPr/>
          </p:nvSpPr>
          <p:spPr bwMode="auto">
            <a:xfrm>
              <a:off x="3216" y="768"/>
              <a:ext cx="1392" cy="10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0" name="Oval 16"/>
            <p:cNvSpPr>
              <a:spLocks noChangeArrowheads="1"/>
            </p:cNvSpPr>
            <p:nvPr/>
          </p:nvSpPr>
          <p:spPr bwMode="auto">
            <a:xfrm>
              <a:off x="3696" y="984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1" name="Oval 17"/>
            <p:cNvSpPr>
              <a:spLocks noChangeArrowheads="1"/>
            </p:cNvSpPr>
            <p:nvPr/>
          </p:nvSpPr>
          <p:spPr bwMode="auto">
            <a:xfrm>
              <a:off x="4272" y="12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2" name="Oval 18"/>
            <p:cNvSpPr>
              <a:spLocks noChangeArrowheads="1"/>
            </p:cNvSpPr>
            <p:nvPr/>
          </p:nvSpPr>
          <p:spPr bwMode="auto">
            <a:xfrm>
              <a:off x="3744" y="1437"/>
              <a:ext cx="48" cy="48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3" name="Oval 19"/>
            <p:cNvSpPr>
              <a:spLocks noChangeArrowheads="1"/>
            </p:cNvSpPr>
            <p:nvPr/>
          </p:nvSpPr>
          <p:spPr bwMode="auto">
            <a:xfrm>
              <a:off x="4176" y="1563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038600" y="2009775"/>
            <a:ext cx="2774950" cy="865188"/>
            <a:chOff x="4038600" y="2010127"/>
            <a:chExt cx="2774950" cy="864042"/>
          </a:xfrm>
        </p:grpSpPr>
        <p:sp>
          <p:nvSpPr>
            <p:cNvPr id="20494" name="Line 54"/>
            <p:cNvSpPr>
              <a:spLocks noChangeShapeType="1"/>
            </p:cNvSpPr>
            <p:nvPr/>
          </p:nvSpPr>
          <p:spPr bwMode="auto">
            <a:xfrm flipH="1">
              <a:off x="5867400" y="2438400"/>
              <a:ext cx="94615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495" name="Line 11"/>
            <p:cNvSpPr>
              <a:spLocks noChangeShapeType="1"/>
            </p:cNvSpPr>
            <p:nvPr/>
          </p:nvSpPr>
          <p:spPr bwMode="auto">
            <a:xfrm flipV="1">
              <a:off x="4066761" y="2010127"/>
              <a:ext cx="152400" cy="152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496" name="Line 13"/>
            <p:cNvSpPr>
              <a:spLocks noChangeShapeType="1"/>
            </p:cNvSpPr>
            <p:nvPr/>
          </p:nvSpPr>
          <p:spPr bwMode="auto">
            <a:xfrm>
              <a:off x="4967977" y="2187375"/>
              <a:ext cx="153988" cy="152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497" name="Line 14"/>
            <p:cNvSpPr>
              <a:spLocks noChangeShapeType="1"/>
            </p:cNvSpPr>
            <p:nvPr/>
          </p:nvSpPr>
          <p:spPr bwMode="auto">
            <a:xfrm flipH="1">
              <a:off x="4991100" y="2678906"/>
              <a:ext cx="0" cy="1952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498" name="Line 12"/>
            <p:cNvSpPr>
              <a:spLocks noChangeShapeType="1"/>
            </p:cNvSpPr>
            <p:nvPr/>
          </p:nvSpPr>
          <p:spPr bwMode="auto">
            <a:xfrm>
              <a:off x="4038600" y="2700338"/>
              <a:ext cx="2286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0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88" grpId="0" build="p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is motion processed?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i="1" smtClean="0"/>
          </a:p>
        </p:txBody>
      </p:sp>
      <p:pic>
        <p:nvPicPr>
          <p:cNvPr id="147460" name="V1MTmovi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52613"/>
            <a:ext cx="67056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" fill="hold"/>
                                        <p:tgtEl>
                                          <p:spTgt spid="147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74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0"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Higher effects: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5956" name="Picture 4" descr="cross-inert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66846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 descr="ternusEleme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00400"/>
            <a:ext cx="17938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 descr="ter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25495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7" descr="ternusElDis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81600"/>
            <a:ext cx="2560638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0" name="Picture 8" descr="ternusGroupDispl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0"/>
            <a:ext cx="25495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1" name="Picture 9" descr="ternusGrou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17938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Equivalence:</a:t>
            </a:r>
            <a:br>
              <a:rPr lang="en-US" altLang="en-US" smtClean="0"/>
            </a:br>
            <a:r>
              <a:rPr lang="en-US" altLang="en-US" smtClean="0"/>
              <a:t>Reich and Spat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6980" name="Picture 4" descr="adRe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74788"/>
            <a:ext cx="3965575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5" descr="adSpatTe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533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Conclusion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Evolutionary motion detection is important</a:t>
            </a:r>
          </a:p>
          <a:p>
            <a:pPr eaLnBrk="1" hangingPunct="1">
              <a:defRPr/>
            </a:pPr>
            <a:r>
              <a:rPr lang="en-US" smtClean="0"/>
              <a:t>Early processing modeled by Reichardt detector or spatio-temporal filters.</a:t>
            </a:r>
          </a:p>
          <a:p>
            <a:pPr eaLnBrk="1" hangingPunct="1">
              <a:defRPr/>
            </a:pPr>
            <a:r>
              <a:rPr lang="en-US" smtClean="0"/>
              <a:t>Higher processing poorly understood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igh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19200"/>
            <a:ext cx="3136900" cy="3916363"/>
          </a:xfrm>
        </p:spPr>
      </p:pic>
      <p:pic>
        <p:nvPicPr>
          <p:cNvPr id="18435" name="Picture 3" descr="lef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219200"/>
            <a:ext cx="3113088" cy="3886200"/>
          </a:xfrm>
        </p:spPr>
      </p:pic>
      <p:pic>
        <p:nvPicPr>
          <p:cNvPr id="18436" name="Picture 4" descr="right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2286000"/>
            <a:ext cx="1752600" cy="2209800"/>
          </a:xfrm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88925" y="5518150"/>
            <a:ext cx="835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Tahoma" panose="020B0604030504040204" pitchFamily="34" charset="0"/>
                <a:cs typeface="Arial" panose="020B0604020202020204" pitchFamily="34" charset="0"/>
              </a:rPr>
              <a:t>Given an image point in left image, what is the </a:t>
            </a:r>
            <a:r>
              <a:rPr lang="en-US" altLang="en-US" sz="1800">
                <a:solidFill>
                  <a:srgbClr val="CC33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(corresponding)</a:t>
            </a:r>
            <a:r>
              <a:rPr lang="en-US" altLang="en-US" sz="1800">
                <a:latin typeface="Tahoma" panose="020B0604030504040204" pitchFamily="34" charset="0"/>
                <a:cs typeface="Arial" panose="020B0604020202020204" pitchFamily="34" charset="0"/>
              </a:rPr>
              <a:t> point in the right</a:t>
            </a:r>
          </a:p>
          <a:p>
            <a:pPr eaLnBrk="1" hangingPunct="1"/>
            <a:r>
              <a:rPr lang="en-US" altLang="en-US" sz="1800">
                <a:latin typeface="Tahoma" panose="020B0604030504040204" pitchFamily="34" charset="0"/>
                <a:cs typeface="Arial" panose="020B0604020202020204" pitchFamily="34" charset="0"/>
              </a:rPr>
              <a:t>image, which is the projection of the same 3-D point   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>
          <a:xfrm>
            <a:off x="915988" y="0"/>
            <a:ext cx="7993062" cy="560388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en-US" altLang="en-US" sz="2800" smtClean="0"/>
              <a:t>Image Correspondance problem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>
                <a:ea typeface="新細明體" pitchFamily="18" charset="-120"/>
              </a:rPr>
              <a:t>What </a:t>
            </a:r>
            <a:r>
              <a:rPr lang="en-US" altLang="zh-TW" sz="3200" dirty="0" smtClean="0">
                <a:ea typeface="新細明體" pitchFamily="18" charset="-120"/>
              </a:rPr>
              <a:t>pixels/patches correspond? </a:t>
            </a:r>
            <a:endParaRPr lang="en-US" altLang="zh-TW" sz="3200" dirty="0" smtClean="0">
              <a:ea typeface="新細明體" charset="-120"/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71" name="Oval 7"/>
          <p:cNvSpPr>
            <a:spLocks noChangeArrowheads="1"/>
          </p:cNvSpPr>
          <p:nvPr/>
        </p:nvSpPr>
        <p:spPr bwMode="auto">
          <a:xfrm>
            <a:off x="1763713" y="3500438"/>
            <a:ext cx="144462" cy="14446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charset="-12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814513" y="3013075"/>
            <a:ext cx="4040187" cy="941388"/>
            <a:chOff x="1143" y="1898"/>
            <a:chExt cx="2545" cy="593"/>
          </a:xfrm>
        </p:grpSpPr>
        <p:sp>
          <p:nvSpPr>
            <p:cNvPr id="40969" name="Line 8"/>
            <p:cNvSpPr>
              <a:spLocks noChangeShapeType="1"/>
            </p:cNvSpPr>
            <p:nvPr/>
          </p:nvSpPr>
          <p:spPr bwMode="auto">
            <a:xfrm flipV="1">
              <a:off x="1202" y="1898"/>
              <a:ext cx="2126" cy="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70" name="Line 9"/>
            <p:cNvSpPr>
              <a:spLocks noChangeShapeType="1"/>
            </p:cNvSpPr>
            <p:nvPr/>
          </p:nvSpPr>
          <p:spPr bwMode="auto">
            <a:xfrm>
              <a:off x="1152" y="2261"/>
              <a:ext cx="2426" cy="2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71" name="Line 10"/>
            <p:cNvSpPr>
              <a:spLocks noChangeShapeType="1"/>
            </p:cNvSpPr>
            <p:nvPr/>
          </p:nvSpPr>
          <p:spPr bwMode="auto">
            <a:xfrm flipV="1">
              <a:off x="1143" y="2264"/>
              <a:ext cx="2545" cy="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2057400" y="5405438"/>
            <a:ext cx="1001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Time </a:t>
            </a:r>
            <a:r>
              <a:rPr lang="en-US" altLang="en-US" b="1">
                <a:solidFill>
                  <a:schemeClr val="bg2"/>
                </a:solidFill>
              </a:rPr>
              <a:t>t</a:t>
            </a:r>
            <a:endParaRPr lang="en-CA" altLang="en-US"/>
          </a:p>
        </p:txBody>
      </p:sp>
      <p:sp>
        <p:nvSpPr>
          <p:cNvPr id="40968" name="TextBox 3"/>
          <p:cNvSpPr txBox="1">
            <a:spLocks noChangeArrowheads="1"/>
          </p:cNvSpPr>
          <p:nvPr/>
        </p:nvSpPr>
        <p:spPr bwMode="auto">
          <a:xfrm>
            <a:off x="6424613" y="5334000"/>
            <a:ext cx="614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</a:rPr>
              <a:t>t+1</a:t>
            </a:r>
            <a:endParaRPr lang="en-CA" altLang="en-US" b="1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955" y="6018551"/>
            <a:ext cx="6678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ea typeface="新細明體" charset="-120"/>
              </a:rPr>
              <a:t>(Correspondence </a:t>
            </a:r>
            <a:r>
              <a:rPr lang="en-US" altLang="zh-TW" sz="2000" dirty="0">
                <a:ea typeface="新細明體" charset="-120"/>
              </a:rPr>
              <a:t>between image </a:t>
            </a:r>
            <a:r>
              <a:rPr lang="en-US" altLang="zh-TW" sz="2000" dirty="0" smtClean="0">
                <a:ea typeface="新細明體" charset="-120"/>
              </a:rPr>
              <a:t>points – a common challenge:</a:t>
            </a:r>
            <a:r>
              <a:rPr lang="en-US" altLang="zh-TW" sz="2000" dirty="0">
                <a:ea typeface="新細明體" charset="-120"/>
              </a:rPr>
              <a:t/>
            </a:r>
            <a:br>
              <a:rPr lang="en-US" altLang="zh-TW" sz="2000" dirty="0">
                <a:ea typeface="新細明體" charset="-120"/>
              </a:rPr>
            </a:br>
            <a:r>
              <a:rPr lang="en-US" altLang="zh-TW" sz="2000" dirty="0" smtClean="0">
                <a:ea typeface="新細明體" charset="-120"/>
              </a:rPr>
              <a:t>Optic </a:t>
            </a:r>
            <a:r>
              <a:rPr lang="en-US" altLang="zh-TW" sz="2000" dirty="0">
                <a:ea typeface="新細明體" charset="-120"/>
              </a:rPr>
              <a:t>flow, Tracking, </a:t>
            </a:r>
            <a:r>
              <a:rPr lang="en-US" altLang="zh-TW" sz="2000" dirty="0" smtClean="0">
                <a:ea typeface="新細明體" charset="-120"/>
              </a:rPr>
              <a:t>Features)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87986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新細明體" pitchFamily="18" charset="-120"/>
              </a:rPr>
              <a:t>Image correspondence: Three assumptions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Brightness consistency</a:t>
            </a:r>
          </a:p>
          <a:p>
            <a:pPr>
              <a:defRPr/>
            </a:pPr>
            <a:r>
              <a:rPr lang="en-US" altLang="zh-TW" dirty="0" smtClean="0"/>
              <a:t>Spatial coherence</a:t>
            </a:r>
          </a:p>
          <a:p>
            <a:pPr>
              <a:defRPr/>
            </a:pPr>
            <a:r>
              <a:rPr lang="en-US" altLang="zh-TW" dirty="0" smtClean="0"/>
              <a:t>Temporal persistence</a:t>
            </a:r>
          </a:p>
          <a:p>
            <a:pPr>
              <a:defRPr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7758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Brightness consistency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868863"/>
            <a:ext cx="8229600" cy="16557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zh-TW" sz="2400" dirty="0" smtClean="0"/>
              <a:t>Image measurement (e.g. brightness) in a small physical surface region remain the same although their image location may change.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1128713"/>
            <a:ext cx="4481512" cy="190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7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Spatial coherence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868863"/>
            <a:ext cx="8229600" cy="1655762"/>
          </a:xfrm>
        </p:spPr>
        <p:txBody>
          <a:bodyPr/>
          <a:lstStyle/>
          <a:p>
            <a:pPr marL="354013" indent="-354013">
              <a:defRPr/>
            </a:pPr>
            <a:r>
              <a:rPr lang="en-US" altLang="zh-TW" sz="2400" dirty="0" smtClean="0"/>
              <a:t>Neighboring points in the scene typically </a:t>
            </a:r>
            <a:r>
              <a:rPr lang="en-US" altLang="zh-TW" sz="2400" b="1" dirty="0" smtClean="0"/>
              <a:t>belong to the same surface</a:t>
            </a:r>
            <a:r>
              <a:rPr lang="en-US" altLang="zh-TW" sz="2400" dirty="0" smtClean="0"/>
              <a:t> and hence typically have similar motions.</a:t>
            </a:r>
          </a:p>
          <a:p>
            <a:pPr marL="354013" indent="-354013">
              <a:defRPr/>
            </a:pPr>
            <a:r>
              <a:rPr lang="en-US" altLang="zh-TW" sz="2400" dirty="0" smtClean="0"/>
              <a:t>Since they also project to nearby pixels in the image, we expect spatial coherence in image flow.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3"/>
            <a:ext cx="5884863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Temporal persistence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589588"/>
            <a:ext cx="8229600" cy="93503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zh-TW" sz="2400" dirty="0" smtClean="0"/>
              <a:t>The image motion of a surface patch changes gradually over time – no more than 2-5pixels/frame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52513"/>
            <a:ext cx="7323137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6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新細明體" pitchFamily="18" charset="-120"/>
              </a:rPr>
              <a:t>Image registration: Three applications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TW" sz="2800" dirty="0" smtClean="0"/>
              <a:t>Goal: register a template image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T(x)</a:t>
            </a:r>
            <a:r>
              <a:rPr lang="en-US" altLang="zh-TW" sz="2800" dirty="0" smtClean="0"/>
              <a:t> and an input image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I(x)</a:t>
            </a:r>
            <a:r>
              <a:rPr lang="en-US" altLang="zh-TW" sz="2800" dirty="0" smtClean="0"/>
              <a:t>, where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x=(</a:t>
            </a:r>
            <a:r>
              <a:rPr lang="en-US" altLang="zh-TW" sz="2800" i="1" dirty="0" err="1" smtClean="0">
                <a:solidFill>
                  <a:schemeClr val="bg2"/>
                </a:solidFill>
              </a:rPr>
              <a:t>x,y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)</a:t>
            </a:r>
            <a:r>
              <a:rPr lang="en-US" altLang="zh-TW" sz="2800" i="1" baseline="30000" dirty="0" smtClean="0">
                <a:solidFill>
                  <a:schemeClr val="bg2"/>
                </a:solidFill>
              </a:rPr>
              <a:t>T</a:t>
            </a:r>
            <a:r>
              <a:rPr lang="en-US" altLang="zh-TW" sz="2800" dirty="0" smtClean="0"/>
              <a:t>. (warp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I</a:t>
            </a:r>
            <a:r>
              <a:rPr lang="en-US" altLang="zh-TW" sz="2800" dirty="0" smtClean="0"/>
              <a:t> so that it matches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T</a:t>
            </a:r>
            <a:r>
              <a:rPr lang="en-US" altLang="zh-TW" sz="2800" dirty="0" smtClean="0"/>
              <a:t>)</a:t>
            </a:r>
          </a:p>
          <a:p>
            <a:pPr>
              <a:buFontTx/>
              <a:buNone/>
              <a:defRPr/>
            </a:pPr>
            <a:endParaRPr lang="en-US" altLang="zh-TW" sz="1200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altLang="zh-TW" sz="2400" dirty="0" smtClean="0"/>
              <a:t>Image alignment: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I(x)</a:t>
            </a:r>
            <a:r>
              <a:rPr lang="en-US" altLang="zh-TW" sz="2400" i="1" dirty="0" smtClean="0"/>
              <a:t> </a:t>
            </a:r>
            <a:r>
              <a:rPr lang="en-US" altLang="zh-TW" sz="2400" dirty="0" smtClean="0"/>
              <a:t>and</a:t>
            </a:r>
            <a:r>
              <a:rPr lang="en-US" altLang="zh-TW" sz="2400" i="1" dirty="0" smtClean="0"/>
              <a:t>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T(x)</a:t>
            </a:r>
            <a:r>
              <a:rPr lang="en-US" altLang="zh-TW" sz="2400" dirty="0" smtClean="0"/>
              <a:t> are two images</a:t>
            </a:r>
          </a:p>
          <a:p>
            <a:pPr marL="631825" indent="-514350">
              <a:buFont typeface="+mj-lt"/>
              <a:buAutoNum type="arabicPeriod"/>
              <a:defRPr/>
            </a:pPr>
            <a:r>
              <a:rPr lang="en-US" altLang="zh-TW" sz="2400" dirty="0" smtClean="0"/>
              <a:t>Tracking: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T(x)</a:t>
            </a:r>
            <a:r>
              <a:rPr lang="en-US" altLang="zh-TW" sz="2400" dirty="0" smtClean="0"/>
              <a:t> is a small patch around a point p in the first video image,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t=0</a:t>
            </a:r>
            <a:r>
              <a:rPr lang="en-US" altLang="zh-TW" sz="2400" dirty="0" smtClean="0"/>
              <a:t>.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I(x)</a:t>
            </a:r>
            <a:r>
              <a:rPr lang="en-US" altLang="zh-TW" sz="2400" i="1" dirty="0" smtClean="0"/>
              <a:t> </a:t>
            </a:r>
            <a:r>
              <a:rPr lang="en-US" altLang="zh-TW" sz="2400" dirty="0" smtClean="0"/>
              <a:t>is the image at time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t+1</a:t>
            </a:r>
            <a:r>
              <a:rPr lang="en-US" altLang="zh-TW" sz="2400" dirty="0" smtClean="0"/>
              <a:t>. </a:t>
            </a:r>
          </a:p>
          <a:p>
            <a:pPr marL="631825" indent="-514350">
              <a:buFont typeface="+mj-lt"/>
              <a:buAutoNum type="arabicPeriod"/>
              <a:defRPr/>
            </a:pPr>
            <a:r>
              <a:rPr lang="en-US" altLang="zh-TW" sz="2400" dirty="0" smtClean="0"/>
              <a:t>Optical flow: </a:t>
            </a:r>
            <a:r>
              <a:rPr lang="en-US" altLang="zh-TW" sz="2400" i="1" dirty="0" smtClean="0"/>
              <a:t>T(x)</a:t>
            </a:r>
            <a:r>
              <a:rPr lang="en-US" altLang="zh-TW" sz="2400" dirty="0" smtClean="0"/>
              <a:t> and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I(x)</a:t>
            </a:r>
            <a:r>
              <a:rPr lang="en-US" altLang="zh-TW" sz="2400" i="1" dirty="0" smtClean="0"/>
              <a:t> </a:t>
            </a:r>
            <a:r>
              <a:rPr lang="en-US" altLang="zh-TW" sz="2400" dirty="0" smtClean="0"/>
              <a:t>are patches of images at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</a:t>
            </a:r>
            <a:r>
              <a:rPr lang="en-US" altLang="zh-TW" sz="2400" dirty="0" smtClean="0">
                <a:solidFill>
                  <a:schemeClr val="bg2"/>
                </a:solidFill>
              </a:rPr>
              <a:t> </a:t>
            </a:r>
            <a:r>
              <a:rPr lang="en-US" altLang="zh-TW" sz="2400" dirty="0" smtClean="0"/>
              <a:t>and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t+1</a:t>
            </a:r>
            <a:r>
              <a:rPr lang="en-US" altLang="zh-TW" sz="2400" dirty="0" smtClean="0"/>
              <a:t>.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492500" y="5300663"/>
            <a:ext cx="647700" cy="6477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635375" y="53736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 i="1">
                <a:ea typeface="新細明體" pitchFamily="18" charset="-120"/>
              </a:rPr>
              <a:t>T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348038" y="5895975"/>
            <a:ext cx="87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>
                <a:latin typeface="Trebuchet MS" panose="020B0603020202020204" pitchFamily="34" charset="0"/>
                <a:ea typeface="新細明體" pitchFamily="18" charset="-120"/>
              </a:rPr>
              <a:t>fixed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5219700" y="4797425"/>
            <a:ext cx="1728788" cy="16557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5364163" y="5157788"/>
            <a:ext cx="792162" cy="647700"/>
          </a:xfrm>
          <a:custGeom>
            <a:avLst/>
            <a:gdLst>
              <a:gd name="T0" fmla="*/ 0 w 499"/>
              <a:gd name="T1" fmla="*/ 2147483646 h 408"/>
              <a:gd name="T2" fmla="*/ 2147483646 w 499"/>
              <a:gd name="T3" fmla="*/ 2147483646 h 408"/>
              <a:gd name="T4" fmla="*/ 2147483646 w 499"/>
              <a:gd name="T5" fmla="*/ 2147483646 h 408"/>
              <a:gd name="T6" fmla="*/ 2147483646 w 499"/>
              <a:gd name="T7" fmla="*/ 0 h 408"/>
              <a:gd name="T8" fmla="*/ 0 w 499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9"/>
              <a:gd name="T16" fmla="*/ 0 h 408"/>
              <a:gd name="T17" fmla="*/ 499 w 499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9" h="408">
                <a:moveTo>
                  <a:pt x="0" y="90"/>
                </a:moveTo>
                <a:lnTo>
                  <a:pt x="136" y="408"/>
                </a:lnTo>
                <a:lnTo>
                  <a:pt x="499" y="408"/>
                </a:lnTo>
                <a:lnTo>
                  <a:pt x="408" y="0"/>
                </a:lnTo>
                <a:lnTo>
                  <a:pt x="0" y="9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613400" y="530066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 i="1">
                <a:ea typeface="新細明體" pitchFamily="18" charset="-120"/>
              </a:rPr>
              <a:t>I</a:t>
            </a:r>
          </a:p>
        </p:txBody>
      </p:sp>
      <p:sp>
        <p:nvSpPr>
          <p:cNvPr id="17418" name="Freeform 11"/>
          <p:cNvSpPr>
            <a:spLocks/>
          </p:cNvSpPr>
          <p:nvPr/>
        </p:nvSpPr>
        <p:spPr bwMode="auto">
          <a:xfrm>
            <a:off x="4140200" y="4857750"/>
            <a:ext cx="1439863" cy="442913"/>
          </a:xfrm>
          <a:custGeom>
            <a:avLst/>
            <a:gdLst>
              <a:gd name="T0" fmla="*/ 2147483646 w 907"/>
              <a:gd name="T1" fmla="*/ 2147483646 h 279"/>
              <a:gd name="T2" fmla="*/ 2147483646 w 907"/>
              <a:gd name="T3" fmla="*/ 2147483646 h 279"/>
              <a:gd name="T4" fmla="*/ 0 w 907"/>
              <a:gd name="T5" fmla="*/ 2147483646 h 279"/>
              <a:gd name="T6" fmla="*/ 0 60000 65536"/>
              <a:gd name="T7" fmla="*/ 0 60000 65536"/>
              <a:gd name="T8" fmla="*/ 0 60000 65536"/>
              <a:gd name="T9" fmla="*/ 0 w 907"/>
              <a:gd name="T10" fmla="*/ 0 h 279"/>
              <a:gd name="T11" fmla="*/ 907 w 907"/>
              <a:gd name="T12" fmla="*/ 279 h 2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279">
                <a:moveTo>
                  <a:pt x="907" y="234"/>
                </a:moveTo>
                <a:cubicBezTo>
                  <a:pt x="733" y="117"/>
                  <a:pt x="559" y="0"/>
                  <a:pt x="408" y="7"/>
                </a:cubicBezTo>
                <a:cubicBezTo>
                  <a:pt x="257" y="14"/>
                  <a:pt x="128" y="146"/>
                  <a:pt x="0" y="279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4356100" y="486886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>
                <a:latin typeface="Trebuchet MS" panose="020B0603020202020204" pitchFamily="34" charset="0"/>
                <a:ea typeface="新細明體" pitchFamily="18" charset="-120"/>
              </a:rPr>
              <a:t>warp</a:t>
            </a:r>
          </a:p>
        </p:txBody>
      </p:sp>
    </p:spTree>
    <p:extLst>
      <p:ext uri="{BB962C8B-B14F-4D97-AF65-F5344CB8AC3E}">
        <p14:creationId xmlns:p14="http://schemas.microsoft.com/office/powerpoint/2010/main" val="5349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Image motion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800600" cy="4648200"/>
          </a:xfrm>
        </p:spPr>
        <p:txBody>
          <a:bodyPr/>
          <a:lstStyle/>
          <a:p>
            <a:pPr marL="727075" indent="-609600" eaLnBrk="1" hangingPunct="1">
              <a:defRPr/>
            </a:pPr>
            <a:r>
              <a:rPr lang="en-US" sz="2800" dirty="0" smtClean="0"/>
              <a:t>Somehow quantify the frame-to-frame differences in image sequences.</a:t>
            </a:r>
          </a:p>
          <a:p>
            <a:pPr marL="727075" indent="-609600" eaLnBrk="1" hangingPunct="1">
              <a:defRPr/>
            </a:pPr>
            <a:endParaRPr lang="en-US" sz="2800" dirty="0" smtClean="0"/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800" dirty="0" smtClean="0"/>
              <a:t>Image intensity difference.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800" dirty="0" smtClean="0"/>
              <a:t>Vector motion=optic flow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800" dirty="0" smtClean="0"/>
              <a:t>When computable?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800" dirty="0" smtClean="0"/>
              <a:t>Numerical conditioning!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800" dirty="0" smtClean="0"/>
              <a:t>Resolution pyramids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800" dirty="0" smtClean="0"/>
              <a:t>3-6 dim image motion computation</a:t>
            </a:r>
          </a:p>
        </p:txBody>
      </p:sp>
      <p:pic>
        <p:nvPicPr>
          <p:cNvPr id="61444" name="armD32im1.mpg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2514600"/>
            <a:ext cx="3733800" cy="280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14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Simple approach (for translation)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76262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Minimize brightness difference</a:t>
            </a:r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635375" y="1628775"/>
          <a:ext cx="496887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5" name="方程式" r:id="rId4" imgW="2336800" imgH="368300" progId="Equation.3">
                  <p:embed/>
                </p:oleObj>
              </mc:Choice>
              <mc:Fallback>
                <p:oleObj name="方程式" r:id="rId4" imgW="2336800" imgH="368300" progId="Equation.3">
                  <p:embed/>
                  <p:pic>
                    <p:nvPicPr>
                      <p:cNvPr id="1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628775"/>
                        <a:ext cx="4968875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32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876550"/>
            <a:ext cx="41052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66725" y="2349500"/>
            <a:ext cx="3603625" cy="3600450"/>
            <a:chOff x="294" y="1480"/>
            <a:chExt cx="2270" cy="2268"/>
          </a:xfrm>
        </p:grpSpPr>
        <p:sp>
          <p:nvSpPr>
            <p:cNvPr id="19475" name="Rectangle 6"/>
            <p:cNvSpPr>
              <a:spLocks noChangeArrowheads="1"/>
            </p:cNvSpPr>
            <p:nvPr/>
          </p:nvSpPr>
          <p:spPr bwMode="auto">
            <a:xfrm>
              <a:off x="295" y="1480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6" name="Rectangle 7"/>
            <p:cNvSpPr>
              <a:spLocks noChangeArrowheads="1"/>
            </p:cNvSpPr>
            <p:nvPr/>
          </p:nvSpPr>
          <p:spPr bwMode="auto">
            <a:xfrm>
              <a:off x="748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7" name="Rectangle 8"/>
            <p:cNvSpPr>
              <a:spLocks noChangeArrowheads="1"/>
            </p:cNvSpPr>
            <p:nvPr/>
          </p:nvSpPr>
          <p:spPr bwMode="auto">
            <a:xfrm>
              <a:off x="1202" y="1480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8" name="Rectangle 9"/>
            <p:cNvSpPr>
              <a:spLocks noChangeArrowheads="1"/>
            </p:cNvSpPr>
            <p:nvPr/>
          </p:nvSpPr>
          <p:spPr bwMode="auto">
            <a:xfrm>
              <a:off x="1655" y="148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9" name="Rectangle 14"/>
            <p:cNvSpPr>
              <a:spLocks noChangeArrowheads="1"/>
            </p:cNvSpPr>
            <p:nvPr/>
          </p:nvSpPr>
          <p:spPr bwMode="auto">
            <a:xfrm>
              <a:off x="2109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0" name="Rectangle 15"/>
            <p:cNvSpPr>
              <a:spLocks noChangeArrowheads="1"/>
            </p:cNvSpPr>
            <p:nvPr/>
          </p:nvSpPr>
          <p:spPr bwMode="auto">
            <a:xfrm>
              <a:off x="294" y="1933"/>
              <a:ext cx="453" cy="4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1" name="Rectangle 16"/>
            <p:cNvSpPr>
              <a:spLocks noChangeArrowheads="1"/>
            </p:cNvSpPr>
            <p:nvPr/>
          </p:nvSpPr>
          <p:spPr bwMode="auto">
            <a:xfrm>
              <a:off x="747" y="1933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2" name="Rectangle 17"/>
            <p:cNvSpPr>
              <a:spLocks noChangeArrowheads="1"/>
            </p:cNvSpPr>
            <p:nvPr/>
          </p:nvSpPr>
          <p:spPr bwMode="auto">
            <a:xfrm>
              <a:off x="1201" y="1933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3" name="Rectangle 18"/>
            <p:cNvSpPr>
              <a:spLocks noChangeArrowheads="1"/>
            </p:cNvSpPr>
            <p:nvPr/>
          </p:nvSpPr>
          <p:spPr bwMode="auto">
            <a:xfrm>
              <a:off x="1654" y="1933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4" name="Rectangle 19"/>
            <p:cNvSpPr>
              <a:spLocks noChangeArrowheads="1"/>
            </p:cNvSpPr>
            <p:nvPr/>
          </p:nvSpPr>
          <p:spPr bwMode="auto">
            <a:xfrm>
              <a:off x="2108" y="1933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5" name="Rectangle 20"/>
            <p:cNvSpPr>
              <a:spLocks noChangeArrowheads="1"/>
            </p:cNvSpPr>
            <p:nvPr/>
          </p:nvSpPr>
          <p:spPr bwMode="auto">
            <a:xfrm>
              <a:off x="296" y="2387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6" name="Rectangle 21"/>
            <p:cNvSpPr>
              <a:spLocks noChangeArrowheads="1"/>
            </p:cNvSpPr>
            <p:nvPr/>
          </p:nvSpPr>
          <p:spPr bwMode="auto">
            <a:xfrm>
              <a:off x="749" y="2387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7" name="Rectangle 22"/>
            <p:cNvSpPr>
              <a:spLocks noChangeArrowheads="1"/>
            </p:cNvSpPr>
            <p:nvPr/>
          </p:nvSpPr>
          <p:spPr bwMode="auto">
            <a:xfrm>
              <a:off x="1203" y="2387"/>
              <a:ext cx="453" cy="45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8" name="Rectangle 23"/>
            <p:cNvSpPr>
              <a:spLocks noChangeArrowheads="1"/>
            </p:cNvSpPr>
            <p:nvPr/>
          </p:nvSpPr>
          <p:spPr bwMode="auto">
            <a:xfrm>
              <a:off x="1656" y="2387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9" name="Rectangle 24"/>
            <p:cNvSpPr>
              <a:spLocks noChangeArrowheads="1"/>
            </p:cNvSpPr>
            <p:nvPr/>
          </p:nvSpPr>
          <p:spPr bwMode="auto">
            <a:xfrm>
              <a:off x="2110" y="2387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0" name="Rectangle 25"/>
            <p:cNvSpPr>
              <a:spLocks noChangeArrowheads="1"/>
            </p:cNvSpPr>
            <p:nvPr/>
          </p:nvSpPr>
          <p:spPr bwMode="auto">
            <a:xfrm>
              <a:off x="295" y="2840"/>
              <a:ext cx="453" cy="4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1" name="Rectangle 26"/>
            <p:cNvSpPr>
              <a:spLocks noChangeArrowheads="1"/>
            </p:cNvSpPr>
            <p:nvPr/>
          </p:nvSpPr>
          <p:spPr bwMode="auto">
            <a:xfrm>
              <a:off x="748" y="2840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2" name="Rectangle 27"/>
            <p:cNvSpPr>
              <a:spLocks noChangeArrowheads="1"/>
            </p:cNvSpPr>
            <p:nvPr/>
          </p:nvSpPr>
          <p:spPr bwMode="auto">
            <a:xfrm>
              <a:off x="1202" y="2840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3" name="Rectangle 28"/>
            <p:cNvSpPr>
              <a:spLocks noChangeArrowheads="1"/>
            </p:cNvSpPr>
            <p:nvPr/>
          </p:nvSpPr>
          <p:spPr bwMode="auto">
            <a:xfrm>
              <a:off x="1655" y="284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4" name="Rectangle 29"/>
            <p:cNvSpPr>
              <a:spLocks noChangeArrowheads="1"/>
            </p:cNvSpPr>
            <p:nvPr/>
          </p:nvSpPr>
          <p:spPr bwMode="auto">
            <a:xfrm>
              <a:off x="2109" y="2840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5" name="Rectangle 30"/>
            <p:cNvSpPr>
              <a:spLocks noChangeArrowheads="1"/>
            </p:cNvSpPr>
            <p:nvPr/>
          </p:nvSpPr>
          <p:spPr bwMode="auto">
            <a:xfrm>
              <a:off x="295" y="3294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6" name="Rectangle 31"/>
            <p:cNvSpPr>
              <a:spLocks noChangeArrowheads="1"/>
            </p:cNvSpPr>
            <p:nvPr/>
          </p:nvSpPr>
          <p:spPr bwMode="auto">
            <a:xfrm>
              <a:off x="748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7" name="Rectangle 32"/>
            <p:cNvSpPr>
              <a:spLocks noChangeArrowheads="1"/>
            </p:cNvSpPr>
            <p:nvPr/>
          </p:nvSpPr>
          <p:spPr bwMode="auto">
            <a:xfrm>
              <a:off x="1202" y="3294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8" name="Rectangle 33"/>
            <p:cNvSpPr>
              <a:spLocks noChangeArrowheads="1"/>
            </p:cNvSpPr>
            <p:nvPr/>
          </p:nvSpPr>
          <p:spPr bwMode="auto">
            <a:xfrm>
              <a:off x="1655" y="3294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9" name="Rectangle 34"/>
            <p:cNvSpPr>
              <a:spLocks noChangeArrowheads="1"/>
            </p:cNvSpPr>
            <p:nvPr/>
          </p:nvSpPr>
          <p:spPr bwMode="auto">
            <a:xfrm>
              <a:off x="2109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468313" y="3068638"/>
            <a:ext cx="2163762" cy="2160587"/>
            <a:chOff x="1201" y="2114"/>
            <a:chExt cx="1363" cy="1361"/>
          </a:xfrm>
        </p:grpSpPr>
        <p:grpSp>
          <p:nvGrpSpPr>
            <p:cNvPr id="19464" name="Group 47"/>
            <p:cNvGrpSpPr>
              <a:grpSpLocks/>
            </p:cNvGrpSpPr>
            <p:nvPr/>
          </p:nvGrpSpPr>
          <p:grpSpPr bwMode="auto">
            <a:xfrm>
              <a:off x="1201" y="2114"/>
              <a:ext cx="1363" cy="1361"/>
              <a:chOff x="1201" y="2114"/>
              <a:chExt cx="1363" cy="1361"/>
            </a:xfrm>
          </p:grpSpPr>
          <p:sp>
            <p:nvSpPr>
              <p:cNvPr id="19466" name="Rectangle 48"/>
              <p:cNvSpPr>
                <a:spLocks noChangeArrowheads="1"/>
              </p:cNvSpPr>
              <p:nvPr/>
            </p:nvSpPr>
            <p:spPr bwMode="auto">
              <a:xfrm>
                <a:off x="1201" y="2114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7" name="Rectangle 49"/>
              <p:cNvSpPr>
                <a:spLocks noChangeArrowheads="1"/>
              </p:cNvSpPr>
              <p:nvPr/>
            </p:nvSpPr>
            <p:spPr bwMode="auto">
              <a:xfrm>
                <a:off x="1654" y="2114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8" name="Rectangle 50"/>
              <p:cNvSpPr>
                <a:spLocks noChangeArrowheads="1"/>
              </p:cNvSpPr>
              <p:nvPr/>
            </p:nvSpPr>
            <p:spPr bwMode="auto">
              <a:xfrm>
                <a:off x="2108" y="2114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9" name="Rectangle 51"/>
              <p:cNvSpPr>
                <a:spLocks noChangeArrowheads="1"/>
              </p:cNvSpPr>
              <p:nvPr/>
            </p:nvSpPr>
            <p:spPr bwMode="auto">
              <a:xfrm>
                <a:off x="1203" y="2568"/>
                <a:ext cx="453" cy="453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0" name="Rectangle 52"/>
              <p:cNvSpPr>
                <a:spLocks noChangeArrowheads="1"/>
              </p:cNvSpPr>
              <p:nvPr/>
            </p:nvSpPr>
            <p:spPr bwMode="auto">
              <a:xfrm>
                <a:off x="1656" y="2568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1" name="Rectangle 53"/>
              <p:cNvSpPr>
                <a:spLocks noChangeArrowheads="1"/>
              </p:cNvSpPr>
              <p:nvPr/>
            </p:nvSpPr>
            <p:spPr bwMode="auto">
              <a:xfrm>
                <a:off x="2110" y="2568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2" name="Rectangle 54"/>
              <p:cNvSpPr>
                <a:spLocks noChangeArrowheads="1"/>
              </p:cNvSpPr>
              <p:nvPr/>
            </p:nvSpPr>
            <p:spPr bwMode="auto">
              <a:xfrm>
                <a:off x="1202" y="3021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3" name="Rectangle 55"/>
              <p:cNvSpPr>
                <a:spLocks noChangeArrowheads="1"/>
              </p:cNvSpPr>
              <p:nvPr/>
            </p:nvSpPr>
            <p:spPr bwMode="auto">
              <a:xfrm>
                <a:off x="1655" y="3021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4" name="Rectangle 56"/>
              <p:cNvSpPr>
                <a:spLocks noChangeArrowheads="1"/>
              </p:cNvSpPr>
              <p:nvPr/>
            </p:nvSpPr>
            <p:spPr bwMode="auto">
              <a:xfrm>
                <a:off x="2109" y="3021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9465" name="Rectangle 57"/>
            <p:cNvSpPr>
              <a:spLocks noChangeArrowheads="1"/>
            </p:cNvSpPr>
            <p:nvPr/>
          </p:nvSpPr>
          <p:spPr bwMode="auto">
            <a:xfrm>
              <a:off x="1201" y="2114"/>
              <a:ext cx="1361" cy="1361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zh-TW" b="1">
                <a:solidFill>
                  <a:srgbClr val="FF0000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1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07865 -1.11111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-1.11111E-6 L 0.1573 -1.11111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6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新細明體" pitchFamily="18" charset="-120"/>
              </a:rPr>
              <a:t>Simple image registration algorithm</a:t>
            </a:r>
            <a:br>
              <a:rPr lang="en-US" altLang="zh-TW" sz="3200" dirty="0" smtClean="0">
                <a:ea typeface="新細明體" pitchFamily="18" charset="-120"/>
              </a:rPr>
            </a:br>
            <a:r>
              <a:rPr lang="en-US" altLang="zh-TW" sz="3200" dirty="0" smtClean="0">
                <a:ea typeface="新細明體" pitchFamily="18" charset="-120"/>
              </a:rPr>
              <a:t>SSD error norm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TW" dirty="0" smtClean="0"/>
              <a:t>For each offset </a:t>
            </a:r>
            <a:r>
              <a:rPr lang="en-US" altLang="zh-TW" i="1" dirty="0" smtClean="0">
                <a:solidFill>
                  <a:schemeClr val="bg2"/>
                </a:solidFill>
              </a:rPr>
              <a:t>(u, v)</a:t>
            </a:r>
          </a:p>
          <a:p>
            <a:pPr>
              <a:buFontTx/>
              <a:buNone/>
              <a:defRPr/>
            </a:pPr>
            <a:r>
              <a:rPr lang="en-US" altLang="zh-TW" dirty="0" smtClean="0"/>
              <a:t>    compute </a:t>
            </a:r>
            <a:r>
              <a:rPr lang="en-US" altLang="zh-TW" i="1" dirty="0" smtClean="0">
                <a:solidFill>
                  <a:schemeClr val="bg2"/>
                </a:solidFill>
              </a:rPr>
              <a:t>E(</a:t>
            </a:r>
            <a:r>
              <a:rPr lang="en-US" altLang="zh-TW" i="1" dirty="0" err="1" smtClean="0">
                <a:solidFill>
                  <a:schemeClr val="bg2"/>
                </a:solidFill>
              </a:rPr>
              <a:t>u,v</a:t>
            </a:r>
            <a:r>
              <a:rPr lang="en-US" altLang="zh-TW" i="1" dirty="0" smtClean="0">
                <a:solidFill>
                  <a:schemeClr val="bg2"/>
                </a:solidFill>
              </a:rPr>
              <a:t>)</a:t>
            </a:r>
            <a:r>
              <a:rPr lang="en-US" altLang="zh-TW" i="1" dirty="0" smtClean="0"/>
              <a:t>;</a:t>
            </a:r>
          </a:p>
          <a:p>
            <a:pPr>
              <a:buFontTx/>
              <a:buNone/>
              <a:defRPr/>
            </a:pPr>
            <a:r>
              <a:rPr lang="en-US" altLang="zh-TW" dirty="0" smtClean="0"/>
              <a:t>Choose </a:t>
            </a:r>
            <a:r>
              <a:rPr lang="en-US" altLang="zh-TW" i="1" dirty="0" smtClean="0">
                <a:solidFill>
                  <a:schemeClr val="bg2"/>
                </a:solidFill>
              </a:rPr>
              <a:t>(u, v)</a:t>
            </a:r>
            <a:r>
              <a:rPr lang="en-US" altLang="zh-TW" dirty="0" smtClean="0">
                <a:solidFill>
                  <a:schemeClr val="bg2"/>
                </a:solidFill>
              </a:rPr>
              <a:t> </a:t>
            </a:r>
            <a:r>
              <a:rPr lang="en-US" altLang="zh-TW" dirty="0" smtClean="0"/>
              <a:t>which minimizes </a:t>
            </a:r>
            <a:r>
              <a:rPr lang="en-US" altLang="zh-TW" i="1" dirty="0" smtClean="0">
                <a:solidFill>
                  <a:schemeClr val="bg2"/>
                </a:solidFill>
              </a:rPr>
              <a:t>E(</a:t>
            </a:r>
            <a:r>
              <a:rPr lang="en-US" altLang="zh-TW" i="1" dirty="0" err="1" smtClean="0">
                <a:solidFill>
                  <a:schemeClr val="bg2"/>
                </a:solidFill>
              </a:rPr>
              <a:t>u,v</a:t>
            </a:r>
            <a:r>
              <a:rPr lang="en-US" altLang="zh-TW" i="1" dirty="0" smtClean="0">
                <a:solidFill>
                  <a:schemeClr val="bg2"/>
                </a:solidFill>
              </a:rPr>
              <a:t>)</a:t>
            </a:r>
            <a:r>
              <a:rPr lang="en-US" altLang="zh-TW" i="1" dirty="0" smtClean="0"/>
              <a:t>;</a:t>
            </a:r>
          </a:p>
          <a:p>
            <a:pPr>
              <a:buFontTx/>
              <a:buNone/>
              <a:defRPr/>
            </a:pPr>
            <a:endParaRPr lang="en-US" altLang="zh-TW" i="1" dirty="0" smtClean="0"/>
          </a:p>
          <a:p>
            <a:pPr>
              <a:buFontTx/>
              <a:buNone/>
              <a:defRPr/>
            </a:pPr>
            <a:r>
              <a:rPr lang="en-US" altLang="zh-TW" dirty="0" smtClean="0"/>
              <a:t>Problems:</a:t>
            </a:r>
          </a:p>
          <a:p>
            <a:pPr>
              <a:defRPr/>
            </a:pPr>
            <a:r>
              <a:rPr lang="en-US" altLang="zh-TW" dirty="0" smtClean="0"/>
              <a:t>Not efficient</a:t>
            </a:r>
          </a:p>
          <a:p>
            <a:pPr>
              <a:defRPr/>
            </a:pPr>
            <a:r>
              <a:rPr lang="en-US" altLang="zh-TW" dirty="0" smtClean="0"/>
              <a:t>No sub-pixel accuracy</a:t>
            </a:r>
          </a:p>
          <a:p>
            <a:pPr>
              <a:buFontTx/>
              <a:buNone/>
              <a:defRPr/>
            </a:pPr>
            <a:endParaRPr lang="en-US" altLang="zh-TW" dirty="0" smtClean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3820906" y="1787801"/>
          <a:ext cx="496887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9" name="方程式" r:id="rId4" imgW="2336800" imgH="368300" progId="Equation.3">
                  <p:embed/>
                </p:oleObj>
              </mc:Choice>
              <mc:Fallback>
                <p:oleObj name="方程式" r:id="rId4" imgW="2336800" imgH="3683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0906" y="1787801"/>
                        <a:ext cx="4968875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6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新細明體" pitchFamily="18" charset="-120"/>
              </a:rPr>
              <a:t>Simple image registration algorithm</a:t>
            </a:r>
            <a:br>
              <a:rPr lang="en-US" altLang="zh-TW" sz="3200" dirty="0" smtClean="0">
                <a:ea typeface="新細明體" pitchFamily="18" charset="-120"/>
              </a:rPr>
            </a:br>
            <a:r>
              <a:rPr lang="en-US" altLang="zh-TW" sz="3200" dirty="0" smtClean="0">
                <a:ea typeface="新細明體" pitchFamily="18" charset="-120"/>
              </a:rPr>
              <a:t>SSD error norm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buFontTx/>
              <a:buNone/>
              <a:defRPr/>
            </a:pPr>
            <a:endParaRPr lang="en-US" altLang="zh-TW" dirty="0" smtClean="0"/>
          </a:p>
          <a:p>
            <a:pPr>
              <a:buFontTx/>
              <a:buNone/>
              <a:defRPr/>
            </a:pPr>
            <a:endParaRPr lang="en-US" altLang="zh-TW" dirty="0"/>
          </a:p>
          <a:p>
            <a:pPr>
              <a:buFontTx/>
              <a:buNone/>
              <a:defRPr/>
            </a:pPr>
            <a:r>
              <a:rPr lang="en-US" altLang="zh-TW" dirty="0" smtClean="0"/>
              <a:t>For each offset </a:t>
            </a:r>
            <a:r>
              <a:rPr lang="en-US" altLang="zh-TW" i="1" dirty="0" smtClean="0">
                <a:solidFill>
                  <a:schemeClr val="bg2"/>
                </a:solidFill>
              </a:rPr>
              <a:t>(u, v)</a:t>
            </a:r>
          </a:p>
          <a:p>
            <a:pPr>
              <a:buFontTx/>
              <a:buNone/>
              <a:defRPr/>
            </a:pPr>
            <a:r>
              <a:rPr lang="en-US" altLang="zh-TW" dirty="0" smtClean="0"/>
              <a:t>    compute </a:t>
            </a:r>
            <a:r>
              <a:rPr lang="en-US" altLang="zh-TW" i="1" dirty="0" smtClean="0">
                <a:solidFill>
                  <a:schemeClr val="bg2"/>
                </a:solidFill>
              </a:rPr>
              <a:t>E(</a:t>
            </a:r>
            <a:r>
              <a:rPr lang="en-US" altLang="zh-TW" i="1" dirty="0" err="1" smtClean="0">
                <a:solidFill>
                  <a:schemeClr val="bg2"/>
                </a:solidFill>
              </a:rPr>
              <a:t>u,v</a:t>
            </a:r>
            <a:r>
              <a:rPr lang="en-US" altLang="zh-TW" i="1" dirty="0" smtClean="0">
                <a:solidFill>
                  <a:schemeClr val="bg2"/>
                </a:solidFill>
              </a:rPr>
              <a:t>)</a:t>
            </a:r>
            <a:r>
              <a:rPr lang="en-US" altLang="zh-TW" i="1" dirty="0" smtClean="0"/>
              <a:t>;</a:t>
            </a:r>
          </a:p>
          <a:p>
            <a:pPr>
              <a:buFontTx/>
              <a:buNone/>
              <a:defRPr/>
            </a:pPr>
            <a:r>
              <a:rPr lang="en-US" altLang="zh-TW" dirty="0" smtClean="0"/>
              <a:t>Choose </a:t>
            </a:r>
            <a:r>
              <a:rPr lang="en-US" altLang="zh-TW" i="1" dirty="0" smtClean="0">
                <a:solidFill>
                  <a:schemeClr val="bg2"/>
                </a:solidFill>
              </a:rPr>
              <a:t>(u, v)</a:t>
            </a:r>
            <a:r>
              <a:rPr lang="en-US" altLang="zh-TW" dirty="0" smtClean="0">
                <a:solidFill>
                  <a:schemeClr val="bg2"/>
                </a:solidFill>
              </a:rPr>
              <a:t> </a:t>
            </a:r>
            <a:r>
              <a:rPr lang="en-US" altLang="zh-TW" dirty="0" smtClean="0"/>
              <a:t>which minimizes </a:t>
            </a:r>
            <a:r>
              <a:rPr lang="en-US" altLang="zh-TW" i="1" dirty="0" smtClean="0">
                <a:solidFill>
                  <a:schemeClr val="bg2"/>
                </a:solidFill>
              </a:rPr>
              <a:t>E(</a:t>
            </a:r>
            <a:r>
              <a:rPr lang="en-US" altLang="zh-TW" i="1" dirty="0" err="1" smtClean="0">
                <a:solidFill>
                  <a:schemeClr val="bg2"/>
                </a:solidFill>
              </a:rPr>
              <a:t>u,v</a:t>
            </a:r>
            <a:r>
              <a:rPr lang="en-US" altLang="zh-TW" i="1" dirty="0" smtClean="0">
                <a:solidFill>
                  <a:schemeClr val="bg2"/>
                </a:solidFill>
              </a:rPr>
              <a:t>)</a:t>
            </a:r>
            <a:r>
              <a:rPr lang="en-US" altLang="zh-TW" i="1" dirty="0" smtClean="0"/>
              <a:t>;</a:t>
            </a:r>
          </a:p>
          <a:p>
            <a:pPr>
              <a:buFontTx/>
              <a:buNone/>
              <a:defRPr/>
            </a:pPr>
            <a:endParaRPr lang="en-US" altLang="zh-TW" i="1" dirty="0" smtClean="0"/>
          </a:p>
          <a:p>
            <a:pPr>
              <a:buFontTx/>
              <a:buNone/>
              <a:defRPr/>
            </a:pPr>
            <a:r>
              <a:rPr lang="en-US" altLang="zh-TW" dirty="0" smtClean="0"/>
              <a:t> </a:t>
            </a:r>
          </a:p>
          <a:p>
            <a:pPr>
              <a:buFontTx/>
              <a:buNone/>
              <a:defRPr/>
            </a:pPr>
            <a:endParaRPr lang="en-US" altLang="zh-TW" dirty="0" smtClean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518553"/>
              </p:ext>
            </p:extLst>
          </p:nvPr>
        </p:nvGraphicFramePr>
        <p:xfrm>
          <a:off x="1600200" y="1752600"/>
          <a:ext cx="496887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3" name="方程式" r:id="rId4" imgW="2336800" imgH="368300" progId="Equation.3">
                  <p:embed/>
                </p:oleObj>
              </mc:Choice>
              <mc:Fallback>
                <p:oleObj name="方程式" r:id="rId4" imgW="2336800" imgH="3683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752600"/>
                        <a:ext cx="4968875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9" y="4633486"/>
            <a:ext cx="2735262" cy="199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466725" y="4324350"/>
            <a:ext cx="2401023" cy="2381250"/>
            <a:chOff x="294" y="1480"/>
            <a:chExt cx="2270" cy="2268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95" y="1480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48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202" y="1480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55" y="148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109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94" y="1933"/>
              <a:ext cx="453" cy="4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747" y="1933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201" y="1933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654" y="1933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2108" y="1933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296" y="2387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749" y="2387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1203" y="2387"/>
              <a:ext cx="453" cy="45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1656" y="2387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2110" y="2387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295" y="2840"/>
              <a:ext cx="453" cy="4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748" y="2840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1202" y="2840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1655" y="284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2109" y="2840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295" y="3294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748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9" name="Rectangle 32"/>
            <p:cNvSpPr>
              <a:spLocks noChangeArrowheads="1"/>
            </p:cNvSpPr>
            <p:nvPr/>
          </p:nvSpPr>
          <p:spPr bwMode="auto">
            <a:xfrm>
              <a:off x="1202" y="3294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1655" y="3294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2109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  <p:grpSp>
        <p:nvGrpSpPr>
          <p:cNvPr id="32" name="Group 46"/>
          <p:cNvGrpSpPr>
            <a:grpSpLocks/>
          </p:cNvGrpSpPr>
          <p:nvPr/>
        </p:nvGrpSpPr>
        <p:grpSpPr bwMode="auto">
          <a:xfrm>
            <a:off x="453720" y="4811237"/>
            <a:ext cx="1441671" cy="1428960"/>
            <a:chOff x="1201" y="2114"/>
            <a:chExt cx="1363" cy="1361"/>
          </a:xfrm>
        </p:grpSpPr>
        <p:grpSp>
          <p:nvGrpSpPr>
            <p:cNvPr id="33" name="Group 47"/>
            <p:cNvGrpSpPr>
              <a:grpSpLocks/>
            </p:cNvGrpSpPr>
            <p:nvPr/>
          </p:nvGrpSpPr>
          <p:grpSpPr bwMode="auto">
            <a:xfrm>
              <a:off x="1201" y="2114"/>
              <a:ext cx="1363" cy="1361"/>
              <a:chOff x="1201" y="2114"/>
              <a:chExt cx="1363" cy="1361"/>
            </a:xfrm>
          </p:grpSpPr>
          <p:sp>
            <p:nvSpPr>
              <p:cNvPr id="35" name="Rectangle 48"/>
              <p:cNvSpPr>
                <a:spLocks noChangeArrowheads="1"/>
              </p:cNvSpPr>
              <p:nvPr/>
            </p:nvSpPr>
            <p:spPr bwMode="auto">
              <a:xfrm>
                <a:off x="1201" y="2114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36" name="Rectangle 49"/>
              <p:cNvSpPr>
                <a:spLocks noChangeArrowheads="1"/>
              </p:cNvSpPr>
              <p:nvPr/>
            </p:nvSpPr>
            <p:spPr bwMode="auto">
              <a:xfrm>
                <a:off x="1654" y="2114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37" name="Rectangle 50"/>
              <p:cNvSpPr>
                <a:spLocks noChangeArrowheads="1"/>
              </p:cNvSpPr>
              <p:nvPr/>
            </p:nvSpPr>
            <p:spPr bwMode="auto">
              <a:xfrm>
                <a:off x="2108" y="2114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38" name="Rectangle 51"/>
              <p:cNvSpPr>
                <a:spLocks noChangeArrowheads="1"/>
              </p:cNvSpPr>
              <p:nvPr/>
            </p:nvSpPr>
            <p:spPr bwMode="auto">
              <a:xfrm>
                <a:off x="1203" y="2568"/>
                <a:ext cx="453" cy="453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39" name="Rectangle 52"/>
              <p:cNvSpPr>
                <a:spLocks noChangeArrowheads="1"/>
              </p:cNvSpPr>
              <p:nvPr/>
            </p:nvSpPr>
            <p:spPr bwMode="auto">
              <a:xfrm>
                <a:off x="1656" y="2568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40" name="Rectangle 53"/>
              <p:cNvSpPr>
                <a:spLocks noChangeArrowheads="1"/>
              </p:cNvSpPr>
              <p:nvPr/>
            </p:nvSpPr>
            <p:spPr bwMode="auto">
              <a:xfrm>
                <a:off x="2110" y="2568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41" name="Rectangle 54"/>
              <p:cNvSpPr>
                <a:spLocks noChangeArrowheads="1"/>
              </p:cNvSpPr>
              <p:nvPr/>
            </p:nvSpPr>
            <p:spPr bwMode="auto">
              <a:xfrm>
                <a:off x="1202" y="3021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42" name="Rectangle 55"/>
              <p:cNvSpPr>
                <a:spLocks noChangeArrowheads="1"/>
              </p:cNvSpPr>
              <p:nvPr/>
            </p:nvSpPr>
            <p:spPr bwMode="auto">
              <a:xfrm>
                <a:off x="1655" y="3021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43" name="Rectangle 56"/>
              <p:cNvSpPr>
                <a:spLocks noChangeArrowheads="1"/>
              </p:cNvSpPr>
              <p:nvPr/>
            </p:nvSpPr>
            <p:spPr bwMode="auto">
              <a:xfrm>
                <a:off x="2109" y="3021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34" name="Rectangle 57"/>
            <p:cNvSpPr>
              <a:spLocks noChangeArrowheads="1"/>
            </p:cNvSpPr>
            <p:nvPr/>
          </p:nvSpPr>
          <p:spPr bwMode="auto">
            <a:xfrm>
              <a:off x="1201" y="2114"/>
              <a:ext cx="1361" cy="1361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zh-TW" b="1">
                <a:solidFill>
                  <a:srgbClr val="FF0000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07865 -1.11111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-1.11111E-6 L 0.1573 -1.11111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667000" y="4267200"/>
            <a:ext cx="32766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962400" y="4724400"/>
            <a:ext cx="1295400" cy="12954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Optic/image flow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6800" cy="4343400"/>
          </a:xfrm>
        </p:spPr>
        <p:txBody>
          <a:bodyPr/>
          <a:lstStyle/>
          <a:p>
            <a:pPr marL="727075" indent="-609600" eaLnBrk="1" hangingPunct="1">
              <a:buFontTx/>
              <a:buNone/>
              <a:defRPr/>
            </a:pPr>
            <a:r>
              <a:rPr lang="en-US" dirty="0" smtClean="0"/>
              <a:t>Assume: </a:t>
            </a:r>
          </a:p>
          <a:p>
            <a:pPr marL="862013" lvl="1" indent="-457200" eaLnBrk="1" hangingPunct="1">
              <a:buFontTx/>
              <a:buAutoNum type="arabicPeriod"/>
              <a:defRPr/>
            </a:pPr>
            <a:r>
              <a:rPr lang="en-US" dirty="0" smtClean="0"/>
              <a:t>Image intensities from object points remain constant over time </a:t>
            </a:r>
          </a:p>
          <a:p>
            <a:pPr marL="862013" lvl="1" indent="-457200" eaLnBrk="1" hangingPunct="1">
              <a:buFontTx/>
              <a:buAutoNum type="arabicPeriod"/>
              <a:defRPr/>
            </a:pPr>
            <a:r>
              <a:rPr lang="en-US" dirty="0" smtClean="0"/>
              <a:t>Image displacement/motion small</a:t>
            </a:r>
          </a:p>
          <a:p>
            <a:pPr marL="727075" indent="-609600" eaLnBrk="1" hangingPunct="1">
              <a:buFontTx/>
              <a:buNone/>
              <a:defRPr/>
            </a:pPr>
            <a:endParaRPr lang="en-US" dirty="0" smtClean="0"/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610958"/>
              </p:ext>
            </p:extLst>
          </p:nvPr>
        </p:nvGraphicFramePr>
        <p:xfrm>
          <a:off x="1295400" y="3429000"/>
          <a:ext cx="615632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Equation" r:id="rId3" imgW="2514600" imgH="142875" progId="EquationMagic">
                  <p:embed/>
                </p:oleObj>
              </mc:Choice>
              <mc:Fallback>
                <p:oleObj name="Equation" r:id="rId3" imgW="2514600" imgH="14287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29000"/>
                        <a:ext cx="6156325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4191000" y="4876800"/>
            <a:ext cx="1295400" cy="1295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3657600" y="3886200"/>
            <a:ext cx="685800" cy="6858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4876800" y="3810000"/>
            <a:ext cx="1600200" cy="10668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22538" name="Rectangle 2"/>
          <p:cNvSpPr>
            <a:spLocks noChangeArrowheads="1"/>
          </p:cNvSpPr>
          <p:nvPr/>
        </p:nvSpPr>
        <p:spPr bwMode="auto">
          <a:xfrm>
            <a:off x="6915150" y="4953000"/>
            <a:ext cx="1752600" cy="1600200"/>
          </a:xfrm>
          <a:prstGeom prst="rect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22539" name="Straight Connector 4"/>
          <p:cNvCxnSpPr>
            <a:cxnSpLocks noChangeShapeType="1"/>
          </p:cNvCxnSpPr>
          <p:nvPr/>
        </p:nvCxnSpPr>
        <p:spPr bwMode="auto">
          <a:xfrm>
            <a:off x="7124700" y="4946650"/>
            <a:ext cx="0" cy="1600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0" name="Straight Connector 13"/>
          <p:cNvCxnSpPr>
            <a:cxnSpLocks noChangeShapeType="1"/>
          </p:cNvCxnSpPr>
          <p:nvPr/>
        </p:nvCxnSpPr>
        <p:spPr bwMode="auto">
          <a:xfrm>
            <a:off x="7296150" y="4946650"/>
            <a:ext cx="0" cy="1600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1" name="Straight Connector 14"/>
          <p:cNvCxnSpPr>
            <a:cxnSpLocks noChangeShapeType="1"/>
          </p:cNvCxnSpPr>
          <p:nvPr/>
        </p:nvCxnSpPr>
        <p:spPr bwMode="auto">
          <a:xfrm>
            <a:off x="7594600" y="4946650"/>
            <a:ext cx="0" cy="1600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2" name="Straight Connector 15"/>
          <p:cNvCxnSpPr>
            <a:cxnSpLocks noChangeShapeType="1"/>
          </p:cNvCxnSpPr>
          <p:nvPr/>
        </p:nvCxnSpPr>
        <p:spPr bwMode="auto">
          <a:xfrm>
            <a:off x="7620000" y="4946650"/>
            <a:ext cx="0" cy="1600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3" name="Straight Connector 16"/>
          <p:cNvCxnSpPr>
            <a:cxnSpLocks noChangeShapeType="1"/>
          </p:cNvCxnSpPr>
          <p:nvPr/>
        </p:nvCxnSpPr>
        <p:spPr bwMode="auto">
          <a:xfrm>
            <a:off x="7929563" y="4953000"/>
            <a:ext cx="0" cy="1600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4" name="Straight Connector 17"/>
          <p:cNvCxnSpPr>
            <a:cxnSpLocks noChangeShapeType="1"/>
          </p:cNvCxnSpPr>
          <p:nvPr/>
        </p:nvCxnSpPr>
        <p:spPr bwMode="auto">
          <a:xfrm>
            <a:off x="8439150" y="4953000"/>
            <a:ext cx="0" cy="1600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5" name="Straight Connector 18"/>
          <p:cNvCxnSpPr>
            <a:cxnSpLocks noChangeShapeType="1"/>
          </p:cNvCxnSpPr>
          <p:nvPr/>
        </p:nvCxnSpPr>
        <p:spPr bwMode="auto">
          <a:xfrm>
            <a:off x="8210550" y="4953000"/>
            <a:ext cx="0" cy="16002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6" name="Straight Connector 6"/>
          <p:cNvCxnSpPr>
            <a:cxnSpLocks noChangeShapeType="1"/>
          </p:cNvCxnSpPr>
          <p:nvPr/>
        </p:nvCxnSpPr>
        <p:spPr bwMode="auto">
          <a:xfrm>
            <a:off x="6915150" y="5257800"/>
            <a:ext cx="17526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7" name="Straight Connector 21"/>
          <p:cNvCxnSpPr>
            <a:cxnSpLocks noChangeShapeType="1"/>
          </p:cNvCxnSpPr>
          <p:nvPr/>
        </p:nvCxnSpPr>
        <p:spPr bwMode="auto">
          <a:xfrm>
            <a:off x="6915150" y="5410200"/>
            <a:ext cx="17526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8" name="Straight Connector 22"/>
          <p:cNvCxnSpPr>
            <a:cxnSpLocks noChangeShapeType="1"/>
          </p:cNvCxnSpPr>
          <p:nvPr/>
        </p:nvCxnSpPr>
        <p:spPr bwMode="auto">
          <a:xfrm>
            <a:off x="6934200" y="5568950"/>
            <a:ext cx="17526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9" name="Straight Connector 23"/>
          <p:cNvCxnSpPr>
            <a:cxnSpLocks noChangeShapeType="1"/>
          </p:cNvCxnSpPr>
          <p:nvPr/>
        </p:nvCxnSpPr>
        <p:spPr bwMode="auto">
          <a:xfrm>
            <a:off x="6934200" y="5715000"/>
            <a:ext cx="17526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0" name="Straight Connector 24"/>
          <p:cNvCxnSpPr>
            <a:cxnSpLocks noChangeShapeType="1"/>
          </p:cNvCxnSpPr>
          <p:nvPr/>
        </p:nvCxnSpPr>
        <p:spPr bwMode="auto">
          <a:xfrm>
            <a:off x="6934200" y="5943600"/>
            <a:ext cx="17526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1" name="Straight Connector 25"/>
          <p:cNvCxnSpPr>
            <a:cxnSpLocks noChangeShapeType="1"/>
          </p:cNvCxnSpPr>
          <p:nvPr/>
        </p:nvCxnSpPr>
        <p:spPr bwMode="auto">
          <a:xfrm>
            <a:off x="6927850" y="6159500"/>
            <a:ext cx="17526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2" name="Straight Connector 26"/>
          <p:cNvCxnSpPr>
            <a:cxnSpLocks noChangeShapeType="1"/>
          </p:cNvCxnSpPr>
          <p:nvPr/>
        </p:nvCxnSpPr>
        <p:spPr bwMode="auto">
          <a:xfrm>
            <a:off x="6902450" y="5105400"/>
            <a:ext cx="17526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3" name="Straight Connector 27"/>
          <p:cNvCxnSpPr>
            <a:cxnSpLocks noChangeShapeType="1"/>
          </p:cNvCxnSpPr>
          <p:nvPr/>
        </p:nvCxnSpPr>
        <p:spPr bwMode="auto">
          <a:xfrm>
            <a:off x="6934200" y="6400800"/>
            <a:ext cx="17526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54" name="TextBox 9"/>
          <p:cNvSpPr txBox="1">
            <a:spLocks noChangeArrowheads="1"/>
          </p:cNvSpPr>
          <p:nvPr/>
        </p:nvSpPr>
        <p:spPr bwMode="auto">
          <a:xfrm>
            <a:off x="6706256" y="4122003"/>
            <a:ext cx="23615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smtClean="0"/>
              <a:t>(Later: </a:t>
            </a:r>
          </a:p>
          <a:p>
            <a:r>
              <a:rPr lang="en-US" altLang="en-US" dirty="0" smtClean="0"/>
              <a:t>Subdivide image)</a:t>
            </a:r>
            <a:endParaRPr lang="en-US" altLang="en-US" dirty="0"/>
          </a:p>
        </p:txBody>
      </p:sp>
      <p:cxnSp>
        <p:nvCxnSpPr>
          <p:cNvPr id="22555" name="Straight Arrow Connector 11"/>
          <p:cNvCxnSpPr>
            <a:cxnSpLocks noChangeShapeType="1"/>
            <a:endCxn id="22535" idx="3"/>
          </p:cNvCxnSpPr>
          <p:nvPr/>
        </p:nvCxnSpPr>
        <p:spPr bwMode="auto">
          <a:xfrm flipH="1" flipV="1">
            <a:off x="5486400" y="5524500"/>
            <a:ext cx="1199494" cy="1143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56" name="TextBox 12"/>
          <p:cNvSpPr txBox="1">
            <a:spLocks noChangeArrowheads="1"/>
          </p:cNvSpPr>
          <p:nvPr/>
        </p:nvSpPr>
        <p:spPr bwMode="auto">
          <a:xfrm>
            <a:off x="2667000" y="6469063"/>
            <a:ext cx="3179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Small rectange of image</a:t>
            </a: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486650" y="3207603"/>
            <a:ext cx="16193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smtClean="0"/>
              <a:t>Brightness</a:t>
            </a:r>
          </a:p>
          <a:p>
            <a:r>
              <a:rPr lang="en-US" altLang="en-US" dirty="0" smtClean="0"/>
              <a:t>consistency</a:t>
            </a:r>
            <a:endParaRPr lang="en-CA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Taylor expansion of intensity variation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540680"/>
            <a:ext cx="8229600" cy="2971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dirty="0" smtClean="0"/>
              <a:t>                            Keep linear terms</a:t>
            </a:r>
          </a:p>
          <a:p>
            <a:pPr eaLnBrk="1" hangingPunct="1">
              <a:buFontTx/>
              <a:buNone/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Use consistency assumption and rewrite: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Notice: Linear constraint, but no unique solution</a:t>
            </a: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483131"/>
              </p:ext>
            </p:extLst>
          </p:nvPr>
        </p:nvGraphicFramePr>
        <p:xfrm>
          <a:off x="4524375" y="3021568"/>
          <a:ext cx="9525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8" name="Equation" r:id="rId3" imgW="95250" imgH="123825" progId="EquationMagic">
                  <p:embed/>
                </p:oleObj>
              </mc:Choice>
              <mc:Fallback>
                <p:oleObj name="Equation" r:id="rId3" imgW="95250" imgH="123825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3021568"/>
                        <a:ext cx="9525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AutoShape 5"/>
          <p:cNvSpPr>
            <a:spLocks/>
          </p:cNvSpPr>
          <p:nvPr/>
        </p:nvSpPr>
        <p:spPr bwMode="auto">
          <a:xfrm rot="16249484">
            <a:off x="5643563" y="710168"/>
            <a:ext cx="1054100" cy="4876800"/>
          </a:xfrm>
          <a:prstGeom prst="leftBrace">
            <a:avLst>
              <a:gd name="adj1" fmla="val 38554"/>
              <a:gd name="adj2" fmla="val 222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44" y="5278907"/>
            <a:ext cx="48006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762000" y="2590800"/>
          <a:ext cx="86899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Equation" r:id="rId6" imgW="3838575" imgH="200025" progId="EquationMagic">
                  <p:embed/>
                </p:oleObj>
              </mc:Choice>
              <mc:Fallback>
                <p:oleObj name="Equation" r:id="rId6" imgW="3838575" imgH="200025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90800"/>
                        <a:ext cx="868997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45280"/>
            <a:ext cx="8548688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2513" y="1600200"/>
            <a:ext cx="239136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en-US" dirty="0"/>
              <a:t>Taylor </a:t>
            </a:r>
            <a:r>
              <a:rPr lang="en-US" altLang="en-US" dirty="0" smtClean="0"/>
              <a:t>expansion:</a:t>
            </a:r>
            <a:endParaRPr lang="en-CA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graphicFrame>
        <p:nvGraphicFramePr>
          <p:cNvPr id="12" name="Object 20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692939"/>
              </p:ext>
            </p:extLst>
          </p:nvPr>
        </p:nvGraphicFramePr>
        <p:xfrm>
          <a:off x="227527" y="4325078"/>
          <a:ext cx="638333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0" name="Equation" r:id="rId9" imgW="3238560" imgH="142920" progId="EquationMagic">
                  <p:embed/>
                </p:oleObj>
              </mc:Choice>
              <mc:Fallback>
                <p:oleObj name="Equation" r:id="rId9" imgW="3238560" imgH="142920" progId="EquationMagic">
                  <p:embed/>
                  <p:pic>
                    <p:nvPicPr>
                      <p:cNvPr id="45063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27" y="4325078"/>
                        <a:ext cx="638333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296046" y="4267200"/>
            <a:ext cx="16193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smtClean="0"/>
              <a:t>Brightness</a:t>
            </a:r>
          </a:p>
          <a:p>
            <a:r>
              <a:rPr lang="en-US" altLang="en-US" dirty="0" smtClean="0"/>
              <a:t>consistency</a:t>
            </a:r>
            <a:endParaRPr lang="en-CA" altLang="en-US" dirty="0"/>
          </a:p>
        </p:txBody>
      </p:sp>
      <p:cxnSp>
        <p:nvCxnSpPr>
          <p:cNvPr id="14" name="Straight Arrow Connector 3"/>
          <p:cNvCxnSpPr>
            <a:cxnSpLocks noChangeShapeType="1"/>
          </p:cNvCxnSpPr>
          <p:nvPr/>
        </p:nvCxnSpPr>
        <p:spPr bwMode="auto">
          <a:xfrm flipH="1">
            <a:off x="6629400" y="4495800"/>
            <a:ext cx="6858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are the partial derivatives?</a:t>
            </a:r>
            <a:endParaRPr lang="en-CA" altLang="en-US" smtClean="0"/>
          </a:p>
        </p:txBody>
      </p:sp>
      <p:pic>
        <p:nvPicPr>
          <p:cNvPr id="245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981200"/>
            <a:ext cx="6710363" cy="971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are the partial derivatives?</a:t>
            </a:r>
            <a:endParaRPr lang="en-CA" altLang="en-US" smtClean="0"/>
          </a:p>
        </p:txBody>
      </p:sp>
      <p:pic>
        <p:nvPicPr>
          <p:cNvPr id="245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981200"/>
            <a:ext cx="6710363" cy="971550"/>
          </a:xfrm>
          <a:noFill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40126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169154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2743200" y="2895600"/>
            <a:ext cx="0" cy="7620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4953000" y="2895600"/>
            <a:ext cx="533400" cy="8382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11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are the partial derivatives?</a:t>
            </a:r>
            <a:endParaRPr lang="en-CA" altLang="en-US" smtClean="0"/>
          </a:p>
        </p:txBody>
      </p:sp>
      <p:pic>
        <p:nvPicPr>
          <p:cNvPr id="245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981200"/>
            <a:ext cx="6710363" cy="971550"/>
          </a:xfrm>
          <a:noFill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40126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169154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2743200" y="2895600"/>
            <a:ext cx="0" cy="7620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4953000" y="2895600"/>
            <a:ext cx="533400" cy="8382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6324600" y="2895600"/>
            <a:ext cx="2460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dIm_t</a:t>
            </a:r>
            <a:r>
              <a:rPr lang="en-US" dirty="0" smtClean="0"/>
              <a:t> = I(t+1)-I(t)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1800" dirty="0" smtClean="0"/>
              <a:t>Heath </a:t>
            </a:r>
            <a:r>
              <a:rPr lang="en-US" sz="1800" dirty="0" err="1" smtClean="0"/>
              <a:t>Ch</a:t>
            </a:r>
            <a:r>
              <a:rPr lang="en-US" sz="1800" dirty="0" smtClean="0"/>
              <a:t> 9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6230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are the partial derivatives?</a:t>
            </a:r>
            <a:endParaRPr lang="en-CA" altLang="en-US" smtClean="0"/>
          </a:p>
        </p:txBody>
      </p:sp>
      <p:pic>
        <p:nvPicPr>
          <p:cNvPr id="245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981200"/>
            <a:ext cx="6710363" cy="971550"/>
          </a:xfrm>
          <a:noFill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40126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169154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2743200" y="2895600"/>
            <a:ext cx="0" cy="7620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4953000" y="2895600"/>
            <a:ext cx="533400" cy="8382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6324600" y="2895600"/>
            <a:ext cx="2460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dIm_t</a:t>
            </a:r>
            <a:r>
              <a:rPr lang="en-US" dirty="0" smtClean="0"/>
              <a:t> = I(t+1)-I(t)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1800" dirty="0" smtClean="0"/>
              <a:t>Heath </a:t>
            </a:r>
            <a:r>
              <a:rPr lang="en-US" sz="1800" dirty="0" err="1" smtClean="0"/>
              <a:t>Ch</a:t>
            </a:r>
            <a:r>
              <a:rPr lang="en-US" sz="1800" dirty="0" smtClean="0"/>
              <a:t> 9</a:t>
            </a:r>
            <a:endParaRPr lang="en-CA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6012587"/>
            <a:ext cx="4431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dIm_x</a:t>
            </a:r>
            <a:r>
              <a:rPr lang="en-US" dirty="0" smtClean="0"/>
              <a:t> = I(x+1,y)-I(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Matlab</a:t>
            </a:r>
            <a:r>
              <a:rPr lang="en-US" dirty="0" smtClean="0"/>
              <a:t>: </a:t>
            </a:r>
            <a:r>
              <a:rPr lang="en-US" dirty="0" err="1"/>
              <a:t>dIm_x</a:t>
            </a:r>
            <a:r>
              <a:rPr lang="en-US" dirty="0"/>
              <a:t> = </a:t>
            </a:r>
            <a:r>
              <a:rPr lang="en-US" dirty="0" smtClean="0"/>
              <a:t>I(:,2:n)-</a:t>
            </a:r>
            <a:r>
              <a:rPr lang="en-US" dirty="0"/>
              <a:t>I</a:t>
            </a:r>
            <a:r>
              <a:rPr lang="en-US" dirty="0" smtClean="0"/>
              <a:t>(:,1:n-1)</a:t>
            </a:r>
            <a:endParaRPr lang="en-US" dirty="0"/>
          </a:p>
          <a:p>
            <a:endParaRPr lang="en-US" dirty="0" smtClean="0"/>
          </a:p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312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Solving for </a:t>
            </a:r>
            <a:br>
              <a:rPr lang="en-US" altLang="en-US" smtClean="0"/>
            </a:br>
            <a:r>
              <a:rPr lang="en-US" altLang="en-US" smtClean="0"/>
              <a:t>optic flow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438400"/>
            <a:ext cx="8001000" cy="426720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Rewrite as dot product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z="2800" dirty="0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z="2800" dirty="0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Each pixel gives one equation in two unknowns:</a:t>
            </a:r>
          </a:p>
          <a:p>
            <a:pPr marL="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i="1" dirty="0" smtClean="0">
                <a:solidFill>
                  <a:schemeClr val="bg2"/>
                </a:solidFill>
              </a:rPr>
              <a:t>			k = n*f </a:t>
            </a:r>
            <a:endParaRPr lang="en-US" sz="2800" dirty="0" smtClean="0"/>
          </a:p>
          <a:p>
            <a:pPr marL="742950" lvl="1" indent="-28575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smtClean="0">
                <a:solidFill>
                  <a:schemeClr val="bg2"/>
                </a:solidFill>
              </a:rPr>
              <a:t>Image spatial gradient normal </a:t>
            </a:r>
            <a:r>
              <a:rPr lang="en-US" sz="2000" b="1" i="1" dirty="0" smtClean="0">
                <a:solidFill>
                  <a:schemeClr val="bg2"/>
                </a:solidFill>
              </a:rPr>
              <a:t>n: </a:t>
            </a:r>
            <a:r>
              <a:rPr lang="en-US" altLang="en-US" sz="2000" dirty="0" err="1" smtClean="0">
                <a:solidFill>
                  <a:srgbClr val="000000"/>
                </a:solidFill>
                <a:latin typeface="mvsymp" panose="02000607070000020004" pitchFamily="2" charset="0"/>
              </a:rPr>
              <a:t>rI</a:t>
            </a:r>
            <a:r>
              <a:rPr lang="en-US" sz="2000" dirty="0" err="1" smtClean="0">
                <a:solidFill>
                  <a:schemeClr val="bg2"/>
                </a:solidFill>
              </a:rPr>
              <a:t>m</a:t>
            </a:r>
            <a:r>
              <a:rPr lang="en-US" sz="2000" dirty="0" smtClean="0">
                <a:solidFill>
                  <a:schemeClr val="bg2"/>
                </a:solidFill>
              </a:rPr>
              <a:t>,                 later: M</a:t>
            </a:r>
            <a:endParaRPr lang="en-US" sz="2000" dirty="0" smtClean="0"/>
          </a:p>
          <a:p>
            <a:pPr marL="742950" lvl="1" indent="-28575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smtClean="0">
                <a:solidFill>
                  <a:schemeClr val="bg2"/>
                </a:solidFill>
              </a:rPr>
              <a:t>The image motion / optic flow </a:t>
            </a:r>
            <a:r>
              <a:rPr lang="en-US" sz="2000" b="1" i="1" dirty="0" smtClean="0">
                <a:solidFill>
                  <a:schemeClr val="bg2"/>
                </a:solidFill>
              </a:rPr>
              <a:t>f = </a:t>
            </a:r>
            <a:r>
              <a:rPr lang="en-US" sz="2000" b="1" dirty="0" smtClean="0">
                <a:solidFill>
                  <a:schemeClr val="bg2"/>
                </a:solidFill>
              </a:rPr>
              <a:t>(</a:t>
            </a:r>
            <a:r>
              <a:rPr lang="en-US" altLang="en-US" sz="2000" dirty="0" err="1" smtClean="0">
                <a:solidFill>
                  <a:srgbClr val="000000"/>
                </a:solidFill>
                <a:latin typeface="mvmimp" panose="02000603080000020004" pitchFamily="2" charset="0"/>
              </a:rPr>
              <a:t>îx</a:t>
            </a:r>
            <a:r>
              <a:rPr lang="en-US" altLang="en-US" sz="2000" dirty="0">
                <a:solidFill>
                  <a:srgbClr val="000000"/>
                </a:solidFill>
                <a:latin typeface="mvmimp" panose="02000603080000020004" pitchFamily="2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mvmimp" panose="02000603080000020004" pitchFamily="2" charset="0"/>
              </a:rPr>
              <a:t>îy</a:t>
            </a:r>
            <a:r>
              <a:rPr lang="en-US" sz="2000" dirty="0" smtClean="0">
                <a:solidFill>
                  <a:schemeClr val="bg2"/>
                </a:solidFill>
              </a:rPr>
              <a:t>)</a:t>
            </a:r>
            <a:r>
              <a:rPr lang="en-US" sz="2000" baseline="30000" dirty="0">
                <a:solidFill>
                  <a:srgbClr val="000000"/>
                </a:solidFill>
              </a:rPr>
              <a:t> </a:t>
            </a:r>
            <a:r>
              <a:rPr lang="en-US" sz="2000" baseline="30000" dirty="0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chemeClr val="bg2"/>
                </a:solidFill>
              </a:rPr>
              <a:t>,        later u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smtClean="0">
                <a:solidFill>
                  <a:schemeClr val="bg2"/>
                </a:solidFill>
              </a:rPr>
              <a:t>Image temporal gradient k: </a:t>
            </a:r>
            <a:r>
              <a:rPr lang="en-US" altLang="en-US" sz="2000" dirty="0" smtClean="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</a:rPr>
              <a:t>Im</a:t>
            </a:r>
            <a:r>
              <a:rPr lang="en-US" sz="2000" dirty="0" smtClean="0">
                <a:solidFill>
                  <a:schemeClr val="bg2"/>
                </a:solidFill>
              </a:rPr>
              <a:t>/</a:t>
            </a:r>
            <a:r>
              <a:rPr lang="en-US" altLang="en-US" sz="2000" dirty="0" smtClean="0">
                <a:solidFill>
                  <a:srgbClr val="000000"/>
                </a:solidFill>
                <a:latin typeface="mvmimp" panose="02000603080000020004" pitchFamily="2" charset="0"/>
              </a:rPr>
              <a:t>@t</a:t>
            </a:r>
            <a:r>
              <a:rPr lang="en-US" altLang="en-US" sz="2000" dirty="0" smtClean="0">
                <a:solidFill>
                  <a:schemeClr val="bg2"/>
                </a:solidFill>
              </a:rPr>
              <a:t>,                       later </a:t>
            </a:r>
            <a:r>
              <a:rPr lang="en-US" altLang="en-US" sz="2000" dirty="0" err="1" smtClean="0">
                <a:solidFill>
                  <a:schemeClr val="bg2"/>
                </a:solidFill>
              </a:rPr>
              <a:t>dIm</a:t>
            </a:r>
            <a:endParaRPr lang="en-US" altLang="en-US" sz="2000" dirty="0" smtClean="0">
              <a:solidFill>
                <a:schemeClr val="bg2"/>
              </a:solidFill>
            </a:endParaRPr>
          </a:p>
          <a:p>
            <a:pPr marL="742950" lvl="1" indent="-285750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solidFill>
                <a:schemeClr val="bg2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000" dirty="0" smtClean="0"/>
              <a:t>Min length solution: Can only detect vectors normal to gradient direction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000" dirty="0" smtClean="0"/>
              <a:t>The motion of a line cannot be recovered using only local information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  <p:sp>
        <p:nvSpPr>
          <p:cNvPr id="25604" name="Rectangle 14"/>
          <p:cNvSpPr>
            <a:spLocks noChangeArrowheads="1"/>
          </p:cNvSpPr>
          <p:nvPr/>
        </p:nvSpPr>
        <p:spPr bwMode="auto">
          <a:xfrm>
            <a:off x="1295400" y="3200400"/>
            <a:ext cx="2667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à</a:t>
            </a:r>
            <a:endParaRPr lang="en-US" altLang="en-US"/>
          </a:p>
        </p:txBody>
      </p:sp>
      <p:sp>
        <p:nvSpPr>
          <p:cNvPr id="25605" name="Rectangle 15"/>
          <p:cNvSpPr>
            <a:spLocks noChangeArrowheads="1"/>
          </p:cNvSpPr>
          <p:nvPr/>
        </p:nvSpPr>
        <p:spPr bwMode="auto">
          <a:xfrm>
            <a:off x="1774825" y="3417888"/>
            <a:ext cx="128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5606" name="Rectangle 16"/>
          <p:cNvSpPr>
            <a:spLocks noChangeArrowheads="1"/>
          </p:cNvSpPr>
          <p:nvPr/>
        </p:nvSpPr>
        <p:spPr bwMode="auto">
          <a:xfrm>
            <a:off x="1908175" y="3417888"/>
            <a:ext cx="873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t</a:t>
            </a:r>
            <a:endParaRPr lang="en-US" altLang="en-US"/>
          </a:p>
        </p:txBody>
      </p:sp>
      <p:sp>
        <p:nvSpPr>
          <p:cNvPr id="25607" name="Rectangle 17"/>
          <p:cNvSpPr>
            <a:spLocks noChangeArrowheads="1"/>
          </p:cNvSpPr>
          <p:nvPr/>
        </p:nvSpPr>
        <p:spPr bwMode="auto">
          <a:xfrm>
            <a:off x="1616075" y="3124200"/>
            <a:ext cx="128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5608" name="Rectangle 18"/>
          <p:cNvSpPr>
            <a:spLocks noChangeArrowheads="1"/>
          </p:cNvSpPr>
          <p:nvPr/>
        </p:nvSpPr>
        <p:spPr bwMode="auto">
          <a:xfrm>
            <a:off x="1749425" y="3124200"/>
            <a:ext cx="873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5609" name="Rectangle 19"/>
          <p:cNvSpPr>
            <a:spLocks noChangeArrowheads="1"/>
          </p:cNvSpPr>
          <p:nvPr/>
        </p:nvSpPr>
        <p:spPr bwMode="auto">
          <a:xfrm>
            <a:off x="1828800" y="3124200"/>
            <a:ext cx="2016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5610" name="Line 20"/>
          <p:cNvSpPr>
            <a:spLocks noChangeShapeType="1"/>
          </p:cNvSpPr>
          <p:nvPr/>
        </p:nvSpPr>
        <p:spPr bwMode="auto">
          <a:xfrm>
            <a:off x="1616075" y="3429000"/>
            <a:ext cx="558800" cy="1588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5611" name="Rectangle 21"/>
          <p:cNvSpPr>
            <a:spLocks noChangeArrowheads="1"/>
          </p:cNvSpPr>
          <p:nvPr/>
        </p:nvSpPr>
        <p:spPr bwMode="auto">
          <a:xfrm>
            <a:off x="2562225" y="3243263"/>
            <a:ext cx="4254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=</a:t>
            </a:r>
            <a:endParaRPr lang="en-US" altLang="en-US"/>
          </a:p>
        </p:txBody>
      </p:sp>
      <p:sp>
        <p:nvSpPr>
          <p:cNvPr id="25612" name="Rectangle 22"/>
          <p:cNvSpPr>
            <a:spLocks noChangeArrowheads="1"/>
          </p:cNvSpPr>
          <p:nvPr/>
        </p:nvSpPr>
        <p:spPr bwMode="auto">
          <a:xfrm>
            <a:off x="3227388" y="3455988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5613" name="Rectangle 23"/>
          <p:cNvSpPr>
            <a:spLocks noChangeArrowheads="1"/>
          </p:cNvSpPr>
          <p:nvPr/>
        </p:nvSpPr>
        <p:spPr bwMode="auto">
          <a:xfrm>
            <a:off x="3360738" y="3455988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/>
          </a:p>
        </p:txBody>
      </p:sp>
      <p:sp>
        <p:nvSpPr>
          <p:cNvPr id="25614" name="Rectangle 24"/>
          <p:cNvSpPr>
            <a:spLocks noChangeArrowheads="1"/>
          </p:cNvSpPr>
          <p:nvPr/>
        </p:nvSpPr>
        <p:spPr bwMode="auto">
          <a:xfrm>
            <a:off x="3148013" y="3162300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5615" name="Rectangle 25"/>
          <p:cNvSpPr>
            <a:spLocks noChangeArrowheads="1"/>
          </p:cNvSpPr>
          <p:nvPr/>
        </p:nvSpPr>
        <p:spPr bwMode="auto">
          <a:xfrm>
            <a:off x="3281363" y="3162300"/>
            <a:ext cx="1857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5616" name="Rectangle 26"/>
          <p:cNvSpPr>
            <a:spLocks noChangeArrowheads="1"/>
          </p:cNvSpPr>
          <p:nvPr/>
        </p:nvSpPr>
        <p:spPr bwMode="auto">
          <a:xfrm>
            <a:off x="3360738" y="3162300"/>
            <a:ext cx="3190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5617" name="Line 27"/>
          <p:cNvSpPr>
            <a:spLocks noChangeShapeType="1"/>
          </p:cNvSpPr>
          <p:nvPr/>
        </p:nvSpPr>
        <p:spPr bwMode="auto">
          <a:xfrm>
            <a:off x="3148013" y="3429000"/>
            <a:ext cx="425450" cy="1588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5618" name="Rectangle 28"/>
          <p:cNvSpPr>
            <a:spLocks noChangeArrowheads="1"/>
          </p:cNvSpPr>
          <p:nvPr/>
        </p:nvSpPr>
        <p:spPr bwMode="auto">
          <a:xfrm>
            <a:off x="3573463" y="3243263"/>
            <a:ext cx="3190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;</a:t>
            </a:r>
            <a:endParaRPr lang="en-US" altLang="en-US"/>
          </a:p>
        </p:txBody>
      </p:sp>
      <p:sp>
        <p:nvSpPr>
          <p:cNvPr id="25619" name="Rectangle 29"/>
          <p:cNvSpPr>
            <a:spLocks noChangeArrowheads="1"/>
          </p:cNvSpPr>
          <p:nvPr/>
        </p:nvSpPr>
        <p:spPr bwMode="auto">
          <a:xfrm>
            <a:off x="3813175" y="3455988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5620" name="Rectangle 30"/>
          <p:cNvSpPr>
            <a:spLocks noChangeArrowheads="1"/>
          </p:cNvSpPr>
          <p:nvPr/>
        </p:nvSpPr>
        <p:spPr bwMode="auto">
          <a:xfrm>
            <a:off x="3946525" y="3455988"/>
            <a:ext cx="2397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/>
          </a:p>
        </p:txBody>
      </p:sp>
      <p:sp>
        <p:nvSpPr>
          <p:cNvPr id="25621" name="Rectangle 31"/>
          <p:cNvSpPr>
            <a:spLocks noChangeArrowheads="1"/>
          </p:cNvSpPr>
          <p:nvPr/>
        </p:nvSpPr>
        <p:spPr bwMode="auto">
          <a:xfrm>
            <a:off x="3733800" y="3162300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5622" name="Rectangle 32"/>
          <p:cNvSpPr>
            <a:spLocks noChangeArrowheads="1"/>
          </p:cNvSpPr>
          <p:nvPr/>
        </p:nvSpPr>
        <p:spPr bwMode="auto">
          <a:xfrm>
            <a:off x="3867150" y="3162300"/>
            <a:ext cx="1857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5623" name="Rectangle 33"/>
          <p:cNvSpPr>
            <a:spLocks noChangeArrowheads="1"/>
          </p:cNvSpPr>
          <p:nvPr/>
        </p:nvSpPr>
        <p:spPr bwMode="auto">
          <a:xfrm>
            <a:off x="3946525" y="3162300"/>
            <a:ext cx="3190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5624" name="Line 34"/>
          <p:cNvSpPr>
            <a:spLocks noChangeShapeType="1"/>
          </p:cNvSpPr>
          <p:nvPr/>
        </p:nvSpPr>
        <p:spPr bwMode="auto">
          <a:xfrm>
            <a:off x="3733800" y="3429000"/>
            <a:ext cx="425450" cy="1588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5625" name="Rectangle 35"/>
          <p:cNvSpPr>
            <a:spLocks noChangeArrowheads="1"/>
          </p:cNvSpPr>
          <p:nvPr/>
        </p:nvSpPr>
        <p:spPr bwMode="auto">
          <a:xfrm>
            <a:off x="2971800" y="3048000"/>
            <a:ext cx="2047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ð</a:t>
            </a:r>
            <a:endParaRPr lang="en-US" altLang="en-US"/>
          </a:p>
        </p:txBody>
      </p:sp>
      <p:sp>
        <p:nvSpPr>
          <p:cNvPr id="25626" name="Rectangle 36"/>
          <p:cNvSpPr>
            <a:spLocks noChangeArrowheads="1"/>
          </p:cNvSpPr>
          <p:nvPr/>
        </p:nvSpPr>
        <p:spPr bwMode="auto">
          <a:xfrm>
            <a:off x="4114800" y="3048000"/>
            <a:ext cx="2047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ñ</a:t>
            </a:r>
            <a:endParaRPr lang="en-US" altLang="en-US"/>
          </a:p>
        </p:txBody>
      </p:sp>
      <p:sp>
        <p:nvSpPr>
          <p:cNvPr id="25627" name="Rectangle 37"/>
          <p:cNvSpPr>
            <a:spLocks noChangeArrowheads="1"/>
          </p:cNvSpPr>
          <p:nvPr/>
        </p:nvSpPr>
        <p:spPr bwMode="auto">
          <a:xfrm>
            <a:off x="4452938" y="3216275"/>
            <a:ext cx="346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á</a:t>
            </a:r>
            <a:endParaRPr lang="en-US" altLang="en-US"/>
          </a:p>
        </p:txBody>
      </p:sp>
      <p:sp>
        <p:nvSpPr>
          <p:cNvPr id="25628" name="Rectangle 38"/>
          <p:cNvSpPr>
            <a:spLocks noChangeArrowheads="1"/>
          </p:cNvSpPr>
          <p:nvPr/>
        </p:nvSpPr>
        <p:spPr bwMode="auto">
          <a:xfrm>
            <a:off x="4957763" y="3055938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5629" name="Rectangle 39"/>
          <p:cNvSpPr>
            <a:spLocks noChangeArrowheads="1"/>
          </p:cNvSpPr>
          <p:nvPr/>
        </p:nvSpPr>
        <p:spPr bwMode="auto">
          <a:xfrm>
            <a:off x="5118100" y="3055938"/>
            <a:ext cx="4000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/>
          </a:p>
        </p:txBody>
      </p:sp>
      <p:sp>
        <p:nvSpPr>
          <p:cNvPr id="25630" name="Rectangle 40"/>
          <p:cNvSpPr>
            <a:spLocks noChangeArrowheads="1"/>
          </p:cNvSpPr>
          <p:nvPr/>
        </p:nvSpPr>
        <p:spPr bwMode="auto">
          <a:xfrm>
            <a:off x="4957763" y="3455988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5631" name="Rectangle 41"/>
          <p:cNvSpPr>
            <a:spLocks noChangeArrowheads="1"/>
          </p:cNvSpPr>
          <p:nvPr/>
        </p:nvSpPr>
        <p:spPr bwMode="auto">
          <a:xfrm>
            <a:off x="5118100" y="3455988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/>
          </a:p>
        </p:txBody>
      </p:sp>
      <p:sp>
        <p:nvSpPr>
          <p:cNvPr id="25632" name="Rectangle 42"/>
          <p:cNvSpPr>
            <a:spLocks noChangeArrowheads="1"/>
          </p:cNvSpPr>
          <p:nvPr/>
        </p:nvSpPr>
        <p:spPr bwMode="auto">
          <a:xfrm>
            <a:off x="4648200" y="2895600"/>
            <a:ext cx="2524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ò</a:t>
            </a:r>
            <a:endParaRPr lang="en-US" altLang="en-US"/>
          </a:p>
        </p:txBody>
      </p:sp>
      <p:sp>
        <p:nvSpPr>
          <p:cNvPr id="25633" name="Rectangle 43"/>
          <p:cNvSpPr>
            <a:spLocks noChangeArrowheads="1"/>
          </p:cNvSpPr>
          <p:nvPr/>
        </p:nvSpPr>
        <p:spPr bwMode="auto">
          <a:xfrm>
            <a:off x="5334000" y="2895600"/>
            <a:ext cx="2524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ó</a:t>
            </a:r>
            <a:endParaRPr lang="en-US" altLang="en-US"/>
          </a:p>
        </p:txBody>
      </p:sp>
      <p:sp>
        <p:nvSpPr>
          <p:cNvPr id="25634" name="Rectangle 44"/>
          <p:cNvSpPr>
            <a:spLocks noChangeArrowheads="1"/>
          </p:cNvSpPr>
          <p:nvPr/>
        </p:nvSpPr>
        <p:spPr bwMode="auto">
          <a:xfrm>
            <a:off x="5757863" y="3243263"/>
            <a:ext cx="4254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=</a:t>
            </a:r>
            <a:endParaRPr lang="en-US" altLang="en-US"/>
          </a:p>
        </p:txBody>
      </p:sp>
      <p:sp>
        <p:nvSpPr>
          <p:cNvPr id="25635" name="Rectangle 45"/>
          <p:cNvSpPr>
            <a:spLocks noChangeArrowheads="1"/>
          </p:cNvSpPr>
          <p:nvPr/>
        </p:nvSpPr>
        <p:spPr bwMode="auto">
          <a:xfrm>
            <a:off x="6129338" y="3216275"/>
            <a:ext cx="288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r</a:t>
            </a:r>
            <a:endParaRPr lang="en-US" altLang="en-US" sz="2800"/>
          </a:p>
        </p:txBody>
      </p:sp>
      <p:sp>
        <p:nvSpPr>
          <p:cNvPr id="25636" name="Rectangle 46"/>
          <p:cNvSpPr>
            <a:spLocks noChangeArrowheads="1"/>
          </p:cNvSpPr>
          <p:nvPr/>
        </p:nvSpPr>
        <p:spPr bwMode="auto">
          <a:xfrm>
            <a:off x="6423025" y="3243263"/>
            <a:ext cx="2921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5637" name="Rectangle 47"/>
          <p:cNvSpPr>
            <a:spLocks noChangeArrowheads="1"/>
          </p:cNvSpPr>
          <p:nvPr/>
        </p:nvSpPr>
        <p:spPr bwMode="auto">
          <a:xfrm>
            <a:off x="6556375" y="3243263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5638" name="Rectangle 48"/>
          <p:cNvSpPr>
            <a:spLocks noChangeArrowheads="1"/>
          </p:cNvSpPr>
          <p:nvPr/>
        </p:nvSpPr>
        <p:spPr bwMode="auto">
          <a:xfrm>
            <a:off x="6929438" y="3216275"/>
            <a:ext cx="346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á</a:t>
            </a:r>
            <a:endParaRPr lang="en-US" altLang="en-US"/>
          </a:p>
        </p:txBody>
      </p:sp>
      <p:sp>
        <p:nvSpPr>
          <p:cNvPr id="25639" name="Rectangle 49"/>
          <p:cNvSpPr>
            <a:spLocks noChangeArrowheads="1"/>
          </p:cNvSpPr>
          <p:nvPr/>
        </p:nvSpPr>
        <p:spPr bwMode="auto">
          <a:xfrm>
            <a:off x="7434263" y="3055938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5640" name="Rectangle 50"/>
          <p:cNvSpPr>
            <a:spLocks noChangeArrowheads="1"/>
          </p:cNvSpPr>
          <p:nvPr/>
        </p:nvSpPr>
        <p:spPr bwMode="auto">
          <a:xfrm>
            <a:off x="7594600" y="3055938"/>
            <a:ext cx="4000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/>
          </a:p>
        </p:txBody>
      </p:sp>
      <p:sp>
        <p:nvSpPr>
          <p:cNvPr id="25641" name="Rectangle 51"/>
          <p:cNvSpPr>
            <a:spLocks noChangeArrowheads="1"/>
          </p:cNvSpPr>
          <p:nvPr/>
        </p:nvSpPr>
        <p:spPr bwMode="auto">
          <a:xfrm>
            <a:off x="7434263" y="3455988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5642" name="Rectangle 52"/>
          <p:cNvSpPr>
            <a:spLocks noChangeArrowheads="1"/>
          </p:cNvSpPr>
          <p:nvPr/>
        </p:nvSpPr>
        <p:spPr bwMode="auto">
          <a:xfrm>
            <a:off x="7594600" y="3455988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/>
          </a:p>
        </p:txBody>
      </p:sp>
      <p:sp>
        <p:nvSpPr>
          <p:cNvPr id="25643" name="Rectangle 53"/>
          <p:cNvSpPr>
            <a:spLocks noChangeArrowheads="1"/>
          </p:cNvSpPr>
          <p:nvPr/>
        </p:nvSpPr>
        <p:spPr bwMode="auto">
          <a:xfrm>
            <a:off x="7162800" y="2895600"/>
            <a:ext cx="2524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ò</a:t>
            </a:r>
            <a:endParaRPr lang="en-US" altLang="en-US"/>
          </a:p>
        </p:txBody>
      </p:sp>
      <p:sp>
        <p:nvSpPr>
          <p:cNvPr id="25644" name="Rectangle 54"/>
          <p:cNvSpPr>
            <a:spLocks noChangeArrowheads="1"/>
          </p:cNvSpPr>
          <p:nvPr/>
        </p:nvSpPr>
        <p:spPr bwMode="auto">
          <a:xfrm>
            <a:off x="7848600" y="2895600"/>
            <a:ext cx="2524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ó</a:t>
            </a:r>
            <a:endParaRPr lang="en-US" altLang="en-US"/>
          </a:p>
        </p:txBody>
      </p:sp>
      <p:sp>
        <p:nvSpPr>
          <p:cNvPr id="25645" name="Freeform 5"/>
          <p:cNvSpPr>
            <a:spLocks/>
          </p:cNvSpPr>
          <p:nvPr/>
        </p:nvSpPr>
        <p:spPr bwMode="auto">
          <a:xfrm>
            <a:off x="6477000" y="228600"/>
            <a:ext cx="2667000" cy="2362200"/>
          </a:xfrm>
          <a:custGeom>
            <a:avLst/>
            <a:gdLst>
              <a:gd name="T0" fmla="*/ 2147483646 w 1680"/>
              <a:gd name="T1" fmla="*/ 2147483646 h 1488"/>
              <a:gd name="T2" fmla="*/ 2147483646 w 1680"/>
              <a:gd name="T3" fmla="*/ 0 h 1488"/>
              <a:gd name="T4" fmla="*/ 2147483646 w 1680"/>
              <a:gd name="T5" fmla="*/ 0 h 1488"/>
              <a:gd name="T6" fmla="*/ 2147483646 w 1680"/>
              <a:gd name="T7" fmla="*/ 2147483646 h 1488"/>
              <a:gd name="T8" fmla="*/ 2147483646 w 1680"/>
              <a:gd name="T9" fmla="*/ 2147483646 h 1488"/>
              <a:gd name="T10" fmla="*/ 2147483646 w 1680"/>
              <a:gd name="T11" fmla="*/ 2147483646 h 1488"/>
              <a:gd name="T12" fmla="*/ 2147483646 w 1680"/>
              <a:gd name="T13" fmla="*/ 2147483646 h 1488"/>
              <a:gd name="T14" fmla="*/ 0 w 1680"/>
              <a:gd name="T15" fmla="*/ 2147483646 h 1488"/>
              <a:gd name="T16" fmla="*/ 0 w 1680"/>
              <a:gd name="T17" fmla="*/ 2147483646 h 1488"/>
              <a:gd name="T18" fmla="*/ 2147483646 w 1680"/>
              <a:gd name="T19" fmla="*/ 2147483646 h 14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80" h="1488">
                <a:moveTo>
                  <a:pt x="144" y="240"/>
                </a:moveTo>
                <a:lnTo>
                  <a:pt x="336" y="0"/>
                </a:lnTo>
                <a:lnTo>
                  <a:pt x="1104" y="0"/>
                </a:lnTo>
                <a:lnTo>
                  <a:pt x="1632" y="288"/>
                </a:lnTo>
                <a:lnTo>
                  <a:pt x="1680" y="720"/>
                </a:lnTo>
                <a:lnTo>
                  <a:pt x="1392" y="1056"/>
                </a:lnTo>
                <a:lnTo>
                  <a:pt x="576" y="1488"/>
                </a:lnTo>
                <a:lnTo>
                  <a:pt x="0" y="960"/>
                </a:lnTo>
                <a:lnTo>
                  <a:pt x="0" y="336"/>
                </a:lnTo>
                <a:lnTo>
                  <a:pt x="144" y="24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5646" name="Line 6"/>
          <p:cNvSpPr>
            <a:spLocks noChangeShapeType="1"/>
          </p:cNvSpPr>
          <p:nvPr/>
        </p:nvSpPr>
        <p:spPr bwMode="auto">
          <a:xfrm>
            <a:off x="7162800" y="228600"/>
            <a:ext cx="0" cy="2133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5647" name="Line 7"/>
          <p:cNvSpPr>
            <a:spLocks noChangeShapeType="1"/>
          </p:cNvSpPr>
          <p:nvPr/>
        </p:nvSpPr>
        <p:spPr bwMode="auto">
          <a:xfrm>
            <a:off x="8153400" y="228600"/>
            <a:ext cx="0" cy="1905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5648" name="Line 8"/>
          <p:cNvSpPr>
            <a:spLocks noChangeShapeType="1"/>
          </p:cNvSpPr>
          <p:nvPr/>
        </p:nvSpPr>
        <p:spPr bwMode="auto">
          <a:xfrm flipV="1">
            <a:off x="7239000" y="533400"/>
            <a:ext cx="838200" cy="685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5649" name="Line 9"/>
          <p:cNvSpPr>
            <a:spLocks noChangeShapeType="1"/>
          </p:cNvSpPr>
          <p:nvPr/>
        </p:nvSpPr>
        <p:spPr bwMode="auto">
          <a:xfrm>
            <a:off x="7239000" y="1447800"/>
            <a:ext cx="838200" cy="609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5650" name="Line 10"/>
          <p:cNvSpPr>
            <a:spLocks noChangeShapeType="1"/>
          </p:cNvSpPr>
          <p:nvPr/>
        </p:nvSpPr>
        <p:spPr bwMode="auto">
          <a:xfrm>
            <a:off x="7239000" y="1295400"/>
            <a:ext cx="762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5651" name="Text Box 11"/>
          <p:cNvSpPr txBox="1">
            <a:spLocks noChangeArrowheads="1"/>
          </p:cNvSpPr>
          <p:nvPr/>
        </p:nvSpPr>
        <p:spPr bwMode="auto">
          <a:xfrm>
            <a:off x="7375525" y="623888"/>
            <a:ext cx="26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i="1"/>
              <a:t>f</a:t>
            </a:r>
          </a:p>
        </p:txBody>
      </p:sp>
      <p:sp>
        <p:nvSpPr>
          <p:cNvPr id="25652" name="Text Box 12"/>
          <p:cNvSpPr txBox="1">
            <a:spLocks noChangeArrowheads="1"/>
          </p:cNvSpPr>
          <p:nvPr/>
        </p:nvSpPr>
        <p:spPr bwMode="auto">
          <a:xfrm>
            <a:off x="7747000" y="9144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i="1"/>
              <a:t>n</a:t>
            </a:r>
          </a:p>
        </p:txBody>
      </p:sp>
      <p:sp>
        <p:nvSpPr>
          <p:cNvPr id="25653" name="Text Box 13"/>
          <p:cNvSpPr txBox="1">
            <a:spLocks noChangeArrowheads="1"/>
          </p:cNvSpPr>
          <p:nvPr/>
        </p:nvSpPr>
        <p:spPr bwMode="auto">
          <a:xfrm>
            <a:off x="7620000" y="1371600"/>
            <a:ext cx="26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i="1"/>
              <a:t>f</a:t>
            </a:r>
          </a:p>
        </p:txBody>
      </p:sp>
      <p:sp>
        <p:nvSpPr>
          <p:cNvPr id="25654" name="Rectangle 55"/>
          <p:cNvSpPr>
            <a:spLocks noChangeArrowheads="1"/>
          </p:cNvSpPr>
          <p:nvPr/>
        </p:nvSpPr>
        <p:spPr bwMode="auto">
          <a:xfrm>
            <a:off x="2209800" y="3200400"/>
            <a:ext cx="2762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ît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37369667-4B92-4B50-9AC0-556936586E64}" type="datetime1"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1/16/2025</a:t>
            </a:fld>
            <a:endParaRPr lang="en-US" altLang="en-US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F5EE592-98BF-4BDC-BD46-52A1536B17EE}" type="slidenum">
              <a:rPr lang="en-US" altLang="en-US" sz="8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Low level video processing “Visual motion detecton / optic flow”</a:t>
            </a:r>
          </a:p>
        </p:txBody>
      </p:sp>
      <p:sp>
        <p:nvSpPr>
          <p:cNvPr id="1434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Relating two adjacent frames: (small differences):</a:t>
            </a:r>
          </a:p>
        </p:txBody>
      </p:sp>
      <p:graphicFrame>
        <p:nvGraphicFramePr>
          <p:cNvPr id="9222" name="Object 2054"/>
          <p:cNvGraphicFramePr>
            <a:graphicFrameLocks noChangeAspect="1"/>
          </p:cNvGraphicFramePr>
          <p:nvPr/>
        </p:nvGraphicFramePr>
        <p:xfrm>
          <a:off x="2667000" y="2316163"/>
          <a:ext cx="6156325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7" imgW="2514600" imgH="142875" progId="EquationMagic">
                  <p:embed/>
                </p:oleObj>
              </mc:Choice>
              <mc:Fallback>
                <p:oleObj name="Equation" r:id="rId7" imgW="2514600" imgH="142875" progId="EquationMagic">
                  <p:embed/>
                  <p:pic>
                    <p:nvPicPr>
                      <p:cNvPr id="0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16163"/>
                        <a:ext cx="6156325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3" name="Group 2060"/>
          <p:cNvGrpSpPr>
            <a:grpSpLocks/>
          </p:cNvGrpSpPr>
          <p:nvPr/>
        </p:nvGrpSpPr>
        <p:grpSpPr bwMode="auto">
          <a:xfrm>
            <a:off x="5105400" y="3048000"/>
            <a:ext cx="3276600" cy="2209800"/>
            <a:chOff x="1536" y="1920"/>
            <a:chExt cx="2064" cy="1392"/>
          </a:xfrm>
        </p:grpSpPr>
        <p:sp>
          <p:nvSpPr>
            <p:cNvPr id="9228" name="Rectangle 2052"/>
            <p:cNvSpPr>
              <a:spLocks noChangeArrowheads="1"/>
            </p:cNvSpPr>
            <p:nvPr/>
          </p:nvSpPr>
          <p:spPr bwMode="auto">
            <a:xfrm>
              <a:off x="1536" y="1920"/>
              <a:ext cx="2064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29" name="Rectangle 2053"/>
            <p:cNvSpPr>
              <a:spLocks noChangeArrowheads="1"/>
            </p:cNvSpPr>
            <p:nvPr/>
          </p:nvSpPr>
          <p:spPr bwMode="auto">
            <a:xfrm>
              <a:off x="2352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30" name="Rectangle 2055"/>
            <p:cNvSpPr>
              <a:spLocks noChangeArrowheads="1"/>
            </p:cNvSpPr>
            <p:nvPr/>
          </p:nvSpPr>
          <p:spPr bwMode="auto">
            <a:xfrm>
              <a:off x="2496" y="2304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224" name="Line 2056"/>
          <p:cNvSpPr>
            <a:spLocks noChangeShapeType="1"/>
          </p:cNvSpPr>
          <p:nvPr/>
        </p:nvSpPr>
        <p:spPr bwMode="auto">
          <a:xfrm>
            <a:off x="5486400" y="2743200"/>
            <a:ext cx="1143000" cy="6858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9225" name="Line 2057"/>
          <p:cNvSpPr>
            <a:spLocks noChangeShapeType="1"/>
          </p:cNvSpPr>
          <p:nvPr/>
        </p:nvSpPr>
        <p:spPr bwMode="auto">
          <a:xfrm flipH="1">
            <a:off x="7391400" y="2743200"/>
            <a:ext cx="609600" cy="11430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pic>
        <p:nvPicPr>
          <p:cNvPr id="437259" name="stoefflerMotion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5103813"/>
            <a:ext cx="502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rmD32im1.mpg">
            <a:hlinkClick r:id="" action="ppaction://media"/>
          </p:cNvPr>
          <p:cNvPicPr>
            <a:picLocks noChangeAspect="1" noChangeArrowheads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77495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7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2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72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Flatten 2D images into vectors</a:t>
            </a:r>
            <a:endParaRPr lang="en-CA" altLang="en-US" smtClean="0"/>
          </a:p>
        </p:txBody>
      </p:sp>
      <p:graphicFrame>
        <p:nvGraphicFramePr>
          <p:cNvPr id="2662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931361"/>
              </p:ext>
            </p:extLst>
          </p:nvPr>
        </p:nvGraphicFramePr>
        <p:xfrm>
          <a:off x="1524000" y="4876800"/>
          <a:ext cx="568325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name="Equation" r:id="rId3" imgW="1809720" imgH="476280" progId="EquationMagic">
                  <p:embed/>
                </p:oleObj>
              </mc:Choice>
              <mc:Fallback>
                <p:oleObj name="Equation" r:id="rId3" imgW="1809720" imgH="476280" progId="EquationMagic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76800"/>
                        <a:ext cx="568325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14"/>
          <p:cNvSpPr>
            <a:spLocks noChangeArrowheads="1"/>
          </p:cNvSpPr>
          <p:nvPr/>
        </p:nvSpPr>
        <p:spPr bwMode="auto">
          <a:xfrm>
            <a:off x="1295400" y="2998788"/>
            <a:ext cx="2667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à</a:t>
            </a:r>
            <a:endParaRPr lang="en-US" altLang="en-US"/>
          </a:p>
        </p:txBody>
      </p:sp>
      <p:sp>
        <p:nvSpPr>
          <p:cNvPr id="26629" name="Rectangle 15"/>
          <p:cNvSpPr>
            <a:spLocks noChangeArrowheads="1"/>
          </p:cNvSpPr>
          <p:nvPr/>
        </p:nvSpPr>
        <p:spPr bwMode="auto">
          <a:xfrm>
            <a:off x="1774825" y="3216275"/>
            <a:ext cx="128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6630" name="Rectangle 16"/>
          <p:cNvSpPr>
            <a:spLocks noChangeArrowheads="1"/>
          </p:cNvSpPr>
          <p:nvPr/>
        </p:nvSpPr>
        <p:spPr bwMode="auto">
          <a:xfrm>
            <a:off x="1908175" y="3216275"/>
            <a:ext cx="873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t</a:t>
            </a:r>
            <a:endParaRPr lang="en-US" altLang="en-US"/>
          </a:p>
        </p:txBody>
      </p:sp>
      <p:sp>
        <p:nvSpPr>
          <p:cNvPr id="26631" name="Rectangle 17"/>
          <p:cNvSpPr>
            <a:spLocks noChangeArrowheads="1"/>
          </p:cNvSpPr>
          <p:nvPr/>
        </p:nvSpPr>
        <p:spPr bwMode="auto">
          <a:xfrm>
            <a:off x="1616075" y="2922588"/>
            <a:ext cx="128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749425" y="2922588"/>
            <a:ext cx="873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 dirty="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 dirty="0"/>
          </a:p>
        </p:txBody>
      </p:sp>
      <p:sp>
        <p:nvSpPr>
          <p:cNvPr id="26633" name="Rectangle 19"/>
          <p:cNvSpPr>
            <a:spLocks noChangeArrowheads="1"/>
          </p:cNvSpPr>
          <p:nvPr/>
        </p:nvSpPr>
        <p:spPr bwMode="auto">
          <a:xfrm>
            <a:off x="1828800" y="2922588"/>
            <a:ext cx="2016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6634" name="Line 20"/>
          <p:cNvSpPr>
            <a:spLocks noChangeShapeType="1"/>
          </p:cNvSpPr>
          <p:nvPr/>
        </p:nvSpPr>
        <p:spPr bwMode="auto">
          <a:xfrm>
            <a:off x="1616075" y="3227388"/>
            <a:ext cx="558800" cy="1587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5" name="Rectangle 21"/>
          <p:cNvSpPr>
            <a:spLocks noChangeArrowheads="1"/>
          </p:cNvSpPr>
          <p:nvPr/>
        </p:nvSpPr>
        <p:spPr bwMode="auto">
          <a:xfrm>
            <a:off x="2562225" y="3041650"/>
            <a:ext cx="4254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=</a:t>
            </a:r>
            <a:endParaRPr lang="en-US" altLang="en-US"/>
          </a:p>
        </p:txBody>
      </p:sp>
      <p:sp>
        <p:nvSpPr>
          <p:cNvPr id="26636" name="Rectangle 22"/>
          <p:cNvSpPr>
            <a:spLocks noChangeArrowheads="1"/>
          </p:cNvSpPr>
          <p:nvPr/>
        </p:nvSpPr>
        <p:spPr bwMode="auto">
          <a:xfrm>
            <a:off x="3227388" y="3254375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6637" name="Rectangle 23"/>
          <p:cNvSpPr>
            <a:spLocks noChangeArrowheads="1"/>
          </p:cNvSpPr>
          <p:nvPr/>
        </p:nvSpPr>
        <p:spPr bwMode="auto">
          <a:xfrm>
            <a:off x="3360738" y="3254375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/>
          </a:p>
        </p:txBody>
      </p:sp>
      <p:sp>
        <p:nvSpPr>
          <p:cNvPr id="26638" name="Rectangle 24"/>
          <p:cNvSpPr>
            <a:spLocks noChangeArrowheads="1"/>
          </p:cNvSpPr>
          <p:nvPr/>
        </p:nvSpPr>
        <p:spPr bwMode="auto">
          <a:xfrm>
            <a:off x="3148013" y="2960688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6639" name="Rectangle 25"/>
          <p:cNvSpPr>
            <a:spLocks noChangeArrowheads="1"/>
          </p:cNvSpPr>
          <p:nvPr/>
        </p:nvSpPr>
        <p:spPr bwMode="auto">
          <a:xfrm>
            <a:off x="3281363" y="2960688"/>
            <a:ext cx="1857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6640" name="Rectangle 26"/>
          <p:cNvSpPr>
            <a:spLocks noChangeArrowheads="1"/>
          </p:cNvSpPr>
          <p:nvPr/>
        </p:nvSpPr>
        <p:spPr bwMode="auto">
          <a:xfrm>
            <a:off x="3360738" y="2960688"/>
            <a:ext cx="3190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6641" name="Line 27"/>
          <p:cNvSpPr>
            <a:spLocks noChangeShapeType="1"/>
          </p:cNvSpPr>
          <p:nvPr/>
        </p:nvSpPr>
        <p:spPr bwMode="auto">
          <a:xfrm>
            <a:off x="3148013" y="3227388"/>
            <a:ext cx="425450" cy="1587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42" name="Rectangle 28"/>
          <p:cNvSpPr>
            <a:spLocks noChangeArrowheads="1"/>
          </p:cNvSpPr>
          <p:nvPr/>
        </p:nvSpPr>
        <p:spPr bwMode="auto">
          <a:xfrm>
            <a:off x="3573463" y="3041650"/>
            <a:ext cx="3190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;</a:t>
            </a:r>
            <a:endParaRPr lang="en-US" altLang="en-US"/>
          </a:p>
        </p:txBody>
      </p:sp>
      <p:sp>
        <p:nvSpPr>
          <p:cNvPr id="26643" name="Rectangle 29"/>
          <p:cNvSpPr>
            <a:spLocks noChangeArrowheads="1"/>
          </p:cNvSpPr>
          <p:nvPr/>
        </p:nvSpPr>
        <p:spPr bwMode="auto">
          <a:xfrm>
            <a:off x="3813175" y="3254375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 dirty="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 dirty="0"/>
          </a:p>
        </p:txBody>
      </p:sp>
      <p:sp>
        <p:nvSpPr>
          <p:cNvPr id="26644" name="Rectangle 30"/>
          <p:cNvSpPr>
            <a:spLocks noChangeArrowheads="1"/>
          </p:cNvSpPr>
          <p:nvPr/>
        </p:nvSpPr>
        <p:spPr bwMode="auto">
          <a:xfrm>
            <a:off x="3946525" y="3254375"/>
            <a:ext cx="2397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/>
          </a:p>
        </p:txBody>
      </p:sp>
      <p:sp>
        <p:nvSpPr>
          <p:cNvPr id="26645" name="Rectangle 31"/>
          <p:cNvSpPr>
            <a:spLocks noChangeArrowheads="1"/>
          </p:cNvSpPr>
          <p:nvPr/>
        </p:nvSpPr>
        <p:spPr bwMode="auto">
          <a:xfrm>
            <a:off x="3733800" y="2960688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6646" name="Rectangle 32"/>
          <p:cNvSpPr>
            <a:spLocks noChangeArrowheads="1"/>
          </p:cNvSpPr>
          <p:nvPr/>
        </p:nvSpPr>
        <p:spPr bwMode="auto">
          <a:xfrm>
            <a:off x="3867150" y="2960688"/>
            <a:ext cx="1857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6647" name="Rectangle 33"/>
          <p:cNvSpPr>
            <a:spLocks noChangeArrowheads="1"/>
          </p:cNvSpPr>
          <p:nvPr/>
        </p:nvSpPr>
        <p:spPr bwMode="auto">
          <a:xfrm>
            <a:off x="3946525" y="2960688"/>
            <a:ext cx="3190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6648" name="Line 34"/>
          <p:cNvSpPr>
            <a:spLocks noChangeShapeType="1"/>
          </p:cNvSpPr>
          <p:nvPr/>
        </p:nvSpPr>
        <p:spPr bwMode="auto">
          <a:xfrm>
            <a:off x="3733800" y="3227388"/>
            <a:ext cx="425450" cy="1587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49" name="Rectangle 35"/>
          <p:cNvSpPr>
            <a:spLocks noChangeArrowheads="1"/>
          </p:cNvSpPr>
          <p:nvPr/>
        </p:nvSpPr>
        <p:spPr bwMode="auto">
          <a:xfrm>
            <a:off x="2971800" y="2846388"/>
            <a:ext cx="20478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ð</a:t>
            </a:r>
            <a:endParaRPr lang="en-US" altLang="en-US"/>
          </a:p>
        </p:txBody>
      </p:sp>
      <p:sp>
        <p:nvSpPr>
          <p:cNvPr id="26650" name="Rectangle 36"/>
          <p:cNvSpPr>
            <a:spLocks noChangeArrowheads="1"/>
          </p:cNvSpPr>
          <p:nvPr/>
        </p:nvSpPr>
        <p:spPr bwMode="auto">
          <a:xfrm>
            <a:off x="4114800" y="2846388"/>
            <a:ext cx="20478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ñ</a:t>
            </a:r>
            <a:endParaRPr lang="en-US" altLang="en-US"/>
          </a:p>
        </p:txBody>
      </p:sp>
      <p:sp>
        <p:nvSpPr>
          <p:cNvPr id="26651" name="Rectangle 38"/>
          <p:cNvSpPr>
            <a:spLocks noChangeArrowheads="1"/>
          </p:cNvSpPr>
          <p:nvPr/>
        </p:nvSpPr>
        <p:spPr bwMode="auto">
          <a:xfrm>
            <a:off x="4957763" y="2854325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6652" name="Rectangle 39"/>
          <p:cNvSpPr>
            <a:spLocks noChangeArrowheads="1"/>
          </p:cNvSpPr>
          <p:nvPr/>
        </p:nvSpPr>
        <p:spPr bwMode="auto">
          <a:xfrm>
            <a:off x="5118100" y="2854325"/>
            <a:ext cx="4000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/>
          </a:p>
        </p:txBody>
      </p:sp>
      <p:sp>
        <p:nvSpPr>
          <p:cNvPr id="26653" name="Rectangle 40"/>
          <p:cNvSpPr>
            <a:spLocks noChangeArrowheads="1"/>
          </p:cNvSpPr>
          <p:nvPr/>
        </p:nvSpPr>
        <p:spPr bwMode="auto">
          <a:xfrm>
            <a:off x="4957763" y="3254375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6654" name="Rectangle 41"/>
          <p:cNvSpPr>
            <a:spLocks noChangeArrowheads="1"/>
          </p:cNvSpPr>
          <p:nvPr/>
        </p:nvSpPr>
        <p:spPr bwMode="auto">
          <a:xfrm>
            <a:off x="5118100" y="3254375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/>
          </a:p>
        </p:txBody>
      </p:sp>
      <p:sp>
        <p:nvSpPr>
          <p:cNvPr id="26655" name="Rectangle 42"/>
          <p:cNvSpPr>
            <a:spLocks noChangeArrowheads="1"/>
          </p:cNvSpPr>
          <p:nvPr/>
        </p:nvSpPr>
        <p:spPr bwMode="auto">
          <a:xfrm>
            <a:off x="4648200" y="2693988"/>
            <a:ext cx="252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ò</a:t>
            </a:r>
            <a:endParaRPr lang="en-US" altLang="en-US"/>
          </a:p>
        </p:txBody>
      </p:sp>
      <p:sp>
        <p:nvSpPr>
          <p:cNvPr id="26656" name="Rectangle 43"/>
          <p:cNvSpPr>
            <a:spLocks noChangeArrowheads="1"/>
          </p:cNvSpPr>
          <p:nvPr/>
        </p:nvSpPr>
        <p:spPr bwMode="auto">
          <a:xfrm>
            <a:off x="5334000" y="2693988"/>
            <a:ext cx="252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ó</a:t>
            </a:r>
            <a:endParaRPr lang="en-US" altLang="en-US"/>
          </a:p>
        </p:txBody>
      </p:sp>
      <p:sp>
        <p:nvSpPr>
          <p:cNvPr id="26657" name="Rectangle 44"/>
          <p:cNvSpPr>
            <a:spLocks noChangeArrowheads="1"/>
          </p:cNvSpPr>
          <p:nvPr/>
        </p:nvSpPr>
        <p:spPr bwMode="auto">
          <a:xfrm>
            <a:off x="5757863" y="3041650"/>
            <a:ext cx="4254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 dirty="0">
                <a:solidFill>
                  <a:srgbClr val="000000"/>
                </a:solidFill>
                <a:latin typeface="mvrmp" panose="02000603080000020004" pitchFamily="2" charset="0"/>
              </a:rPr>
              <a:t>=</a:t>
            </a:r>
            <a:endParaRPr lang="en-US" altLang="en-US" dirty="0"/>
          </a:p>
        </p:txBody>
      </p:sp>
      <p:sp>
        <p:nvSpPr>
          <p:cNvPr id="26658" name="Rectangle 45"/>
          <p:cNvSpPr>
            <a:spLocks noChangeArrowheads="1"/>
          </p:cNvSpPr>
          <p:nvPr/>
        </p:nvSpPr>
        <p:spPr bwMode="auto">
          <a:xfrm>
            <a:off x="6129338" y="3014663"/>
            <a:ext cx="288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r</a:t>
            </a:r>
            <a:endParaRPr lang="en-US" altLang="en-US" sz="2800"/>
          </a:p>
        </p:txBody>
      </p:sp>
      <p:sp>
        <p:nvSpPr>
          <p:cNvPr id="26659" name="Rectangle 46"/>
          <p:cNvSpPr>
            <a:spLocks noChangeArrowheads="1"/>
          </p:cNvSpPr>
          <p:nvPr/>
        </p:nvSpPr>
        <p:spPr bwMode="auto">
          <a:xfrm>
            <a:off x="6423025" y="3041650"/>
            <a:ext cx="2921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 dirty="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 dirty="0"/>
          </a:p>
        </p:txBody>
      </p:sp>
      <p:sp>
        <p:nvSpPr>
          <p:cNvPr id="26660" name="Rectangle 47"/>
          <p:cNvSpPr>
            <a:spLocks noChangeArrowheads="1"/>
          </p:cNvSpPr>
          <p:nvPr/>
        </p:nvSpPr>
        <p:spPr bwMode="auto">
          <a:xfrm>
            <a:off x="6556375" y="304165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6661" name="Rectangle 49"/>
          <p:cNvSpPr>
            <a:spLocks noChangeArrowheads="1"/>
          </p:cNvSpPr>
          <p:nvPr/>
        </p:nvSpPr>
        <p:spPr bwMode="auto">
          <a:xfrm>
            <a:off x="7434263" y="2854325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6662" name="Rectangle 50"/>
          <p:cNvSpPr>
            <a:spLocks noChangeArrowheads="1"/>
          </p:cNvSpPr>
          <p:nvPr/>
        </p:nvSpPr>
        <p:spPr bwMode="auto">
          <a:xfrm>
            <a:off x="7594600" y="2854325"/>
            <a:ext cx="4000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 dirty="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 dirty="0"/>
          </a:p>
        </p:txBody>
      </p:sp>
      <p:sp>
        <p:nvSpPr>
          <p:cNvPr id="26663" name="Rectangle 51"/>
          <p:cNvSpPr>
            <a:spLocks noChangeArrowheads="1"/>
          </p:cNvSpPr>
          <p:nvPr/>
        </p:nvSpPr>
        <p:spPr bwMode="auto">
          <a:xfrm>
            <a:off x="7434263" y="3254375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6664" name="Rectangle 52"/>
          <p:cNvSpPr>
            <a:spLocks noChangeArrowheads="1"/>
          </p:cNvSpPr>
          <p:nvPr/>
        </p:nvSpPr>
        <p:spPr bwMode="auto">
          <a:xfrm>
            <a:off x="7594600" y="3254375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 dirty="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 dirty="0"/>
          </a:p>
        </p:txBody>
      </p:sp>
      <p:sp>
        <p:nvSpPr>
          <p:cNvPr id="26665" name="Rectangle 53"/>
          <p:cNvSpPr>
            <a:spLocks noChangeArrowheads="1"/>
          </p:cNvSpPr>
          <p:nvPr/>
        </p:nvSpPr>
        <p:spPr bwMode="auto">
          <a:xfrm>
            <a:off x="7162800" y="2693988"/>
            <a:ext cx="252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ò</a:t>
            </a:r>
            <a:endParaRPr lang="en-US" altLang="en-US"/>
          </a:p>
        </p:txBody>
      </p:sp>
      <p:sp>
        <p:nvSpPr>
          <p:cNvPr id="26666" name="Rectangle 54"/>
          <p:cNvSpPr>
            <a:spLocks noChangeArrowheads="1"/>
          </p:cNvSpPr>
          <p:nvPr/>
        </p:nvSpPr>
        <p:spPr bwMode="auto">
          <a:xfrm>
            <a:off x="7848600" y="2693988"/>
            <a:ext cx="252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ó</a:t>
            </a:r>
            <a:endParaRPr lang="en-US" altLang="en-US"/>
          </a:p>
        </p:txBody>
      </p:sp>
      <p:sp>
        <p:nvSpPr>
          <p:cNvPr id="26667" name="Rectangle 55"/>
          <p:cNvSpPr>
            <a:spLocks noChangeArrowheads="1"/>
          </p:cNvSpPr>
          <p:nvPr/>
        </p:nvSpPr>
        <p:spPr bwMode="auto">
          <a:xfrm>
            <a:off x="2209800" y="2998788"/>
            <a:ext cx="2762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ît</a:t>
            </a:r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295400" y="2133600"/>
            <a:ext cx="30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Equation for one pixel:</a:t>
            </a:r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316609" y="4267200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Equations for many pixels: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Solve for optic flow using several simultaneous equations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5029200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Typically solve for motion in 2x2, 4x4, 8x8 or larger image patches.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Over determined equation system: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/>
              <a:t>                  </a:t>
            </a:r>
            <a:r>
              <a:rPr lang="en-US" sz="2800" dirty="0" err="1" smtClean="0">
                <a:solidFill>
                  <a:schemeClr val="bg2"/>
                </a:solidFill>
              </a:rPr>
              <a:t>dIm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  =  M*u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Can be solved in least squares sense using </a:t>
            </a:r>
            <a:r>
              <a:rPr lang="en-US" sz="2800" dirty="0" err="1" smtClean="0"/>
              <a:t>Matlab</a:t>
            </a:r>
            <a:r>
              <a:rPr lang="en-US" sz="28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                  u = M\</a:t>
            </a:r>
            <a:r>
              <a:rPr lang="en-US" sz="2800" dirty="0" err="1" smtClean="0">
                <a:solidFill>
                  <a:srgbClr val="000000"/>
                </a:solidFill>
              </a:rPr>
              <a:t>dIm</a:t>
            </a:r>
            <a:r>
              <a:rPr lang="en-US" sz="2800" dirty="0" smtClean="0">
                <a:solidFill>
                  <a:srgbClr val="0000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Can also be expressed using </a:t>
            </a:r>
            <a:r>
              <a:rPr lang="en-US" sz="2800" dirty="0" smtClean="0">
                <a:solidFill>
                  <a:srgbClr val="000000"/>
                </a:solidFill>
              </a:rPr>
              <a:t>QR </a:t>
            </a:r>
            <a:r>
              <a:rPr lang="en-US" sz="2800" dirty="0" smtClean="0"/>
              <a:t>factorization: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                  (Q</a:t>
            </a:r>
            <a:r>
              <a:rPr lang="en-US" sz="2800" baseline="30000" dirty="0" smtClean="0">
                <a:solidFill>
                  <a:srgbClr val="000000"/>
                </a:solidFill>
              </a:rPr>
              <a:t>T</a:t>
            </a:r>
            <a:r>
              <a:rPr lang="en-US" sz="2800" dirty="0" smtClean="0">
                <a:solidFill>
                  <a:srgbClr val="000000"/>
                </a:solidFill>
              </a:rPr>
              <a:t>M)u = </a:t>
            </a:r>
            <a:r>
              <a:rPr lang="en-US" sz="2800" dirty="0" err="1">
                <a:solidFill>
                  <a:srgbClr val="000000"/>
                </a:solidFill>
              </a:rPr>
              <a:t>Q</a:t>
            </a:r>
            <a:r>
              <a:rPr lang="en-US" sz="2800" baseline="30000" dirty="0" err="1" smtClean="0">
                <a:solidFill>
                  <a:srgbClr val="000000"/>
                </a:solidFill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</a:rPr>
              <a:t>dIm</a:t>
            </a:r>
            <a:r>
              <a:rPr lang="en-US" sz="2800" dirty="0" smtClean="0">
                <a:solidFill>
                  <a:srgbClr val="000000"/>
                </a:solidFill>
              </a:rPr>
              <a:t>    [Q, R] = </a:t>
            </a:r>
            <a:r>
              <a:rPr lang="en-US" sz="2800" dirty="0" err="1" smtClean="0">
                <a:solidFill>
                  <a:srgbClr val="000000"/>
                </a:solidFill>
              </a:rPr>
              <a:t>qr</a:t>
            </a:r>
            <a:r>
              <a:rPr lang="en-US" sz="2800" dirty="0" smtClean="0">
                <a:solidFill>
                  <a:srgbClr val="000000"/>
                </a:solidFill>
              </a:rPr>
              <a:t>(M</a:t>
            </a:r>
            <a:r>
              <a:rPr lang="en-US" sz="2800" dirty="0">
                <a:solidFill>
                  <a:srgbClr val="000000"/>
                </a:solidFill>
              </a:rPr>
              <a:t>), </a:t>
            </a:r>
            <a:r>
              <a:rPr lang="en-US" sz="2800" dirty="0" smtClean="0">
                <a:solidFill>
                  <a:srgbClr val="000000"/>
                </a:solidFill>
              </a:rPr>
              <a:t>Q</a:t>
            </a:r>
            <a:r>
              <a:rPr lang="en-US" sz="2800" baseline="30000" dirty="0" smtClean="0">
                <a:solidFill>
                  <a:srgbClr val="000000"/>
                </a:solidFill>
              </a:rPr>
              <a:t>T</a:t>
            </a:r>
            <a:r>
              <a:rPr lang="en-US" sz="2800" dirty="0" smtClean="0">
                <a:solidFill>
                  <a:srgbClr val="000000"/>
                </a:solidFill>
              </a:rPr>
              <a:t>M=R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         (Don’t compute  </a:t>
            </a:r>
            <a:r>
              <a:rPr lang="en-US" sz="1600" dirty="0">
                <a:solidFill>
                  <a:srgbClr val="000000"/>
                </a:solidFill>
              </a:rPr>
              <a:t>u = (M</a:t>
            </a:r>
            <a:r>
              <a:rPr lang="en-US" sz="1600" baseline="30000" dirty="0">
                <a:solidFill>
                  <a:srgbClr val="000000"/>
                </a:solidFill>
              </a:rPr>
              <a:t>T</a:t>
            </a:r>
            <a:r>
              <a:rPr lang="en-US" sz="1600" dirty="0">
                <a:solidFill>
                  <a:srgbClr val="000000"/>
                </a:solidFill>
              </a:rPr>
              <a:t>M)</a:t>
            </a:r>
            <a:r>
              <a:rPr lang="en-US" sz="1600" baseline="30000" dirty="0">
                <a:solidFill>
                  <a:srgbClr val="000000"/>
                </a:solidFill>
              </a:rPr>
              <a:t>-</a:t>
            </a:r>
            <a:r>
              <a:rPr lang="en-US" sz="1600" baseline="30000" dirty="0" smtClean="0">
                <a:solidFill>
                  <a:srgbClr val="000000"/>
                </a:solidFill>
              </a:rPr>
              <a:t>1</a:t>
            </a:r>
            <a:r>
              <a:rPr lang="en-US" sz="1600" dirty="0" smtClean="0">
                <a:solidFill>
                  <a:srgbClr val="000000"/>
                </a:solidFill>
              </a:rPr>
              <a:t>*</a:t>
            </a:r>
            <a:r>
              <a:rPr lang="en-US" sz="1600" dirty="0" err="1" smtClean="0">
                <a:solidFill>
                  <a:srgbClr val="000000"/>
                </a:solidFill>
              </a:rPr>
              <a:t>M</a:t>
            </a:r>
            <a:r>
              <a:rPr lang="en-US" sz="1600" baseline="30000" dirty="0" err="1" smtClean="0">
                <a:solidFill>
                  <a:srgbClr val="000000"/>
                </a:solidFill>
              </a:rPr>
              <a:t>T</a:t>
            </a:r>
            <a:r>
              <a:rPr lang="en-US" sz="1600" dirty="0" err="1" smtClean="0">
                <a:solidFill>
                  <a:srgbClr val="000000"/>
                </a:solidFill>
              </a:rPr>
              <a:t>dIm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Ill conditioned – see 340)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1530350" y="2895600"/>
          <a:ext cx="39481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Equation" r:id="rId3" imgW="1809750" imgH="476250" progId="EquationMagic">
                  <p:embed/>
                </p:oleObj>
              </mc:Choice>
              <mc:Fallback>
                <p:oleObj name="Equation" r:id="rId3" imgW="1809750" imgH="47625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350" y="2895600"/>
                        <a:ext cx="3948113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Intuitive connection</a:t>
            </a:r>
            <a:br>
              <a:rPr lang="en-US" altLang="en-US" smtClean="0"/>
            </a:br>
            <a:r>
              <a:rPr lang="en-US" altLang="en-US" smtClean="0"/>
              <a:t>images - equations</a:t>
            </a:r>
            <a:endParaRPr lang="en-CA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295400" y="5360988"/>
          <a:ext cx="3948113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2" name="Equation" r:id="rId3" imgW="1809750" imgH="476250" progId="EquationMagic">
                  <p:embed/>
                </p:oleObj>
              </mc:Choice>
              <mc:Fallback>
                <p:oleObj name="Equation" r:id="rId3" imgW="1809750" imgH="476250" progId="EquationMagic">
                  <p:embed/>
                  <p:pic>
                    <p:nvPicPr>
                      <p:cNvPr id="460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60988"/>
                        <a:ext cx="3948113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343025"/>
            <a:ext cx="42735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13620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3890963"/>
            <a:ext cx="32480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89438"/>
            <a:ext cx="404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48163"/>
            <a:ext cx="357188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9600"/>
            <a:ext cx="21621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724275"/>
            <a:ext cx="13430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2" name="TextBox 11"/>
          <p:cNvSpPr txBox="1">
            <a:spLocks noChangeArrowheads="1"/>
          </p:cNvSpPr>
          <p:nvPr/>
        </p:nvSpPr>
        <p:spPr bwMode="auto">
          <a:xfrm>
            <a:off x="2536825" y="4343400"/>
            <a:ext cx="35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</a:rPr>
              <a:t>=</a:t>
            </a:r>
            <a:endParaRPr lang="en-CA" altLang="en-US" b="1">
              <a:solidFill>
                <a:schemeClr val="bg2"/>
              </a:solidFill>
            </a:endParaRPr>
          </a:p>
        </p:txBody>
      </p:sp>
      <p:cxnSp>
        <p:nvCxnSpPr>
          <p:cNvPr id="46093" name="Straight Arrow Connector 13"/>
          <p:cNvCxnSpPr>
            <a:cxnSpLocks noChangeShapeType="1"/>
          </p:cNvCxnSpPr>
          <p:nvPr/>
        </p:nvCxnSpPr>
        <p:spPr bwMode="auto">
          <a:xfrm flipH="1">
            <a:off x="7620000" y="2917825"/>
            <a:ext cx="152400" cy="9731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094" name="Straight Arrow Connector 17"/>
          <p:cNvCxnSpPr>
            <a:cxnSpLocks noChangeShapeType="1"/>
          </p:cNvCxnSpPr>
          <p:nvPr/>
        </p:nvCxnSpPr>
        <p:spPr bwMode="auto">
          <a:xfrm flipH="1">
            <a:off x="6019800" y="2309813"/>
            <a:ext cx="762000" cy="79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095" name="Rectangle 18"/>
          <p:cNvSpPr>
            <a:spLocks noChangeArrowheads="1"/>
          </p:cNvSpPr>
          <p:nvPr/>
        </p:nvSpPr>
        <p:spPr bwMode="auto">
          <a:xfrm>
            <a:off x="2057400" y="1985963"/>
            <a:ext cx="762000" cy="850900"/>
          </a:xfrm>
          <a:prstGeom prst="rect">
            <a:avLst/>
          </a:prstGeom>
          <a:noFill/>
          <a:ln w="12700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46096" name="Rectangle 19"/>
          <p:cNvSpPr>
            <a:spLocks noChangeArrowheads="1"/>
          </p:cNvSpPr>
          <p:nvPr/>
        </p:nvSpPr>
        <p:spPr bwMode="auto">
          <a:xfrm>
            <a:off x="4824413" y="2008188"/>
            <a:ext cx="762000" cy="850900"/>
          </a:xfrm>
          <a:prstGeom prst="rect">
            <a:avLst/>
          </a:prstGeom>
          <a:noFill/>
          <a:ln w="12700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cxnSp>
        <p:nvCxnSpPr>
          <p:cNvPr id="46097" name="Straight Arrow Connector 21"/>
          <p:cNvCxnSpPr>
            <a:cxnSpLocks noChangeShapeType="1"/>
          </p:cNvCxnSpPr>
          <p:nvPr/>
        </p:nvCxnSpPr>
        <p:spPr bwMode="auto">
          <a:xfrm>
            <a:off x="2500313" y="2913063"/>
            <a:ext cx="1004887" cy="977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098" name="Straight Arrow Connector 23"/>
          <p:cNvCxnSpPr>
            <a:cxnSpLocks noChangeShapeType="1"/>
          </p:cNvCxnSpPr>
          <p:nvPr/>
        </p:nvCxnSpPr>
        <p:spPr bwMode="auto">
          <a:xfrm>
            <a:off x="5243513" y="2963863"/>
            <a:ext cx="166687" cy="83185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099" name="Rectangle 1"/>
          <p:cNvSpPr>
            <a:spLocks noChangeArrowheads="1"/>
          </p:cNvSpPr>
          <p:nvPr/>
        </p:nvSpPr>
        <p:spPr bwMode="auto">
          <a:xfrm>
            <a:off x="1100138" y="3556000"/>
            <a:ext cx="14859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I(t+1)-I(t);</a:t>
            </a:r>
            <a:endParaRPr lang="en-CA" altLang="en-US"/>
          </a:p>
        </p:txBody>
      </p:sp>
      <p:sp>
        <p:nvSpPr>
          <p:cNvPr id="46100" name="TextBox 1"/>
          <p:cNvSpPr txBox="1">
            <a:spLocks noChangeArrowheads="1"/>
          </p:cNvSpPr>
          <p:nvPr/>
        </p:nvSpPr>
        <p:spPr bwMode="auto">
          <a:xfrm>
            <a:off x="4572000" y="4338638"/>
            <a:ext cx="35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+</a:t>
            </a:r>
            <a:endParaRPr lang="en-CA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Summary: Solve for optic flow using several simultaneous equations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5029200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Taylor expansion for each patch: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Over determined equation system: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/>
              <a:t>                  </a:t>
            </a:r>
            <a:r>
              <a:rPr lang="en-US" sz="2800" dirty="0" err="1" smtClean="0">
                <a:solidFill>
                  <a:schemeClr val="bg2"/>
                </a:solidFill>
              </a:rPr>
              <a:t>dIm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  =  M*u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Can be solved in least squares sense using </a:t>
            </a:r>
            <a:r>
              <a:rPr lang="en-US" sz="2800" dirty="0" err="1" smtClean="0"/>
              <a:t>Matlab</a:t>
            </a:r>
            <a:r>
              <a:rPr lang="en-US" sz="28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                  u = M\</a:t>
            </a:r>
            <a:r>
              <a:rPr lang="en-US" sz="2800" dirty="0" err="1" smtClean="0">
                <a:solidFill>
                  <a:srgbClr val="000000"/>
                </a:solidFill>
              </a:rPr>
              <a:t>dIm</a:t>
            </a:r>
            <a:r>
              <a:rPr lang="en-US" sz="2800" dirty="0" smtClean="0">
                <a:solidFill>
                  <a:srgbClr val="000000"/>
                </a:solidFill>
              </a:rPr>
              <a:t>  </a:t>
            </a:r>
          </a:p>
          <a:p>
            <a:pPr marL="117475" indent="0" eaLnBrk="1" hangingPunct="1">
              <a:lnSpc>
                <a:spcPct val="80000"/>
              </a:lnSpc>
              <a:buFontTx/>
              <a:buNone/>
              <a:defRPr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1524000" y="4114800"/>
          <a:ext cx="39481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6" name="Equation" r:id="rId3" imgW="1809750" imgH="476250" progId="EquationMagic">
                  <p:embed/>
                </p:oleObj>
              </mc:Choice>
              <mc:Fallback>
                <p:oleObj name="Equation" r:id="rId3" imgW="1809750" imgH="476250" progId="EquationMagic">
                  <p:embed/>
                  <p:pic>
                    <p:nvPicPr>
                      <p:cNvPr id="450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114800"/>
                        <a:ext cx="3948113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3900"/>
            <a:ext cx="8548688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45438"/>
            <a:ext cx="3657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5063" name="Object 2054"/>
          <p:cNvGraphicFramePr>
            <a:graphicFrameLocks noChangeAspect="1"/>
          </p:cNvGraphicFramePr>
          <p:nvPr/>
        </p:nvGraphicFramePr>
        <p:xfrm>
          <a:off x="227527" y="2601912"/>
          <a:ext cx="638333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7" name="Equation" r:id="rId7" imgW="3238560" imgH="142920" progId="EquationMagic">
                  <p:embed/>
                </p:oleObj>
              </mc:Choice>
              <mc:Fallback>
                <p:oleObj name="Equation" r:id="rId7" imgW="3238560" imgH="142920" progId="EquationMagic">
                  <p:embed/>
                  <p:pic>
                    <p:nvPicPr>
                      <p:cNvPr id="45063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27" y="2601912"/>
                        <a:ext cx="638333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TextBox 1"/>
          <p:cNvSpPr txBox="1">
            <a:spLocks noChangeArrowheads="1"/>
          </p:cNvSpPr>
          <p:nvPr/>
        </p:nvSpPr>
        <p:spPr bwMode="auto">
          <a:xfrm>
            <a:off x="7296046" y="2544034"/>
            <a:ext cx="16193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smtClean="0"/>
              <a:t>Brightness</a:t>
            </a:r>
          </a:p>
          <a:p>
            <a:r>
              <a:rPr lang="en-US" altLang="en-US" dirty="0" smtClean="0"/>
              <a:t>consistency</a:t>
            </a:r>
            <a:endParaRPr lang="en-CA" altLang="en-US" dirty="0"/>
          </a:p>
        </p:txBody>
      </p:sp>
      <p:cxnSp>
        <p:nvCxnSpPr>
          <p:cNvPr id="45065" name="Straight Arrow Connector 3"/>
          <p:cNvCxnSpPr>
            <a:cxnSpLocks noChangeShapeType="1"/>
          </p:cNvCxnSpPr>
          <p:nvPr/>
        </p:nvCxnSpPr>
        <p:spPr bwMode="auto">
          <a:xfrm flipH="1">
            <a:off x="6629400" y="2743200"/>
            <a:ext cx="6858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298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altLang="en-US" smtClean="0"/>
              <a:t>Matlab</a:t>
            </a:r>
            <a:endParaRPr lang="en-CA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6482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dirty="0" err="1" smtClean="0">
                <a:solidFill>
                  <a:schemeClr val="bg2"/>
                </a:solidFill>
              </a:rPr>
              <a:t>dIm</a:t>
            </a:r>
            <a:r>
              <a:rPr lang="en-US" dirty="0" smtClean="0">
                <a:solidFill>
                  <a:schemeClr val="bg2"/>
                </a:solidFill>
              </a:rPr>
              <a:t> = I(t+1)-I(t);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bg2"/>
                </a:solidFill>
              </a:rPr>
              <a:t>[</a:t>
            </a:r>
            <a:r>
              <a:rPr lang="en-US" dirty="0" err="1" smtClean="0">
                <a:solidFill>
                  <a:schemeClr val="bg2"/>
                </a:solidFill>
              </a:rPr>
              <a:t>dUm,dVm</a:t>
            </a:r>
            <a:r>
              <a:rPr lang="en-US" dirty="0" smtClean="0">
                <a:solidFill>
                  <a:schemeClr val="bg2"/>
                </a:solidFill>
              </a:rPr>
              <a:t>] = gradient(I(t)) % </a:t>
            </a:r>
            <a:r>
              <a:rPr lang="en-US" sz="2400" dirty="0" smtClean="0">
                <a:solidFill>
                  <a:schemeClr val="accent4"/>
                </a:solidFill>
              </a:rPr>
              <a:t>Or mean of I(t), I(t+1))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accent4"/>
                </a:solidFill>
              </a:rPr>
              <a:t>%Get an 8x8 patch:</a:t>
            </a:r>
          </a:p>
          <a:p>
            <a:pPr marL="117475" indent="0">
              <a:buFontTx/>
              <a:buNone/>
              <a:defRPr/>
            </a:pPr>
            <a:r>
              <a:rPr lang="en-US" dirty="0" err="1" smtClean="0">
                <a:solidFill>
                  <a:schemeClr val="bg2"/>
                </a:solidFill>
              </a:rPr>
              <a:t>dI</a:t>
            </a:r>
            <a:r>
              <a:rPr lang="en-US" dirty="0" smtClean="0">
                <a:solidFill>
                  <a:schemeClr val="bg2"/>
                </a:solidFill>
              </a:rPr>
              <a:t> = </a:t>
            </a:r>
            <a:r>
              <a:rPr lang="en-US" dirty="0" err="1" smtClean="0">
                <a:solidFill>
                  <a:schemeClr val="bg2"/>
                </a:solidFill>
              </a:rPr>
              <a:t>dIm</a:t>
            </a:r>
            <a:r>
              <a:rPr lang="en-US" dirty="0" smtClean="0">
                <a:solidFill>
                  <a:schemeClr val="bg2"/>
                </a:solidFill>
              </a:rPr>
              <a:t>(k:k+8, l:l+8); 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bg2"/>
                </a:solidFill>
              </a:rPr>
              <a:t>(same for </a:t>
            </a:r>
            <a:r>
              <a:rPr lang="en-US" dirty="0" err="1" smtClean="0">
                <a:solidFill>
                  <a:schemeClr val="bg2"/>
                </a:solidFill>
              </a:rPr>
              <a:t>dU</a:t>
            </a:r>
            <a:r>
              <a:rPr lang="en-US" dirty="0" smtClean="0">
                <a:solidFill>
                  <a:schemeClr val="bg2"/>
                </a:solidFill>
              </a:rPr>
              <a:t>, </a:t>
            </a:r>
            <a:r>
              <a:rPr lang="en-US" dirty="0" err="1" smtClean="0">
                <a:solidFill>
                  <a:schemeClr val="bg2"/>
                </a:solidFill>
              </a:rPr>
              <a:t>dV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accent4"/>
                </a:solidFill>
              </a:rPr>
              <a:t>% Flatten into vector</a:t>
            </a:r>
          </a:p>
          <a:p>
            <a:pPr marL="117475" indent="0">
              <a:buFontTx/>
              <a:buNone/>
              <a:defRPr/>
            </a:pPr>
            <a:r>
              <a:rPr lang="en-US" dirty="0" err="1" smtClean="0">
                <a:solidFill>
                  <a:schemeClr val="bg2"/>
                </a:solidFill>
              </a:rPr>
              <a:t>dIv</a:t>
            </a:r>
            <a:r>
              <a:rPr lang="en-US" dirty="0" smtClean="0">
                <a:solidFill>
                  <a:schemeClr val="bg2"/>
                </a:solidFill>
              </a:rPr>
              <a:t> = </a:t>
            </a:r>
            <a:r>
              <a:rPr lang="en-US" dirty="0" err="1" smtClean="0">
                <a:solidFill>
                  <a:schemeClr val="bg2"/>
                </a:solidFill>
              </a:rPr>
              <a:t>dI</a:t>
            </a:r>
            <a:r>
              <a:rPr lang="en-US" dirty="0" smtClean="0">
                <a:solidFill>
                  <a:schemeClr val="bg2"/>
                </a:solidFill>
              </a:rPr>
              <a:t>(:);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bg2"/>
                </a:solidFill>
              </a:rPr>
              <a:t>M = [</a:t>
            </a:r>
            <a:r>
              <a:rPr lang="en-US" dirty="0" err="1" smtClean="0">
                <a:solidFill>
                  <a:schemeClr val="bg2"/>
                </a:solidFill>
              </a:rPr>
              <a:t>dUv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dVv</a:t>
            </a:r>
            <a:r>
              <a:rPr lang="en-US" dirty="0" smtClean="0">
                <a:solidFill>
                  <a:schemeClr val="bg2"/>
                </a:solidFill>
              </a:rPr>
              <a:t>];</a:t>
            </a:r>
          </a:p>
          <a:p>
            <a:pPr marL="117475" indent="0"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u = </a:t>
            </a:r>
            <a:r>
              <a:rPr lang="en-US" dirty="0" smtClean="0">
                <a:solidFill>
                  <a:srgbClr val="000000"/>
                </a:solidFill>
              </a:rPr>
              <a:t>M\</a:t>
            </a:r>
            <a:r>
              <a:rPr lang="en-US" dirty="0" err="1" smtClean="0">
                <a:solidFill>
                  <a:srgbClr val="000000"/>
                </a:solidFill>
              </a:rPr>
              <a:t>dIv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019800" y="2819400"/>
            <a:ext cx="2819400" cy="2057400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en-CA"/>
          </a:p>
        </p:txBody>
      </p:sp>
      <p:cxnSp>
        <p:nvCxnSpPr>
          <p:cNvPr id="28677" name="Straight Connector 11"/>
          <p:cNvCxnSpPr>
            <a:cxnSpLocks noChangeShapeType="1"/>
          </p:cNvCxnSpPr>
          <p:nvPr/>
        </p:nvCxnSpPr>
        <p:spPr bwMode="auto">
          <a:xfrm>
            <a:off x="6477000" y="2819400"/>
            <a:ext cx="0" cy="2057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78" name="Straight Connector 12"/>
          <p:cNvCxnSpPr>
            <a:cxnSpLocks noChangeShapeType="1"/>
          </p:cNvCxnSpPr>
          <p:nvPr/>
        </p:nvCxnSpPr>
        <p:spPr bwMode="auto">
          <a:xfrm>
            <a:off x="7010400" y="2819400"/>
            <a:ext cx="0" cy="2057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79" name="Straight Connector 13"/>
          <p:cNvCxnSpPr>
            <a:cxnSpLocks noChangeShapeType="1"/>
          </p:cNvCxnSpPr>
          <p:nvPr/>
        </p:nvCxnSpPr>
        <p:spPr bwMode="auto">
          <a:xfrm>
            <a:off x="7620000" y="2819400"/>
            <a:ext cx="0" cy="2057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0" name="Straight Connector 14"/>
          <p:cNvCxnSpPr>
            <a:cxnSpLocks noChangeShapeType="1"/>
          </p:cNvCxnSpPr>
          <p:nvPr/>
        </p:nvCxnSpPr>
        <p:spPr bwMode="auto">
          <a:xfrm>
            <a:off x="8153400" y="2819400"/>
            <a:ext cx="0" cy="2057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1" name="Straight Connector 16"/>
          <p:cNvCxnSpPr>
            <a:cxnSpLocks noChangeShapeType="1"/>
          </p:cNvCxnSpPr>
          <p:nvPr/>
        </p:nvCxnSpPr>
        <p:spPr bwMode="auto">
          <a:xfrm>
            <a:off x="6019800" y="3276600"/>
            <a:ext cx="28194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2" name="Straight Connector 17"/>
          <p:cNvCxnSpPr>
            <a:cxnSpLocks noChangeShapeType="1"/>
          </p:cNvCxnSpPr>
          <p:nvPr/>
        </p:nvCxnSpPr>
        <p:spPr bwMode="auto">
          <a:xfrm>
            <a:off x="6019800" y="3733800"/>
            <a:ext cx="28194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3" name="Straight Connector 18"/>
          <p:cNvCxnSpPr>
            <a:cxnSpLocks noChangeShapeType="1"/>
          </p:cNvCxnSpPr>
          <p:nvPr/>
        </p:nvCxnSpPr>
        <p:spPr bwMode="auto">
          <a:xfrm>
            <a:off x="6019800" y="4191000"/>
            <a:ext cx="28194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4" name="Straight Connector 19"/>
          <p:cNvCxnSpPr>
            <a:cxnSpLocks noChangeShapeType="1"/>
          </p:cNvCxnSpPr>
          <p:nvPr/>
        </p:nvCxnSpPr>
        <p:spPr bwMode="auto">
          <a:xfrm>
            <a:off x="6019800" y="4648200"/>
            <a:ext cx="28194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 bwMode="auto">
          <a:xfrm>
            <a:off x="7620000" y="3276600"/>
            <a:ext cx="533400" cy="4572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CA"/>
          </a:p>
        </p:txBody>
      </p:sp>
      <p:sp>
        <p:nvSpPr>
          <p:cNvPr id="22" name="Rectangle 21"/>
          <p:cNvSpPr/>
          <p:nvPr/>
        </p:nvSpPr>
        <p:spPr bwMode="auto">
          <a:xfrm>
            <a:off x="4648200" y="3203575"/>
            <a:ext cx="569913" cy="83185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1 2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3 4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48200" y="4678363"/>
            <a:ext cx="304800" cy="157003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3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4</a:t>
            </a:r>
            <a:endParaRPr lang="en-CA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5334000" y="3505200"/>
            <a:ext cx="2438400" cy="11430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779963" y="4114800"/>
            <a:ext cx="152400" cy="53340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90" name="Rectangle 27"/>
          <p:cNvSpPr>
            <a:spLocks noChangeArrowheads="1"/>
          </p:cNvSpPr>
          <p:nvPr/>
        </p:nvSpPr>
        <p:spPr bwMode="auto">
          <a:xfrm>
            <a:off x="5681663" y="298608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k</a:t>
            </a:r>
            <a:endParaRPr lang="en-CA" altLang="en-US"/>
          </a:p>
        </p:txBody>
      </p:sp>
      <p:sp>
        <p:nvSpPr>
          <p:cNvPr id="28691" name="Rectangle 28"/>
          <p:cNvSpPr>
            <a:spLocks noChangeArrowheads="1"/>
          </p:cNvSpPr>
          <p:nvPr/>
        </p:nvSpPr>
        <p:spPr bwMode="auto">
          <a:xfrm>
            <a:off x="7450138" y="4938713"/>
            <a:ext cx="269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l</a:t>
            </a:r>
            <a:endParaRPr lang="en-CA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view of</a:t>
            </a:r>
            <a:br>
              <a:rPr lang="en-US" dirty="0" smtClean="0"/>
            </a:br>
            <a:r>
              <a:rPr lang="en-US" dirty="0" smtClean="0"/>
              <a:t>overdetermined equations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3705225"/>
            <a:ext cx="3886200" cy="609600"/>
          </a:xfrm>
        </p:spPr>
        <p:txBody>
          <a:bodyPr/>
          <a:lstStyle/>
          <a:p>
            <a:pPr marL="117475" indent="0">
              <a:buNone/>
            </a:pPr>
            <a:r>
              <a:rPr lang="en-US" dirty="0"/>
              <a:t>b</a:t>
            </a:r>
            <a:r>
              <a:rPr lang="en-US" dirty="0" smtClean="0"/>
              <a:t>   = Ax</a:t>
            </a:r>
            <a:endParaRPr lang="en-CA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784150"/>
              </p:ext>
            </p:extLst>
          </p:nvPr>
        </p:nvGraphicFramePr>
        <p:xfrm>
          <a:off x="1295400" y="2133600"/>
          <a:ext cx="568325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6" name="Equation" r:id="rId3" imgW="1809720" imgH="476280" progId="EquationMagic">
                  <p:embed/>
                </p:oleObj>
              </mc:Choice>
              <mc:Fallback>
                <p:oleObj name="Equation" r:id="rId3" imgW="1809720" imgH="476280" progId="EquationMagic">
                  <p:embed/>
                  <p:pic>
                    <p:nvPicPr>
                      <p:cNvPr id="26627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133600"/>
                        <a:ext cx="568325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 bwMode="auto">
          <a:xfrm flipV="1">
            <a:off x="2667000" y="5257800"/>
            <a:ext cx="1219200" cy="11430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2667000" y="6400800"/>
            <a:ext cx="2286000" cy="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2667000" y="4495800"/>
            <a:ext cx="0" cy="19050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666999" y="5448300"/>
            <a:ext cx="2590801" cy="95250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2666998" y="6096000"/>
            <a:ext cx="2743202" cy="30480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666997" y="5076825"/>
            <a:ext cx="2286003" cy="1323975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4952998" y="5076823"/>
            <a:ext cx="1" cy="75247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743199" y="5829301"/>
            <a:ext cx="2209798" cy="495299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448300" y="5865167"/>
                <a:ext cx="8381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 smtClean="0"/>
                  <a:t>a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_1</m:t>
                    </m:r>
                  </m:oMath>
                </a14:m>
                <a:endParaRPr lang="en-CA" sz="12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5865167"/>
                <a:ext cx="838199" cy="461665"/>
              </a:xfrm>
              <a:prstGeom prst="rect">
                <a:avLst/>
              </a:prstGeom>
              <a:blipFill>
                <a:blip r:embed="rId5"/>
                <a:stretch>
                  <a:fillRect l="-11679" t="-10526" b="-289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294867" y="5215235"/>
                <a:ext cx="8381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 smtClean="0"/>
                  <a:t>a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_2</m:t>
                    </m:r>
                  </m:oMath>
                </a14:m>
                <a:endParaRPr lang="en-CA" sz="12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867" y="5215235"/>
                <a:ext cx="838199" cy="461665"/>
              </a:xfrm>
              <a:prstGeom prst="rect">
                <a:avLst/>
              </a:prstGeom>
              <a:blipFill>
                <a:blip r:embed="rId6"/>
                <a:stretch>
                  <a:fillRect l="-11679" t="-10667" b="-30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4956313" y="475356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</a:t>
            </a:r>
            <a:endParaRPr lang="en-C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10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Aperture problem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86000"/>
            <a:ext cx="8001000" cy="426720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Rewrite as dot product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z="2800" dirty="0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z="2800" dirty="0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Each pixel gives one equation in two unknowns: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i="1" dirty="0" smtClean="0">
                <a:solidFill>
                  <a:schemeClr val="bg2"/>
                </a:solidFill>
              </a:rPr>
              <a:t>n*f </a:t>
            </a:r>
            <a:r>
              <a:rPr lang="en-US" sz="2000" dirty="0" smtClean="0">
                <a:solidFill>
                  <a:schemeClr val="bg2"/>
                </a:solidFill>
              </a:rPr>
              <a:t>= k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Min length solution: Can only detect vectors normal to gradient direction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The motion of a line cannot be recovered using only local information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endParaRPr lang="en-US" sz="2800" dirty="0" smtClean="0"/>
          </a:p>
        </p:txBody>
      </p:sp>
      <p:sp>
        <p:nvSpPr>
          <p:cNvPr id="29700" name="Rectangle 14"/>
          <p:cNvSpPr>
            <a:spLocks noChangeArrowheads="1"/>
          </p:cNvSpPr>
          <p:nvPr/>
        </p:nvSpPr>
        <p:spPr bwMode="auto">
          <a:xfrm>
            <a:off x="1295400" y="3200400"/>
            <a:ext cx="2667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à</a:t>
            </a:r>
            <a:endParaRPr lang="en-US" altLang="en-US"/>
          </a:p>
        </p:txBody>
      </p:sp>
      <p:sp>
        <p:nvSpPr>
          <p:cNvPr id="29701" name="Rectangle 15"/>
          <p:cNvSpPr>
            <a:spLocks noChangeArrowheads="1"/>
          </p:cNvSpPr>
          <p:nvPr/>
        </p:nvSpPr>
        <p:spPr bwMode="auto">
          <a:xfrm>
            <a:off x="1774825" y="3417888"/>
            <a:ext cx="128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9702" name="Rectangle 16"/>
          <p:cNvSpPr>
            <a:spLocks noChangeArrowheads="1"/>
          </p:cNvSpPr>
          <p:nvPr/>
        </p:nvSpPr>
        <p:spPr bwMode="auto">
          <a:xfrm>
            <a:off x="1908175" y="3417888"/>
            <a:ext cx="873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t</a:t>
            </a:r>
            <a:endParaRPr lang="en-US" altLang="en-US"/>
          </a:p>
        </p:txBody>
      </p:sp>
      <p:sp>
        <p:nvSpPr>
          <p:cNvPr id="29703" name="Rectangle 17"/>
          <p:cNvSpPr>
            <a:spLocks noChangeArrowheads="1"/>
          </p:cNvSpPr>
          <p:nvPr/>
        </p:nvSpPr>
        <p:spPr bwMode="auto">
          <a:xfrm>
            <a:off x="1616075" y="3124200"/>
            <a:ext cx="128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9704" name="Rectangle 18"/>
          <p:cNvSpPr>
            <a:spLocks noChangeArrowheads="1"/>
          </p:cNvSpPr>
          <p:nvPr/>
        </p:nvSpPr>
        <p:spPr bwMode="auto">
          <a:xfrm>
            <a:off x="1749425" y="3124200"/>
            <a:ext cx="873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9705" name="Rectangle 19"/>
          <p:cNvSpPr>
            <a:spLocks noChangeArrowheads="1"/>
          </p:cNvSpPr>
          <p:nvPr/>
        </p:nvSpPr>
        <p:spPr bwMode="auto">
          <a:xfrm>
            <a:off x="1828800" y="3124200"/>
            <a:ext cx="2016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9706" name="Line 20"/>
          <p:cNvSpPr>
            <a:spLocks noChangeShapeType="1"/>
          </p:cNvSpPr>
          <p:nvPr/>
        </p:nvSpPr>
        <p:spPr bwMode="auto">
          <a:xfrm>
            <a:off x="1616075" y="3390900"/>
            <a:ext cx="558800" cy="1588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9707" name="Rectangle 21"/>
          <p:cNvSpPr>
            <a:spLocks noChangeArrowheads="1"/>
          </p:cNvSpPr>
          <p:nvPr/>
        </p:nvSpPr>
        <p:spPr bwMode="auto">
          <a:xfrm>
            <a:off x="2562225" y="3243263"/>
            <a:ext cx="4254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=</a:t>
            </a:r>
            <a:endParaRPr lang="en-US" altLang="en-US"/>
          </a:p>
        </p:txBody>
      </p:sp>
      <p:sp>
        <p:nvSpPr>
          <p:cNvPr id="29708" name="Rectangle 22"/>
          <p:cNvSpPr>
            <a:spLocks noChangeArrowheads="1"/>
          </p:cNvSpPr>
          <p:nvPr/>
        </p:nvSpPr>
        <p:spPr bwMode="auto">
          <a:xfrm>
            <a:off x="3227388" y="3455988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9709" name="Rectangle 23"/>
          <p:cNvSpPr>
            <a:spLocks noChangeArrowheads="1"/>
          </p:cNvSpPr>
          <p:nvPr/>
        </p:nvSpPr>
        <p:spPr bwMode="auto">
          <a:xfrm>
            <a:off x="3360738" y="3455988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/>
          </a:p>
        </p:txBody>
      </p:sp>
      <p:sp>
        <p:nvSpPr>
          <p:cNvPr id="29710" name="Rectangle 24"/>
          <p:cNvSpPr>
            <a:spLocks noChangeArrowheads="1"/>
          </p:cNvSpPr>
          <p:nvPr/>
        </p:nvSpPr>
        <p:spPr bwMode="auto">
          <a:xfrm>
            <a:off x="3148013" y="3162300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9711" name="Rectangle 25"/>
          <p:cNvSpPr>
            <a:spLocks noChangeArrowheads="1"/>
          </p:cNvSpPr>
          <p:nvPr/>
        </p:nvSpPr>
        <p:spPr bwMode="auto">
          <a:xfrm>
            <a:off x="3281363" y="3162300"/>
            <a:ext cx="1857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9712" name="Rectangle 26"/>
          <p:cNvSpPr>
            <a:spLocks noChangeArrowheads="1"/>
          </p:cNvSpPr>
          <p:nvPr/>
        </p:nvSpPr>
        <p:spPr bwMode="auto">
          <a:xfrm>
            <a:off x="3360738" y="3162300"/>
            <a:ext cx="3190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9713" name="Line 27"/>
          <p:cNvSpPr>
            <a:spLocks noChangeShapeType="1"/>
          </p:cNvSpPr>
          <p:nvPr/>
        </p:nvSpPr>
        <p:spPr bwMode="auto">
          <a:xfrm>
            <a:off x="3148013" y="3429000"/>
            <a:ext cx="425450" cy="1588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9714" name="Rectangle 28"/>
          <p:cNvSpPr>
            <a:spLocks noChangeArrowheads="1"/>
          </p:cNvSpPr>
          <p:nvPr/>
        </p:nvSpPr>
        <p:spPr bwMode="auto">
          <a:xfrm>
            <a:off x="3573463" y="3243263"/>
            <a:ext cx="3190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;</a:t>
            </a:r>
            <a:endParaRPr lang="en-US" altLang="en-US"/>
          </a:p>
        </p:txBody>
      </p:sp>
      <p:sp>
        <p:nvSpPr>
          <p:cNvPr id="29715" name="Rectangle 29"/>
          <p:cNvSpPr>
            <a:spLocks noChangeArrowheads="1"/>
          </p:cNvSpPr>
          <p:nvPr/>
        </p:nvSpPr>
        <p:spPr bwMode="auto">
          <a:xfrm>
            <a:off x="3813175" y="3455988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9716" name="Rectangle 30"/>
          <p:cNvSpPr>
            <a:spLocks noChangeArrowheads="1"/>
          </p:cNvSpPr>
          <p:nvPr/>
        </p:nvSpPr>
        <p:spPr bwMode="auto">
          <a:xfrm>
            <a:off x="3946525" y="3455988"/>
            <a:ext cx="2397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/>
          </a:p>
        </p:txBody>
      </p:sp>
      <p:sp>
        <p:nvSpPr>
          <p:cNvPr id="29717" name="Rectangle 31"/>
          <p:cNvSpPr>
            <a:spLocks noChangeArrowheads="1"/>
          </p:cNvSpPr>
          <p:nvPr/>
        </p:nvSpPr>
        <p:spPr bwMode="auto">
          <a:xfrm>
            <a:off x="3733800" y="3162300"/>
            <a:ext cx="26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mimp" panose="02000603080000020004" pitchFamily="2" charset="0"/>
              </a:rPr>
              <a:t>@</a:t>
            </a:r>
            <a:endParaRPr lang="en-US" altLang="en-US"/>
          </a:p>
        </p:txBody>
      </p:sp>
      <p:sp>
        <p:nvSpPr>
          <p:cNvPr id="29718" name="Rectangle 32"/>
          <p:cNvSpPr>
            <a:spLocks noChangeArrowheads="1"/>
          </p:cNvSpPr>
          <p:nvPr/>
        </p:nvSpPr>
        <p:spPr bwMode="auto">
          <a:xfrm>
            <a:off x="3867150" y="3162300"/>
            <a:ext cx="1857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9719" name="Rectangle 33"/>
          <p:cNvSpPr>
            <a:spLocks noChangeArrowheads="1"/>
          </p:cNvSpPr>
          <p:nvPr/>
        </p:nvSpPr>
        <p:spPr bwMode="auto">
          <a:xfrm>
            <a:off x="3946525" y="3162300"/>
            <a:ext cx="3190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9720" name="Line 34"/>
          <p:cNvSpPr>
            <a:spLocks noChangeShapeType="1"/>
          </p:cNvSpPr>
          <p:nvPr/>
        </p:nvSpPr>
        <p:spPr bwMode="auto">
          <a:xfrm>
            <a:off x="3733800" y="3429000"/>
            <a:ext cx="425450" cy="1588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9721" name="Rectangle 35"/>
          <p:cNvSpPr>
            <a:spLocks noChangeArrowheads="1"/>
          </p:cNvSpPr>
          <p:nvPr/>
        </p:nvSpPr>
        <p:spPr bwMode="auto">
          <a:xfrm>
            <a:off x="2971800" y="3048000"/>
            <a:ext cx="2047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ð</a:t>
            </a:r>
            <a:endParaRPr lang="en-US" altLang="en-US"/>
          </a:p>
        </p:txBody>
      </p:sp>
      <p:sp>
        <p:nvSpPr>
          <p:cNvPr id="29722" name="Rectangle 36"/>
          <p:cNvSpPr>
            <a:spLocks noChangeArrowheads="1"/>
          </p:cNvSpPr>
          <p:nvPr/>
        </p:nvSpPr>
        <p:spPr bwMode="auto">
          <a:xfrm>
            <a:off x="4114800" y="3048000"/>
            <a:ext cx="2047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ñ</a:t>
            </a:r>
            <a:endParaRPr lang="en-US" altLang="en-US"/>
          </a:p>
        </p:txBody>
      </p:sp>
      <p:sp>
        <p:nvSpPr>
          <p:cNvPr id="29723" name="Rectangle 37"/>
          <p:cNvSpPr>
            <a:spLocks noChangeArrowheads="1"/>
          </p:cNvSpPr>
          <p:nvPr/>
        </p:nvSpPr>
        <p:spPr bwMode="auto">
          <a:xfrm>
            <a:off x="4452938" y="3216275"/>
            <a:ext cx="346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á</a:t>
            </a:r>
            <a:endParaRPr lang="en-US" altLang="en-US"/>
          </a:p>
        </p:txBody>
      </p:sp>
      <p:sp>
        <p:nvSpPr>
          <p:cNvPr id="29724" name="Rectangle 38"/>
          <p:cNvSpPr>
            <a:spLocks noChangeArrowheads="1"/>
          </p:cNvSpPr>
          <p:nvPr/>
        </p:nvSpPr>
        <p:spPr bwMode="auto">
          <a:xfrm>
            <a:off x="4957763" y="3055938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9725" name="Rectangle 39"/>
          <p:cNvSpPr>
            <a:spLocks noChangeArrowheads="1"/>
          </p:cNvSpPr>
          <p:nvPr/>
        </p:nvSpPr>
        <p:spPr bwMode="auto">
          <a:xfrm>
            <a:off x="5118100" y="3055938"/>
            <a:ext cx="4000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/>
          </a:p>
        </p:txBody>
      </p:sp>
      <p:sp>
        <p:nvSpPr>
          <p:cNvPr id="29726" name="Rectangle 40"/>
          <p:cNvSpPr>
            <a:spLocks noChangeArrowheads="1"/>
          </p:cNvSpPr>
          <p:nvPr/>
        </p:nvSpPr>
        <p:spPr bwMode="auto">
          <a:xfrm>
            <a:off x="4957763" y="3455988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9727" name="Rectangle 41"/>
          <p:cNvSpPr>
            <a:spLocks noChangeArrowheads="1"/>
          </p:cNvSpPr>
          <p:nvPr/>
        </p:nvSpPr>
        <p:spPr bwMode="auto">
          <a:xfrm>
            <a:off x="5118100" y="3455988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/>
          </a:p>
        </p:txBody>
      </p:sp>
      <p:sp>
        <p:nvSpPr>
          <p:cNvPr id="29728" name="Rectangle 42"/>
          <p:cNvSpPr>
            <a:spLocks noChangeArrowheads="1"/>
          </p:cNvSpPr>
          <p:nvPr/>
        </p:nvSpPr>
        <p:spPr bwMode="auto">
          <a:xfrm>
            <a:off x="4648200" y="2895600"/>
            <a:ext cx="2524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ò</a:t>
            </a:r>
            <a:endParaRPr lang="en-US" altLang="en-US"/>
          </a:p>
        </p:txBody>
      </p:sp>
      <p:sp>
        <p:nvSpPr>
          <p:cNvPr id="29729" name="Rectangle 43"/>
          <p:cNvSpPr>
            <a:spLocks noChangeArrowheads="1"/>
          </p:cNvSpPr>
          <p:nvPr/>
        </p:nvSpPr>
        <p:spPr bwMode="auto">
          <a:xfrm>
            <a:off x="5334000" y="2895600"/>
            <a:ext cx="2524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ó</a:t>
            </a:r>
            <a:endParaRPr lang="en-US" altLang="en-US"/>
          </a:p>
        </p:txBody>
      </p:sp>
      <p:sp>
        <p:nvSpPr>
          <p:cNvPr id="29730" name="Rectangle 44"/>
          <p:cNvSpPr>
            <a:spLocks noChangeArrowheads="1"/>
          </p:cNvSpPr>
          <p:nvPr/>
        </p:nvSpPr>
        <p:spPr bwMode="auto">
          <a:xfrm>
            <a:off x="5757863" y="3243263"/>
            <a:ext cx="4254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=</a:t>
            </a:r>
            <a:endParaRPr lang="en-US" altLang="en-US"/>
          </a:p>
        </p:txBody>
      </p:sp>
      <p:sp>
        <p:nvSpPr>
          <p:cNvPr id="29731" name="Rectangle 45"/>
          <p:cNvSpPr>
            <a:spLocks noChangeArrowheads="1"/>
          </p:cNvSpPr>
          <p:nvPr/>
        </p:nvSpPr>
        <p:spPr bwMode="auto">
          <a:xfrm>
            <a:off x="6129338" y="3216275"/>
            <a:ext cx="5318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r</a:t>
            </a:r>
            <a:endParaRPr lang="en-US" altLang="en-US"/>
          </a:p>
        </p:txBody>
      </p:sp>
      <p:sp>
        <p:nvSpPr>
          <p:cNvPr id="29732" name="Rectangle 46"/>
          <p:cNvSpPr>
            <a:spLocks noChangeArrowheads="1"/>
          </p:cNvSpPr>
          <p:nvPr/>
        </p:nvSpPr>
        <p:spPr bwMode="auto">
          <a:xfrm>
            <a:off x="6423025" y="3243263"/>
            <a:ext cx="2921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I</a:t>
            </a:r>
            <a:endParaRPr lang="en-US" altLang="en-US"/>
          </a:p>
        </p:txBody>
      </p:sp>
      <p:sp>
        <p:nvSpPr>
          <p:cNvPr id="29733" name="Rectangle 47"/>
          <p:cNvSpPr>
            <a:spLocks noChangeArrowheads="1"/>
          </p:cNvSpPr>
          <p:nvPr/>
        </p:nvSpPr>
        <p:spPr bwMode="auto">
          <a:xfrm>
            <a:off x="6556375" y="3243263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rmp" panose="02000603080000020004" pitchFamily="2" charset="0"/>
              </a:rPr>
              <a:t>m</a:t>
            </a:r>
            <a:endParaRPr lang="en-US" altLang="en-US"/>
          </a:p>
        </p:txBody>
      </p:sp>
      <p:sp>
        <p:nvSpPr>
          <p:cNvPr id="29734" name="Rectangle 48"/>
          <p:cNvSpPr>
            <a:spLocks noChangeArrowheads="1"/>
          </p:cNvSpPr>
          <p:nvPr/>
        </p:nvSpPr>
        <p:spPr bwMode="auto">
          <a:xfrm>
            <a:off x="6929438" y="3216275"/>
            <a:ext cx="346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symp" panose="02000607070000020004" pitchFamily="2" charset="0"/>
              </a:rPr>
              <a:t>á</a:t>
            </a:r>
            <a:endParaRPr lang="en-US" altLang="en-US"/>
          </a:p>
        </p:txBody>
      </p:sp>
      <p:sp>
        <p:nvSpPr>
          <p:cNvPr id="29735" name="Rectangle 49"/>
          <p:cNvSpPr>
            <a:spLocks noChangeArrowheads="1"/>
          </p:cNvSpPr>
          <p:nvPr/>
        </p:nvSpPr>
        <p:spPr bwMode="auto">
          <a:xfrm>
            <a:off x="7434263" y="3055938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9736" name="Rectangle 50"/>
          <p:cNvSpPr>
            <a:spLocks noChangeArrowheads="1"/>
          </p:cNvSpPr>
          <p:nvPr/>
        </p:nvSpPr>
        <p:spPr bwMode="auto">
          <a:xfrm>
            <a:off x="7594600" y="3055938"/>
            <a:ext cx="4000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x</a:t>
            </a:r>
            <a:endParaRPr lang="en-US" altLang="en-US"/>
          </a:p>
        </p:txBody>
      </p:sp>
      <p:sp>
        <p:nvSpPr>
          <p:cNvPr id="29737" name="Rectangle 51"/>
          <p:cNvSpPr>
            <a:spLocks noChangeArrowheads="1"/>
          </p:cNvSpPr>
          <p:nvPr/>
        </p:nvSpPr>
        <p:spPr bwMode="auto">
          <a:xfrm>
            <a:off x="7434263" y="3455988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</a:t>
            </a:r>
            <a:endParaRPr lang="en-US" altLang="en-US"/>
          </a:p>
        </p:txBody>
      </p:sp>
      <p:sp>
        <p:nvSpPr>
          <p:cNvPr id="29738" name="Rectangle 52"/>
          <p:cNvSpPr>
            <a:spLocks noChangeArrowheads="1"/>
          </p:cNvSpPr>
          <p:nvPr/>
        </p:nvSpPr>
        <p:spPr bwMode="auto">
          <a:xfrm>
            <a:off x="7594600" y="3455988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y</a:t>
            </a:r>
            <a:endParaRPr lang="en-US" altLang="en-US"/>
          </a:p>
        </p:txBody>
      </p:sp>
      <p:sp>
        <p:nvSpPr>
          <p:cNvPr id="29739" name="Rectangle 53"/>
          <p:cNvSpPr>
            <a:spLocks noChangeArrowheads="1"/>
          </p:cNvSpPr>
          <p:nvPr/>
        </p:nvSpPr>
        <p:spPr bwMode="auto">
          <a:xfrm>
            <a:off x="7162800" y="2895600"/>
            <a:ext cx="2524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ò</a:t>
            </a:r>
            <a:endParaRPr lang="en-US" altLang="en-US"/>
          </a:p>
        </p:txBody>
      </p:sp>
      <p:sp>
        <p:nvSpPr>
          <p:cNvPr id="29740" name="Rectangle 54"/>
          <p:cNvSpPr>
            <a:spLocks noChangeArrowheads="1"/>
          </p:cNvSpPr>
          <p:nvPr/>
        </p:nvSpPr>
        <p:spPr bwMode="auto">
          <a:xfrm>
            <a:off x="7848600" y="2895600"/>
            <a:ext cx="2524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exmp" panose="02000600040000020004" pitchFamily="2" charset="0"/>
              </a:rPr>
              <a:t>ó</a:t>
            </a:r>
            <a:endParaRPr lang="en-US" altLang="en-US"/>
          </a:p>
        </p:txBody>
      </p:sp>
      <p:sp>
        <p:nvSpPr>
          <p:cNvPr id="29741" name="Freeform 5"/>
          <p:cNvSpPr>
            <a:spLocks/>
          </p:cNvSpPr>
          <p:nvPr/>
        </p:nvSpPr>
        <p:spPr bwMode="auto">
          <a:xfrm>
            <a:off x="6477000" y="228600"/>
            <a:ext cx="2667000" cy="2362200"/>
          </a:xfrm>
          <a:custGeom>
            <a:avLst/>
            <a:gdLst>
              <a:gd name="T0" fmla="*/ 2147483646 w 1680"/>
              <a:gd name="T1" fmla="*/ 2147483646 h 1488"/>
              <a:gd name="T2" fmla="*/ 2147483646 w 1680"/>
              <a:gd name="T3" fmla="*/ 0 h 1488"/>
              <a:gd name="T4" fmla="*/ 2147483646 w 1680"/>
              <a:gd name="T5" fmla="*/ 0 h 1488"/>
              <a:gd name="T6" fmla="*/ 2147483646 w 1680"/>
              <a:gd name="T7" fmla="*/ 2147483646 h 1488"/>
              <a:gd name="T8" fmla="*/ 2147483646 w 1680"/>
              <a:gd name="T9" fmla="*/ 2147483646 h 1488"/>
              <a:gd name="T10" fmla="*/ 2147483646 w 1680"/>
              <a:gd name="T11" fmla="*/ 2147483646 h 1488"/>
              <a:gd name="T12" fmla="*/ 2147483646 w 1680"/>
              <a:gd name="T13" fmla="*/ 2147483646 h 1488"/>
              <a:gd name="T14" fmla="*/ 0 w 1680"/>
              <a:gd name="T15" fmla="*/ 2147483646 h 1488"/>
              <a:gd name="T16" fmla="*/ 0 w 1680"/>
              <a:gd name="T17" fmla="*/ 2147483646 h 1488"/>
              <a:gd name="T18" fmla="*/ 2147483646 w 1680"/>
              <a:gd name="T19" fmla="*/ 2147483646 h 14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80" h="1488">
                <a:moveTo>
                  <a:pt x="144" y="240"/>
                </a:moveTo>
                <a:lnTo>
                  <a:pt x="336" y="0"/>
                </a:lnTo>
                <a:lnTo>
                  <a:pt x="1104" y="0"/>
                </a:lnTo>
                <a:lnTo>
                  <a:pt x="1632" y="288"/>
                </a:lnTo>
                <a:lnTo>
                  <a:pt x="1680" y="720"/>
                </a:lnTo>
                <a:lnTo>
                  <a:pt x="1392" y="1056"/>
                </a:lnTo>
                <a:lnTo>
                  <a:pt x="576" y="1488"/>
                </a:lnTo>
                <a:lnTo>
                  <a:pt x="0" y="960"/>
                </a:lnTo>
                <a:lnTo>
                  <a:pt x="0" y="336"/>
                </a:lnTo>
                <a:lnTo>
                  <a:pt x="144" y="24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9742" name="Line 6"/>
          <p:cNvSpPr>
            <a:spLocks noChangeShapeType="1"/>
          </p:cNvSpPr>
          <p:nvPr/>
        </p:nvSpPr>
        <p:spPr bwMode="auto">
          <a:xfrm>
            <a:off x="7162800" y="228600"/>
            <a:ext cx="0" cy="2133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9743" name="Line 7"/>
          <p:cNvSpPr>
            <a:spLocks noChangeShapeType="1"/>
          </p:cNvSpPr>
          <p:nvPr/>
        </p:nvSpPr>
        <p:spPr bwMode="auto">
          <a:xfrm>
            <a:off x="8153400" y="228600"/>
            <a:ext cx="0" cy="1905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9744" name="Line 8"/>
          <p:cNvSpPr>
            <a:spLocks noChangeShapeType="1"/>
          </p:cNvSpPr>
          <p:nvPr/>
        </p:nvSpPr>
        <p:spPr bwMode="auto">
          <a:xfrm flipV="1">
            <a:off x="7239000" y="533400"/>
            <a:ext cx="838200" cy="685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9745" name="Line 9"/>
          <p:cNvSpPr>
            <a:spLocks noChangeShapeType="1"/>
          </p:cNvSpPr>
          <p:nvPr/>
        </p:nvSpPr>
        <p:spPr bwMode="auto">
          <a:xfrm>
            <a:off x="7239000" y="1447800"/>
            <a:ext cx="838200" cy="609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9746" name="Line 10"/>
          <p:cNvSpPr>
            <a:spLocks noChangeShapeType="1"/>
          </p:cNvSpPr>
          <p:nvPr/>
        </p:nvSpPr>
        <p:spPr bwMode="auto">
          <a:xfrm>
            <a:off x="7239000" y="1295400"/>
            <a:ext cx="762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9747" name="Text Box 11"/>
          <p:cNvSpPr txBox="1">
            <a:spLocks noChangeArrowheads="1"/>
          </p:cNvSpPr>
          <p:nvPr/>
        </p:nvSpPr>
        <p:spPr bwMode="auto">
          <a:xfrm>
            <a:off x="7375525" y="623888"/>
            <a:ext cx="26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i="1"/>
              <a:t>f</a:t>
            </a:r>
          </a:p>
        </p:txBody>
      </p:sp>
      <p:sp>
        <p:nvSpPr>
          <p:cNvPr id="29748" name="Text Box 12"/>
          <p:cNvSpPr txBox="1">
            <a:spLocks noChangeArrowheads="1"/>
          </p:cNvSpPr>
          <p:nvPr/>
        </p:nvSpPr>
        <p:spPr bwMode="auto">
          <a:xfrm>
            <a:off x="7747000" y="9144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i="1"/>
              <a:t>n</a:t>
            </a:r>
          </a:p>
        </p:txBody>
      </p:sp>
      <p:sp>
        <p:nvSpPr>
          <p:cNvPr id="29749" name="Text Box 13"/>
          <p:cNvSpPr txBox="1">
            <a:spLocks noChangeArrowheads="1"/>
          </p:cNvSpPr>
          <p:nvPr/>
        </p:nvSpPr>
        <p:spPr bwMode="auto">
          <a:xfrm>
            <a:off x="7620000" y="1371600"/>
            <a:ext cx="26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i="1"/>
              <a:t>f</a:t>
            </a:r>
          </a:p>
        </p:txBody>
      </p:sp>
      <p:sp>
        <p:nvSpPr>
          <p:cNvPr id="29750" name="Rectangle 55"/>
          <p:cNvSpPr>
            <a:spLocks noChangeArrowheads="1"/>
          </p:cNvSpPr>
          <p:nvPr/>
        </p:nvSpPr>
        <p:spPr bwMode="auto">
          <a:xfrm>
            <a:off x="2209800" y="3200400"/>
            <a:ext cx="2762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>
                <a:solidFill>
                  <a:srgbClr val="000000"/>
                </a:solidFill>
                <a:latin typeface="mvmimp" panose="02000603080000020004" pitchFamily="2" charset="0"/>
              </a:rPr>
              <a:t>ît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Aperture problem 2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0724" name="Picture 4" descr="APER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77501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flow continuity constraint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768850" cy="4648200"/>
          </a:xfrm>
        </p:spPr>
        <p:txBody>
          <a:bodyPr/>
          <a:lstStyle/>
          <a:p>
            <a:pPr marL="342900" indent="-342900" eaLnBrk="1" hangingPunct="1">
              <a:defRPr/>
            </a:pPr>
            <a:r>
              <a:rPr lang="en-US" sz="2800" smtClean="0"/>
              <a:t>Flows of nearby pixels or patches are (nearly) equal</a:t>
            </a:r>
          </a:p>
          <a:p>
            <a:pPr marL="342900" indent="-342900" eaLnBrk="1" hangingPunct="1">
              <a:defRPr/>
            </a:pPr>
            <a:r>
              <a:rPr lang="en-US" sz="2800" smtClean="0"/>
              <a:t>Two equations, two unknowns:</a:t>
            </a:r>
          </a:p>
          <a:p>
            <a:pPr marL="742950" lvl="1" indent="-285750" eaLnBrk="1" hangingPunct="1">
              <a:buFontTx/>
              <a:buNone/>
              <a:defRPr/>
            </a:pPr>
            <a:r>
              <a:rPr lang="en-US" sz="2000" b="1" i="1" smtClean="0">
                <a:solidFill>
                  <a:schemeClr val="bg2"/>
                </a:solidFill>
              </a:rPr>
              <a:t>n</a:t>
            </a:r>
            <a:r>
              <a:rPr lang="en-US" sz="2000" baseline="-25000" smtClean="0">
                <a:solidFill>
                  <a:schemeClr val="bg2"/>
                </a:solidFill>
              </a:rPr>
              <a:t>1</a:t>
            </a:r>
            <a:r>
              <a:rPr lang="en-US" sz="2000" b="1" i="1" smtClean="0">
                <a:solidFill>
                  <a:schemeClr val="bg2"/>
                </a:solidFill>
              </a:rPr>
              <a:t> * f </a:t>
            </a:r>
            <a:r>
              <a:rPr lang="en-US" sz="2000" smtClean="0">
                <a:solidFill>
                  <a:schemeClr val="bg2"/>
                </a:solidFill>
              </a:rPr>
              <a:t>= k</a:t>
            </a:r>
            <a:r>
              <a:rPr lang="en-US" sz="2000" baseline="-25000" smtClean="0">
                <a:solidFill>
                  <a:schemeClr val="bg2"/>
                </a:solidFill>
              </a:rPr>
              <a:t>1</a:t>
            </a:r>
          </a:p>
          <a:p>
            <a:pPr marL="742950" lvl="1" indent="-285750" eaLnBrk="1" hangingPunct="1">
              <a:buFontTx/>
              <a:buNone/>
              <a:defRPr/>
            </a:pPr>
            <a:r>
              <a:rPr lang="en-US" sz="2000" b="1" i="1" smtClean="0">
                <a:solidFill>
                  <a:schemeClr val="bg2"/>
                </a:solidFill>
              </a:rPr>
              <a:t>n</a:t>
            </a:r>
            <a:r>
              <a:rPr lang="en-US" sz="2000" baseline="-25000" smtClean="0">
                <a:solidFill>
                  <a:schemeClr val="bg2"/>
                </a:solidFill>
              </a:rPr>
              <a:t>2</a:t>
            </a:r>
            <a:r>
              <a:rPr lang="en-US" sz="2000" b="1" i="1" smtClean="0">
                <a:solidFill>
                  <a:schemeClr val="bg2"/>
                </a:solidFill>
              </a:rPr>
              <a:t> * f </a:t>
            </a:r>
            <a:r>
              <a:rPr lang="en-US" sz="2000" smtClean="0">
                <a:solidFill>
                  <a:schemeClr val="bg2"/>
                </a:solidFill>
              </a:rPr>
              <a:t>= k</a:t>
            </a:r>
            <a:r>
              <a:rPr lang="en-US" sz="2000" baseline="-25000" smtClean="0">
                <a:solidFill>
                  <a:schemeClr val="bg2"/>
                </a:solidFill>
              </a:rPr>
              <a:t>2</a:t>
            </a:r>
          </a:p>
          <a:p>
            <a:pPr marL="742950" lvl="1" indent="-285750" eaLnBrk="1" hangingPunct="1">
              <a:buFontTx/>
              <a:buNone/>
              <a:defRPr/>
            </a:pPr>
            <a:endParaRPr lang="en-US" sz="2000" baseline="-25000" smtClean="0">
              <a:solidFill>
                <a:schemeClr val="bg2"/>
              </a:solidFill>
            </a:endParaRPr>
          </a:p>
          <a:p>
            <a:pPr marL="342900" indent="-342900" eaLnBrk="1" hangingPunct="1">
              <a:defRPr/>
            </a:pPr>
            <a:r>
              <a:rPr lang="en-US" sz="2800" smtClean="0"/>
              <a:t>Unique solution </a:t>
            </a:r>
            <a:r>
              <a:rPr lang="en-US" sz="2800" b="1" i="1" smtClean="0">
                <a:solidFill>
                  <a:schemeClr val="bg2"/>
                </a:solidFill>
              </a:rPr>
              <a:t>f </a:t>
            </a:r>
            <a:r>
              <a:rPr lang="en-US" sz="2800" smtClean="0"/>
              <a:t>exists, provided </a:t>
            </a:r>
            <a:r>
              <a:rPr lang="en-US" sz="2800" b="1" i="1" smtClean="0">
                <a:solidFill>
                  <a:schemeClr val="bg2"/>
                </a:solidFill>
              </a:rPr>
              <a:t>n</a:t>
            </a:r>
            <a:r>
              <a:rPr lang="en-US" sz="2800" baseline="-25000" smtClean="0">
                <a:solidFill>
                  <a:schemeClr val="bg2"/>
                </a:solidFill>
              </a:rPr>
              <a:t>1</a:t>
            </a:r>
            <a:r>
              <a:rPr lang="en-US" sz="2800" b="1" i="1" smtClean="0"/>
              <a:t> </a:t>
            </a:r>
            <a:r>
              <a:rPr lang="en-US" sz="2800" smtClean="0"/>
              <a:t>and </a:t>
            </a:r>
            <a:r>
              <a:rPr lang="en-US" sz="2800" b="1" i="1" smtClean="0">
                <a:solidFill>
                  <a:schemeClr val="bg2"/>
                </a:solidFill>
              </a:rPr>
              <a:t>n</a:t>
            </a:r>
            <a:r>
              <a:rPr lang="en-US" sz="2800" baseline="-25000" smtClean="0">
                <a:solidFill>
                  <a:schemeClr val="bg2"/>
                </a:solidFill>
              </a:rPr>
              <a:t>2</a:t>
            </a:r>
            <a:r>
              <a:rPr lang="en-US" sz="2800" b="1" i="1" smtClean="0"/>
              <a:t> </a:t>
            </a:r>
            <a:r>
              <a:rPr lang="en-US" sz="2800" smtClean="0"/>
              <a:t>not parallel</a:t>
            </a:r>
          </a:p>
          <a:p>
            <a:pPr marL="342900" indent="-342900" eaLnBrk="1" hangingPunct="1">
              <a:buFontTx/>
              <a:buNone/>
              <a:defRPr/>
            </a:pPr>
            <a:endParaRPr lang="en-US" sz="2800" b="1" i="1" smtClean="0"/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5334000" y="4038600"/>
            <a:ext cx="2667000" cy="2362200"/>
            <a:chOff x="3360" y="1872"/>
            <a:chExt cx="1680" cy="1488"/>
          </a:xfrm>
        </p:grpSpPr>
        <p:sp>
          <p:nvSpPr>
            <p:cNvPr id="31759" name="Freeform 5"/>
            <p:cNvSpPr>
              <a:spLocks/>
            </p:cNvSpPr>
            <p:nvPr/>
          </p:nvSpPr>
          <p:spPr bwMode="auto">
            <a:xfrm>
              <a:off x="3360" y="1872"/>
              <a:ext cx="1680" cy="1488"/>
            </a:xfrm>
            <a:custGeom>
              <a:avLst/>
              <a:gdLst>
                <a:gd name="T0" fmla="*/ 144 w 1680"/>
                <a:gd name="T1" fmla="*/ 240 h 1488"/>
                <a:gd name="T2" fmla="*/ 336 w 1680"/>
                <a:gd name="T3" fmla="*/ 0 h 1488"/>
                <a:gd name="T4" fmla="*/ 1104 w 1680"/>
                <a:gd name="T5" fmla="*/ 0 h 1488"/>
                <a:gd name="T6" fmla="*/ 1632 w 1680"/>
                <a:gd name="T7" fmla="*/ 288 h 1488"/>
                <a:gd name="T8" fmla="*/ 1680 w 1680"/>
                <a:gd name="T9" fmla="*/ 720 h 1488"/>
                <a:gd name="T10" fmla="*/ 1392 w 1680"/>
                <a:gd name="T11" fmla="*/ 1056 h 1488"/>
                <a:gd name="T12" fmla="*/ 576 w 1680"/>
                <a:gd name="T13" fmla="*/ 1488 h 1488"/>
                <a:gd name="T14" fmla="*/ 0 w 1680"/>
                <a:gd name="T15" fmla="*/ 960 h 1488"/>
                <a:gd name="T16" fmla="*/ 0 w 1680"/>
                <a:gd name="T17" fmla="*/ 336 h 1488"/>
                <a:gd name="T18" fmla="*/ 144 w 1680"/>
                <a:gd name="T19" fmla="*/ 240 h 14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0" h="1488">
                  <a:moveTo>
                    <a:pt x="144" y="240"/>
                  </a:moveTo>
                  <a:lnTo>
                    <a:pt x="336" y="0"/>
                  </a:lnTo>
                  <a:lnTo>
                    <a:pt x="1104" y="0"/>
                  </a:lnTo>
                  <a:lnTo>
                    <a:pt x="1632" y="288"/>
                  </a:lnTo>
                  <a:lnTo>
                    <a:pt x="1680" y="720"/>
                  </a:lnTo>
                  <a:lnTo>
                    <a:pt x="1392" y="1056"/>
                  </a:lnTo>
                  <a:lnTo>
                    <a:pt x="576" y="1488"/>
                  </a:lnTo>
                  <a:lnTo>
                    <a:pt x="0" y="960"/>
                  </a:lnTo>
                  <a:lnTo>
                    <a:pt x="0" y="336"/>
                  </a:lnTo>
                  <a:lnTo>
                    <a:pt x="144" y="24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60" name="Line 6"/>
            <p:cNvSpPr>
              <a:spLocks noChangeShapeType="1"/>
            </p:cNvSpPr>
            <p:nvPr/>
          </p:nvSpPr>
          <p:spPr bwMode="auto">
            <a:xfrm>
              <a:off x="3792" y="1872"/>
              <a:ext cx="0" cy="134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61" name="Line 7"/>
            <p:cNvSpPr>
              <a:spLocks noChangeShapeType="1"/>
            </p:cNvSpPr>
            <p:nvPr/>
          </p:nvSpPr>
          <p:spPr bwMode="auto">
            <a:xfrm>
              <a:off x="4416" y="1872"/>
              <a:ext cx="0" cy="1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62" name="Line 8"/>
            <p:cNvSpPr>
              <a:spLocks noChangeShapeType="1"/>
            </p:cNvSpPr>
            <p:nvPr/>
          </p:nvSpPr>
          <p:spPr bwMode="auto">
            <a:xfrm flipV="1">
              <a:off x="3840" y="2064"/>
              <a:ext cx="528" cy="43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63" name="Line 9"/>
            <p:cNvSpPr>
              <a:spLocks noChangeShapeType="1"/>
            </p:cNvSpPr>
            <p:nvPr/>
          </p:nvSpPr>
          <p:spPr bwMode="auto">
            <a:xfrm>
              <a:off x="3840" y="2640"/>
              <a:ext cx="528" cy="38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64" name="Line 10"/>
            <p:cNvSpPr>
              <a:spLocks noChangeShapeType="1"/>
            </p:cNvSpPr>
            <p:nvPr/>
          </p:nvSpPr>
          <p:spPr bwMode="auto">
            <a:xfrm>
              <a:off x="3840" y="2544"/>
              <a:ext cx="48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65" name="Text Box 11"/>
            <p:cNvSpPr txBox="1">
              <a:spLocks noChangeArrowheads="1"/>
            </p:cNvSpPr>
            <p:nvPr/>
          </p:nvSpPr>
          <p:spPr bwMode="auto">
            <a:xfrm>
              <a:off x="3926" y="2121"/>
              <a:ext cx="1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f</a:t>
              </a:r>
            </a:p>
          </p:txBody>
        </p:sp>
        <p:sp>
          <p:nvSpPr>
            <p:cNvPr id="31766" name="Text Box 12"/>
            <p:cNvSpPr txBox="1">
              <a:spLocks noChangeArrowheads="1"/>
            </p:cNvSpPr>
            <p:nvPr/>
          </p:nvSpPr>
          <p:spPr bwMode="auto">
            <a:xfrm>
              <a:off x="4160" y="2304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n</a:t>
              </a:r>
            </a:p>
          </p:txBody>
        </p:sp>
        <p:sp>
          <p:nvSpPr>
            <p:cNvPr id="31767" name="Text Box 13"/>
            <p:cNvSpPr txBox="1">
              <a:spLocks noChangeArrowheads="1"/>
            </p:cNvSpPr>
            <p:nvPr/>
          </p:nvSpPr>
          <p:spPr bwMode="auto">
            <a:xfrm>
              <a:off x="4080" y="2592"/>
              <a:ext cx="1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f</a:t>
              </a:r>
            </a:p>
          </p:txBody>
        </p:sp>
      </p:grpSp>
      <p:grpSp>
        <p:nvGrpSpPr>
          <p:cNvPr id="31749" name="Group 14"/>
          <p:cNvGrpSpPr>
            <a:grpSpLocks/>
          </p:cNvGrpSpPr>
          <p:nvPr/>
        </p:nvGrpSpPr>
        <p:grpSpPr bwMode="auto">
          <a:xfrm rot="1326527">
            <a:off x="6096000" y="2133600"/>
            <a:ext cx="2667000" cy="2362200"/>
            <a:chOff x="3360" y="1872"/>
            <a:chExt cx="1680" cy="1488"/>
          </a:xfrm>
        </p:grpSpPr>
        <p:sp>
          <p:nvSpPr>
            <p:cNvPr id="31750" name="Freeform 15"/>
            <p:cNvSpPr>
              <a:spLocks/>
            </p:cNvSpPr>
            <p:nvPr/>
          </p:nvSpPr>
          <p:spPr bwMode="auto">
            <a:xfrm>
              <a:off x="3360" y="1872"/>
              <a:ext cx="1680" cy="1488"/>
            </a:xfrm>
            <a:custGeom>
              <a:avLst/>
              <a:gdLst>
                <a:gd name="T0" fmla="*/ 144 w 1680"/>
                <a:gd name="T1" fmla="*/ 240 h 1488"/>
                <a:gd name="T2" fmla="*/ 336 w 1680"/>
                <a:gd name="T3" fmla="*/ 0 h 1488"/>
                <a:gd name="T4" fmla="*/ 1104 w 1680"/>
                <a:gd name="T5" fmla="*/ 0 h 1488"/>
                <a:gd name="T6" fmla="*/ 1632 w 1680"/>
                <a:gd name="T7" fmla="*/ 288 h 1488"/>
                <a:gd name="T8" fmla="*/ 1680 w 1680"/>
                <a:gd name="T9" fmla="*/ 720 h 1488"/>
                <a:gd name="T10" fmla="*/ 1392 w 1680"/>
                <a:gd name="T11" fmla="*/ 1056 h 1488"/>
                <a:gd name="T12" fmla="*/ 576 w 1680"/>
                <a:gd name="T13" fmla="*/ 1488 h 1488"/>
                <a:gd name="T14" fmla="*/ 0 w 1680"/>
                <a:gd name="T15" fmla="*/ 960 h 1488"/>
                <a:gd name="T16" fmla="*/ 0 w 1680"/>
                <a:gd name="T17" fmla="*/ 336 h 1488"/>
                <a:gd name="T18" fmla="*/ 144 w 1680"/>
                <a:gd name="T19" fmla="*/ 240 h 14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0" h="1488">
                  <a:moveTo>
                    <a:pt x="144" y="240"/>
                  </a:moveTo>
                  <a:lnTo>
                    <a:pt x="336" y="0"/>
                  </a:lnTo>
                  <a:lnTo>
                    <a:pt x="1104" y="0"/>
                  </a:lnTo>
                  <a:lnTo>
                    <a:pt x="1632" y="288"/>
                  </a:lnTo>
                  <a:lnTo>
                    <a:pt x="1680" y="720"/>
                  </a:lnTo>
                  <a:lnTo>
                    <a:pt x="1392" y="1056"/>
                  </a:lnTo>
                  <a:lnTo>
                    <a:pt x="576" y="1488"/>
                  </a:lnTo>
                  <a:lnTo>
                    <a:pt x="0" y="960"/>
                  </a:lnTo>
                  <a:lnTo>
                    <a:pt x="0" y="336"/>
                  </a:lnTo>
                  <a:lnTo>
                    <a:pt x="144" y="24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51" name="Line 16"/>
            <p:cNvSpPr>
              <a:spLocks noChangeShapeType="1"/>
            </p:cNvSpPr>
            <p:nvPr/>
          </p:nvSpPr>
          <p:spPr bwMode="auto">
            <a:xfrm>
              <a:off x="3792" y="1872"/>
              <a:ext cx="0" cy="134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52" name="Line 17"/>
            <p:cNvSpPr>
              <a:spLocks noChangeShapeType="1"/>
            </p:cNvSpPr>
            <p:nvPr/>
          </p:nvSpPr>
          <p:spPr bwMode="auto">
            <a:xfrm>
              <a:off x="4416" y="1872"/>
              <a:ext cx="0" cy="1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53" name="Line 18"/>
            <p:cNvSpPr>
              <a:spLocks noChangeShapeType="1"/>
            </p:cNvSpPr>
            <p:nvPr/>
          </p:nvSpPr>
          <p:spPr bwMode="auto">
            <a:xfrm flipV="1">
              <a:off x="3840" y="2064"/>
              <a:ext cx="528" cy="43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54" name="Line 19"/>
            <p:cNvSpPr>
              <a:spLocks noChangeShapeType="1"/>
            </p:cNvSpPr>
            <p:nvPr/>
          </p:nvSpPr>
          <p:spPr bwMode="auto">
            <a:xfrm>
              <a:off x="3840" y="2640"/>
              <a:ext cx="528" cy="38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55" name="Line 20"/>
            <p:cNvSpPr>
              <a:spLocks noChangeShapeType="1"/>
            </p:cNvSpPr>
            <p:nvPr/>
          </p:nvSpPr>
          <p:spPr bwMode="auto">
            <a:xfrm>
              <a:off x="3840" y="2544"/>
              <a:ext cx="48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56" name="Text Box 21"/>
            <p:cNvSpPr txBox="1">
              <a:spLocks noChangeArrowheads="1"/>
            </p:cNvSpPr>
            <p:nvPr/>
          </p:nvSpPr>
          <p:spPr bwMode="auto">
            <a:xfrm>
              <a:off x="3926" y="2121"/>
              <a:ext cx="1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f</a:t>
              </a:r>
            </a:p>
          </p:txBody>
        </p:sp>
        <p:sp>
          <p:nvSpPr>
            <p:cNvPr id="31757" name="Text Box 22"/>
            <p:cNvSpPr txBox="1">
              <a:spLocks noChangeArrowheads="1"/>
            </p:cNvSpPr>
            <p:nvPr/>
          </p:nvSpPr>
          <p:spPr bwMode="auto">
            <a:xfrm>
              <a:off x="4160" y="2304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n</a:t>
              </a:r>
            </a:p>
          </p:txBody>
        </p:sp>
        <p:sp>
          <p:nvSpPr>
            <p:cNvPr id="31758" name="Text Box 23"/>
            <p:cNvSpPr txBox="1">
              <a:spLocks noChangeArrowheads="1"/>
            </p:cNvSpPr>
            <p:nvPr/>
          </p:nvSpPr>
          <p:spPr bwMode="auto">
            <a:xfrm>
              <a:off x="4080" y="2592"/>
              <a:ext cx="1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Sensitivity to error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76885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 smtClean="0"/>
              <a:t>n</a:t>
            </a:r>
            <a:r>
              <a:rPr lang="en-US" sz="2800" baseline="-25000" smtClean="0"/>
              <a:t>1</a:t>
            </a:r>
            <a:r>
              <a:rPr lang="en-US" sz="2800" b="1" i="1" smtClean="0"/>
              <a:t> </a:t>
            </a:r>
            <a:r>
              <a:rPr lang="en-US" sz="2800" smtClean="0"/>
              <a:t>and </a:t>
            </a:r>
            <a:r>
              <a:rPr lang="en-US" sz="2800" b="1" i="1" smtClean="0"/>
              <a:t>n</a:t>
            </a:r>
            <a:r>
              <a:rPr lang="en-US" sz="2800" baseline="-25000" smtClean="0"/>
              <a:t>2</a:t>
            </a:r>
            <a:r>
              <a:rPr lang="en-US" sz="2800" b="1" i="1" smtClean="0"/>
              <a:t> </a:t>
            </a:r>
            <a:r>
              <a:rPr lang="en-US" sz="2800" smtClean="0"/>
              <a:t>might be </a:t>
            </a:r>
            <a:r>
              <a:rPr lang="en-US" sz="2800" b="1" i="1" smtClean="0"/>
              <a:t>almost</a:t>
            </a:r>
            <a:r>
              <a:rPr lang="en-US" sz="2800" smtClean="0"/>
              <a:t> parallel</a:t>
            </a:r>
          </a:p>
          <a:p>
            <a:pPr eaLnBrk="1" hangingPunct="1">
              <a:defRPr/>
            </a:pPr>
            <a:r>
              <a:rPr lang="en-US" sz="2800" smtClean="0"/>
              <a:t>Tiny errors in estimates of </a:t>
            </a:r>
            <a:r>
              <a:rPr lang="en-US" sz="2800" i="1" smtClean="0"/>
              <a:t>k</a:t>
            </a:r>
            <a:r>
              <a:rPr lang="en-US" sz="2800" smtClean="0"/>
              <a:t>’s or </a:t>
            </a:r>
            <a:r>
              <a:rPr lang="en-US" sz="2800" b="1" i="1" smtClean="0"/>
              <a:t>n</a:t>
            </a:r>
            <a:r>
              <a:rPr lang="en-US" sz="2800" smtClean="0"/>
              <a:t>’s can lead to huge errors in the estimate of </a:t>
            </a:r>
            <a:r>
              <a:rPr lang="en-US" sz="2800" b="1" i="1" smtClean="0"/>
              <a:t>f</a:t>
            </a:r>
          </a:p>
        </p:txBody>
      </p:sp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5334000" y="4038600"/>
            <a:ext cx="2667000" cy="2362200"/>
            <a:chOff x="3360" y="1872"/>
            <a:chExt cx="1680" cy="1488"/>
          </a:xfrm>
        </p:grpSpPr>
        <p:sp>
          <p:nvSpPr>
            <p:cNvPr id="32783" name="Freeform 5"/>
            <p:cNvSpPr>
              <a:spLocks/>
            </p:cNvSpPr>
            <p:nvPr/>
          </p:nvSpPr>
          <p:spPr bwMode="auto">
            <a:xfrm>
              <a:off x="3360" y="1872"/>
              <a:ext cx="1680" cy="1488"/>
            </a:xfrm>
            <a:custGeom>
              <a:avLst/>
              <a:gdLst>
                <a:gd name="T0" fmla="*/ 144 w 1680"/>
                <a:gd name="T1" fmla="*/ 240 h 1488"/>
                <a:gd name="T2" fmla="*/ 336 w 1680"/>
                <a:gd name="T3" fmla="*/ 0 h 1488"/>
                <a:gd name="T4" fmla="*/ 1104 w 1680"/>
                <a:gd name="T5" fmla="*/ 0 h 1488"/>
                <a:gd name="T6" fmla="*/ 1632 w 1680"/>
                <a:gd name="T7" fmla="*/ 288 h 1488"/>
                <a:gd name="T8" fmla="*/ 1680 w 1680"/>
                <a:gd name="T9" fmla="*/ 720 h 1488"/>
                <a:gd name="T10" fmla="*/ 1392 w 1680"/>
                <a:gd name="T11" fmla="*/ 1056 h 1488"/>
                <a:gd name="T12" fmla="*/ 576 w 1680"/>
                <a:gd name="T13" fmla="*/ 1488 h 1488"/>
                <a:gd name="T14" fmla="*/ 0 w 1680"/>
                <a:gd name="T15" fmla="*/ 960 h 1488"/>
                <a:gd name="T16" fmla="*/ 0 w 1680"/>
                <a:gd name="T17" fmla="*/ 336 h 1488"/>
                <a:gd name="T18" fmla="*/ 144 w 1680"/>
                <a:gd name="T19" fmla="*/ 240 h 14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0" h="1488">
                  <a:moveTo>
                    <a:pt x="144" y="240"/>
                  </a:moveTo>
                  <a:lnTo>
                    <a:pt x="336" y="0"/>
                  </a:lnTo>
                  <a:lnTo>
                    <a:pt x="1104" y="0"/>
                  </a:lnTo>
                  <a:lnTo>
                    <a:pt x="1632" y="288"/>
                  </a:lnTo>
                  <a:lnTo>
                    <a:pt x="1680" y="720"/>
                  </a:lnTo>
                  <a:lnTo>
                    <a:pt x="1392" y="1056"/>
                  </a:lnTo>
                  <a:lnTo>
                    <a:pt x="576" y="1488"/>
                  </a:lnTo>
                  <a:lnTo>
                    <a:pt x="0" y="960"/>
                  </a:lnTo>
                  <a:lnTo>
                    <a:pt x="0" y="336"/>
                  </a:lnTo>
                  <a:lnTo>
                    <a:pt x="144" y="24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84" name="Line 6"/>
            <p:cNvSpPr>
              <a:spLocks noChangeShapeType="1"/>
            </p:cNvSpPr>
            <p:nvPr/>
          </p:nvSpPr>
          <p:spPr bwMode="auto">
            <a:xfrm>
              <a:off x="3792" y="1872"/>
              <a:ext cx="0" cy="134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85" name="Line 7"/>
            <p:cNvSpPr>
              <a:spLocks noChangeShapeType="1"/>
            </p:cNvSpPr>
            <p:nvPr/>
          </p:nvSpPr>
          <p:spPr bwMode="auto">
            <a:xfrm>
              <a:off x="4416" y="1872"/>
              <a:ext cx="0" cy="1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86" name="Line 8"/>
            <p:cNvSpPr>
              <a:spLocks noChangeShapeType="1"/>
            </p:cNvSpPr>
            <p:nvPr/>
          </p:nvSpPr>
          <p:spPr bwMode="auto">
            <a:xfrm flipV="1">
              <a:off x="3840" y="2064"/>
              <a:ext cx="528" cy="43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87" name="Line 9"/>
            <p:cNvSpPr>
              <a:spLocks noChangeShapeType="1"/>
            </p:cNvSpPr>
            <p:nvPr/>
          </p:nvSpPr>
          <p:spPr bwMode="auto">
            <a:xfrm>
              <a:off x="3840" y="2640"/>
              <a:ext cx="528" cy="38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88" name="Line 10"/>
            <p:cNvSpPr>
              <a:spLocks noChangeShapeType="1"/>
            </p:cNvSpPr>
            <p:nvPr/>
          </p:nvSpPr>
          <p:spPr bwMode="auto">
            <a:xfrm>
              <a:off x="3840" y="2544"/>
              <a:ext cx="48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89" name="Text Box 11"/>
            <p:cNvSpPr txBox="1">
              <a:spLocks noChangeArrowheads="1"/>
            </p:cNvSpPr>
            <p:nvPr/>
          </p:nvSpPr>
          <p:spPr bwMode="auto">
            <a:xfrm>
              <a:off x="3926" y="2121"/>
              <a:ext cx="1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f</a:t>
              </a:r>
            </a:p>
          </p:txBody>
        </p:sp>
        <p:sp>
          <p:nvSpPr>
            <p:cNvPr id="32790" name="Text Box 12"/>
            <p:cNvSpPr txBox="1">
              <a:spLocks noChangeArrowheads="1"/>
            </p:cNvSpPr>
            <p:nvPr/>
          </p:nvSpPr>
          <p:spPr bwMode="auto">
            <a:xfrm>
              <a:off x="4160" y="2304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n</a:t>
              </a:r>
            </a:p>
          </p:txBody>
        </p:sp>
        <p:sp>
          <p:nvSpPr>
            <p:cNvPr id="32791" name="Text Box 13"/>
            <p:cNvSpPr txBox="1">
              <a:spLocks noChangeArrowheads="1"/>
            </p:cNvSpPr>
            <p:nvPr/>
          </p:nvSpPr>
          <p:spPr bwMode="auto">
            <a:xfrm>
              <a:off x="4080" y="2592"/>
              <a:ext cx="1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f</a:t>
              </a:r>
            </a:p>
          </p:txBody>
        </p:sp>
      </p:grpSp>
      <p:grpSp>
        <p:nvGrpSpPr>
          <p:cNvPr id="32773" name="Group 14"/>
          <p:cNvGrpSpPr>
            <a:grpSpLocks/>
          </p:cNvGrpSpPr>
          <p:nvPr/>
        </p:nvGrpSpPr>
        <p:grpSpPr bwMode="auto">
          <a:xfrm rot="197946">
            <a:off x="5410200" y="2133600"/>
            <a:ext cx="2667000" cy="2362200"/>
            <a:chOff x="3360" y="1872"/>
            <a:chExt cx="1680" cy="1488"/>
          </a:xfrm>
        </p:grpSpPr>
        <p:sp>
          <p:nvSpPr>
            <p:cNvPr id="32774" name="Freeform 15"/>
            <p:cNvSpPr>
              <a:spLocks/>
            </p:cNvSpPr>
            <p:nvPr/>
          </p:nvSpPr>
          <p:spPr bwMode="auto">
            <a:xfrm>
              <a:off x="3360" y="1872"/>
              <a:ext cx="1680" cy="1488"/>
            </a:xfrm>
            <a:custGeom>
              <a:avLst/>
              <a:gdLst>
                <a:gd name="T0" fmla="*/ 144 w 1680"/>
                <a:gd name="T1" fmla="*/ 240 h 1488"/>
                <a:gd name="T2" fmla="*/ 336 w 1680"/>
                <a:gd name="T3" fmla="*/ 0 h 1488"/>
                <a:gd name="T4" fmla="*/ 1104 w 1680"/>
                <a:gd name="T5" fmla="*/ 0 h 1488"/>
                <a:gd name="T6" fmla="*/ 1632 w 1680"/>
                <a:gd name="T7" fmla="*/ 288 h 1488"/>
                <a:gd name="T8" fmla="*/ 1680 w 1680"/>
                <a:gd name="T9" fmla="*/ 720 h 1488"/>
                <a:gd name="T10" fmla="*/ 1392 w 1680"/>
                <a:gd name="T11" fmla="*/ 1056 h 1488"/>
                <a:gd name="T12" fmla="*/ 576 w 1680"/>
                <a:gd name="T13" fmla="*/ 1488 h 1488"/>
                <a:gd name="T14" fmla="*/ 0 w 1680"/>
                <a:gd name="T15" fmla="*/ 960 h 1488"/>
                <a:gd name="T16" fmla="*/ 0 w 1680"/>
                <a:gd name="T17" fmla="*/ 336 h 1488"/>
                <a:gd name="T18" fmla="*/ 144 w 1680"/>
                <a:gd name="T19" fmla="*/ 240 h 14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0" h="1488">
                  <a:moveTo>
                    <a:pt x="144" y="240"/>
                  </a:moveTo>
                  <a:lnTo>
                    <a:pt x="336" y="0"/>
                  </a:lnTo>
                  <a:lnTo>
                    <a:pt x="1104" y="0"/>
                  </a:lnTo>
                  <a:lnTo>
                    <a:pt x="1632" y="288"/>
                  </a:lnTo>
                  <a:lnTo>
                    <a:pt x="1680" y="720"/>
                  </a:lnTo>
                  <a:lnTo>
                    <a:pt x="1392" y="1056"/>
                  </a:lnTo>
                  <a:lnTo>
                    <a:pt x="576" y="1488"/>
                  </a:lnTo>
                  <a:lnTo>
                    <a:pt x="0" y="960"/>
                  </a:lnTo>
                  <a:lnTo>
                    <a:pt x="0" y="336"/>
                  </a:lnTo>
                  <a:lnTo>
                    <a:pt x="144" y="24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75" name="Line 16"/>
            <p:cNvSpPr>
              <a:spLocks noChangeShapeType="1"/>
            </p:cNvSpPr>
            <p:nvPr/>
          </p:nvSpPr>
          <p:spPr bwMode="auto">
            <a:xfrm>
              <a:off x="3792" y="1872"/>
              <a:ext cx="0" cy="134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76" name="Line 17"/>
            <p:cNvSpPr>
              <a:spLocks noChangeShapeType="1"/>
            </p:cNvSpPr>
            <p:nvPr/>
          </p:nvSpPr>
          <p:spPr bwMode="auto">
            <a:xfrm>
              <a:off x="4416" y="1872"/>
              <a:ext cx="0" cy="1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77" name="Line 18"/>
            <p:cNvSpPr>
              <a:spLocks noChangeShapeType="1"/>
            </p:cNvSpPr>
            <p:nvPr/>
          </p:nvSpPr>
          <p:spPr bwMode="auto">
            <a:xfrm flipV="1">
              <a:off x="3840" y="2064"/>
              <a:ext cx="528" cy="43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78" name="Line 19"/>
            <p:cNvSpPr>
              <a:spLocks noChangeShapeType="1"/>
            </p:cNvSpPr>
            <p:nvPr/>
          </p:nvSpPr>
          <p:spPr bwMode="auto">
            <a:xfrm>
              <a:off x="3840" y="2640"/>
              <a:ext cx="528" cy="38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79" name="Line 20"/>
            <p:cNvSpPr>
              <a:spLocks noChangeShapeType="1"/>
            </p:cNvSpPr>
            <p:nvPr/>
          </p:nvSpPr>
          <p:spPr bwMode="auto">
            <a:xfrm>
              <a:off x="3840" y="2544"/>
              <a:ext cx="48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2780" name="Text Box 21"/>
            <p:cNvSpPr txBox="1">
              <a:spLocks noChangeArrowheads="1"/>
            </p:cNvSpPr>
            <p:nvPr/>
          </p:nvSpPr>
          <p:spPr bwMode="auto">
            <a:xfrm>
              <a:off x="3926" y="2121"/>
              <a:ext cx="1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f</a:t>
              </a:r>
            </a:p>
          </p:txBody>
        </p:sp>
        <p:sp>
          <p:nvSpPr>
            <p:cNvPr id="32781" name="Text Box 22"/>
            <p:cNvSpPr txBox="1">
              <a:spLocks noChangeArrowheads="1"/>
            </p:cNvSpPr>
            <p:nvPr/>
          </p:nvSpPr>
          <p:spPr bwMode="auto">
            <a:xfrm>
              <a:off x="4160" y="2304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n</a:t>
              </a:r>
            </a:p>
          </p:txBody>
        </p:sp>
        <p:sp>
          <p:nvSpPr>
            <p:cNvPr id="32782" name="Text Box 23"/>
            <p:cNvSpPr txBox="1">
              <a:spLocks noChangeArrowheads="1"/>
            </p:cNvSpPr>
            <p:nvPr/>
          </p:nvSpPr>
          <p:spPr bwMode="auto">
            <a:xfrm>
              <a:off x="4080" y="2592"/>
              <a:ext cx="1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 i="1"/>
                <a:t>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otionChar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1352550"/>
            <a:ext cx="4735512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Motion is used to: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2019300"/>
            <a:ext cx="4549775" cy="44577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Attention:</a:t>
            </a:r>
            <a:r>
              <a:rPr lang="en-US" smtClean="0"/>
              <a:t> Detect and direct using eye and head motions </a:t>
            </a:r>
          </a:p>
          <a:p>
            <a:pPr eaLnBrk="1" hangingPunct="1">
              <a:defRPr/>
            </a:pPr>
            <a:r>
              <a:rPr lang="en-US" b="1" smtClean="0"/>
              <a:t>Control:</a:t>
            </a:r>
            <a:r>
              <a:rPr lang="en-US" smtClean="0"/>
              <a:t> Locomotion, manipulation, tools</a:t>
            </a:r>
          </a:p>
          <a:p>
            <a:pPr eaLnBrk="1" hangingPunct="1">
              <a:defRPr/>
            </a:pPr>
            <a:r>
              <a:rPr lang="en-US" b="1" smtClean="0"/>
              <a:t>Vision:</a:t>
            </a:r>
            <a:r>
              <a:rPr lang="en-US" smtClean="0"/>
              <a:t> Segment, depth, trajectory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Conditions for solvability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95475"/>
            <a:ext cx="8686800" cy="7413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mtClean="0"/>
              <a:t>SSD Optimal (u, v) satisfies Optic Flow equation</a:t>
            </a:r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609600" y="4038600"/>
            <a:ext cx="7772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lvl="1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 smtClean="0">
                <a:latin typeface="Arial" panose="020B0604020202020204" pitchFamily="34" charset="0"/>
              </a:rPr>
              <a:t>Better: </a:t>
            </a:r>
            <a:r>
              <a:rPr lang="en-US" altLang="en-US" sz="2800" dirty="0" smtClean="0">
                <a:solidFill>
                  <a:schemeClr val="bg2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800" dirty="0" err="1" smtClean="0">
                <a:solidFill>
                  <a:schemeClr val="bg2"/>
                </a:solidFill>
                <a:latin typeface="Arial" panose="020B0604020202020204" pitchFamily="34" charset="0"/>
              </a:rPr>
              <a:t>u,s,v</a:t>
            </a:r>
            <a:r>
              <a:rPr lang="en-US" altLang="en-US" sz="2800" dirty="0" smtClean="0">
                <a:solidFill>
                  <a:schemeClr val="bg2"/>
                </a:solidFill>
                <a:latin typeface="Arial" panose="020B0604020202020204" pitchFamily="34" charset="0"/>
              </a:rPr>
              <a:t>] = </a:t>
            </a:r>
            <a:r>
              <a:rPr lang="en-US" altLang="en-US" sz="2800" dirty="0" err="1" smtClean="0">
                <a:solidFill>
                  <a:schemeClr val="bg2"/>
                </a:solidFill>
                <a:latin typeface="Arial" panose="020B0604020202020204" pitchFamily="34" charset="0"/>
              </a:rPr>
              <a:t>svd</a:t>
            </a:r>
            <a:r>
              <a:rPr lang="en-US" altLang="en-US" sz="2800" dirty="0" smtClean="0">
                <a:solidFill>
                  <a:schemeClr val="bg2"/>
                </a:solidFill>
                <a:latin typeface="Arial" panose="020B0604020202020204" pitchFamily="34" charset="0"/>
              </a:rPr>
              <a:t>(A), s=</a:t>
            </a:r>
            <a:r>
              <a:rPr lang="en-US" altLang="en-US" sz="2800" dirty="0" err="1" smtClean="0">
                <a:solidFill>
                  <a:schemeClr val="bg2"/>
                </a:solidFill>
                <a:latin typeface="Arial" panose="020B0604020202020204" pitchFamily="34" charset="0"/>
              </a:rPr>
              <a:t>diag</a:t>
            </a:r>
            <a:r>
              <a:rPr lang="en-US" altLang="en-US" sz="2800" dirty="0" smtClean="0">
                <a:solidFill>
                  <a:schemeClr val="bg2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800" dirty="0" smtClean="0">
                <a:solidFill>
                  <a:schemeClr val="bg2"/>
                </a:solidFill>
                <a:latin typeface="Symbol" panose="05050102010706020507" pitchFamily="18" charset="2"/>
              </a:rPr>
              <a:t>l</a:t>
            </a:r>
            <a:r>
              <a:rPr lang="en-US" altLang="en-US" sz="2800" baseline="-25000" dirty="0" smtClean="0">
                <a:solidFill>
                  <a:schemeClr val="bg2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800" dirty="0" smtClean="0">
                <a:solidFill>
                  <a:schemeClr val="bg2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dirty="0" smtClean="0">
                <a:solidFill>
                  <a:schemeClr val="bg2"/>
                </a:solidFill>
                <a:latin typeface="Symbol" panose="05050102010706020507" pitchFamily="18" charset="2"/>
              </a:rPr>
              <a:t>l</a:t>
            </a:r>
            <a:r>
              <a:rPr lang="en-US" altLang="en-US" sz="2800" baseline="-25000" dirty="0" smtClean="0">
                <a:solidFill>
                  <a:schemeClr val="bg2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800" dirty="0" smtClean="0">
                <a:solidFill>
                  <a:schemeClr val="bg2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2000" smtClean="0">
                <a:latin typeface="Arial" panose="020B0604020202020204" pitchFamily="34" charset="0"/>
              </a:rPr>
              <a:t>Heath Ch3.5 </a:t>
            </a:r>
            <a:endParaRPr lang="en-US" altLang="en-US" sz="2800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 smtClean="0">
                <a:latin typeface="Arial" panose="020B0604020202020204" pitchFamily="34" charset="0"/>
              </a:rPr>
              <a:t>When </a:t>
            </a:r>
            <a:r>
              <a:rPr lang="en-US" altLang="en-US" sz="2800" dirty="0">
                <a:latin typeface="Arial" panose="020B0604020202020204" pitchFamily="34" charset="0"/>
              </a:rPr>
              <a:t>is this solvable</a:t>
            </a:r>
            <a:r>
              <a:rPr lang="en-US" altLang="en-US" sz="2800" dirty="0" smtClean="0">
                <a:latin typeface="Arial" panose="020B0604020202020204" pitchFamily="34" charset="0"/>
              </a:rPr>
              <a:t>?          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 dirty="0">
                <a:latin typeface="Arial" panose="020B0604020202020204" pitchFamily="34" charset="0"/>
              </a:rPr>
              <a:t>A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T</a:t>
            </a:r>
            <a:r>
              <a:rPr lang="en-US" altLang="en-US" sz="2000" b="1" dirty="0">
                <a:latin typeface="Arial" panose="020B0604020202020204" pitchFamily="34" charset="0"/>
              </a:rPr>
              <a:t>A</a:t>
            </a:r>
            <a:r>
              <a:rPr lang="en-US" altLang="en-US" sz="2000" dirty="0">
                <a:latin typeface="Arial" panose="020B0604020202020204" pitchFamily="34" charset="0"/>
              </a:rPr>
              <a:t> should be invertible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 dirty="0">
                <a:latin typeface="Arial" panose="020B0604020202020204" pitchFamily="34" charset="0"/>
              </a:rPr>
              <a:t>A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T</a:t>
            </a:r>
            <a:r>
              <a:rPr lang="en-US" altLang="en-US" sz="2000" b="1" dirty="0">
                <a:latin typeface="Arial" panose="020B0604020202020204" pitchFamily="34" charset="0"/>
              </a:rPr>
              <a:t>A</a:t>
            </a:r>
            <a:r>
              <a:rPr lang="en-US" altLang="en-US" sz="2000" dirty="0">
                <a:latin typeface="Arial" panose="020B0604020202020204" pitchFamily="34" charset="0"/>
              </a:rPr>
              <a:t> entries should not be too small (noise)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 dirty="0">
                <a:latin typeface="Arial" panose="020B0604020202020204" pitchFamily="34" charset="0"/>
              </a:rPr>
              <a:t>A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T</a:t>
            </a:r>
            <a:r>
              <a:rPr lang="en-US" altLang="en-US" sz="2000" b="1" dirty="0">
                <a:latin typeface="Arial" panose="020B0604020202020204" pitchFamily="34" charset="0"/>
              </a:rPr>
              <a:t>A</a:t>
            </a:r>
            <a:r>
              <a:rPr lang="en-US" altLang="en-US" sz="2000" dirty="0">
                <a:latin typeface="Arial" panose="020B0604020202020204" pitchFamily="34" charset="0"/>
              </a:rPr>
              <a:t> should be well-conditioned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Study eigenvalues: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latin typeface="Arial" panose="020B0604020202020204" pitchFamily="34" charset="0"/>
              </a:rPr>
              <a:t>  </a:t>
            </a:r>
            <a:r>
              <a:rPr lang="en-US" altLang="en-US" sz="2000" dirty="0">
                <a:latin typeface="Symbol" panose="05050102010706020507" pitchFamily="18" charset="2"/>
              </a:rPr>
              <a:t>l</a:t>
            </a:r>
            <a:r>
              <a:rPr lang="en-US" altLang="en-US" sz="2000" baseline="-25000" dirty="0">
                <a:latin typeface="Arial" panose="020B0604020202020204" pitchFamily="34" charset="0"/>
              </a:rPr>
              <a:t>1</a:t>
            </a:r>
            <a:r>
              <a:rPr lang="en-US" altLang="en-US" sz="2000" dirty="0">
                <a:latin typeface="Arial" panose="020B0604020202020204" pitchFamily="34" charset="0"/>
              </a:rPr>
              <a:t>/ </a:t>
            </a:r>
            <a:r>
              <a:rPr lang="en-US" altLang="en-US" sz="2000" dirty="0">
                <a:latin typeface="Symbol" panose="05050102010706020507" pitchFamily="18" charset="2"/>
              </a:rPr>
              <a:t>l</a:t>
            </a:r>
            <a:r>
              <a:rPr lang="en-US" altLang="en-US" sz="2000" baseline="-25000" dirty="0">
                <a:latin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</a:rPr>
              <a:t> should not be too large (</a:t>
            </a:r>
            <a:r>
              <a:rPr lang="en-US" altLang="en-US" sz="2000" dirty="0">
                <a:latin typeface="Symbol" panose="05050102010706020507" pitchFamily="18" charset="2"/>
              </a:rPr>
              <a:t>l</a:t>
            </a:r>
            <a:r>
              <a:rPr lang="en-US" altLang="en-US" sz="2000" baseline="-25000" dirty="0">
                <a:latin typeface="Arial" panose="020B0604020202020204" pitchFamily="34" charset="0"/>
              </a:rPr>
              <a:t>1</a:t>
            </a:r>
            <a:r>
              <a:rPr lang="en-US" altLang="en-US" sz="2000" dirty="0">
                <a:latin typeface="Arial" panose="020B0604020202020204" pitchFamily="34" charset="0"/>
              </a:rPr>
              <a:t> = larger eigenvalue)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1295400" y="2514600"/>
            <a:ext cx="5561012" cy="1296987"/>
            <a:chOff x="769" y="1919"/>
            <a:chExt cx="3503" cy="817"/>
          </a:xfrm>
        </p:grpSpPr>
        <p:pic>
          <p:nvPicPr>
            <p:cNvPr id="3379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79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新細明體" pitchFamily="18" charset="-120"/>
              </a:rPr>
              <a:t>Simple image registration algorithm</a:t>
            </a:r>
            <a:br>
              <a:rPr lang="en-US" altLang="zh-TW" sz="3200" dirty="0" smtClean="0">
                <a:ea typeface="新細明體" pitchFamily="18" charset="-120"/>
              </a:rPr>
            </a:br>
            <a:r>
              <a:rPr lang="en-US" altLang="zh-TW" sz="3200" dirty="0" smtClean="0">
                <a:ea typeface="新細明體" pitchFamily="18" charset="-120"/>
              </a:rPr>
              <a:t>SSD error norm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buFontTx/>
              <a:buNone/>
              <a:defRPr/>
            </a:pPr>
            <a:endParaRPr lang="en-US" altLang="zh-TW" dirty="0" smtClean="0"/>
          </a:p>
          <a:p>
            <a:pPr>
              <a:buFontTx/>
              <a:buNone/>
              <a:defRPr/>
            </a:pPr>
            <a:endParaRPr lang="en-US" altLang="zh-TW" dirty="0"/>
          </a:p>
          <a:p>
            <a:pPr>
              <a:buFontTx/>
              <a:buNone/>
              <a:defRPr/>
            </a:pPr>
            <a:r>
              <a:rPr lang="en-US" altLang="zh-TW" dirty="0" smtClean="0"/>
              <a:t>For each offset </a:t>
            </a:r>
            <a:r>
              <a:rPr lang="en-US" altLang="zh-TW" i="1" dirty="0" smtClean="0">
                <a:solidFill>
                  <a:schemeClr val="bg2"/>
                </a:solidFill>
              </a:rPr>
              <a:t>(u, v)</a:t>
            </a:r>
          </a:p>
          <a:p>
            <a:pPr>
              <a:buFontTx/>
              <a:buNone/>
              <a:defRPr/>
            </a:pPr>
            <a:r>
              <a:rPr lang="en-US" altLang="zh-TW" dirty="0" smtClean="0"/>
              <a:t>    compute </a:t>
            </a:r>
            <a:r>
              <a:rPr lang="en-US" altLang="zh-TW" i="1" dirty="0" smtClean="0">
                <a:solidFill>
                  <a:schemeClr val="bg2"/>
                </a:solidFill>
              </a:rPr>
              <a:t>E(</a:t>
            </a:r>
            <a:r>
              <a:rPr lang="en-US" altLang="zh-TW" i="1" dirty="0" err="1" smtClean="0">
                <a:solidFill>
                  <a:schemeClr val="bg2"/>
                </a:solidFill>
              </a:rPr>
              <a:t>u,v</a:t>
            </a:r>
            <a:r>
              <a:rPr lang="en-US" altLang="zh-TW" i="1" dirty="0" smtClean="0">
                <a:solidFill>
                  <a:schemeClr val="bg2"/>
                </a:solidFill>
              </a:rPr>
              <a:t>)</a:t>
            </a:r>
            <a:r>
              <a:rPr lang="en-US" altLang="zh-TW" i="1" dirty="0" smtClean="0"/>
              <a:t>;</a:t>
            </a:r>
          </a:p>
          <a:p>
            <a:pPr>
              <a:buFontTx/>
              <a:buNone/>
              <a:defRPr/>
            </a:pPr>
            <a:r>
              <a:rPr lang="en-US" altLang="zh-TW" dirty="0" smtClean="0"/>
              <a:t>Choose </a:t>
            </a:r>
            <a:r>
              <a:rPr lang="en-US" altLang="zh-TW" i="1" dirty="0" smtClean="0">
                <a:solidFill>
                  <a:schemeClr val="bg2"/>
                </a:solidFill>
              </a:rPr>
              <a:t>(u, v)</a:t>
            </a:r>
            <a:r>
              <a:rPr lang="en-US" altLang="zh-TW" dirty="0" smtClean="0">
                <a:solidFill>
                  <a:schemeClr val="bg2"/>
                </a:solidFill>
              </a:rPr>
              <a:t> </a:t>
            </a:r>
            <a:r>
              <a:rPr lang="en-US" altLang="zh-TW" dirty="0" smtClean="0"/>
              <a:t>which minimizes </a:t>
            </a:r>
            <a:r>
              <a:rPr lang="en-US" altLang="zh-TW" i="1" dirty="0" smtClean="0">
                <a:solidFill>
                  <a:schemeClr val="bg2"/>
                </a:solidFill>
              </a:rPr>
              <a:t>E(</a:t>
            </a:r>
            <a:r>
              <a:rPr lang="en-US" altLang="zh-TW" i="1" dirty="0" err="1" smtClean="0">
                <a:solidFill>
                  <a:schemeClr val="bg2"/>
                </a:solidFill>
              </a:rPr>
              <a:t>u,v</a:t>
            </a:r>
            <a:r>
              <a:rPr lang="en-US" altLang="zh-TW" i="1" dirty="0" smtClean="0">
                <a:solidFill>
                  <a:schemeClr val="bg2"/>
                </a:solidFill>
              </a:rPr>
              <a:t>)</a:t>
            </a:r>
            <a:r>
              <a:rPr lang="en-US" altLang="zh-TW" i="1" dirty="0" smtClean="0"/>
              <a:t>;</a:t>
            </a:r>
          </a:p>
          <a:p>
            <a:pPr>
              <a:buFontTx/>
              <a:buNone/>
              <a:defRPr/>
            </a:pPr>
            <a:endParaRPr lang="en-US" altLang="zh-TW" i="1" dirty="0" smtClean="0"/>
          </a:p>
          <a:p>
            <a:pPr>
              <a:buFontTx/>
              <a:buNone/>
              <a:defRPr/>
            </a:pPr>
            <a:r>
              <a:rPr lang="en-US" altLang="zh-TW" dirty="0" smtClean="0"/>
              <a:t> </a:t>
            </a:r>
          </a:p>
          <a:p>
            <a:pPr>
              <a:buFontTx/>
              <a:buNone/>
              <a:defRPr/>
            </a:pPr>
            <a:endParaRPr lang="en-US" altLang="zh-TW" dirty="0" smtClean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1600200" y="1752600"/>
          <a:ext cx="496887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7" name="方程式" r:id="rId4" imgW="2336800" imgH="368300" progId="Equation.3">
                  <p:embed/>
                </p:oleObj>
              </mc:Choice>
              <mc:Fallback>
                <p:oleObj name="方程式" r:id="rId4" imgW="2336800" imgH="3683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752600"/>
                        <a:ext cx="4968875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9" y="4633486"/>
            <a:ext cx="2735262" cy="199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466725" y="4324350"/>
            <a:ext cx="2401023" cy="2381250"/>
            <a:chOff x="294" y="1480"/>
            <a:chExt cx="2270" cy="2268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95" y="1480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48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202" y="1480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55" y="148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109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94" y="1933"/>
              <a:ext cx="453" cy="4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747" y="1933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201" y="1933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654" y="1933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2108" y="1933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296" y="2387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749" y="2387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1203" y="2387"/>
              <a:ext cx="453" cy="45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1656" y="2387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2110" y="2387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295" y="2840"/>
              <a:ext cx="453" cy="4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748" y="2840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1202" y="2840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1655" y="284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2109" y="2840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295" y="3294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748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9" name="Rectangle 32"/>
            <p:cNvSpPr>
              <a:spLocks noChangeArrowheads="1"/>
            </p:cNvSpPr>
            <p:nvPr/>
          </p:nvSpPr>
          <p:spPr bwMode="auto">
            <a:xfrm>
              <a:off x="1202" y="3294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1655" y="3294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2109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  <p:grpSp>
        <p:nvGrpSpPr>
          <p:cNvPr id="32" name="Group 46"/>
          <p:cNvGrpSpPr>
            <a:grpSpLocks/>
          </p:cNvGrpSpPr>
          <p:nvPr/>
        </p:nvGrpSpPr>
        <p:grpSpPr bwMode="auto">
          <a:xfrm>
            <a:off x="453720" y="4811237"/>
            <a:ext cx="1441671" cy="1428960"/>
            <a:chOff x="1201" y="2114"/>
            <a:chExt cx="1363" cy="1361"/>
          </a:xfrm>
        </p:grpSpPr>
        <p:grpSp>
          <p:nvGrpSpPr>
            <p:cNvPr id="33" name="Group 47"/>
            <p:cNvGrpSpPr>
              <a:grpSpLocks/>
            </p:cNvGrpSpPr>
            <p:nvPr/>
          </p:nvGrpSpPr>
          <p:grpSpPr bwMode="auto">
            <a:xfrm>
              <a:off x="1201" y="2114"/>
              <a:ext cx="1363" cy="1361"/>
              <a:chOff x="1201" y="2114"/>
              <a:chExt cx="1363" cy="1361"/>
            </a:xfrm>
          </p:grpSpPr>
          <p:sp>
            <p:nvSpPr>
              <p:cNvPr id="35" name="Rectangle 48"/>
              <p:cNvSpPr>
                <a:spLocks noChangeArrowheads="1"/>
              </p:cNvSpPr>
              <p:nvPr/>
            </p:nvSpPr>
            <p:spPr bwMode="auto">
              <a:xfrm>
                <a:off x="1201" y="2114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36" name="Rectangle 49"/>
              <p:cNvSpPr>
                <a:spLocks noChangeArrowheads="1"/>
              </p:cNvSpPr>
              <p:nvPr/>
            </p:nvSpPr>
            <p:spPr bwMode="auto">
              <a:xfrm>
                <a:off x="1654" y="2114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37" name="Rectangle 50"/>
              <p:cNvSpPr>
                <a:spLocks noChangeArrowheads="1"/>
              </p:cNvSpPr>
              <p:nvPr/>
            </p:nvSpPr>
            <p:spPr bwMode="auto">
              <a:xfrm>
                <a:off x="2108" y="2114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38" name="Rectangle 51"/>
              <p:cNvSpPr>
                <a:spLocks noChangeArrowheads="1"/>
              </p:cNvSpPr>
              <p:nvPr/>
            </p:nvSpPr>
            <p:spPr bwMode="auto">
              <a:xfrm>
                <a:off x="1203" y="2568"/>
                <a:ext cx="453" cy="453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39" name="Rectangle 52"/>
              <p:cNvSpPr>
                <a:spLocks noChangeArrowheads="1"/>
              </p:cNvSpPr>
              <p:nvPr/>
            </p:nvSpPr>
            <p:spPr bwMode="auto">
              <a:xfrm>
                <a:off x="1656" y="2568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40" name="Rectangle 53"/>
              <p:cNvSpPr>
                <a:spLocks noChangeArrowheads="1"/>
              </p:cNvSpPr>
              <p:nvPr/>
            </p:nvSpPr>
            <p:spPr bwMode="auto">
              <a:xfrm>
                <a:off x="2110" y="2568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41" name="Rectangle 54"/>
              <p:cNvSpPr>
                <a:spLocks noChangeArrowheads="1"/>
              </p:cNvSpPr>
              <p:nvPr/>
            </p:nvSpPr>
            <p:spPr bwMode="auto">
              <a:xfrm>
                <a:off x="1202" y="3021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42" name="Rectangle 55"/>
              <p:cNvSpPr>
                <a:spLocks noChangeArrowheads="1"/>
              </p:cNvSpPr>
              <p:nvPr/>
            </p:nvSpPr>
            <p:spPr bwMode="auto">
              <a:xfrm>
                <a:off x="1655" y="3021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43" name="Rectangle 56"/>
              <p:cNvSpPr>
                <a:spLocks noChangeArrowheads="1"/>
              </p:cNvSpPr>
              <p:nvPr/>
            </p:nvSpPr>
            <p:spPr bwMode="auto">
              <a:xfrm>
                <a:off x="2109" y="3021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34" name="Rectangle 57"/>
            <p:cNvSpPr>
              <a:spLocks noChangeArrowheads="1"/>
            </p:cNvSpPr>
            <p:nvPr/>
          </p:nvSpPr>
          <p:spPr bwMode="auto">
            <a:xfrm>
              <a:off x="1201" y="2114"/>
              <a:ext cx="1361" cy="1361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zh-TW" b="1">
                <a:solidFill>
                  <a:srgbClr val="FF0000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9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07865 -1.11111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-1.11111E-6 L 0.1573 -1.11111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Optic Flow Real Image Challenges: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484813"/>
            <a:ext cx="8229600" cy="1220787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Can we solve for accurate optic flow vectors everywhere using this image sequence?</a:t>
            </a:r>
          </a:p>
          <a:p>
            <a:pPr lvl="1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build="p" bldLvl="2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Edge</a:t>
            </a:r>
          </a:p>
        </p:txBody>
      </p:sp>
      <p:pic>
        <p:nvPicPr>
          <p:cNvPr id="35843" name="Picture 3" descr="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su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4832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4616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295400" y="5654675"/>
            <a:ext cx="4132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>
                <a:latin typeface="Arial" panose="020B0604020202020204" pitchFamily="34" charset="0"/>
              </a:rPr>
              <a:t> gradients very large or very small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>
                <a:latin typeface="Arial" panose="020B0604020202020204" pitchFamily="34" charset="0"/>
              </a:rPr>
              <a:t> large</a:t>
            </a:r>
            <a:r>
              <a:rPr lang="en-US" altLang="en-US" sz="2000">
                <a:latin typeface="Symbol" panose="05050102010706020507" pitchFamily="18" charset="2"/>
              </a:rPr>
              <a:t> l</a:t>
            </a:r>
            <a:r>
              <a:rPr lang="en-US" altLang="en-US" sz="2000" baseline="-25000">
                <a:latin typeface="Arial" panose="020B0604020202020204" pitchFamily="34" charset="0"/>
              </a:rPr>
              <a:t>1</a:t>
            </a:r>
            <a:r>
              <a:rPr lang="en-US" altLang="en-US" sz="2000">
                <a:latin typeface="Arial" panose="020B0604020202020204" pitchFamily="34" charset="0"/>
              </a:rPr>
              <a:t>, small </a:t>
            </a:r>
            <a:r>
              <a:rPr lang="en-US" altLang="en-US" sz="2000">
                <a:latin typeface="Symbol" panose="05050102010706020507" pitchFamily="18" charset="2"/>
              </a:rPr>
              <a:t>l</a:t>
            </a:r>
            <a:r>
              <a:rPr lang="en-US" altLang="en-US" sz="2000" baseline="-25000"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35849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Low texture region</a:t>
            </a: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1446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295400" y="5611813"/>
            <a:ext cx="40227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>
                <a:latin typeface="Arial" panose="020B0604020202020204" pitchFamily="34" charset="0"/>
              </a:rPr>
              <a:t> small</a:t>
            </a:r>
            <a:r>
              <a:rPr lang="en-US" altLang="en-US" sz="2000">
                <a:latin typeface="Symbol" panose="05050102010706020507" pitchFamily="18" charset="2"/>
              </a:rPr>
              <a:t> l</a:t>
            </a:r>
            <a:r>
              <a:rPr lang="en-US" altLang="en-US" sz="2000" baseline="-25000">
                <a:latin typeface="Arial" panose="020B0604020202020204" pitchFamily="34" charset="0"/>
              </a:rPr>
              <a:t>1</a:t>
            </a:r>
            <a:r>
              <a:rPr lang="en-US" altLang="en-US" sz="2000">
                <a:latin typeface="Arial" panose="020B0604020202020204" pitchFamily="34" charset="0"/>
              </a:rPr>
              <a:t>, small </a:t>
            </a:r>
            <a:r>
              <a:rPr lang="en-US" altLang="en-US" sz="2000">
                <a:latin typeface="Symbol" panose="05050102010706020507" pitchFamily="18" charset="2"/>
              </a:rPr>
              <a:t>l</a:t>
            </a:r>
            <a:r>
              <a:rPr lang="en-US" altLang="en-US" sz="2000" baseline="-25000"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36872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1262063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High textured region</a:t>
            </a:r>
          </a:p>
        </p:txBody>
      </p:sp>
      <p:pic>
        <p:nvPicPr>
          <p:cNvPr id="37891" name="Picture 3" descr="zoo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su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7894" name="Picture 6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Line 7"/>
          <p:cNvSpPr>
            <a:spLocks noChangeShapeType="1"/>
          </p:cNvSpPr>
          <p:nvPr/>
        </p:nvSpPr>
        <p:spPr bwMode="auto">
          <a:xfrm flipH="1">
            <a:off x="4527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354513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295400" y="5611813"/>
            <a:ext cx="499268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>
                <a:latin typeface="Arial" panose="020B0604020202020204" pitchFamily="34" charset="0"/>
              </a:rPr>
              <a:t> large</a:t>
            </a:r>
            <a:r>
              <a:rPr lang="en-US" altLang="en-US" sz="2000">
                <a:latin typeface="Symbol" panose="05050102010706020507" pitchFamily="18" charset="2"/>
              </a:rPr>
              <a:t> l</a:t>
            </a:r>
            <a:r>
              <a:rPr lang="en-US" altLang="en-US" sz="2000" baseline="-25000">
                <a:latin typeface="Arial" panose="020B0604020202020204" pitchFamily="34" charset="0"/>
              </a:rPr>
              <a:t>1</a:t>
            </a:r>
            <a:r>
              <a:rPr lang="en-US" altLang="en-US" sz="2000">
                <a:latin typeface="Arial" panose="020B0604020202020204" pitchFamily="34" charset="0"/>
              </a:rPr>
              <a:t>, large </a:t>
            </a:r>
            <a:r>
              <a:rPr lang="en-US" altLang="en-US" sz="2000">
                <a:latin typeface="Symbol" panose="05050102010706020507" pitchFamily="18" charset="2"/>
              </a:rPr>
              <a:t>l</a:t>
            </a:r>
            <a:r>
              <a:rPr lang="en-US" altLang="en-US" sz="2000" baseline="-25000"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37898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Observation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This is a two image problem BUT</a:t>
            </a:r>
          </a:p>
          <a:p>
            <a:pPr lvl="1" eaLnBrk="1" hangingPunct="1">
              <a:defRPr/>
            </a:pPr>
            <a:r>
              <a:rPr lang="en-US" sz="2000" smtClean="0"/>
              <a:t>Can measure sensitivity by just looking at one of the images!</a:t>
            </a:r>
          </a:p>
          <a:p>
            <a:pPr lvl="1" eaLnBrk="1" hangingPunct="1">
              <a:defRPr/>
            </a:pPr>
            <a:r>
              <a:rPr lang="en-US" sz="2000" smtClean="0"/>
              <a:t>This tells us which pixels are easy to track, which are hard</a:t>
            </a:r>
          </a:p>
          <a:p>
            <a:pPr lvl="2" eaLnBrk="1" hangingPunct="1">
              <a:defRPr/>
            </a:pPr>
            <a:r>
              <a:rPr lang="en-US" sz="2000" smtClean="0"/>
              <a:t>very useful later on when we do feature tracking...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AD2FAA0-052E-4F44-8DFA-7771645E2B65}" type="datetime1"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1/16/2025</a:t>
            </a:fld>
            <a:endParaRPr lang="en-US" altLang="en-US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36E3CA07-D1E7-4413-9D6C-363080323BEA}" type="slidenum">
              <a:rPr lang="en-US" altLang="en-US" sz="8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Review “Visual motion </a:t>
            </a:r>
            <a:r>
              <a:rPr lang="en-US" altLang="en-US" smtClean="0">
                <a:solidFill>
                  <a:schemeClr val="tx2"/>
                </a:solidFill>
              </a:rPr>
              <a:t>detection</a:t>
            </a:r>
            <a:r>
              <a:rPr lang="en-US" altLang="en-US" smtClean="0"/>
              <a:t> / </a:t>
            </a:r>
            <a:br>
              <a:rPr lang="en-US" altLang="en-US" smtClean="0"/>
            </a:br>
            <a:r>
              <a:rPr lang="en-US" altLang="en-US" smtClean="0"/>
              <a:t>optic flow”</a:t>
            </a:r>
          </a:p>
        </p:txBody>
      </p:sp>
      <p:sp>
        <p:nvSpPr>
          <p:cNvPr id="1434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Relating two adjacent frames: (small differences):</a:t>
            </a:r>
          </a:p>
        </p:txBody>
      </p:sp>
      <p:graphicFrame>
        <p:nvGraphicFramePr>
          <p:cNvPr id="39942" name="Object 2054"/>
          <p:cNvGraphicFramePr>
            <a:graphicFrameLocks noChangeAspect="1"/>
          </p:cNvGraphicFramePr>
          <p:nvPr/>
        </p:nvGraphicFramePr>
        <p:xfrm>
          <a:off x="2667000" y="2316163"/>
          <a:ext cx="6156325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8" name="Equation" r:id="rId7" imgW="2514600" imgH="142875" progId="EquationMagic">
                  <p:embed/>
                </p:oleObj>
              </mc:Choice>
              <mc:Fallback>
                <p:oleObj name="Equation" r:id="rId7" imgW="2514600" imgH="142875" progId="EquationMagic">
                  <p:embed/>
                  <p:pic>
                    <p:nvPicPr>
                      <p:cNvPr id="0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16163"/>
                        <a:ext cx="6156325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43" name="Group 2060"/>
          <p:cNvGrpSpPr>
            <a:grpSpLocks/>
          </p:cNvGrpSpPr>
          <p:nvPr/>
        </p:nvGrpSpPr>
        <p:grpSpPr bwMode="auto">
          <a:xfrm>
            <a:off x="5105400" y="3048000"/>
            <a:ext cx="3276600" cy="2209800"/>
            <a:chOff x="1536" y="1920"/>
            <a:chExt cx="2064" cy="1392"/>
          </a:xfrm>
        </p:grpSpPr>
        <p:sp>
          <p:nvSpPr>
            <p:cNvPr id="39954" name="Rectangle 2052"/>
            <p:cNvSpPr>
              <a:spLocks noChangeArrowheads="1"/>
            </p:cNvSpPr>
            <p:nvPr/>
          </p:nvSpPr>
          <p:spPr bwMode="auto">
            <a:xfrm>
              <a:off x="1536" y="1920"/>
              <a:ext cx="2064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955" name="Rectangle 2053"/>
            <p:cNvSpPr>
              <a:spLocks noChangeArrowheads="1"/>
            </p:cNvSpPr>
            <p:nvPr/>
          </p:nvSpPr>
          <p:spPr bwMode="auto">
            <a:xfrm>
              <a:off x="2352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956" name="Rectangle 2055"/>
            <p:cNvSpPr>
              <a:spLocks noChangeArrowheads="1"/>
            </p:cNvSpPr>
            <p:nvPr/>
          </p:nvSpPr>
          <p:spPr bwMode="auto">
            <a:xfrm>
              <a:off x="2496" y="2304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9944" name="Line 2056"/>
          <p:cNvSpPr>
            <a:spLocks noChangeShapeType="1"/>
          </p:cNvSpPr>
          <p:nvPr/>
        </p:nvSpPr>
        <p:spPr bwMode="auto">
          <a:xfrm>
            <a:off x="6173788" y="2722563"/>
            <a:ext cx="455612" cy="70643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39945" name="Line 2057"/>
          <p:cNvSpPr>
            <a:spLocks noChangeShapeType="1"/>
          </p:cNvSpPr>
          <p:nvPr/>
        </p:nvSpPr>
        <p:spPr bwMode="auto">
          <a:xfrm flipH="1">
            <a:off x="7391400" y="2676525"/>
            <a:ext cx="1143000" cy="1209675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pic>
        <p:nvPicPr>
          <p:cNvPr id="437259" name="stoefflerMotion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5103813"/>
            <a:ext cx="502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rmD32im1.mpg">
            <a:hlinkClick r:id="" action="ppaction://media"/>
          </p:cNvPr>
          <p:cNvPicPr>
            <a:picLocks noChangeAspect="1" noChangeArrowheads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676525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8" name="Picture 4" descr="FO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40132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9" name="TextBox 1"/>
          <p:cNvSpPr txBox="1">
            <a:spLocks noChangeArrowheads="1"/>
          </p:cNvSpPr>
          <p:nvPr/>
        </p:nvSpPr>
        <p:spPr bwMode="auto">
          <a:xfrm>
            <a:off x="4100513" y="3200400"/>
            <a:ext cx="1082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Vector</a:t>
            </a:r>
          </a:p>
          <a:p>
            <a:r>
              <a:rPr lang="en-US" altLang="en-US"/>
              <a:t>Field</a:t>
            </a:r>
          </a:p>
          <a:p>
            <a:r>
              <a:rPr lang="en-US" altLang="en-US">
                <a:solidFill>
                  <a:schemeClr val="bg2"/>
                </a:solidFill>
              </a:rPr>
              <a:t>[         ]</a:t>
            </a:r>
          </a:p>
          <a:p>
            <a:endParaRPr lang="en-US" altLang="en-US"/>
          </a:p>
          <a:p>
            <a:endParaRPr lang="en-CA" altLang="en-US"/>
          </a:p>
        </p:txBody>
      </p:sp>
      <p:pic>
        <p:nvPicPr>
          <p:cNvPr id="39950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4064000"/>
            <a:ext cx="4048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067175"/>
            <a:ext cx="357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52" name="Straight Arrow Connector 5"/>
          <p:cNvCxnSpPr>
            <a:cxnSpLocks noChangeShapeType="1"/>
          </p:cNvCxnSpPr>
          <p:nvPr/>
        </p:nvCxnSpPr>
        <p:spPr bwMode="auto">
          <a:xfrm flipH="1" flipV="1">
            <a:off x="3989388" y="2592388"/>
            <a:ext cx="455612" cy="684212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53" name="Straight Arrow Connector 7"/>
          <p:cNvCxnSpPr>
            <a:cxnSpLocks noChangeShapeType="1"/>
            <a:stCxn id="39949" idx="0"/>
          </p:cNvCxnSpPr>
          <p:nvPr/>
        </p:nvCxnSpPr>
        <p:spPr bwMode="auto">
          <a:xfrm flipV="1">
            <a:off x="4641850" y="2590800"/>
            <a:ext cx="371475" cy="6096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7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2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72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ea typeface="新細明體" charset="-120"/>
              </a:rPr>
              <a:t>Correspondence between image points</a:t>
            </a:r>
            <a:br>
              <a:rPr lang="en-US" altLang="zh-TW" sz="3200" smtClean="0">
                <a:ea typeface="新細明體" charset="-120"/>
              </a:rPr>
            </a:br>
            <a:r>
              <a:rPr lang="en-US" altLang="zh-TW" sz="3200" smtClean="0">
                <a:ea typeface="新細明體" charset="-120"/>
              </a:rPr>
              <a:t>Motion, Optic flow, Tracking, Features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71" name="Oval 7"/>
          <p:cNvSpPr>
            <a:spLocks noChangeArrowheads="1"/>
          </p:cNvSpPr>
          <p:nvPr/>
        </p:nvSpPr>
        <p:spPr bwMode="auto">
          <a:xfrm>
            <a:off x="1763713" y="3500438"/>
            <a:ext cx="144462" cy="14446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charset="-12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814513" y="3013075"/>
            <a:ext cx="4040187" cy="941388"/>
            <a:chOff x="1143" y="1898"/>
            <a:chExt cx="2545" cy="593"/>
          </a:xfrm>
        </p:grpSpPr>
        <p:sp>
          <p:nvSpPr>
            <p:cNvPr id="40969" name="Line 8"/>
            <p:cNvSpPr>
              <a:spLocks noChangeShapeType="1"/>
            </p:cNvSpPr>
            <p:nvPr/>
          </p:nvSpPr>
          <p:spPr bwMode="auto">
            <a:xfrm flipV="1">
              <a:off x="1202" y="1898"/>
              <a:ext cx="2126" cy="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70" name="Line 9"/>
            <p:cNvSpPr>
              <a:spLocks noChangeShapeType="1"/>
            </p:cNvSpPr>
            <p:nvPr/>
          </p:nvSpPr>
          <p:spPr bwMode="auto">
            <a:xfrm>
              <a:off x="1152" y="2261"/>
              <a:ext cx="2426" cy="2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71" name="Line 10"/>
            <p:cNvSpPr>
              <a:spLocks noChangeShapeType="1"/>
            </p:cNvSpPr>
            <p:nvPr/>
          </p:nvSpPr>
          <p:spPr bwMode="auto">
            <a:xfrm flipV="1">
              <a:off x="1143" y="2264"/>
              <a:ext cx="2545" cy="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2057400" y="5405438"/>
            <a:ext cx="1001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Time </a:t>
            </a:r>
            <a:r>
              <a:rPr lang="en-US" altLang="en-US" b="1">
                <a:solidFill>
                  <a:schemeClr val="bg2"/>
                </a:solidFill>
              </a:rPr>
              <a:t>t</a:t>
            </a:r>
            <a:endParaRPr lang="en-CA" altLang="en-US"/>
          </a:p>
        </p:txBody>
      </p:sp>
      <p:sp>
        <p:nvSpPr>
          <p:cNvPr id="40968" name="TextBox 3"/>
          <p:cNvSpPr txBox="1">
            <a:spLocks noChangeArrowheads="1"/>
          </p:cNvSpPr>
          <p:nvPr/>
        </p:nvSpPr>
        <p:spPr bwMode="auto">
          <a:xfrm>
            <a:off x="6424613" y="5334000"/>
            <a:ext cx="614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</a:rPr>
              <a:t>t+1</a:t>
            </a:r>
            <a:endParaRPr lang="en-CA" altLang="en-US" b="1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7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7" y="4724400"/>
            <a:ext cx="3584575" cy="217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ea typeface="新細明體" pitchFamily="18" charset="-120"/>
              </a:rPr>
              <a:t>Image correspondence: Three assumptions</a:t>
            </a:r>
            <a:endParaRPr lang="en-US" altLang="zh-TW" sz="3200" dirty="0" smtClean="0">
              <a:ea typeface="新細明體" pitchFamily="18" charset="-120"/>
            </a:endParaRP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3795712" cy="161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Brightness </a:t>
            </a:r>
            <a:r>
              <a:rPr lang="en-US" altLang="zh-TW" dirty="0" smtClean="0"/>
              <a:t>consistency</a:t>
            </a:r>
          </a:p>
          <a:p>
            <a:pPr>
              <a:defRPr/>
            </a:pPr>
            <a:endParaRPr lang="en-US" altLang="zh-TW" dirty="0"/>
          </a:p>
          <a:p>
            <a:pPr marL="117475" indent="0">
              <a:buNone/>
              <a:defRPr/>
            </a:pPr>
            <a:endParaRPr lang="en-US" altLang="zh-TW" dirty="0"/>
          </a:p>
          <a:p>
            <a:pPr>
              <a:defRPr/>
            </a:pPr>
            <a:r>
              <a:rPr lang="en-US" altLang="zh-TW" dirty="0"/>
              <a:t>Spatial </a:t>
            </a:r>
            <a:r>
              <a:rPr lang="en-US" altLang="zh-TW" dirty="0" smtClean="0"/>
              <a:t>coherence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en-US" altLang="zh-TW" dirty="0"/>
              <a:t>Temporal persistence</a:t>
            </a:r>
          </a:p>
          <a:p>
            <a:endParaRPr lang="en-CA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43997"/>
            <a:ext cx="2462213" cy="16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Small camera re-orientation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352800" y="3581400"/>
            <a:ext cx="60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63493" name="Picture 5" descr="toy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1884363" cy="188436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494" name="Group 6"/>
          <p:cNvGrpSpPr>
            <a:grpSpLocks/>
          </p:cNvGrpSpPr>
          <p:nvPr/>
        </p:nvGrpSpPr>
        <p:grpSpPr bwMode="auto">
          <a:xfrm>
            <a:off x="762000" y="2514600"/>
            <a:ext cx="6858000" cy="4343400"/>
            <a:chOff x="192" y="768"/>
            <a:chExt cx="5226" cy="3102"/>
          </a:xfrm>
        </p:grpSpPr>
        <p:pic>
          <p:nvPicPr>
            <p:cNvPr id="1127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496"/>
              <a:ext cx="1434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73" name="Line 8"/>
            <p:cNvSpPr>
              <a:spLocks noChangeShapeType="1"/>
            </p:cNvSpPr>
            <p:nvPr/>
          </p:nvSpPr>
          <p:spPr bwMode="auto">
            <a:xfrm>
              <a:off x="4512" y="1440"/>
              <a:ext cx="3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274" name="Line 9"/>
            <p:cNvSpPr>
              <a:spLocks noChangeShapeType="1"/>
            </p:cNvSpPr>
            <p:nvPr/>
          </p:nvSpPr>
          <p:spPr bwMode="auto">
            <a:xfrm>
              <a:off x="4512" y="1728"/>
              <a:ext cx="3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275" name="Line 10"/>
            <p:cNvSpPr>
              <a:spLocks noChangeShapeType="1"/>
            </p:cNvSpPr>
            <p:nvPr/>
          </p:nvSpPr>
          <p:spPr bwMode="auto">
            <a:xfrm>
              <a:off x="192" y="816"/>
              <a:ext cx="0" cy="163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276" name="Line 11"/>
            <p:cNvSpPr>
              <a:spLocks noChangeShapeType="1"/>
            </p:cNvSpPr>
            <p:nvPr/>
          </p:nvSpPr>
          <p:spPr bwMode="auto">
            <a:xfrm>
              <a:off x="4416" y="768"/>
              <a:ext cx="0" cy="163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990600" y="51816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Note: Almost all pixels change!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Solve for optic flow using several simultaneous equations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5029200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Taylor expansion for each patch: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Over determined equation system: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/>
              <a:t>                  </a:t>
            </a:r>
            <a:r>
              <a:rPr lang="en-US" sz="2800" dirty="0" err="1" smtClean="0">
                <a:solidFill>
                  <a:schemeClr val="bg2"/>
                </a:solidFill>
              </a:rPr>
              <a:t>dIm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  =  M*u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Can be solved in least squares sense using </a:t>
            </a:r>
            <a:r>
              <a:rPr lang="en-US" sz="2800" dirty="0" err="1" smtClean="0"/>
              <a:t>Matlab</a:t>
            </a:r>
            <a:r>
              <a:rPr lang="en-US" sz="28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                  u = M\</a:t>
            </a:r>
            <a:r>
              <a:rPr lang="en-US" sz="2800" dirty="0" err="1" smtClean="0">
                <a:solidFill>
                  <a:srgbClr val="000000"/>
                </a:solidFill>
              </a:rPr>
              <a:t>dIm</a:t>
            </a:r>
            <a:r>
              <a:rPr lang="en-US" sz="2800" dirty="0" smtClean="0">
                <a:solidFill>
                  <a:srgbClr val="000000"/>
                </a:solidFill>
              </a:rPr>
              <a:t>  </a:t>
            </a:r>
          </a:p>
          <a:p>
            <a:pPr marL="117475" indent="0" eaLnBrk="1" hangingPunct="1">
              <a:lnSpc>
                <a:spcPct val="80000"/>
              </a:lnSpc>
              <a:buFontTx/>
              <a:buNone/>
              <a:defRPr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1524000" y="4114800"/>
          <a:ext cx="39481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0" name="Equation" r:id="rId3" imgW="1809750" imgH="476250" progId="EquationMagic">
                  <p:embed/>
                </p:oleObj>
              </mc:Choice>
              <mc:Fallback>
                <p:oleObj name="Equation" r:id="rId3" imgW="1809750" imgH="47625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114800"/>
                        <a:ext cx="3948113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3900"/>
            <a:ext cx="8548688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45438"/>
            <a:ext cx="3657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5063" name="Object 20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150234"/>
              </p:ext>
            </p:extLst>
          </p:nvPr>
        </p:nvGraphicFramePr>
        <p:xfrm>
          <a:off x="227527" y="2601912"/>
          <a:ext cx="638333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1" name="Equation" r:id="rId7" imgW="3238560" imgH="142920" progId="EquationMagic">
                  <p:embed/>
                </p:oleObj>
              </mc:Choice>
              <mc:Fallback>
                <p:oleObj name="Equation" r:id="rId7" imgW="3238560" imgH="142920" progId="EquationMagic">
                  <p:embed/>
                  <p:pic>
                    <p:nvPicPr>
                      <p:cNvPr id="0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27" y="2601912"/>
                        <a:ext cx="638333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TextBox 1"/>
          <p:cNvSpPr txBox="1">
            <a:spLocks noChangeArrowheads="1"/>
          </p:cNvSpPr>
          <p:nvPr/>
        </p:nvSpPr>
        <p:spPr bwMode="auto">
          <a:xfrm>
            <a:off x="7296046" y="2544034"/>
            <a:ext cx="16193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smtClean="0"/>
              <a:t>Brightness</a:t>
            </a:r>
          </a:p>
          <a:p>
            <a:r>
              <a:rPr lang="en-US" altLang="en-US" dirty="0" smtClean="0"/>
              <a:t>consistency</a:t>
            </a:r>
            <a:endParaRPr lang="en-CA" altLang="en-US" dirty="0"/>
          </a:p>
        </p:txBody>
      </p:sp>
      <p:cxnSp>
        <p:nvCxnSpPr>
          <p:cNvPr id="45065" name="Straight Arrow Connector 3"/>
          <p:cNvCxnSpPr>
            <a:cxnSpLocks noChangeShapeType="1"/>
          </p:cNvCxnSpPr>
          <p:nvPr/>
        </p:nvCxnSpPr>
        <p:spPr bwMode="auto">
          <a:xfrm flipH="1">
            <a:off x="6629400" y="2743200"/>
            <a:ext cx="6858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Intuitive connection</a:t>
            </a:r>
            <a:br>
              <a:rPr lang="en-US" altLang="en-US" smtClean="0"/>
            </a:br>
            <a:r>
              <a:rPr lang="en-US" altLang="en-US" smtClean="0"/>
              <a:t>images - equations</a:t>
            </a:r>
            <a:endParaRPr lang="en-CA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295400" y="5360988"/>
          <a:ext cx="3948113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2" name="Equation" r:id="rId3" imgW="1809750" imgH="476250" progId="EquationMagic">
                  <p:embed/>
                </p:oleObj>
              </mc:Choice>
              <mc:Fallback>
                <p:oleObj name="Equation" r:id="rId3" imgW="1809750" imgH="47625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60988"/>
                        <a:ext cx="3948113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343025"/>
            <a:ext cx="42735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13620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3890963"/>
            <a:ext cx="32480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89438"/>
            <a:ext cx="404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48163"/>
            <a:ext cx="357188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9600"/>
            <a:ext cx="21621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724275"/>
            <a:ext cx="13430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2" name="TextBox 11"/>
          <p:cNvSpPr txBox="1">
            <a:spLocks noChangeArrowheads="1"/>
          </p:cNvSpPr>
          <p:nvPr/>
        </p:nvSpPr>
        <p:spPr bwMode="auto">
          <a:xfrm>
            <a:off x="2536825" y="4343400"/>
            <a:ext cx="35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</a:rPr>
              <a:t>=</a:t>
            </a:r>
            <a:endParaRPr lang="en-CA" altLang="en-US" b="1">
              <a:solidFill>
                <a:schemeClr val="bg2"/>
              </a:solidFill>
            </a:endParaRPr>
          </a:p>
        </p:txBody>
      </p:sp>
      <p:cxnSp>
        <p:nvCxnSpPr>
          <p:cNvPr id="46093" name="Straight Arrow Connector 13"/>
          <p:cNvCxnSpPr>
            <a:cxnSpLocks noChangeShapeType="1"/>
          </p:cNvCxnSpPr>
          <p:nvPr/>
        </p:nvCxnSpPr>
        <p:spPr bwMode="auto">
          <a:xfrm flipH="1">
            <a:off x="7620000" y="2917825"/>
            <a:ext cx="152400" cy="9731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094" name="Straight Arrow Connector 17"/>
          <p:cNvCxnSpPr>
            <a:cxnSpLocks noChangeShapeType="1"/>
          </p:cNvCxnSpPr>
          <p:nvPr/>
        </p:nvCxnSpPr>
        <p:spPr bwMode="auto">
          <a:xfrm flipH="1">
            <a:off x="6019800" y="2309813"/>
            <a:ext cx="762000" cy="79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095" name="Rectangle 18"/>
          <p:cNvSpPr>
            <a:spLocks noChangeArrowheads="1"/>
          </p:cNvSpPr>
          <p:nvPr/>
        </p:nvSpPr>
        <p:spPr bwMode="auto">
          <a:xfrm>
            <a:off x="2057400" y="1985963"/>
            <a:ext cx="762000" cy="850900"/>
          </a:xfrm>
          <a:prstGeom prst="rect">
            <a:avLst/>
          </a:prstGeom>
          <a:noFill/>
          <a:ln w="12700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46096" name="Rectangle 19"/>
          <p:cNvSpPr>
            <a:spLocks noChangeArrowheads="1"/>
          </p:cNvSpPr>
          <p:nvPr/>
        </p:nvSpPr>
        <p:spPr bwMode="auto">
          <a:xfrm>
            <a:off x="4824413" y="2008188"/>
            <a:ext cx="762000" cy="850900"/>
          </a:xfrm>
          <a:prstGeom prst="rect">
            <a:avLst/>
          </a:prstGeom>
          <a:noFill/>
          <a:ln w="12700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cxnSp>
        <p:nvCxnSpPr>
          <p:cNvPr id="46097" name="Straight Arrow Connector 21"/>
          <p:cNvCxnSpPr>
            <a:cxnSpLocks noChangeShapeType="1"/>
          </p:cNvCxnSpPr>
          <p:nvPr/>
        </p:nvCxnSpPr>
        <p:spPr bwMode="auto">
          <a:xfrm>
            <a:off x="2500313" y="2913063"/>
            <a:ext cx="1004887" cy="977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098" name="Straight Arrow Connector 23"/>
          <p:cNvCxnSpPr>
            <a:cxnSpLocks noChangeShapeType="1"/>
          </p:cNvCxnSpPr>
          <p:nvPr/>
        </p:nvCxnSpPr>
        <p:spPr bwMode="auto">
          <a:xfrm>
            <a:off x="5243513" y="2963863"/>
            <a:ext cx="166687" cy="83185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099" name="Rectangle 1"/>
          <p:cNvSpPr>
            <a:spLocks noChangeArrowheads="1"/>
          </p:cNvSpPr>
          <p:nvPr/>
        </p:nvSpPr>
        <p:spPr bwMode="auto">
          <a:xfrm>
            <a:off x="1100138" y="3556000"/>
            <a:ext cx="14859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I(t+1)-I(t);</a:t>
            </a:r>
            <a:endParaRPr lang="en-CA" altLang="en-US"/>
          </a:p>
        </p:txBody>
      </p:sp>
      <p:sp>
        <p:nvSpPr>
          <p:cNvPr id="46100" name="TextBox 1"/>
          <p:cNvSpPr txBox="1">
            <a:spLocks noChangeArrowheads="1"/>
          </p:cNvSpPr>
          <p:nvPr/>
        </p:nvSpPr>
        <p:spPr bwMode="auto">
          <a:xfrm>
            <a:off x="4572000" y="4338638"/>
            <a:ext cx="35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+</a:t>
            </a:r>
            <a:endParaRPr lang="en-CA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altLang="en-US" smtClean="0"/>
              <a:t>Matlab</a:t>
            </a:r>
            <a:endParaRPr lang="en-CA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6482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dirty="0" err="1" smtClean="0">
                <a:solidFill>
                  <a:schemeClr val="bg2"/>
                </a:solidFill>
              </a:rPr>
              <a:t>dIm</a:t>
            </a:r>
            <a:r>
              <a:rPr lang="en-US" dirty="0" smtClean="0">
                <a:solidFill>
                  <a:schemeClr val="bg2"/>
                </a:solidFill>
              </a:rPr>
              <a:t> = I(t+1)-I(t);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bg2"/>
                </a:solidFill>
              </a:rPr>
              <a:t>[</a:t>
            </a:r>
            <a:r>
              <a:rPr lang="en-US" dirty="0" err="1" smtClean="0">
                <a:solidFill>
                  <a:schemeClr val="bg2"/>
                </a:solidFill>
              </a:rPr>
              <a:t>dUm,dVm</a:t>
            </a:r>
            <a:r>
              <a:rPr lang="en-US" dirty="0" smtClean="0">
                <a:solidFill>
                  <a:schemeClr val="bg2"/>
                </a:solidFill>
              </a:rPr>
              <a:t>] = gradient(I(t)) </a:t>
            </a:r>
            <a:r>
              <a:rPr lang="en-US" sz="1800" dirty="0" smtClean="0">
                <a:solidFill>
                  <a:schemeClr val="bg2"/>
                </a:solidFill>
              </a:rPr>
              <a:t>%</a:t>
            </a:r>
            <a:r>
              <a:rPr lang="en-US" sz="1800" dirty="0" err="1" smtClean="0">
                <a:solidFill>
                  <a:schemeClr val="bg2"/>
                </a:solidFill>
              </a:rPr>
              <a:t>dUm</a:t>
            </a:r>
            <a:r>
              <a:rPr lang="en-US" sz="1800" dirty="0" smtClean="0">
                <a:solidFill>
                  <a:schemeClr val="bg2"/>
                </a:solidFill>
              </a:rPr>
              <a:t> = I(x+1,y,t) - I(</a:t>
            </a:r>
            <a:r>
              <a:rPr lang="en-US" sz="1800" dirty="0" err="1" smtClean="0">
                <a:solidFill>
                  <a:schemeClr val="bg2"/>
                </a:solidFill>
              </a:rPr>
              <a:t>x,y,t</a:t>
            </a:r>
            <a:r>
              <a:rPr lang="en-US" sz="1800" dirty="0">
                <a:solidFill>
                  <a:schemeClr val="bg2"/>
                </a:solidFill>
              </a:rPr>
              <a:t>)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200" dirty="0" smtClean="0">
                <a:solidFill>
                  <a:schemeClr val="accent4"/>
                </a:solidFill>
              </a:rPr>
              <a:t> 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accent4"/>
                </a:solidFill>
              </a:rPr>
              <a:t>%Get an 8x8 patch:</a:t>
            </a:r>
          </a:p>
          <a:p>
            <a:pPr marL="117475" indent="0">
              <a:buFontTx/>
              <a:buNone/>
              <a:defRPr/>
            </a:pPr>
            <a:r>
              <a:rPr lang="en-US" dirty="0" err="1" smtClean="0">
                <a:solidFill>
                  <a:schemeClr val="bg2"/>
                </a:solidFill>
              </a:rPr>
              <a:t>dI</a:t>
            </a:r>
            <a:r>
              <a:rPr lang="en-US" dirty="0" smtClean="0">
                <a:solidFill>
                  <a:schemeClr val="bg2"/>
                </a:solidFill>
              </a:rPr>
              <a:t> = </a:t>
            </a:r>
            <a:r>
              <a:rPr lang="en-US" dirty="0" err="1" smtClean="0">
                <a:solidFill>
                  <a:schemeClr val="bg2"/>
                </a:solidFill>
              </a:rPr>
              <a:t>dIm</a:t>
            </a:r>
            <a:r>
              <a:rPr lang="en-US" dirty="0" smtClean="0">
                <a:solidFill>
                  <a:schemeClr val="bg2"/>
                </a:solidFill>
              </a:rPr>
              <a:t>(k:k+8, l:l+8); 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bg2"/>
                </a:solidFill>
              </a:rPr>
              <a:t>(same for </a:t>
            </a:r>
            <a:r>
              <a:rPr lang="en-US" dirty="0" err="1" smtClean="0">
                <a:solidFill>
                  <a:schemeClr val="bg2"/>
                </a:solidFill>
              </a:rPr>
              <a:t>dU</a:t>
            </a:r>
            <a:r>
              <a:rPr lang="en-US" dirty="0" smtClean="0">
                <a:solidFill>
                  <a:schemeClr val="bg2"/>
                </a:solidFill>
              </a:rPr>
              <a:t>, </a:t>
            </a:r>
            <a:r>
              <a:rPr lang="en-US" dirty="0" err="1" smtClean="0">
                <a:solidFill>
                  <a:schemeClr val="bg2"/>
                </a:solidFill>
              </a:rPr>
              <a:t>dV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accent4"/>
                </a:solidFill>
              </a:rPr>
              <a:t>% Flatten into vector</a:t>
            </a:r>
          </a:p>
          <a:p>
            <a:pPr marL="117475" indent="0">
              <a:buFontTx/>
              <a:buNone/>
              <a:defRPr/>
            </a:pPr>
            <a:r>
              <a:rPr lang="en-US" dirty="0" err="1" smtClean="0">
                <a:solidFill>
                  <a:schemeClr val="bg2"/>
                </a:solidFill>
              </a:rPr>
              <a:t>dIv</a:t>
            </a:r>
            <a:r>
              <a:rPr lang="en-US" dirty="0" smtClean="0">
                <a:solidFill>
                  <a:schemeClr val="bg2"/>
                </a:solidFill>
              </a:rPr>
              <a:t> = </a:t>
            </a:r>
            <a:r>
              <a:rPr lang="en-US" dirty="0" err="1" smtClean="0">
                <a:solidFill>
                  <a:schemeClr val="bg2"/>
                </a:solidFill>
              </a:rPr>
              <a:t>dI</a:t>
            </a:r>
            <a:r>
              <a:rPr lang="en-US" dirty="0" smtClean="0">
                <a:solidFill>
                  <a:schemeClr val="bg2"/>
                </a:solidFill>
              </a:rPr>
              <a:t>(:);</a:t>
            </a:r>
          </a:p>
          <a:p>
            <a:pPr marL="117475" indent="0">
              <a:buFontTx/>
              <a:buNone/>
              <a:defRPr/>
            </a:pPr>
            <a:r>
              <a:rPr lang="en-US" dirty="0" smtClean="0">
                <a:solidFill>
                  <a:schemeClr val="bg2"/>
                </a:solidFill>
              </a:rPr>
              <a:t>M = [</a:t>
            </a:r>
            <a:r>
              <a:rPr lang="en-US" dirty="0" err="1" smtClean="0">
                <a:solidFill>
                  <a:schemeClr val="bg2"/>
                </a:solidFill>
              </a:rPr>
              <a:t>dUv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dVv</a:t>
            </a:r>
            <a:r>
              <a:rPr lang="en-US" dirty="0" smtClean="0">
                <a:solidFill>
                  <a:schemeClr val="bg2"/>
                </a:solidFill>
              </a:rPr>
              <a:t>];</a:t>
            </a:r>
          </a:p>
          <a:p>
            <a:pPr marL="117475" indent="0"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u = </a:t>
            </a:r>
            <a:r>
              <a:rPr lang="en-US" dirty="0" smtClean="0">
                <a:solidFill>
                  <a:srgbClr val="000000"/>
                </a:solidFill>
              </a:rPr>
              <a:t>M\</a:t>
            </a:r>
            <a:r>
              <a:rPr lang="en-US" dirty="0" err="1" smtClean="0">
                <a:solidFill>
                  <a:srgbClr val="000000"/>
                </a:solidFill>
              </a:rPr>
              <a:t>dIv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019800" y="2819400"/>
            <a:ext cx="2819400" cy="2057400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en-CA"/>
          </a:p>
        </p:txBody>
      </p:sp>
      <p:cxnSp>
        <p:nvCxnSpPr>
          <p:cNvPr id="47109" name="Straight Connector 11"/>
          <p:cNvCxnSpPr>
            <a:cxnSpLocks noChangeShapeType="1"/>
          </p:cNvCxnSpPr>
          <p:nvPr/>
        </p:nvCxnSpPr>
        <p:spPr bwMode="auto">
          <a:xfrm>
            <a:off x="6477000" y="2819400"/>
            <a:ext cx="0" cy="2057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0" name="Straight Connector 12"/>
          <p:cNvCxnSpPr>
            <a:cxnSpLocks noChangeShapeType="1"/>
          </p:cNvCxnSpPr>
          <p:nvPr/>
        </p:nvCxnSpPr>
        <p:spPr bwMode="auto">
          <a:xfrm>
            <a:off x="7010400" y="2819400"/>
            <a:ext cx="0" cy="2057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1" name="Straight Connector 13"/>
          <p:cNvCxnSpPr>
            <a:cxnSpLocks noChangeShapeType="1"/>
          </p:cNvCxnSpPr>
          <p:nvPr/>
        </p:nvCxnSpPr>
        <p:spPr bwMode="auto">
          <a:xfrm>
            <a:off x="7620000" y="2819400"/>
            <a:ext cx="0" cy="2057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2" name="Straight Connector 14"/>
          <p:cNvCxnSpPr>
            <a:cxnSpLocks noChangeShapeType="1"/>
          </p:cNvCxnSpPr>
          <p:nvPr/>
        </p:nvCxnSpPr>
        <p:spPr bwMode="auto">
          <a:xfrm>
            <a:off x="8153400" y="2819400"/>
            <a:ext cx="0" cy="205740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3" name="Straight Connector 16"/>
          <p:cNvCxnSpPr>
            <a:cxnSpLocks noChangeShapeType="1"/>
          </p:cNvCxnSpPr>
          <p:nvPr/>
        </p:nvCxnSpPr>
        <p:spPr bwMode="auto">
          <a:xfrm>
            <a:off x="6019800" y="3276600"/>
            <a:ext cx="28194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4" name="Straight Connector 17"/>
          <p:cNvCxnSpPr>
            <a:cxnSpLocks noChangeShapeType="1"/>
          </p:cNvCxnSpPr>
          <p:nvPr/>
        </p:nvCxnSpPr>
        <p:spPr bwMode="auto">
          <a:xfrm>
            <a:off x="6019800" y="3733800"/>
            <a:ext cx="28194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5" name="Straight Connector 18"/>
          <p:cNvCxnSpPr>
            <a:cxnSpLocks noChangeShapeType="1"/>
          </p:cNvCxnSpPr>
          <p:nvPr/>
        </p:nvCxnSpPr>
        <p:spPr bwMode="auto">
          <a:xfrm>
            <a:off x="6019800" y="4191000"/>
            <a:ext cx="28194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6" name="Straight Connector 19"/>
          <p:cNvCxnSpPr>
            <a:cxnSpLocks noChangeShapeType="1"/>
          </p:cNvCxnSpPr>
          <p:nvPr/>
        </p:nvCxnSpPr>
        <p:spPr bwMode="auto">
          <a:xfrm>
            <a:off x="6019800" y="4648200"/>
            <a:ext cx="2819400" cy="0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 bwMode="auto">
          <a:xfrm>
            <a:off x="7620000" y="3276600"/>
            <a:ext cx="533400" cy="4572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CA"/>
          </a:p>
        </p:txBody>
      </p:sp>
      <p:sp>
        <p:nvSpPr>
          <p:cNvPr id="22" name="Rectangle 21"/>
          <p:cNvSpPr/>
          <p:nvPr/>
        </p:nvSpPr>
        <p:spPr bwMode="auto">
          <a:xfrm>
            <a:off x="4648200" y="3203575"/>
            <a:ext cx="569913" cy="83185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1 2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3 4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48200" y="4678363"/>
            <a:ext cx="304800" cy="157003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3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4</a:t>
            </a:r>
            <a:endParaRPr lang="en-CA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5334000" y="3505200"/>
            <a:ext cx="2438400" cy="11430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779963" y="4114800"/>
            <a:ext cx="152400" cy="53340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22" name="Rectangle 27"/>
          <p:cNvSpPr>
            <a:spLocks noChangeArrowheads="1"/>
          </p:cNvSpPr>
          <p:nvPr/>
        </p:nvSpPr>
        <p:spPr bwMode="auto">
          <a:xfrm>
            <a:off x="5681663" y="298608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k</a:t>
            </a:r>
            <a:endParaRPr lang="en-CA" altLang="en-US"/>
          </a:p>
        </p:txBody>
      </p:sp>
      <p:sp>
        <p:nvSpPr>
          <p:cNvPr id="47123" name="Rectangle 28"/>
          <p:cNvSpPr>
            <a:spLocks noChangeArrowheads="1"/>
          </p:cNvSpPr>
          <p:nvPr/>
        </p:nvSpPr>
        <p:spPr bwMode="auto">
          <a:xfrm>
            <a:off x="7450138" y="4938713"/>
            <a:ext cx="269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l</a:t>
            </a:r>
            <a:endParaRPr lang="en-CA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Problems in Optic flow computation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077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What are the potential causes of errors in this procedure?</a:t>
            </a:r>
          </a:p>
          <a:p>
            <a:pPr lvl="1" eaLnBrk="1" hangingPunct="1">
              <a:defRPr/>
            </a:pPr>
            <a:r>
              <a:rPr lang="en-US" smtClean="0"/>
              <a:t>Suppose A</a:t>
            </a:r>
            <a:r>
              <a:rPr lang="en-US" baseline="30000" smtClean="0"/>
              <a:t>T</a:t>
            </a:r>
            <a:r>
              <a:rPr lang="en-US" smtClean="0"/>
              <a:t>A is easily invertible</a:t>
            </a:r>
          </a:p>
          <a:p>
            <a:pPr lvl="1" eaLnBrk="1" hangingPunct="1">
              <a:defRPr/>
            </a:pPr>
            <a:r>
              <a:rPr lang="en-US" smtClean="0"/>
              <a:t>Suppose there is not much noise in the image</a:t>
            </a:r>
          </a:p>
          <a:p>
            <a:pPr eaLnBrk="1" hangingPunct="1">
              <a:defRPr/>
            </a:pPr>
            <a:endParaRPr lang="en-US" smtClean="0"/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685800" y="3886200"/>
            <a:ext cx="8077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90513" indent="-173038" eaLnBrk="1" hangingPunct="1"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When our assumptions are violated</a:t>
            </a:r>
          </a:p>
          <a:p>
            <a:pPr marL="628650" lvl="1" indent="-223838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Brightness constancy is 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satisfied</a:t>
            </a:r>
          </a:p>
          <a:p>
            <a:pPr marL="628650" lvl="1" indent="-223838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 motion is 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small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lvl="1" indent="-223838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 point does 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move like its neighbors</a:t>
            </a:r>
          </a:p>
          <a:p>
            <a:pPr marL="977900" lvl="2" indent="-174625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window size is too large</a:t>
            </a:r>
          </a:p>
          <a:p>
            <a:pPr marL="977900" lvl="2" indent="-174625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the ideal window size?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4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Iterative Refinement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685800" y="2057400"/>
            <a:ext cx="8001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Used in SSD/Lucas-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Kanade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tracking algorithm</a:t>
            </a:r>
          </a:p>
          <a:p>
            <a:pPr marL="838200" lvl="1" indent="-381000" eaLnBrk="1" hangingPunct="1">
              <a:spcBef>
                <a:spcPct val="20000"/>
              </a:spcBef>
              <a:buClr>
                <a:srgbClr val="000066"/>
              </a:buClr>
              <a:buFontTx/>
              <a:buAutoNum type="arabicPeriod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Estimate velocity at each pixel by solving Lucas-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Kanade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equations</a:t>
            </a:r>
          </a:p>
          <a:p>
            <a:pPr marL="838200" lvl="1" indent="-381000" eaLnBrk="1" hangingPunct="1">
              <a:spcBef>
                <a:spcPct val="20000"/>
              </a:spcBef>
              <a:buClr>
                <a:srgbClr val="000066"/>
              </a:buClr>
              <a:buFontTx/>
              <a:buAutoNum type="arabicPeriod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Warp / shift pixels </a:t>
            </a: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I(t+1) = H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towards </a:t>
            </a: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I(t)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using the estimated flow field</a:t>
            </a:r>
          </a:p>
          <a:p>
            <a:pPr marL="1257300" lvl="2" indent="-342900" eaLnBrk="1" hangingPunct="1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use image warping techniques – </a:t>
            </a:r>
            <a:r>
              <a:rPr lang="en-US" sz="2000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ie</a:t>
            </a:r>
            <a:r>
              <a:rPr lang="en-US" sz="2000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OpenGL texture rendering</a:t>
            </a:r>
          </a:p>
          <a:p>
            <a:pPr marL="838200" lvl="1" indent="-381000" eaLnBrk="1" hangingPunct="1">
              <a:spcBef>
                <a:spcPct val="20000"/>
              </a:spcBef>
              <a:buClr>
                <a:srgbClr val="000066"/>
              </a:buClr>
              <a:buFontTx/>
              <a:buAutoNum type="arabicPeriod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Repeat until convergence</a:t>
            </a:r>
          </a:p>
          <a:p>
            <a:pPr lvl="1" eaLnBrk="1" hangingPunct="1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(Iteration just like in 340 Newton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methods, Heath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5.)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Tracking Lucas-Kanade algorithm</a:t>
            </a:r>
            <a:endParaRPr lang="en-US" alt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686800" cy="4648200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117475" indent="0" eaLnBrk="1" hangingPunct="1">
              <a:buFontTx/>
              <a:buNone/>
              <a:defRPr/>
            </a:pPr>
            <a:r>
              <a:rPr lang="en-US" sz="2400" dirty="0" smtClean="0"/>
              <a:t>Solving for the translational motion of a patch </a:t>
            </a:r>
            <a:r>
              <a:rPr lang="en-US" sz="2400" dirty="0">
                <a:solidFill>
                  <a:srgbClr val="000000"/>
                </a:solidFill>
              </a:rPr>
              <a:t>H</a:t>
            </a:r>
            <a:endParaRPr lang="en-US" sz="2400" dirty="0" smtClean="0"/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Over determined equation system:</a:t>
            </a:r>
          </a:p>
          <a:p>
            <a:pPr eaLnBrk="1" hangingPunct="1">
              <a:buFontTx/>
              <a:buNone/>
              <a:defRPr/>
            </a:pPr>
            <a:endParaRPr lang="en-US" sz="2400" dirty="0"/>
          </a:p>
          <a:p>
            <a:pPr eaLnBrk="1" hangingPunct="1">
              <a:buFontTx/>
              <a:buNone/>
              <a:defRPr/>
            </a:pPr>
            <a:endParaRPr lang="en-US" sz="2400" dirty="0" smtClean="0"/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                    -</a:t>
            </a:r>
            <a:r>
              <a:rPr lang="en-US" sz="2400" dirty="0" err="1" smtClean="0">
                <a:solidFill>
                  <a:srgbClr val="000000"/>
                </a:solidFill>
              </a:rPr>
              <a:t>Im_</a:t>
            </a:r>
            <a:r>
              <a:rPr lang="en-US" sz="1800" dirty="0" err="1" smtClean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    =            M          u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Solve least squares using </a:t>
            </a:r>
            <a:r>
              <a:rPr lang="en-US" sz="2400" dirty="0" err="1" smtClean="0"/>
              <a:t>matlab</a:t>
            </a:r>
            <a:r>
              <a:rPr lang="en-US" sz="2400" dirty="0" smtClean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             u = M\</a:t>
            </a:r>
            <a:r>
              <a:rPr lang="en-US" sz="2800" dirty="0" err="1" smtClean="0">
                <a:solidFill>
                  <a:srgbClr val="000000"/>
                </a:solidFill>
              </a:rPr>
              <a:t>Im_</a:t>
            </a:r>
            <a:r>
              <a:rPr lang="en-US" sz="2000" dirty="0" err="1" smtClean="0">
                <a:solidFill>
                  <a:srgbClr val="000000"/>
                </a:solidFill>
              </a:rPr>
              <a:t>t</a:t>
            </a:r>
            <a:endParaRPr lang="en-US" sz="20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Update:  “Newton step”                  </a:t>
            </a:r>
            <a:r>
              <a:rPr lang="en-US" sz="2000" dirty="0" smtClean="0">
                <a:solidFill>
                  <a:srgbClr val="000000"/>
                </a:solidFill>
              </a:rPr>
              <a:t>……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              p = p + u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For k=1,2,…  </a:t>
            </a:r>
            <a:r>
              <a:rPr lang="en-US" sz="2000" dirty="0" err="1" smtClean="0">
                <a:solidFill>
                  <a:srgbClr val="000000"/>
                </a:solidFill>
              </a:rPr>
              <a:t>Im_t</a:t>
            </a:r>
            <a:r>
              <a:rPr lang="en-US" sz="2000" dirty="0" smtClean="0">
                <a:solidFill>
                  <a:srgbClr val="000000"/>
                </a:solidFill>
              </a:rPr>
              <a:t> = </a:t>
            </a:r>
            <a:r>
              <a:rPr lang="en-US" sz="2000" dirty="0" err="1" smtClean="0">
                <a:solidFill>
                  <a:srgbClr val="000000"/>
                </a:solidFill>
              </a:rPr>
              <a:t>Im</a:t>
            </a:r>
            <a:r>
              <a:rPr lang="en-US" sz="2000" dirty="0" smtClean="0">
                <a:solidFill>
                  <a:srgbClr val="000000"/>
                </a:solidFill>
              </a:rPr>
              <a:t>(t+1,x+p) – </a:t>
            </a:r>
            <a:r>
              <a:rPr lang="en-US" sz="2000" dirty="0" err="1" smtClean="0">
                <a:solidFill>
                  <a:srgbClr val="000000"/>
                </a:solidFill>
              </a:rPr>
              <a:t>Im</a:t>
            </a:r>
            <a:r>
              <a:rPr lang="en-US" sz="2000" dirty="0" smtClean="0">
                <a:solidFill>
                  <a:srgbClr val="000000"/>
                </a:solidFill>
              </a:rPr>
              <a:t>(t, x)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918902"/>
              </p:ext>
            </p:extLst>
          </p:nvPr>
        </p:nvGraphicFramePr>
        <p:xfrm>
          <a:off x="1752601" y="2667001"/>
          <a:ext cx="3276600" cy="85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name="Equation" r:id="rId3" imgW="1819275" imgH="476250" progId="EquationMagic">
                  <p:embed/>
                </p:oleObj>
              </mc:Choice>
              <mc:Fallback>
                <p:oleObj name="Equation" r:id="rId3" imgW="1819275" imgH="47625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1" y="2667001"/>
                        <a:ext cx="3276600" cy="858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6400800" y="4483100"/>
            <a:ext cx="685800" cy="685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charset="-12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6705600" y="4641850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charset="-12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11913" y="4114800"/>
            <a:ext cx="5603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charset="-120"/>
              </a:rPr>
              <a:t>k=0</a:t>
            </a:r>
          </a:p>
        </p:txBody>
      </p:sp>
      <p:sp>
        <p:nvSpPr>
          <p:cNvPr id="50184" name="Rectangle 6"/>
          <p:cNvSpPr>
            <a:spLocks noChangeArrowheads="1"/>
          </p:cNvSpPr>
          <p:nvPr/>
        </p:nvSpPr>
        <p:spPr bwMode="auto">
          <a:xfrm>
            <a:off x="6772275" y="4787900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charset="-120"/>
            </a:endParaRPr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7600950" y="47879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charset="-120"/>
              </a:rPr>
              <a:t>k=2</a:t>
            </a:r>
          </a:p>
        </p:txBody>
      </p:sp>
      <p:sp>
        <p:nvSpPr>
          <p:cNvPr id="50186" name="Text Box 8"/>
          <p:cNvSpPr txBox="1">
            <a:spLocks noChangeArrowheads="1"/>
          </p:cNvSpPr>
          <p:nvPr/>
        </p:nvSpPr>
        <p:spPr bwMode="auto">
          <a:xfrm>
            <a:off x="7086600" y="4294188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charset="-120"/>
              </a:rPr>
              <a:t>k=1</a:t>
            </a:r>
          </a:p>
        </p:txBody>
      </p:sp>
      <p:cxnSp>
        <p:nvCxnSpPr>
          <p:cNvPr id="50187" name="Straight Arrow Connector 2"/>
          <p:cNvCxnSpPr>
            <a:cxnSpLocks noChangeShapeType="1"/>
          </p:cNvCxnSpPr>
          <p:nvPr/>
        </p:nvCxnSpPr>
        <p:spPr bwMode="auto">
          <a:xfrm>
            <a:off x="6400800" y="4505325"/>
            <a:ext cx="342900" cy="18256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188" name="TextBox 3"/>
          <p:cNvSpPr txBox="1">
            <a:spLocks noChangeArrowheads="1"/>
          </p:cNvSpPr>
          <p:nvPr/>
        </p:nvSpPr>
        <p:spPr bwMode="auto">
          <a:xfrm>
            <a:off x="6002338" y="4198938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</a:t>
            </a:r>
            <a:endParaRPr lang="en-CA" altLang="en-US">
              <a:solidFill>
                <a:srgbClr val="FF0000"/>
              </a:solidFill>
            </a:endParaRPr>
          </a:p>
        </p:txBody>
      </p:sp>
      <p:cxnSp>
        <p:nvCxnSpPr>
          <p:cNvPr id="13" name="Straight Arrow Connector 2"/>
          <p:cNvCxnSpPr>
            <a:cxnSpLocks noChangeShapeType="1"/>
          </p:cNvCxnSpPr>
          <p:nvPr/>
        </p:nvCxnSpPr>
        <p:spPr bwMode="auto">
          <a:xfrm>
            <a:off x="6743700" y="4660900"/>
            <a:ext cx="58737" cy="1778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新細明體" pitchFamily="18" charset="-120"/>
              </a:rPr>
              <a:t>How to source 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Im</a:t>
            </a:r>
            <a:r>
              <a:rPr lang="en-US" sz="3200" dirty="0" smtClean="0">
                <a:solidFill>
                  <a:srgbClr val="000000"/>
                </a:solidFill>
              </a:rPr>
              <a:t>(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r>
              <a:rPr lang="en-US" sz="3200" dirty="0" smtClean="0">
                <a:solidFill>
                  <a:srgbClr val="000000"/>
                </a:solidFill>
              </a:rPr>
              <a:t>,</a:t>
            </a:r>
            <a:r>
              <a:rPr lang="en-US" sz="3200" dirty="0" err="1" smtClean="0">
                <a:solidFill>
                  <a:srgbClr val="000000"/>
                </a:solidFill>
              </a:rPr>
              <a:t>x+p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  <a:r>
              <a:rPr lang="en-US" altLang="zh-TW" sz="3200" dirty="0">
                <a:ea typeface="新細明體" pitchFamily="18" charset="-120"/>
              </a:rPr>
              <a:t> </a:t>
            </a:r>
            <a:r>
              <a:rPr lang="en-US" altLang="zh-TW" sz="3200" dirty="0" smtClean="0">
                <a:ea typeface="新細明體" pitchFamily="18" charset="-120"/>
              </a:rPr>
              <a:t>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8584"/>
            <a:ext cx="8915400" cy="1391871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When 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altLang="zh-TW" dirty="0" smtClean="0"/>
              <a:t> is not integer interpolate pixels</a:t>
            </a:r>
          </a:p>
          <a:p>
            <a:pPr marL="117475" indent="0"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r>
              <a:rPr lang="en-US" sz="2400" dirty="0" err="1" smtClean="0">
                <a:solidFill>
                  <a:srgbClr val="000000"/>
                </a:solidFill>
              </a:rPr>
              <a:t>Im</a:t>
            </a:r>
            <a:r>
              <a:rPr lang="en-US" sz="2400" dirty="0">
                <a:solidFill>
                  <a:srgbClr val="000000"/>
                </a:solidFill>
              </a:rPr>
              <a:t>(.,x</a:t>
            </a:r>
            <a:r>
              <a:rPr lang="en-US" sz="2400" dirty="0" smtClean="0">
                <a:solidFill>
                  <a:srgbClr val="000000"/>
                </a:solidFill>
              </a:rPr>
              <a:t>+[1.2,1.5]) = .8*.5*</a:t>
            </a:r>
            <a:r>
              <a:rPr lang="en-US" sz="2400" dirty="0" err="1" smtClean="0">
                <a:solidFill>
                  <a:srgbClr val="000000"/>
                </a:solidFill>
              </a:rPr>
              <a:t>Im</a:t>
            </a:r>
            <a:r>
              <a:rPr lang="en-US" sz="2400" dirty="0">
                <a:solidFill>
                  <a:srgbClr val="000000"/>
                </a:solidFill>
              </a:rPr>
              <a:t>(.,</a:t>
            </a:r>
            <a:r>
              <a:rPr lang="en-US" sz="2400" dirty="0" smtClean="0">
                <a:solidFill>
                  <a:srgbClr val="000000"/>
                </a:solidFill>
              </a:rPr>
              <a:t>x+1,y+1) +.</a:t>
            </a:r>
            <a:r>
              <a:rPr lang="en-US" sz="2400" smtClean="0">
                <a:solidFill>
                  <a:srgbClr val="000000"/>
                </a:solidFill>
              </a:rPr>
              <a:t>2*.5*Im</a:t>
            </a:r>
            <a:r>
              <a:rPr lang="en-US" sz="2400" dirty="0" smtClean="0">
                <a:solidFill>
                  <a:srgbClr val="000000"/>
                </a:solidFill>
              </a:rPr>
              <a:t>(.,x+2,y+1)+… </a:t>
            </a:r>
            <a:endParaRPr lang="en-US" altLang="zh-TW" sz="2400" dirty="0" smtClean="0"/>
          </a:p>
          <a:p>
            <a:pPr>
              <a:defRPr/>
            </a:pPr>
            <a:endParaRPr lang="en-US" altLang="zh-TW" dirty="0" smtClean="0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12788" y="3079018"/>
            <a:ext cx="3603625" cy="3600450"/>
            <a:chOff x="294" y="1480"/>
            <a:chExt cx="2270" cy="2268"/>
          </a:xfrm>
        </p:grpSpPr>
        <p:sp>
          <p:nvSpPr>
            <p:cNvPr id="19475" name="Rectangle 6"/>
            <p:cNvSpPr>
              <a:spLocks noChangeArrowheads="1"/>
            </p:cNvSpPr>
            <p:nvPr/>
          </p:nvSpPr>
          <p:spPr bwMode="auto">
            <a:xfrm>
              <a:off x="295" y="1480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6" name="Rectangle 7"/>
            <p:cNvSpPr>
              <a:spLocks noChangeArrowheads="1"/>
            </p:cNvSpPr>
            <p:nvPr/>
          </p:nvSpPr>
          <p:spPr bwMode="auto">
            <a:xfrm>
              <a:off x="748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7" name="Rectangle 8"/>
            <p:cNvSpPr>
              <a:spLocks noChangeArrowheads="1"/>
            </p:cNvSpPr>
            <p:nvPr/>
          </p:nvSpPr>
          <p:spPr bwMode="auto">
            <a:xfrm>
              <a:off x="1202" y="1480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8" name="Rectangle 9"/>
            <p:cNvSpPr>
              <a:spLocks noChangeArrowheads="1"/>
            </p:cNvSpPr>
            <p:nvPr/>
          </p:nvSpPr>
          <p:spPr bwMode="auto">
            <a:xfrm>
              <a:off x="1655" y="148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9" name="Rectangle 14"/>
            <p:cNvSpPr>
              <a:spLocks noChangeArrowheads="1"/>
            </p:cNvSpPr>
            <p:nvPr/>
          </p:nvSpPr>
          <p:spPr bwMode="auto">
            <a:xfrm>
              <a:off x="2109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0" name="Rectangle 15"/>
            <p:cNvSpPr>
              <a:spLocks noChangeArrowheads="1"/>
            </p:cNvSpPr>
            <p:nvPr/>
          </p:nvSpPr>
          <p:spPr bwMode="auto">
            <a:xfrm>
              <a:off x="294" y="1933"/>
              <a:ext cx="453" cy="4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1" name="Rectangle 16"/>
            <p:cNvSpPr>
              <a:spLocks noChangeArrowheads="1"/>
            </p:cNvSpPr>
            <p:nvPr/>
          </p:nvSpPr>
          <p:spPr bwMode="auto">
            <a:xfrm>
              <a:off x="747" y="1933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2" name="Rectangle 17"/>
            <p:cNvSpPr>
              <a:spLocks noChangeArrowheads="1"/>
            </p:cNvSpPr>
            <p:nvPr/>
          </p:nvSpPr>
          <p:spPr bwMode="auto">
            <a:xfrm>
              <a:off x="1201" y="1933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3" name="Rectangle 18"/>
            <p:cNvSpPr>
              <a:spLocks noChangeArrowheads="1"/>
            </p:cNvSpPr>
            <p:nvPr/>
          </p:nvSpPr>
          <p:spPr bwMode="auto">
            <a:xfrm>
              <a:off x="1654" y="1933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4" name="Rectangle 19"/>
            <p:cNvSpPr>
              <a:spLocks noChangeArrowheads="1"/>
            </p:cNvSpPr>
            <p:nvPr/>
          </p:nvSpPr>
          <p:spPr bwMode="auto">
            <a:xfrm>
              <a:off x="2108" y="1933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5" name="Rectangle 20"/>
            <p:cNvSpPr>
              <a:spLocks noChangeArrowheads="1"/>
            </p:cNvSpPr>
            <p:nvPr/>
          </p:nvSpPr>
          <p:spPr bwMode="auto">
            <a:xfrm>
              <a:off x="296" y="2387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6" name="Rectangle 21"/>
            <p:cNvSpPr>
              <a:spLocks noChangeArrowheads="1"/>
            </p:cNvSpPr>
            <p:nvPr/>
          </p:nvSpPr>
          <p:spPr bwMode="auto">
            <a:xfrm>
              <a:off x="749" y="2387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7" name="Rectangle 22"/>
            <p:cNvSpPr>
              <a:spLocks noChangeArrowheads="1"/>
            </p:cNvSpPr>
            <p:nvPr/>
          </p:nvSpPr>
          <p:spPr bwMode="auto">
            <a:xfrm>
              <a:off x="1203" y="2387"/>
              <a:ext cx="453" cy="45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8" name="Rectangle 23"/>
            <p:cNvSpPr>
              <a:spLocks noChangeArrowheads="1"/>
            </p:cNvSpPr>
            <p:nvPr/>
          </p:nvSpPr>
          <p:spPr bwMode="auto">
            <a:xfrm>
              <a:off x="1656" y="2387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9" name="Rectangle 24"/>
            <p:cNvSpPr>
              <a:spLocks noChangeArrowheads="1"/>
            </p:cNvSpPr>
            <p:nvPr/>
          </p:nvSpPr>
          <p:spPr bwMode="auto">
            <a:xfrm>
              <a:off x="2110" y="2387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0" name="Rectangle 25"/>
            <p:cNvSpPr>
              <a:spLocks noChangeArrowheads="1"/>
            </p:cNvSpPr>
            <p:nvPr/>
          </p:nvSpPr>
          <p:spPr bwMode="auto">
            <a:xfrm>
              <a:off x="295" y="2840"/>
              <a:ext cx="453" cy="4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1" name="Rectangle 26"/>
            <p:cNvSpPr>
              <a:spLocks noChangeArrowheads="1"/>
            </p:cNvSpPr>
            <p:nvPr/>
          </p:nvSpPr>
          <p:spPr bwMode="auto">
            <a:xfrm>
              <a:off x="748" y="2840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2" name="Rectangle 27"/>
            <p:cNvSpPr>
              <a:spLocks noChangeArrowheads="1"/>
            </p:cNvSpPr>
            <p:nvPr/>
          </p:nvSpPr>
          <p:spPr bwMode="auto">
            <a:xfrm>
              <a:off x="1202" y="2840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3" name="Rectangle 28"/>
            <p:cNvSpPr>
              <a:spLocks noChangeArrowheads="1"/>
            </p:cNvSpPr>
            <p:nvPr/>
          </p:nvSpPr>
          <p:spPr bwMode="auto">
            <a:xfrm>
              <a:off x="1655" y="284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4" name="Rectangle 29"/>
            <p:cNvSpPr>
              <a:spLocks noChangeArrowheads="1"/>
            </p:cNvSpPr>
            <p:nvPr/>
          </p:nvSpPr>
          <p:spPr bwMode="auto">
            <a:xfrm>
              <a:off x="2109" y="2840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5" name="Rectangle 30"/>
            <p:cNvSpPr>
              <a:spLocks noChangeArrowheads="1"/>
            </p:cNvSpPr>
            <p:nvPr/>
          </p:nvSpPr>
          <p:spPr bwMode="auto">
            <a:xfrm>
              <a:off x="295" y="3294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6" name="Rectangle 31"/>
            <p:cNvSpPr>
              <a:spLocks noChangeArrowheads="1"/>
            </p:cNvSpPr>
            <p:nvPr/>
          </p:nvSpPr>
          <p:spPr bwMode="auto">
            <a:xfrm>
              <a:off x="748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7" name="Rectangle 32"/>
            <p:cNvSpPr>
              <a:spLocks noChangeArrowheads="1"/>
            </p:cNvSpPr>
            <p:nvPr/>
          </p:nvSpPr>
          <p:spPr bwMode="auto">
            <a:xfrm>
              <a:off x="1202" y="3294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8" name="Rectangle 33"/>
            <p:cNvSpPr>
              <a:spLocks noChangeArrowheads="1"/>
            </p:cNvSpPr>
            <p:nvPr/>
          </p:nvSpPr>
          <p:spPr bwMode="auto">
            <a:xfrm>
              <a:off x="1655" y="3294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9" name="Rectangle 34"/>
            <p:cNvSpPr>
              <a:spLocks noChangeArrowheads="1"/>
            </p:cNvSpPr>
            <p:nvPr/>
          </p:nvSpPr>
          <p:spPr bwMode="auto">
            <a:xfrm>
              <a:off x="2109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600200" y="4114800"/>
            <a:ext cx="2163762" cy="2160587"/>
            <a:chOff x="1201" y="2114"/>
            <a:chExt cx="1363" cy="1361"/>
          </a:xfrm>
        </p:grpSpPr>
        <p:grpSp>
          <p:nvGrpSpPr>
            <p:cNvPr id="19464" name="Group 47"/>
            <p:cNvGrpSpPr>
              <a:grpSpLocks/>
            </p:cNvGrpSpPr>
            <p:nvPr/>
          </p:nvGrpSpPr>
          <p:grpSpPr bwMode="auto">
            <a:xfrm>
              <a:off x="1201" y="2114"/>
              <a:ext cx="1363" cy="1361"/>
              <a:chOff x="1201" y="2114"/>
              <a:chExt cx="1363" cy="1361"/>
            </a:xfrm>
          </p:grpSpPr>
          <p:sp>
            <p:nvSpPr>
              <p:cNvPr id="19466" name="Rectangle 48"/>
              <p:cNvSpPr>
                <a:spLocks noChangeArrowheads="1"/>
              </p:cNvSpPr>
              <p:nvPr/>
            </p:nvSpPr>
            <p:spPr bwMode="auto">
              <a:xfrm>
                <a:off x="1201" y="2114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7" name="Rectangle 49"/>
              <p:cNvSpPr>
                <a:spLocks noChangeArrowheads="1"/>
              </p:cNvSpPr>
              <p:nvPr/>
            </p:nvSpPr>
            <p:spPr bwMode="auto">
              <a:xfrm>
                <a:off x="1654" y="2114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8" name="Rectangle 50"/>
              <p:cNvSpPr>
                <a:spLocks noChangeArrowheads="1"/>
              </p:cNvSpPr>
              <p:nvPr/>
            </p:nvSpPr>
            <p:spPr bwMode="auto">
              <a:xfrm>
                <a:off x="2108" y="2114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9" name="Rectangle 51"/>
              <p:cNvSpPr>
                <a:spLocks noChangeArrowheads="1"/>
              </p:cNvSpPr>
              <p:nvPr/>
            </p:nvSpPr>
            <p:spPr bwMode="auto">
              <a:xfrm>
                <a:off x="1203" y="2568"/>
                <a:ext cx="453" cy="453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0" name="Rectangle 52"/>
              <p:cNvSpPr>
                <a:spLocks noChangeArrowheads="1"/>
              </p:cNvSpPr>
              <p:nvPr/>
            </p:nvSpPr>
            <p:spPr bwMode="auto">
              <a:xfrm>
                <a:off x="1656" y="2568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1" name="Rectangle 53"/>
              <p:cNvSpPr>
                <a:spLocks noChangeArrowheads="1"/>
              </p:cNvSpPr>
              <p:nvPr/>
            </p:nvSpPr>
            <p:spPr bwMode="auto">
              <a:xfrm>
                <a:off x="2110" y="2568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2" name="Rectangle 54"/>
              <p:cNvSpPr>
                <a:spLocks noChangeArrowheads="1"/>
              </p:cNvSpPr>
              <p:nvPr/>
            </p:nvSpPr>
            <p:spPr bwMode="auto">
              <a:xfrm>
                <a:off x="1202" y="3021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3" name="Rectangle 55"/>
              <p:cNvSpPr>
                <a:spLocks noChangeArrowheads="1"/>
              </p:cNvSpPr>
              <p:nvPr/>
            </p:nvSpPr>
            <p:spPr bwMode="auto">
              <a:xfrm>
                <a:off x="1655" y="3021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4" name="Rectangle 56"/>
              <p:cNvSpPr>
                <a:spLocks noChangeArrowheads="1"/>
              </p:cNvSpPr>
              <p:nvPr/>
            </p:nvSpPr>
            <p:spPr bwMode="auto">
              <a:xfrm>
                <a:off x="2109" y="3021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9465" name="Rectangle 57"/>
            <p:cNvSpPr>
              <a:spLocks noChangeArrowheads="1"/>
            </p:cNvSpPr>
            <p:nvPr/>
          </p:nvSpPr>
          <p:spPr bwMode="auto">
            <a:xfrm>
              <a:off x="1201" y="2114"/>
              <a:ext cx="1361" cy="1361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zh-TW" b="1">
                <a:solidFill>
                  <a:srgbClr val="FF0000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6400800" y="4483100"/>
            <a:ext cx="685800" cy="685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charset="-12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6705600" y="4641850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charset="-120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6411913" y="4114800"/>
            <a:ext cx="5603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charset="-120"/>
              </a:rPr>
              <a:t>k=0</a:t>
            </a: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6772275" y="4787900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charset="-120"/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7600950" y="47879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charset="-120"/>
              </a:rPr>
              <a:t>k=2</a:t>
            </a: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7086600" y="4294188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charset="-120"/>
              </a:rPr>
              <a:t>k=1</a:t>
            </a:r>
          </a:p>
        </p:txBody>
      </p:sp>
      <p:cxnSp>
        <p:nvCxnSpPr>
          <p:cNvPr id="50" name="Straight Arrow Connector 2"/>
          <p:cNvCxnSpPr>
            <a:cxnSpLocks noChangeShapeType="1"/>
          </p:cNvCxnSpPr>
          <p:nvPr/>
        </p:nvCxnSpPr>
        <p:spPr bwMode="auto">
          <a:xfrm>
            <a:off x="6400800" y="4505325"/>
            <a:ext cx="342900" cy="18256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3"/>
          <p:cNvSpPr txBox="1">
            <a:spLocks noChangeArrowheads="1"/>
          </p:cNvSpPr>
          <p:nvPr/>
        </p:nvSpPr>
        <p:spPr bwMode="auto">
          <a:xfrm>
            <a:off x="6002338" y="4198938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</a:t>
            </a:r>
            <a:endParaRPr lang="en-CA" altLang="en-US">
              <a:solidFill>
                <a:srgbClr val="FF0000"/>
              </a:solidFill>
            </a:endParaRPr>
          </a:p>
        </p:txBody>
      </p:sp>
      <p:cxnSp>
        <p:nvCxnSpPr>
          <p:cNvPr id="52" name="Straight Arrow Connector 2"/>
          <p:cNvCxnSpPr>
            <a:cxnSpLocks noChangeShapeType="1"/>
          </p:cNvCxnSpPr>
          <p:nvPr/>
        </p:nvCxnSpPr>
        <p:spPr bwMode="auto">
          <a:xfrm>
            <a:off x="6743700" y="4660900"/>
            <a:ext cx="58737" cy="1778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15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07865 -1.11111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-1.11111E-6 L 0.1573 -1.11111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Revisiting the small motion assumption</a:t>
            </a:r>
          </a:p>
        </p:txBody>
      </p:sp>
      <p:sp>
        <p:nvSpPr>
          <p:cNvPr id="176132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0"/>
            <a:ext cx="8229600" cy="122078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Is this motion small enough?</a:t>
            </a:r>
          </a:p>
          <a:p>
            <a:pPr lvl="1" eaLnBrk="1" hangingPunct="1">
              <a:defRPr/>
            </a:pPr>
            <a:r>
              <a:rPr lang="en-US" sz="2000" dirty="0" smtClean="0"/>
              <a:t>Probably not—it’s much larger than one pixel 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order terms dominate)</a:t>
            </a:r>
          </a:p>
          <a:p>
            <a:pPr lvl="1" eaLnBrk="1" hangingPunct="1">
              <a:defRPr/>
            </a:pPr>
            <a:r>
              <a:rPr lang="en-US" sz="2000" dirty="0" smtClean="0"/>
              <a:t>How might we solve this problem?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build="p" bldLvl="2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Reduce the resolution!</a:t>
            </a:r>
          </a:p>
        </p:txBody>
      </p:sp>
      <p:pic>
        <p:nvPicPr>
          <p:cNvPr id="52227" name="Picture 1027" descr="garden_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6591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028" descr="garden_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029" descr="garden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30" descr="garden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2/1/2005</a:t>
            </a: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Motion estimation</a:t>
            </a: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3D2392-B554-4FA8-A713-E41DEB219492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Pyramids</a:t>
            </a:r>
          </a:p>
        </p:txBody>
      </p:sp>
      <p:graphicFrame>
        <p:nvGraphicFramePr>
          <p:cNvPr id="53254" name="Object 3"/>
          <p:cNvGraphicFramePr>
            <a:graphicFrameLocks noChangeAspect="1"/>
          </p:cNvGraphicFramePr>
          <p:nvPr/>
        </p:nvGraphicFramePr>
        <p:xfrm>
          <a:off x="1181100" y="1736725"/>
          <a:ext cx="6134100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6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1736725"/>
                        <a:ext cx="6134100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Classes of motion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Still camera, single moving object</a:t>
            </a:r>
          </a:p>
          <a:p>
            <a:pPr eaLnBrk="1" hangingPunct="1">
              <a:defRPr/>
            </a:pPr>
            <a:r>
              <a:rPr lang="en-US" smtClean="0"/>
              <a:t>Still camera, several moving objects</a:t>
            </a:r>
          </a:p>
          <a:p>
            <a:pPr eaLnBrk="1" hangingPunct="1">
              <a:defRPr/>
            </a:pPr>
            <a:r>
              <a:rPr lang="en-US" smtClean="0"/>
              <a:t>Moving camera, still background</a:t>
            </a:r>
          </a:p>
          <a:p>
            <a:pPr eaLnBrk="1" hangingPunct="1">
              <a:defRPr/>
            </a:pPr>
            <a:r>
              <a:rPr lang="en-US" smtClean="0"/>
              <a:t>Moving camera, moving objects</a:t>
            </a:r>
          </a:p>
        </p:txBody>
      </p:sp>
      <p:pic>
        <p:nvPicPr>
          <p:cNvPr id="65540" name="CMUmotionSegm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41" fill="hold"/>
                                        <p:tgtEl>
                                          <p:spTgt spid="655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540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2/1/2005</a:t>
            </a: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Motion estimation</a:t>
            </a: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3644BD-8B39-4D59-BD48-276AFCC20EFD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Pyramid Creation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70375"/>
            <a:ext cx="7772400" cy="1825625"/>
          </a:xfrm>
        </p:spPr>
        <p:txBody>
          <a:bodyPr/>
          <a:lstStyle/>
          <a:p>
            <a:pPr>
              <a:defRPr/>
            </a:pPr>
            <a:r>
              <a:rPr lang="en-US" altLang="en-US"/>
              <a:t>“Laplacian” Pyramid</a:t>
            </a:r>
          </a:p>
          <a:p>
            <a:pPr lvl="1">
              <a:defRPr/>
            </a:pPr>
            <a:r>
              <a:rPr lang="en-US" altLang="en-US" sz="2000"/>
              <a:t>Created from Gaussian</a:t>
            </a:r>
            <a:br>
              <a:rPr lang="en-US" altLang="en-US" sz="2000"/>
            </a:br>
            <a:r>
              <a:rPr lang="en-US" altLang="en-US" sz="2000"/>
              <a:t>pyramid by subtraction</a:t>
            </a:r>
            <a:br>
              <a:rPr lang="en-US" altLang="en-US" sz="2000"/>
            </a:br>
            <a:r>
              <a:rPr lang="en-US" altLang="en-US" sz="2000"/>
              <a:t>L</a:t>
            </a:r>
            <a:r>
              <a:rPr lang="en-US" altLang="en-US" sz="2000" baseline="-25000"/>
              <a:t>l</a:t>
            </a:r>
            <a:r>
              <a:rPr lang="en-US" altLang="en-US" sz="2000"/>
              <a:t> = G</a:t>
            </a:r>
            <a:r>
              <a:rPr lang="en-US" altLang="en-US" sz="2000" baseline="-25000"/>
              <a:t>l</a:t>
            </a:r>
            <a:r>
              <a:rPr lang="en-US" altLang="en-US" sz="2000"/>
              <a:t> – expand(G</a:t>
            </a:r>
            <a:r>
              <a:rPr lang="en-US" altLang="en-US" sz="2000" baseline="-25000"/>
              <a:t>l+1</a:t>
            </a:r>
            <a:r>
              <a:rPr lang="en-US" altLang="en-US" sz="2000"/>
              <a:t>)</a:t>
            </a:r>
          </a:p>
        </p:txBody>
      </p:sp>
      <p:sp>
        <p:nvSpPr>
          <p:cNvPr id="54279" name="Oval 4"/>
          <p:cNvSpPr>
            <a:spLocks noChangeArrowheads="1"/>
          </p:cNvSpPr>
          <p:nvPr/>
        </p:nvSpPr>
        <p:spPr bwMode="auto">
          <a:xfrm>
            <a:off x="2590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0" name="Oval 5"/>
          <p:cNvSpPr>
            <a:spLocks noChangeArrowheads="1"/>
          </p:cNvSpPr>
          <p:nvPr/>
        </p:nvSpPr>
        <p:spPr bwMode="auto">
          <a:xfrm>
            <a:off x="2971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1" name="Oval 6"/>
          <p:cNvSpPr>
            <a:spLocks noChangeArrowheads="1"/>
          </p:cNvSpPr>
          <p:nvPr/>
        </p:nvSpPr>
        <p:spPr bwMode="auto">
          <a:xfrm>
            <a:off x="3352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2" name="Oval 7"/>
          <p:cNvSpPr>
            <a:spLocks noChangeArrowheads="1"/>
          </p:cNvSpPr>
          <p:nvPr/>
        </p:nvSpPr>
        <p:spPr bwMode="auto">
          <a:xfrm>
            <a:off x="4114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3" name="Oval 8"/>
          <p:cNvSpPr>
            <a:spLocks noChangeArrowheads="1"/>
          </p:cNvSpPr>
          <p:nvPr/>
        </p:nvSpPr>
        <p:spPr bwMode="auto">
          <a:xfrm>
            <a:off x="3733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4" name="Oval 9"/>
          <p:cNvSpPr>
            <a:spLocks noChangeArrowheads="1"/>
          </p:cNvSpPr>
          <p:nvPr/>
        </p:nvSpPr>
        <p:spPr bwMode="auto">
          <a:xfrm>
            <a:off x="4495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5" name="Oval 10"/>
          <p:cNvSpPr>
            <a:spLocks noChangeArrowheads="1"/>
          </p:cNvSpPr>
          <p:nvPr/>
        </p:nvSpPr>
        <p:spPr bwMode="auto">
          <a:xfrm>
            <a:off x="4876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6" name="Oval 11"/>
          <p:cNvSpPr>
            <a:spLocks noChangeArrowheads="1"/>
          </p:cNvSpPr>
          <p:nvPr/>
        </p:nvSpPr>
        <p:spPr bwMode="auto">
          <a:xfrm>
            <a:off x="5638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7" name="Oval 12"/>
          <p:cNvSpPr>
            <a:spLocks noChangeArrowheads="1"/>
          </p:cNvSpPr>
          <p:nvPr/>
        </p:nvSpPr>
        <p:spPr bwMode="auto">
          <a:xfrm>
            <a:off x="5257800" y="35163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88" name="Freeform 13"/>
          <p:cNvSpPr>
            <a:spLocks/>
          </p:cNvSpPr>
          <p:nvPr/>
        </p:nvSpPr>
        <p:spPr bwMode="auto">
          <a:xfrm>
            <a:off x="3200400" y="2830513"/>
            <a:ext cx="1905000" cy="762000"/>
          </a:xfrm>
          <a:custGeom>
            <a:avLst/>
            <a:gdLst>
              <a:gd name="T0" fmla="*/ 0 w 1200"/>
              <a:gd name="T1" fmla="*/ 762000 h 480"/>
              <a:gd name="T2" fmla="*/ 0 w 1200"/>
              <a:gd name="T3" fmla="*/ 609600 h 480"/>
              <a:gd name="T4" fmla="*/ 381000 w 1200"/>
              <a:gd name="T5" fmla="*/ 609600 h 480"/>
              <a:gd name="T6" fmla="*/ 381000 w 1200"/>
              <a:gd name="T7" fmla="*/ 304800 h 480"/>
              <a:gd name="T8" fmla="*/ 381000 w 1200"/>
              <a:gd name="T9" fmla="*/ 228600 h 480"/>
              <a:gd name="T10" fmla="*/ 762000 w 1200"/>
              <a:gd name="T11" fmla="*/ 228600 h 480"/>
              <a:gd name="T12" fmla="*/ 762000 w 1200"/>
              <a:gd name="T13" fmla="*/ 0 h 480"/>
              <a:gd name="T14" fmla="*/ 1143000 w 1200"/>
              <a:gd name="T15" fmla="*/ 0 h 480"/>
              <a:gd name="T16" fmla="*/ 1143000 w 1200"/>
              <a:gd name="T17" fmla="*/ 228600 h 480"/>
              <a:gd name="T18" fmla="*/ 1524000 w 1200"/>
              <a:gd name="T19" fmla="*/ 228600 h 480"/>
              <a:gd name="T20" fmla="*/ 1524000 w 1200"/>
              <a:gd name="T21" fmla="*/ 609600 h 480"/>
              <a:gd name="T22" fmla="*/ 1905000 w 1200"/>
              <a:gd name="T23" fmla="*/ 609600 h 480"/>
              <a:gd name="T24" fmla="*/ 1905000 w 1200"/>
              <a:gd name="T25" fmla="*/ 762000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00" h="480">
                <a:moveTo>
                  <a:pt x="0" y="480"/>
                </a:moveTo>
                <a:lnTo>
                  <a:pt x="0" y="384"/>
                </a:lnTo>
                <a:lnTo>
                  <a:pt x="240" y="384"/>
                </a:lnTo>
                <a:lnTo>
                  <a:pt x="240" y="192"/>
                </a:lnTo>
                <a:lnTo>
                  <a:pt x="240" y="144"/>
                </a:lnTo>
                <a:lnTo>
                  <a:pt x="480" y="144"/>
                </a:lnTo>
                <a:lnTo>
                  <a:pt x="480" y="0"/>
                </a:lnTo>
                <a:lnTo>
                  <a:pt x="720" y="0"/>
                </a:lnTo>
                <a:lnTo>
                  <a:pt x="720" y="144"/>
                </a:lnTo>
                <a:lnTo>
                  <a:pt x="960" y="144"/>
                </a:lnTo>
                <a:lnTo>
                  <a:pt x="960" y="384"/>
                </a:lnTo>
                <a:lnTo>
                  <a:pt x="1200" y="384"/>
                </a:lnTo>
                <a:lnTo>
                  <a:pt x="1200" y="48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4289" name="Oval 14"/>
          <p:cNvSpPr>
            <a:spLocks noChangeArrowheads="1"/>
          </p:cNvSpPr>
          <p:nvPr/>
        </p:nvSpPr>
        <p:spPr bwMode="auto">
          <a:xfrm>
            <a:off x="2590800" y="26019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90" name="Oval 15"/>
          <p:cNvSpPr>
            <a:spLocks noChangeArrowheads="1"/>
          </p:cNvSpPr>
          <p:nvPr/>
        </p:nvSpPr>
        <p:spPr bwMode="auto">
          <a:xfrm>
            <a:off x="3352800" y="26019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91" name="Oval 16"/>
          <p:cNvSpPr>
            <a:spLocks noChangeArrowheads="1"/>
          </p:cNvSpPr>
          <p:nvPr/>
        </p:nvSpPr>
        <p:spPr bwMode="auto">
          <a:xfrm>
            <a:off x="4114800" y="26019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92" name="Oval 17"/>
          <p:cNvSpPr>
            <a:spLocks noChangeArrowheads="1"/>
          </p:cNvSpPr>
          <p:nvPr/>
        </p:nvSpPr>
        <p:spPr bwMode="auto">
          <a:xfrm>
            <a:off x="4876800" y="26019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93" name="Oval 18"/>
          <p:cNvSpPr>
            <a:spLocks noChangeArrowheads="1"/>
          </p:cNvSpPr>
          <p:nvPr/>
        </p:nvSpPr>
        <p:spPr bwMode="auto">
          <a:xfrm>
            <a:off x="5638800" y="260191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sp>
        <p:nvSpPr>
          <p:cNvPr id="54294" name="Line 19"/>
          <p:cNvSpPr>
            <a:spLocks noChangeShapeType="1"/>
          </p:cNvSpPr>
          <p:nvPr/>
        </p:nvSpPr>
        <p:spPr bwMode="auto">
          <a:xfrm flipV="1">
            <a:off x="4157663" y="26781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294932" name="Group 20"/>
          <p:cNvGrpSpPr>
            <a:grpSpLocks/>
          </p:cNvGrpSpPr>
          <p:nvPr/>
        </p:nvGrpSpPr>
        <p:grpSpPr bwMode="auto">
          <a:xfrm>
            <a:off x="2252663" y="1676400"/>
            <a:ext cx="3802062" cy="1001713"/>
            <a:chOff x="1419" y="857"/>
            <a:chExt cx="2395" cy="631"/>
          </a:xfrm>
        </p:grpSpPr>
        <p:sp>
          <p:nvSpPr>
            <p:cNvPr id="54300" name="Oval 21"/>
            <p:cNvSpPr>
              <a:spLocks noChangeArrowheads="1"/>
            </p:cNvSpPr>
            <p:nvPr/>
          </p:nvSpPr>
          <p:spPr bwMode="auto">
            <a:xfrm>
              <a:off x="163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54301" name="Oval 22"/>
            <p:cNvSpPr>
              <a:spLocks noChangeArrowheads="1"/>
            </p:cNvSpPr>
            <p:nvPr/>
          </p:nvSpPr>
          <p:spPr bwMode="auto">
            <a:xfrm>
              <a:off x="259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54302" name="Oval 23"/>
            <p:cNvSpPr>
              <a:spLocks noChangeArrowheads="1"/>
            </p:cNvSpPr>
            <p:nvPr/>
          </p:nvSpPr>
          <p:spPr bwMode="auto">
            <a:xfrm>
              <a:off x="355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54303" name="Freeform 24"/>
            <p:cNvSpPr>
              <a:spLocks/>
            </p:cNvSpPr>
            <p:nvPr/>
          </p:nvSpPr>
          <p:spPr bwMode="auto">
            <a:xfrm>
              <a:off x="1419" y="1008"/>
              <a:ext cx="2395" cy="480"/>
            </a:xfrm>
            <a:custGeom>
              <a:avLst/>
              <a:gdLst>
                <a:gd name="T0" fmla="*/ 0 w 1200"/>
                <a:gd name="T1" fmla="*/ 480 h 480"/>
                <a:gd name="T2" fmla="*/ 0 w 1200"/>
                <a:gd name="T3" fmla="*/ 384 h 480"/>
                <a:gd name="T4" fmla="*/ 479 w 1200"/>
                <a:gd name="T5" fmla="*/ 384 h 480"/>
                <a:gd name="T6" fmla="*/ 479 w 1200"/>
                <a:gd name="T7" fmla="*/ 192 h 480"/>
                <a:gd name="T8" fmla="*/ 479 w 1200"/>
                <a:gd name="T9" fmla="*/ 144 h 480"/>
                <a:gd name="T10" fmla="*/ 958 w 1200"/>
                <a:gd name="T11" fmla="*/ 144 h 480"/>
                <a:gd name="T12" fmla="*/ 958 w 1200"/>
                <a:gd name="T13" fmla="*/ 0 h 480"/>
                <a:gd name="T14" fmla="*/ 1437 w 1200"/>
                <a:gd name="T15" fmla="*/ 0 h 480"/>
                <a:gd name="T16" fmla="*/ 1437 w 1200"/>
                <a:gd name="T17" fmla="*/ 144 h 480"/>
                <a:gd name="T18" fmla="*/ 1916 w 1200"/>
                <a:gd name="T19" fmla="*/ 144 h 480"/>
                <a:gd name="T20" fmla="*/ 1916 w 1200"/>
                <a:gd name="T21" fmla="*/ 384 h 480"/>
                <a:gd name="T22" fmla="*/ 2395 w 1200"/>
                <a:gd name="T23" fmla="*/ 384 h 480"/>
                <a:gd name="T24" fmla="*/ 2395 w 1200"/>
                <a:gd name="T25" fmla="*/ 480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00" h="480">
                  <a:moveTo>
                    <a:pt x="0" y="480"/>
                  </a:moveTo>
                  <a:lnTo>
                    <a:pt x="0" y="384"/>
                  </a:lnTo>
                  <a:lnTo>
                    <a:pt x="240" y="384"/>
                  </a:lnTo>
                  <a:lnTo>
                    <a:pt x="240" y="192"/>
                  </a:lnTo>
                  <a:lnTo>
                    <a:pt x="240" y="144"/>
                  </a:lnTo>
                  <a:lnTo>
                    <a:pt x="480" y="144"/>
                  </a:lnTo>
                  <a:lnTo>
                    <a:pt x="480" y="0"/>
                  </a:lnTo>
                  <a:lnTo>
                    <a:pt x="720" y="0"/>
                  </a:lnTo>
                  <a:lnTo>
                    <a:pt x="720" y="144"/>
                  </a:lnTo>
                  <a:lnTo>
                    <a:pt x="960" y="144"/>
                  </a:lnTo>
                  <a:lnTo>
                    <a:pt x="960" y="384"/>
                  </a:lnTo>
                  <a:lnTo>
                    <a:pt x="1200" y="384"/>
                  </a:lnTo>
                  <a:lnTo>
                    <a:pt x="1200" y="48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4304" name="Line 25"/>
            <p:cNvSpPr>
              <a:spLocks noChangeShapeType="1"/>
            </p:cNvSpPr>
            <p:nvPr/>
          </p:nvSpPr>
          <p:spPr bwMode="auto">
            <a:xfrm flipV="1">
              <a:off x="2619" y="91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4296" name="Text Box 26"/>
          <p:cNvSpPr txBox="1">
            <a:spLocks noChangeArrowheads="1"/>
          </p:cNvSpPr>
          <p:nvPr/>
        </p:nvSpPr>
        <p:spPr bwMode="auto">
          <a:xfrm>
            <a:off x="5318125" y="2943225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latin typeface="Arial" panose="020B0604020202020204" pitchFamily="34" charset="0"/>
              </a:rPr>
              <a:t>filter mask</a:t>
            </a:r>
          </a:p>
        </p:txBody>
      </p:sp>
      <p:sp>
        <p:nvSpPr>
          <p:cNvPr id="54297" name="Line 27"/>
          <p:cNvSpPr>
            <a:spLocks noChangeShapeType="1"/>
          </p:cNvSpPr>
          <p:nvPr/>
        </p:nvSpPr>
        <p:spPr bwMode="auto">
          <a:xfrm flipH="1">
            <a:off x="4800600" y="3135313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aphicFrame>
        <p:nvGraphicFramePr>
          <p:cNvPr id="29494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239047"/>
              </p:ext>
            </p:extLst>
          </p:nvPr>
        </p:nvGraphicFramePr>
        <p:xfrm>
          <a:off x="4537055" y="3658035"/>
          <a:ext cx="44196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7" name="Photo Editor Photo" r:id="rId3" imgW="6780952" imgH="3285714" progId="MSPhotoEd.3">
                  <p:embed/>
                </p:oleObj>
              </mc:Choice>
              <mc:Fallback>
                <p:oleObj name="Photo Editor Photo" r:id="rId3" imgW="6780952" imgH="3285714" progId="MSPhotoEd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55" y="3658035"/>
                        <a:ext cx="44196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99" name="Rectangle 29"/>
          <p:cNvSpPr>
            <a:spLocks noChangeArrowheads="1"/>
          </p:cNvSpPr>
          <p:nvPr/>
        </p:nvSpPr>
        <p:spPr bwMode="auto">
          <a:xfrm>
            <a:off x="685800" y="3733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“Gaussian” Pyramid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5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2/1/2005</a:t>
            </a: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Motion estimation</a:t>
            </a: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E27ADF-3C30-447F-AE87-8DD70F5940E3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altLang="en-US" smtClean="0"/>
              <a:t>Octaves in the Spatial Domain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529263"/>
            <a:ext cx="7772400" cy="441325"/>
          </a:xfrm>
        </p:spPr>
        <p:txBody>
          <a:bodyPr/>
          <a:lstStyle/>
          <a:p>
            <a:pPr algn="ctr">
              <a:defRPr/>
            </a:pPr>
            <a:r>
              <a:rPr lang="en-US" altLang="en-US"/>
              <a:t>Bandpass Images</a:t>
            </a:r>
          </a:p>
        </p:txBody>
      </p:sp>
      <p:graphicFrame>
        <p:nvGraphicFramePr>
          <p:cNvPr id="55303" name="Object 4"/>
          <p:cNvGraphicFramePr>
            <a:graphicFrameLocks noChangeAspect="1"/>
          </p:cNvGraphicFramePr>
          <p:nvPr/>
        </p:nvGraphicFramePr>
        <p:xfrm>
          <a:off x="533400" y="1609725"/>
          <a:ext cx="8153400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6" name="Photo Editor Photo" r:id="rId3" imgW="6780952" imgH="3285714" progId="MSPhotoEd.3">
                  <p:embed/>
                </p:oleObj>
              </mc:Choice>
              <mc:Fallback>
                <p:oleObj name="Photo Editor Photo" r:id="rId3" imgW="6780952" imgH="328571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09725"/>
                        <a:ext cx="8153400" cy="395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5"/>
          <p:cNvSpPr>
            <a:spLocks noChangeArrowheads="1"/>
          </p:cNvSpPr>
          <p:nvPr/>
        </p:nvSpPr>
        <p:spPr bwMode="auto">
          <a:xfrm>
            <a:off x="685800" y="9906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Lowpass Images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2/1/2005</a:t>
            </a: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Motion estimation</a:t>
            </a: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99A2F4-BD10-4CD1-9597-5582FBE430BA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Pyramids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/>
              <a:t>Advantages of pyramids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/>
              <a:t>Faster than Fourier transform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/>
              <a:t>Avoids “ringing” artifacts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/>
              <a:t>Many applications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/>
              <a:t>small images faster to process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/>
              <a:t>good for multiresolution processing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/>
              <a:t>compression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/>
              <a:t>progressive transmission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/>
              <a:t>Known as “mip-maps” in graphics community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/>
              <a:t>Precursor to wavelets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/>
              <a:t>Wavelets also have these advantages 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2/1/2005</a:t>
            </a:r>
          </a:p>
        </p:txBody>
      </p:sp>
      <p:sp>
        <p:nvSpPr>
          <p:cNvPr id="57347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Motion estimation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AB7E73-AFB4-431C-8D92-37929B111B39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A" altLang="en-US"/>
          </a:p>
        </p:txBody>
      </p:sp>
      <p:pic>
        <p:nvPicPr>
          <p:cNvPr id="57350" name="Picture 3" descr="level0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988" name="Group 4"/>
          <p:cNvGrpSpPr>
            <a:grpSpLocks/>
          </p:cNvGrpSpPr>
          <p:nvPr/>
        </p:nvGrpSpPr>
        <p:grpSpPr bwMode="auto">
          <a:xfrm>
            <a:off x="66675" y="255588"/>
            <a:ext cx="8694738" cy="2068512"/>
            <a:chOff x="42" y="161"/>
            <a:chExt cx="5477" cy="1303"/>
          </a:xfrm>
        </p:grpSpPr>
        <p:pic>
          <p:nvPicPr>
            <p:cNvPr id="57359" name="Picture 5" descr="level4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Text Box 6"/>
            <p:cNvSpPr txBox="1">
              <a:spLocks noChangeArrowheads="1"/>
            </p:cNvSpPr>
            <p:nvPr/>
          </p:nvSpPr>
          <p:spPr bwMode="auto">
            <a:xfrm>
              <a:off x="42" y="432"/>
              <a:ext cx="871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/>
                <a:t>Laplacian</a:t>
              </a:r>
            </a:p>
            <a:p>
              <a:pPr algn="ctr"/>
              <a:r>
                <a:rPr lang="en-US" altLang="en-US"/>
                <a:t>level</a:t>
              </a:r>
            </a:p>
            <a:p>
              <a:pPr algn="ctr"/>
              <a:r>
                <a:rPr lang="en-US" altLang="en-US"/>
                <a:t>4</a:t>
              </a:r>
            </a:p>
          </p:txBody>
        </p:sp>
      </p:grpSp>
      <p:grpSp>
        <p:nvGrpSpPr>
          <p:cNvPr id="297991" name="Group 7"/>
          <p:cNvGrpSpPr>
            <a:grpSpLocks/>
          </p:cNvGrpSpPr>
          <p:nvPr/>
        </p:nvGrpSpPr>
        <p:grpSpPr bwMode="auto">
          <a:xfrm>
            <a:off x="66675" y="2305050"/>
            <a:ext cx="8696325" cy="2062163"/>
            <a:chOff x="42" y="1452"/>
            <a:chExt cx="5478" cy="1299"/>
          </a:xfrm>
        </p:grpSpPr>
        <p:pic>
          <p:nvPicPr>
            <p:cNvPr id="57357" name="Picture 8" descr="level2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8" name="Text Box 9"/>
            <p:cNvSpPr txBox="1">
              <a:spLocks noChangeArrowheads="1"/>
            </p:cNvSpPr>
            <p:nvPr/>
          </p:nvSpPr>
          <p:spPr bwMode="auto">
            <a:xfrm>
              <a:off x="42" y="1728"/>
              <a:ext cx="871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/>
                <a:t>Laplacian</a:t>
              </a:r>
            </a:p>
            <a:p>
              <a:pPr algn="ctr"/>
              <a:r>
                <a:rPr lang="en-US" altLang="en-US"/>
                <a:t>level</a:t>
              </a:r>
            </a:p>
            <a:p>
              <a:pPr algn="ctr"/>
              <a:r>
                <a:rPr lang="en-US" altLang="en-US"/>
                <a:t>2</a:t>
              </a:r>
            </a:p>
          </p:txBody>
        </p:sp>
      </p:grpSp>
      <p:sp>
        <p:nvSpPr>
          <p:cNvPr id="57353" name="Text Box 10"/>
          <p:cNvSpPr txBox="1">
            <a:spLocks noChangeArrowheads="1"/>
          </p:cNvSpPr>
          <p:nvPr/>
        </p:nvSpPr>
        <p:spPr bwMode="auto">
          <a:xfrm>
            <a:off x="66675" y="4756150"/>
            <a:ext cx="13827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Laplacian</a:t>
            </a:r>
          </a:p>
          <a:p>
            <a:pPr algn="ctr"/>
            <a:r>
              <a:rPr lang="en-US" altLang="en-US"/>
              <a:t>level</a:t>
            </a:r>
          </a:p>
          <a:p>
            <a:pPr algn="ctr"/>
            <a:r>
              <a:rPr lang="en-US" altLang="en-US"/>
              <a:t>0</a:t>
            </a:r>
          </a:p>
        </p:txBody>
      </p:sp>
      <p:sp>
        <p:nvSpPr>
          <p:cNvPr id="57354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left pyramid</a:t>
            </a:r>
          </a:p>
        </p:txBody>
      </p:sp>
      <p:sp>
        <p:nvSpPr>
          <p:cNvPr id="57355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right pyramid</a:t>
            </a:r>
          </a:p>
        </p:txBody>
      </p:sp>
      <p:sp>
        <p:nvSpPr>
          <p:cNvPr id="57356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blended pyramid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2/1/2005</a:t>
            </a: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Motion estimation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30ED6F-DC4B-48B7-98C1-53C54F2ACF2A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Pyramid Blending</a:t>
            </a:r>
          </a:p>
        </p:txBody>
      </p:sp>
      <p:pic>
        <p:nvPicPr>
          <p:cNvPr id="58374" name="Picture 3" descr="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8241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 descr="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7241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" descr="contr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1026"/>
          <p:cNvGrpSpPr>
            <a:grpSpLocks/>
          </p:cNvGrpSpPr>
          <p:nvPr/>
        </p:nvGrpSpPr>
        <p:grpSpPr bwMode="auto">
          <a:xfrm>
            <a:off x="5221288" y="5195888"/>
            <a:ext cx="3609975" cy="1203325"/>
            <a:chOff x="3289" y="3273"/>
            <a:chExt cx="2274" cy="758"/>
          </a:xfrm>
        </p:grpSpPr>
        <p:sp>
          <p:nvSpPr>
            <p:cNvPr id="59430" name="AutoShape 1027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31" name="Text Box 1028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200" b="1"/>
                <a:t>image I</a:t>
              </a:r>
            </a:p>
          </p:txBody>
        </p:sp>
      </p:grpSp>
      <p:grpSp>
        <p:nvGrpSpPr>
          <p:cNvPr id="59395" name="Group 1029"/>
          <p:cNvGrpSpPr>
            <a:grpSpLocks/>
          </p:cNvGrpSpPr>
          <p:nvPr/>
        </p:nvGrpSpPr>
        <p:grpSpPr bwMode="auto">
          <a:xfrm>
            <a:off x="177800" y="5216525"/>
            <a:ext cx="3606800" cy="1203325"/>
            <a:chOff x="112" y="3286"/>
            <a:chExt cx="2272" cy="758"/>
          </a:xfrm>
        </p:grpSpPr>
        <p:sp>
          <p:nvSpPr>
            <p:cNvPr id="59428" name="AutoShape 1030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29" name="Text Box 1031"/>
            <p:cNvSpPr txBox="1">
              <a:spLocks noChangeArrowheads="1"/>
            </p:cNvSpPr>
            <p:nvPr/>
          </p:nvSpPr>
          <p:spPr bwMode="auto">
            <a:xfrm>
              <a:off x="887" y="3557"/>
              <a:ext cx="631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200" b="1"/>
                <a:t>image H</a:t>
              </a:r>
            </a:p>
          </p:txBody>
        </p:sp>
      </p:grpSp>
      <p:grpSp>
        <p:nvGrpSpPr>
          <p:cNvPr id="178184" name="Group 1032"/>
          <p:cNvGrpSpPr>
            <a:grpSpLocks/>
          </p:cNvGrpSpPr>
          <p:nvPr/>
        </p:nvGrpSpPr>
        <p:grpSpPr bwMode="auto">
          <a:xfrm>
            <a:off x="177800" y="1452563"/>
            <a:ext cx="8691563" cy="5321300"/>
            <a:chOff x="112" y="916"/>
            <a:chExt cx="5475" cy="3352"/>
          </a:xfrm>
        </p:grpSpPr>
        <p:grpSp>
          <p:nvGrpSpPr>
            <p:cNvPr id="59403" name="Group 1033"/>
            <p:cNvGrpSpPr>
              <a:grpSpLocks/>
            </p:cNvGrpSpPr>
            <p:nvPr/>
          </p:nvGrpSpPr>
          <p:grpSpPr bwMode="auto">
            <a:xfrm>
              <a:off x="112" y="916"/>
              <a:ext cx="5475" cy="3352"/>
              <a:chOff x="112" y="916"/>
              <a:chExt cx="5475" cy="3352"/>
            </a:xfrm>
          </p:grpSpPr>
          <p:grpSp>
            <p:nvGrpSpPr>
              <p:cNvPr id="59406" name="Group 1034"/>
              <p:cNvGrpSpPr>
                <a:grpSpLocks/>
              </p:cNvGrpSpPr>
              <p:nvPr/>
            </p:nvGrpSpPr>
            <p:grpSpPr bwMode="auto">
              <a:xfrm>
                <a:off x="112" y="931"/>
                <a:ext cx="2371" cy="3337"/>
                <a:chOff x="112" y="931"/>
                <a:chExt cx="2371" cy="3337"/>
              </a:xfrm>
            </p:grpSpPr>
            <p:grpSp>
              <p:nvGrpSpPr>
                <p:cNvPr id="59418" name="Group 1035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59420" name="Line 103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59421" name="Line 103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59422" name="Line 103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59423" name="AutoShape 10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9424" name="AutoShape 10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9425" name="AutoShape 10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9426" name="AutoShape 10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9427" name="Line 104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  <p:sp>
              <p:nvSpPr>
                <p:cNvPr id="59419" name="Text Box 1044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4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US" altLang="en-US" sz="2000" b="1">
                      <a:latin typeface="Arial" panose="020B0604020202020204" pitchFamily="34" charset="0"/>
                    </a:rPr>
                    <a:t>Gaussian pyramid of image H</a:t>
                  </a:r>
                </a:p>
              </p:txBody>
            </p:sp>
          </p:grpSp>
          <p:grpSp>
            <p:nvGrpSpPr>
              <p:cNvPr id="59407" name="Group 1045"/>
              <p:cNvGrpSpPr>
                <a:grpSpLocks/>
              </p:cNvGrpSpPr>
              <p:nvPr/>
            </p:nvGrpSpPr>
            <p:grpSpPr bwMode="auto">
              <a:xfrm>
                <a:off x="3289" y="916"/>
                <a:ext cx="2298" cy="3352"/>
                <a:chOff x="3289" y="916"/>
                <a:chExt cx="2298" cy="3352"/>
              </a:xfrm>
            </p:grpSpPr>
            <p:grpSp>
              <p:nvGrpSpPr>
                <p:cNvPr id="59408" name="Group 1046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9410" name="Line 104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59411" name="Line 104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59412" name="Line 104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59413" name="AutoShape 10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9414" name="AutoShape 10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9415" name="AutoShape 10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9416" name="AutoShape 10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59417" name="Line 105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  <p:sp>
              <p:nvSpPr>
                <p:cNvPr id="59409" name="Text Box 1055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175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US" altLang="en-US" sz="2000" b="1">
                      <a:latin typeface="Arial" panose="020B0604020202020204" pitchFamily="34" charset="0"/>
                    </a:rPr>
                    <a:t>Gaussian pyramid of image I</a:t>
                  </a:r>
                </a:p>
              </p:txBody>
            </p:sp>
          </p:grpSp>
        </p:grpSp>
        <p:sp>
          <p:nvSpPr>
            <p:cNvPr id="59404" name="Text Box 1056"/>
            <p:cNvSpPr txBox="1">
              <a:spLocks noChangeArrowheads="1"/>
            </p:cNvSpPr>
            <p:nvPr/>
          </p:nvSpPr>
          <p:spPr bwMode="auto">
            <a:xfrm>
              <a:off x="4124" y="3580"/>
              <a:ext cx="5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>
                  <a:latin typeface="Arial" panose="020B0604020202020204" pitchFamily="34" charset="0"/>
                </a:rPr>
                <a:t>image I</a:t>
              </a:r>
            </a:p>
          </p:txBody>
        </p:sp>
        <p:sp>
          <p:nvSpPr>
            <p:cNvPr id="59405" name="Text Box 1057"/>
            <p:cNvSpPr txBox="1">
              <a:spLocks noChangeArrowheads="1"/>
            </p:cNvSpPr>
            <p:nvPr/>
          </p:nvSpPr>
          <p:spPr bwMode="auto">
            <a:xfrm>
              <a:off x="887" y="3571"/>
              <a:ext cx="6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>
                  <a:latin typeface="Arial" panose="020B0604020202020204" pitchFamily="34" charset="0"/>
                </a:rPr>
                <a:t>image H</a:t>
              </a:r>
            </a:p>
          </p:txBody>
        </p:sp>
      </p:grpSp>
      <p:grpSp>
        <p:nvGrpSpPr>
          <p:cNvPr id="178210" name="Group 1058"/>
          <p:cNvGrpSpPr>
            <a:grpSpLocks/>
          </p:cNvGrpSpPr>
          <p:nvPr/>
        </p:nvGrpSpPr>
        <p:grpSpPr bwMode="auto">
          <a:xfrm>
            <a:off x="3951288" y="2352675"/>
            <a:ext cx="1724025" cy="3602038"/>
            <a:chOff x="2489" y="1482"/>
            <a:chExt cx="1086" cy="2269"/>
          </a:xfrm>
        </p:grpSpPr>
        <p:sp>
          <p:nvSpPr>
            <p:cNvPr id="59399" name="Text Box 1059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200" b="1" i="1">
                  <a:solidFill>
                    <a:srgbClr val="D60093"/>
                  </a:solidFill>
                </a:rPr>
                <a:t>u=10 pixels</a:t>
              </a:r>
              <a:endParaRPr lang="en-US" altLang="en-US" sz="2200" b="1"/>
            </a:p>
          </p:txBody>
        </p:sp>
        <p:sp>
          <p:nvSpPr>
            <p:cNvPr id="59400" name="Text Box 1060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200" b="1" i="1">
                  <a:solidFill>
                    <a:srgbClr val="D60093"/>
                  </a:solidFill>
                </a:rPr>
                <a:t>u=5 pixels</a:t>
              </a:r>
              <a:endParaRPr lang="en-US" altLang="en-US" sz="2200" b="1"/>
            </a:p>
          </p:txBody>
        </p:sp>
        <p:sp>
          <p:nvSpPr>
            <p:cNvPr id="59401" name="Text Box 1061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200" b="1" i="1">
                  <a:solidFill>
                    <a:srgbClr val="D60093"/>
                  </a:solidFill>
                </a:rPr>
                <a:t>u=2.5 pixels</a:t>
              </a:r>
              <a:endParaRPr lang="en-US" altLang="en-US" sz="2200" b="1"/>
            </a:p>
          </p:txBody>
        </p:sp>
        <p:sp>
          <p:nvSpPr>
            <p:cNvPr id="59402" name="Text Box 1062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200" b="1" i="1">
                  <a:solidFill>
                    <a:srgbClr val="D60093"/>
                  </a:solidFill>
                </a:rPr>
                <a:t>u=1.25 pixels</a:t>
              </a:r>
              <a:endParaRPr lang="en-US" altLang="en-US" sz="2200" b="1"/>
            </a:p>
          </p:txBody>
        </p:sp>
      </p:grpSp>
      <p:sp>
        <p:nvSpPr>
          <p:cNvPr id="59398" name="Rectangle 10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Coarse-to-fine optical flow estimation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8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5221288" y="5195888"/>
            <a:ext cx="3609975" cy="1203325"/>
            <a:chOff x="3289" y="3273"/>
            <a:chExt cx="2274" cy="758"/>
          </a:xfrm>
        </p:grpSpPr>
        <p:sp>
          <p:nvSpPr>
            <p:cNvPr id="6046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6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200" b="1"/>
                <a:t>image I</a:t>
              </a:r>
            </a:p>
          </p:txBody>
        </p:sp>
      </p:grpSp>
      <p:grpSp>
        <p:nvGrpSpPr>
          <p:cNvPr id="60419" name="Group 5"/>
          <p:cNvGrpSpPr>
            <a:grpSpLocks/>
          </p:cNvGrpSpPr>
          <p:nvPr/>
        </p:nvGrpSpPr>
        <p:grpSpPr bwMode="auto">
          <a:xfrm>
            <a:off x="177800" y="5216525"/>
            <a:ext cx="3606800" cy="1203325"/>
            <a:chOff x="112" y="3286"/>
            <a:chExt cx="2272" cy="758"/>
          </a:xfrm>
        </p:grpSpPr>
        <p:sp>
          <p:nvSpPr>
            <p:cNvPr id="6046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6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200" b="1"/>
                <a:t>image J</a:t>
              </a:r>
            </a:p>
          </p:txBody>
        </p:sp>
      </p:grpSp>
      <p:grpSp>
        <p:nvGrpSpPr>
          <p:cNvPr id="60420" name="Group 8"/>
          <p:cNvGrpSpPr>
            <a:grpSpLocks/>
          </p:cNvGrpSpPr>
          <p:nvPr/>
        </p:nvGrpSpPr>
        <p:grpSpPr bwMode="auto">
          <a:xfrm>
            <a:off x="177800" y="1454150"/>
            <a:ext cx="8691563" cy="5321300"/>
            <a:chOff x="112" y="916"/>
            <a:chExt cx="5475" cy="3352"/>
          </a:xfrm>
        </p:grpSpPr>
        <p:grpSp>
          <p:nvGrpSpPr>
            <p:cNvPr id="60435" name="Group 9"/>
            <p:cNvGrpSpPr>
              <a:grpSpLocks/>
            </p:cNvGrpSpPr>
            <p:nvPr/>
          </p:nvGrpSpPr>
          <p:grpSpPr bwMode="auto">
            <a:xfrm>
              <a:off x="112" y="916"/>
              <a:ext cx="5475" cy="3352"/>
              <a:chOff x="112" y="916"/>
              <a:chExt cx="5475" cy="3352"/>
            </a:xfrm>
          </p:grpSpPr>
          <p:grpSp>
            <p:nvGrpSpPr>
              <p:cNvPr id="6043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71" cy="3337"/>
                <a:chOff x="112" y="931"/>
                <a:chExt cx="2371" cy="3337"/>
              </a:xfrm>
            </p:grpSpPr>
            <p:grpSp>
              <p:nvGrpSpPr>
                <p:cNvPr id="6045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6045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6045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6045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6045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045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045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045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045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  <p:sp>
              <p:nvSpPr>
                <p:cNvPr id="6045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4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US" altLang="en-US" sz="2000" b="1">
                      <a:latin typeface="Arial" panose="020B0604020202020204" pitchFamily="34" charset="0"/>
                    </a:rPr>
                    <a:t>Gaussian pyramid of image H</a:t>
                  </a:r>
                </a:p>
              </p:txBody>
            </p:sp>
          </p:grpSp>
          <p:grpSp>
            <p:nvGrpSpPr>
              <p:cNvPr id="6043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298" cy="3352"/>
                <a:chOff x="3289" y="916"/>
                <a:chExt cx="2298" cy="3352"/>
              </a:xfrm>
            </p:grpSpPr>
            <p:grpSp>
              <p:nvGrpSpPr>
                <p:cNvPr id="6044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6044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6044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6044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6044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044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044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044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6044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  <p:sp>
              <p:nvSpPr>
                <p:cNvPr id="6044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175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US" altLang="en-US" sz="2000" b="1">
                      <a:latin typeface="Arial" panose="020B0604020202020204" pitchFamily="34" charset="0"/>
                    </a:rPr>
                    <a:t>Gaussian pyramid of image I</a:t>
                  </a:r>
                </a:p>
              </p:txBody>
            </p:sp>
          </p:grpSp>
        </p:grpSp>
        <p:sp>
          <p:nvSpPr>
            <p:cNvPr id="6043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>
                  <a:latin typeface="Arial" panose="020B0604020202020204" pitchFamily="34" charset="0"/>
                </a:rPr>
                <a:t>image I</a:t>
              </a:r>
            </a:p>
          </p:txBody>
        </p:sp>
        <p:sp>
          <p:nvSpPr>
            <p:cNvPr id="6043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6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1">
                  <a:latin typeface="Arial" panose="020B0604020202020204" pitchFamily="34" charset="0"/>
                </a:rPr>
                <a:t>image H</a:t>
              </a:r>
            </a:p>
          </p:txBody>
        </p:sp>
      </p:grpSp>
      <p:sp>
        <p:nvSpPr>
          <p:cNvPr id="60421" name="Rectangle 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Coarse-to-fine optical flow estimation</a:t>
            </a:r>
          </a:p>
        </p:txBody>
      </p:sp>
      <p:sp>
        <p:nvSpPr>
          <p:cNvPr id="60422" name="Text Box 35"/>
          <p:cNvSpPr txBox="1">
            <a:spLocks noChangeArrowheads="1"/>
          </p:cNvSpPr>
          <p:nvPr/>
        </p:nvSpPr>
        <p:spPr bwMode="auto">
          <a:xfrm>
            <a:off x="3276600" y="2498725"/>
            <a:ext cx="1974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run iterative L-K</a:t>
            </a:r>
          </a:p>
        </p:txBody>
      </p:sp>
      <p:sp>
        <p:nvSpPr>
          <p:cNvPr id="60423" name="Line 36"/>
          <p:cNvSpPr>
            <a:spLocks noChangeShapeType="1"/>
          </p:cNvSpPr>
          <p:nvPr/>
        </p:nvSpPr>
        <p:spPr bwMode="auto">
          <a:xfrm>
            <a:off x="2362200" y="277495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0424" name="Line 37"/>
          <p:cNvSpPr>
            <a:spLocks noChangeShapeType="1"/>
          </p:cNvSpPr>
          <p:nvPr/>
        </p:nvSpPr>
        <p:spPr bwMode="auto">
          <a:xfrm flipH="1">
            <a:off x="5334000" y="277495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179238" name="Group 38"/>
          <p:cNvGrpSpPr>
            <a:grpSpLocks/>
          </p:cNvGrpSpPr>
          <p:nvPr/>
        </p:nvGrpSpPr>
        <p:grpSpPr bwMode="auto">
          <a:xfrm>
            <a:off x="2670175" y="3489325"/>
            <a:ext cx="3273425" cy="396875"/>
            <a:chOff x="1682" y="2198"/>
            <a:chExt cx="2062" cy="250"/>
          </a:xfrm>
        </p:grpSpPr>
        <p:sp>
          <p:nvSpPr>
            <p:cNvPr id="60432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0433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0434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>
                  <a:latin typeface="Arial" panose="020B0604020202020204" pitchFamily="34" charset="0"/>
                </a:rPr>
                <a:t>run iterative L-K</a:t>
              </a:r>
            </a:p>
          </p:txBody>
        </p:sp>
      </p:grpSp>
      <p:grpSp>
        <p:nvGrpSpPr>
          <p:cNvPr id="179242" name="Group 42"/>
          <p:cNvGrpSpPr>
            <a:grpSpLocks/>
          </p:cNvGrpSpPr>
          <p:nvPr/>
        </p:nvGrpSpPr>
        <p:grpSpPr bwMode="auto">
          <a:xfrm>
            <a:off x="4191000" y="2895600"/>
            <a:ext cx="2152650" cy="593725"/>
            <a:chOff x="2640" y="1824"/>
            <a:chExt cx="1356" cy="374"/>
          </a:xfrm>
        </p:grpSpPr>
        <p:sp>
          <p:nvSpPr>
            <p:cNvPr id="60430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0431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>
                  <a:latin typeface="Arial" panose="020B0604020202020204" pitchFamily="34" charset="0"/>
                </a:rPr>
                <a:t>warp &amp; upsample</a:t>
              </a:r>
            </a:p>
          </p:txBody>
        </p:sp>
      </p:grpSp>
      <p:grpSp>
        <p:nvGrpSpPr>
          <p:cNvPr id="179245" name="Group 45"/>
          <p:cNvGrpSpPr>
            <a:grpSpLocks/>
          </p:cNvGrpSpPr>
          <p:nvPr/>
        </p:nvGrpSpPr>
        <p:grpSpPr bwMode="auto">
          <a:xfrm>
            <a:off x="4191000" y="3810000"/>
            <a:ext cx="303213" cy="685800"/>
            <a:chOff x="2640" y="2400"/>
            <a:chExt cx="191" cy="432"/>
          </a:xfrm>
        </p:grpSpPr>
        <p:sp>
          <p:nvSpPr>
            <p:cNvPr id="60428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0429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200" b="1">
                  <a:latin typeface="Arial" panose="020B0604020202020204" pitchFamily="34" charset="0"/>
                </a:rPr>
                <a:t>.</a:t>
              </a:r>
            </a:p>
            <a:p>
              <a:r>
                <a:rPr lang="en-US" altLang="en-US" sz="1200" b="1">
                  <a:latin typeface="Arial" panose="020B0604020202020204" pitchFamily="34" charset="0"/>
                </a:rPr>
                <a:t>.</a:t>
              </a:r>
            </a:p>
            <a:p>
              <a:r>
                <a:rPr lang="en-US" altLang="en-US" sz="1200" b="1">
                  <a:latin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533400" y="1676400"/>
            <a:ext cx="8229600" cy="3962400"/>
            <a:chOff x="336" y="1248"/>
            <a:chExt cx="5184" cy="2496"/>
          </a:xfrm>
          <a:noFill/>
        </p:grpSpPr>
        <p:sp>
          <p:nvSpPr>
            <p:cNvPr id="25603" name="Rectangle 3"/>
            <p:cNvSpPr>
              <a:spLocks noChangeArrowheads="1"/>
            </p:cNvSpPr>
            <p:nvPr/>
          </p:nvSpPr>
          <p:spPr bwMode="auto">
            <a:xfrm>
              <a:off x="336" y="1248"/>
              <a:ext cx="5184" cy="2496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altLang="en-US"/>
            </a:p>
          </p:txBody>
        </p:sp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2064" y="1824"/>
              <a:ext cx="576" cy="237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</a:rPr>
                <a:t>Q</a:t>
              </a:r>
              <a:endParaRPr lang="en-US" altLang="en-US" sz="1800"/>
            </a:p>
          </p:txBody>
        </p:sp>
        <p:sp>
          <p:nvSpPr>
            <p:cNvPr id="25605" name="Text Box 5"/>
            <p:cNvSpPr txBox="1">
              <a:spLocks noChangeArrowheads="1"/>
            </p:cNvSpPr>
            <p:nvPr/>
          </p:nvSpPr>
          <p:spPr bwMode="auto">
            <a:xfrm>
              <a:off x="1728" y="3168"/>
              <a:ext cx="864" cy="332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</a:rPr>
                <a:t>MC/Frame Buffer</a:t>
              </a:r>
              <a:endParaRPr lang="en-US" altLang="en-US" sz="1400"/>
            </a:p>
          </p:txBody>
        </p:sp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3072" y="1824"/>
              <a:ext cx="576" cy="237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</a:rPr>
                <a:t>VLC</a:t>
              </a:r>
              <a:endParaRPr lang="en-US" altLang="en-US" sz="1800"/>
            </a:p>
          </p:txBody>
        </p:sp>
        <p:sp>
          <p:nvSpPr>
            <p:cNvPr id="25607" name="Text Box 7"/>
            <p:cNvSpPr txBox="1">
              <a:spLocks noChangeArrowheads="1"/>
            </p:cNvSpPr>
            <p:nvPr/>
          </p:nvSpPr>
          <p:spPr bwMode="auto">
            <a:xfrm>
              <a:off x="2592" y="2304"/>
              <a:ext cx="576" cy="237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</a:rPr>
                <a:t>Q</a:t>
              </a:r>
              <a:r>
                <a:rPr lang="en-US" altLang="en-US" sz="1800" baseline="30000">
                  <a:solidFill>
                    <a:schemeClr val="bg2"/>
                  </a:solidFill>
                </a:rPr>
                <a:t>-1</a:t>
              </a:r>
              <a:endParaRPr lang="en-US" altLang="en-US" sz="1800"/>
            </a:p>
          </p:txBody>
        </p:sp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2592" y="2784"/>
              <a:ext cx="576" cy="237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</a:rPr>
                <a:t>IDCT</a:t>
              </a:r>
              <a:endParaRPr lang="en-US" altLang="en-US" sz="1800"/>
            </a:p>
          </p:txBody>
        </p:sp>
        <p:sp>
          <p:nvSpPr>
            <p:cNvPr id="25609" name="Text Box 9"/>
            <p:cNvSpPr txBox="1">
              <a:spLocks noChangeArrowheads="1"/>
            </p:cNvSpPr>
            <p:nvPr/>
          </p:nvSpPr>
          <p:spPr bwMode="auto">
            <a:xfrm>
              <a:off x="1248" y="1824"/>
              <a:ext cx="576" cy="237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</a:rPr>
                <a:t>DCT</a:t>
              </a:r>
              <a:endParaRPr lang="en-US" altLang="en-US" sz="1800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480" y="1920"/>
              <a:ext cx="768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>
              <a:off x="1824" y="1920"/>
              <a:ext cx="240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2640" y="1920"/>
              <a:ext cx="432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>
              <a:off x="3648" y="1920"/>
              <a:ext cx="288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>
              <a:off x="2832" y="1920"/>
              <a:ext cx="0" cy="384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>
              <a:off x="2832" y="2544"/>
              <a:ext cx="0" cy="24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>
              <a:off x="624" y="1920"/>
              <a:ext cx="0" cy="1392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7" name="Line 17"/>
            <p:cNvSpPr>
              <a:spLocks noChangeShapeType="1"/>
            </p:cNvSpPr>
            <p:nvPr/>
          </p:nvSpPr>
          <p:spPr bwMode="auto">
            <a:xfrm>
              <a:off x="624" y="3312"/>
              <a:ext cx="1104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H="1">
              <a:off x="2592" y="3312"/>
              <a:ext cx="240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19" name="Line 19"/>
            <p:cNvSpPr>
              <a:spLocks noChangeShapeType="1"/>
            </p:cNvSpPr>
            <p:nvPr/>
          </p:nvSpPr>
          <p:spPr bwMode="auto">
            <a:xfrm>
              <a:off x="2160" y="2880"/>
              <a:ext cx="0" cy="288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20" name="Line 20"/>
            <p:cNvSpPr>
              <a:spLocks noChangeShapeType="1"/>
            </p:cNvSpPr>
            <p:nvPr/>
          </p:nvSpPr>
          <p:spPr bwMode="auto">
            <a:xfrm flipH="1">
              <a:off x="960" y="2880"/>
              <a:ext cx="1200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21" name="Line 21"/>
            <p:cNvSpPr>
              <a:spLocks noChangeShapeType="1"/>
            </p:cNvSpPr>
            <p:nvPr/>
          </p:nvSpPr>
          <p:spPr bwMode="auto">
            <a:xfrm>
              <a:off x="960" y="1920"/>
              <a:ext cx="0" cy="96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22" name="Text Box 22"/>
            <p:cNvSpPr txBox="1">
              <a:spLocks noChangeArrowheads="1"/>
            </p:cNvSpPr>
            <p:nvPr/>
          </p:nvSpPr>
          <p:spPr bwMode="auto">
            <a:xfrm>
              <a:off x="1344" y="2688"/>
              <a:ext cx="864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</a:rPr>
                <a:t>Prediction</a:t>
              </a:r>
              <a:endParaRPr lang="en-US" altLang="en-US" sz="1400"/>
            </a:p>
          </p:txBody>
        </p:sp>
        <p:sp>
          <p:nvSpPr>
            <p:cNvPr id="25623" name="Text Box 23"/>
            <p:cNvSpPr txBox="1">
              <a:spLocks noChangeArrowheads="1"/>
            </p:cNvSpPr>
            <p:nvPr/>
          </p:nvSpPr>
          <p:spPr bwMode="auto">
            <a:xfrm>
              <a:off x="432" y="1728"/>
              <a:ext cx="864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</a:rPr>
                <a:t>Input</a:t>
              </a:r>
              <a:endParaRPr lang="en-US" altLang="en-US" sz="1400"/>
            </a:p>
          </p:txBody>
        </p:sp>
        <p:sp>
          <p:nvSpPr>
            <p:cNvPr id="25624" name="Line 24"/>
            <p:cNvSpPr>
              <a:spLocks noChangeShapeType="1"/>
            </p:cNvSpPr>
            <p:nvPr/>
          </p:nvSpPr>
          <p:spPr bwMode="auto">
            <a:xfrm flipV="1">
              <a:off x="3792" y="2016"/>
              <a:ext cx="144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25" name="Line 25"/>
            <p:cNvSpPr>
              <a:spLocks noChangeShapeType="1"/>
            </p:cNvSpPr>
            <p:nvPr/>
          </p:nvSpPr>
          <p:spPr bwMode="auto">
            <a:xfrm>
              <a:off x="2160" y="3504"/>
              <a:ext cx="0" cy="144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26" name="Line 26"/>
            <p:cNvSpPr>
              <a:spLocks noChangeShapeType="1"/>
            </p:cNvSpPr>
            <p:nvPr/>
          </p:nvSpPr>
          <p:spPr bwMode="auto">
            <a:xfrm flipH="1">
              <a:off x="2160" y="3648"/>
              <a:ext cx="1632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27" name="Line 27"/>
            <p:cNvSpPr>
              <a:spLocks noChangeShapeType="1"/>
            </p:cNvSpPr>
            <p:nvPr/>
          </p:nvSpPr>
          <p:spPr bwMode="auto">
            <a:xfrm>
              <a:off x="3792" y="2016"/>
              <a:ext cx="0" cy="1632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28" name="Text Box 28"/>
            <p:cNvSpPr txBox="1">
              <a:spLocks noChangeArrowheads="1"/>
            </p:cNvSpPr>
            <p:nvPr/>
          </p:nvSpPr>
          <p:spPr bwMode="auto">
            <a:xfrm>
              <a:off x="3936" y="1824"/>
              <a:ext cx="576" cy="237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</a:rPr>
                <a:t>Mux</a:t>
              </a:r>
              <a:endParaRPr lang="en-US" altLang="en-US" sz="1800"/>
            </a:p>
          </p:txBody>
        </p:sp>
        <p:sp>
          <p:nvSpPr>
            <p:cNvPr id="25629" name="Line 29"/>
            <p:cNvSpPr>
              <a:spLocks noChangeShapeType="1"/>
            </p:cNvSpPr>
            <p:nvPr/>
          </p:nvSpPr>
          <p:spPr bwMode="auto">
            <a:xfrm flipV="1">
              <a:off x="4512" y="1920"/>
              <a:ext cx="192" cy="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30" name="Text Box 30"/>
            <p:cNvSpPr txBox="1">
              <a:spLocks noChangeArrowheads="1"/>
            </p:cNvSpPr>
            <p:nvPr/>
          </p:nvSpPr>
          <p:spPr bwMode="auto">
            <a:xfrm>
              <a:off x="2832" y="3024"/>
              <a:ext cx="864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</a:rPr>
                <a:t>Decoded Picture</a:t>
              </a:r>
              <a:endParaRPr lang="en-US" altLang="en-US" sz="1400"/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>
              <a:off x="2832" y="3024"/>
              <a:ext cx="0" cy="288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32" name="Text Box 32"/>
            <p:cNvSpPr txBox="1">
              <a:spLocks noChangeArrowheads="1"/>
            </p:cNvSpPr>
            <p:nvPr/>
          </p:nvSpPr>
          <p:spPr bwMode="auto">
            <a:xfrm>
              <a:off x="912" y="1728"/>
              <a:ext cx="864" cy="15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000">
                  <a:solidFill>
                    <a:schemeClr val="bg2"/>
                  </a:solidFill>
                </a:rPr>
                <a:t>MCFD</a:t>
              </a:r>
              <a:endParaRPr lang="en-US" altLang="en-US" sz="1400"/>
            </a:p>
          </p:txBody>
        </p:sp>
        <p:sp>
          <p:nvSpPr>
            <p:cNvPr id="25633" name="Text Box 33"/>
            <p:cNvSpPr txBox="1">
              <a:spLocks noChangeArrowheads="1"/>
            </p:cNvSpPr>
            <p:nvPr/>
          </p:nvSpPr>
          <p:spPr bwMode="auto">
            <a:xfrm>
              <a:off x="960" y="1824"/>
              <a:ext cx="144" cy="2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</a:rPr>
                <a:t>-</a:t>
              </a:r>
              <a:endParaRPr lang="en-US" altLang="en-US" sz="1400"/>
            </a:p>
          </p:txBody>
        </p:sp>
        <p:sp>
          <p:nvSpPr>
            <p:cNvPr id="25634" name="Text Box 34"/>
            <p:cNvSpPr txBox="1">
              <a:spLocks noChangeArrowheads="1"/>
            </p:cNvSpPr>
            <p:nvPr/>
          </p:nvSpPr>
          <p:spPr bwMode="auto">
            <a:xfrm>
              <a:off x="768" y="1680"/>
              <a:ext cx="144" cy="2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</a:rPr>
                <a:t>+</a:t>
              </a:r>
              <a:endParaRPr lang="en-US" altLang="en-US" sz="1400"/>
            </a:p>
          </p:txBody>
        </p:sp>
        <p:sp>
          <p:nvSpPr>
            <p:cNvPr id="25635" name="Text Box 35"/>
            <p:cNvSpPr txBox="1">
              <a:spLocks noChangeArrowheads="1"/>
            </p:cNvSpPr>
            <p:nvPr/>
          </p:nvSpPr>
          <p:spPr bwMode="auto">
            <a:xfrm>
              <a:off x="3792" y="3216"/>
              <a:ext cx="864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</a:rPr>
                <a:t>Motion Vectors</a:t>
              </a:r>
              <a:endParaRPr lang="en-US" altLang="en-US" sz="1400"/>
            </a:p>
          </p:txBody>
        </p:sp>
        <p:sp>
          <p:nvSpPr>
            <p:cNvPr id="25636" name="Line 36"/>
            <p:cNvSpPr>
              <a:spLocks noChangeShapeType="1"/>
            </p:cNvSpPr>
            <p:nvPr/>
          </p:nvSpPr>
          <p:spPr bwMode="auto">
            <a:xfrm rot="18603049" flipH="1">
              <a:off x="839" y="1953"/>
              <a:ext cx="2" cy="307"/>
            </a:xfrm>
            <a:prstGeom prst="line">
              <a:avLst/>
            </a:prstGeom>
            <a:grp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816" y="2040"/>
              <a:ext cx="192" cy="168"/>
            </a:xfrm>
            <a:custGeom>
              <a:avLst/>
              <a:gdLst>
                <a:gd name="T0" fmla="*/ 192 w 192"/>
                <a:gd name="T1" fmla="*/ 24 h 168"/>
                <a:gd name="T2" fmla="*/ 48 w 192"/>
                <a:gd name="T3" fmla="*/ 24 h 168"/>
                <a:gd name="T4" fmla="*/ 0 w 192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68">
                  <a:moveTo>
                    <a:pt x="192" y="24"/>
                  </a:moveTo>
                  <a:cubicBezTo>
                    <a:pt x="136" y="12"/>
                    <a:pt x="80" y="0"/>
                    <a:pt x="48" y="24"/>
                  </a:cubicBezTo>
                  <a:cubicBezTo>
                    <a:pt x="16" y="48"/>
                    <a:pt x="8" y="144"/>
                    <a:pt x="0" y="168"/>
                  </a:cubicBezTo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38" name="Text Box 38"/>
            <p:cNvSpPr txBox="1">
              <a:spLocks noChangeArrowheads="1"/>
            </p:cNvSpPr>
            <p:nvPr/>
          </p:nvSpPr>
          <p:spPr bwMode="auto">
            <a:xfrm>
              <a:off x="960" y="2112"/>
              <a:ext cx="864" cy="15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000">
                  <a:solidFill>
                    <a:schemeClr val="bg2"/>
                  </a:solidFill>
                </a:rPr>
                <a:t>Intra/Non-intra</a:t>
              </a:r>
              <a:endParaRPr lang="en-US" altLang="en-US" sz="1000"/>
            </a:p>
          </p:txBody>
        </p:sp>
      </p:grpSp>
      <p:sp>
        <p:nvSpPr>
          <p:cNvPr id="25639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 compression codec</a:t>
            </a:r>
            <a:endParaRPr lang="en-US" altLang="en-US" dirty="0"/>
          </a:p>
        </p:txBody>
      </p:sp>
      <p:sp>
        <p:nvSpPr>
          <p:cNvPr id="25640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228600" y="6026150"/>
            <a:ext cx="8686800" cy="450850"/>
          </a:xfrm>
        </p:spPr>
        <p:txBody>
          <a:bodyPr/>
          <a:lstStyle/>
          <a:p>
            <a:r>
              <a:rPr lang="en-US" altLang="en-US" dirty="0" smtClean="0"/>
              <a:t>Uses optic flow computation</a:t>
            </a:r>
            <a:endParaRPr lang="en-US" altLang="en-US" dirty="0"/>
          </a:p>
        </p:txBody>
      </p:sp>
      <p:grpSp>
        <p:nvGrpSpPr>
          <p:cNvPr id="25641" name="Group 41"/>
          <p:cNvGrpSpPr>
            <a:grpSpLocks/>
          </p:cNvGrpSpPr>
          <p:nvPr/>
        </p:nvGrpSpPr>
        <p:grpSpPr bwMode="auto">
          <a:xfrm>
            <a:off x="3733800" y="2133600"/>
            <a:ext cx="5181600" cy="1524000"/>
            <a:chOff x="2304" y="1488"/>
            <a:chExt cx="3264" cy="960"/>
          </a:xfrm>
        </p:grpSpPr>
        <p:sp>
          <p:nvSpPr>
            <p:cNvPr id="25642" name="Line 42"/>
            <p:cNvSpPr>
              <a:spLocks noChangeShapeType="1"/>
            </p:cNvSpPr>
            <p:nvPr/>
          </p:nvSpPr>
          <p:spPr bwMode="auto">
            <a:xfrm>
              <a:off x="4848" y="1680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43" name="Text Box 43"/>
            <p:cNvSpPr txBox="1">
              <a:spLocks noChangeArrowheads="1"/>
            </p:cNvSpPr>
            <p:nvPr/>
          </p:nvSpPr>
          <p:spPr bwMode="auto">
            <a:xfrm>
              <a:off x="4560" y="2256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</a:rPr>
                <a:t>Buffer</a:t>
              </a:r>
              <a:endParaRPr lang="en-US" altLang="en-US" sz="1400"/>
            </a:p>
          </p:txBody>
        </p:sp>
        <p:sp>
          <p:nvSpPr>
            <p:cNvPr id="25644" name="Line 44"/>
            <p:cNvSpPr>
              <a:spLocks noChangeShapeType="1"/>
            </p:cNvSpPr>
            <p:nvPr/>
          </p:nvSpPr>
          <p:spPr bwMode="auto">
            <a:xfrm>
              <a:off x="5040" y="1968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 flipH="1">
              <a:off x="4656" y="220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46" name="Line 46"/>
            <p:cNvSpPr>
              <a:spLocks noChangeShapeType="1"/>
            </p:cNvSpPr>
            <p:nvPr/>
          </p:nvSpPr>
          <p:spPr bwMode="auto">
            <a:xfrm flipH="1">
              <a:off x="4656" y="196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47" name="Line 47"/>
            <p:cNvSpPr>
              <a:spLocks noChangeShapeType="1"/>
            </p:cNvSpPr>
            <p:nvPr/>
          </p:nvSpPr>
          <p:spPr bwMode="auto">
            <a:xfrm>
              <a:off x="4992" y="1968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>
              <a:off x="4944" y="1968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49" name="Line 49"/>
            <p:cNvSpPr>
              <a:spLocks noChangeShapeType="1"/>
            </p:cNvSpPr>
            <p:nvPr/>
          </p:nvSpPr>
          <p:spPr bwMode="auto">
            <a:xfrm>
              <a:off x="4896" y="1968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50" name="Line 50"/>
            <p:cNvSpPr>
              <a:spLocks noChangeShapeType="1"/>
            </p:cNvSpPr>
            <p:nvPr/>
          </p:nvSpPr>
          <p:spPr bwMode="auto">
            <a:xfrm>
              <a:off x="4848" y="1968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51" name="Line 51"/>
            <p:cNvSpPr>
              <a:spLocks noChangeShapeType="1"/>
            </p:cNvSpPr>
            <p:nvPr/>
          </p:nvSpPr>
          <p:spPr bwMode="auto">
            <a:xfrm>
              <a:off x="4800" y="1968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52" name="Line 52"/>
            <p:cNvSpPr>
              <a:spLocks noChangeShapeType="1"/>
            </p:cNvSpPr>
            <p:nvPr/>
          </p:nvSpPr>
          <p:spPr bwMode="auto">
            <a:xfrm>
              <a:off x="4752" y="1968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53" name="Line 53"/>
            <p:cNvSpPr>
              <a:spLocks noChangeShapeType="1"/>
            </p:cNvSpPr>
            <p:nvPr/>
          </p:nvSpPr>
          <p:spPr bwMode="auto">
            <a:xfrm>
              <a:off x="4704" y="1968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54" name="Text Box 54"/>
            <p:cNvSpPr txBox="1">
              <a:spLocks noChangeArrowheads="1"/>
            </p:cNvSpPr>
            <p:nvPr/>
          </p:nvSpPr>
          <p:spPr bwMode="auto">
            <a:xfrm>
              <a:off x="2496" y="1536"/>
              <a:ext cx="57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</a:rPr>
                <a:t>Q=f(B)</a:t>
              </a:r>
              <a:endParaRPr lang="en-US" altLang="en-US" sz="1800"/>
            </a:p>
          </p:txBody>
        </p:sp>
        <p:sp>
          <p:nvSpPr>
            <p:cNvPr id="25655" name="Line 55"/>
            <p:cNvSpPr>
              <a:spLocks noChangeShapeType="1"/>
            </p:cNvSpPr>
            <p:nvPr/>
          </p:nvSpPr>
          <p:spPr bwMode="auto">
            <a:xfrm flipH="1">
              <a:off x="3072" y="1680"/>
              <a:ext cx="177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56" name="Line 56"/>
            <p:cNvSpPr>
              <a:spLocks noChangeShapeType="1"/>
            </p:cNvSpPr>
            <p:nvPr/>
          </p:nvSpPr>
          <p:spPr bwMode="auto">
            <a:xfrm flipH="1">
              <a:off x="2304" y="1680"/>
              <a:ext cx="19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57" name="Text Box 57"/>
            <p:cNvSpPr txBox="1">
              <a:spLocks noChangeArrowheads="1"/>
            </p:cNvSpPr>
            <p:nvPr/>
          </p:nvSpPr>
          <p:spPr bwMode="auto">
            <a:xfrm>
              <a:off x="3744" y="1488"/>
              <a:ext cx="12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</a:rPr>
                <a:t>B: Buffer Occupancy</a:t>
              </a:r>
              <a:endParaRPr lang="en-US" altLang="en-US" sz="1400"/>
            </a:p>
          </p:txBody>
        </p:sp>
        <p:sp>
          <p:nvSpPr>
            <p:cNvPr id="25658" name="Line 58"/>
            <p:cNvSpPr>
              <a:spLocks noChangeShapeType="1"/>
            </p:cNvSpPr>
            <p:nvPr/>
          </p:nvSpPr>
          <p:spPr bwMode="auto">
            <a:xfrm>
              <a:off x="2304" y="1680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59" name="Line 59"/>
            <p:cNvSpPr>
              <a:spLocks noChangeShapeType="1"/>
            </p:cNvSpPr>
            <p:nvPr/>
          </p:nvSpPr>
          <p:spPr bwMode="auto">
            <a:xfrm flipH="1">
              <a:off x="5040" y="2064"/>
              <a:ext cx="19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5660" name="Text Box 60"/>
            <p:cNvSpPr txBox="1">
              <a:spLocks noChangeArrowheads="1"/>
            </p:cNvSpPr>
            <p:nvPr/>
          </p:nvSpPr>
          <p:spPr bwMode="auto">
            <a:xfrm>
              <a:off x="4944" y="1824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</a:rPr>
                <a:t>Output</a:t>
              </a:r>
              <a:endParaRPr lang="en-US" altLang="en-US" sz="1400"/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 flipV="1">
            <a:off x="3124200" y="5318125"/>
            <a:ext cx="152400" cy="71754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82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M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438400"/>
            <a:ext cx="6492875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Compressed movie decoding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 = intensity </a:t>
            </a:r>
            <a:r>
              <a:rPr lang="en-US" dirty="0" smtClean="0"/>
              <a:t>frame(s) </a:t>
            </a:r>
            <a:r>
              <a:rPr lang="en-US" dirty="0" smtClean="0"/>
              <a:t>(DCT compressed)</a:t>
            </a:r>
          </a:p>
          <a:p>
            <a:pPr eaLnBrk="1" hangingPunct="1">
              <a:defRPr/>
            </a:pPr>
            <a:r>
              <a:rPr lang="en-US" dirty="0" smtClean="0"/>
              <a:t>P = motion </a:t>
            </a:r>
            <a:r>
              <a:rPr lang="en-US" dirty="0" smtClean="0"/>
              <a:t>vectors</a:t>
            </a:r>
          </a:p>
          <a:p>
            <a:pPr eaLnBrk="1" hangingPunct="1">
              <a:defRPr/>
            </a:pPr>
            <a:r>
              <a:rPr lang="en-US" dirty="0" smtClean="0"/>
              <a:t>B=</a:t>
            </a:r>
            <a:r>
              <a:rPr lang="en-US" dirty="0" err="1" smtClean="0"/>
              <a:t>reconstr</a:t>
            </a:r>
            <a:r>
              <a:rPr lang="en-US" dirty="0" smtClean="0"/>
              <a:t>.</a:t>
            </a:r>
          </a:p>
          <a:p>
            <a:pPr marL="117475" indent="0" eaLnBrk="1" hangingPunct="1">
              <a:buNone/>
              <a:defRPr/>
            </a:pPr>
            <a:r>
              <a:rPr lang="en-US" sz="2800" dirty="0" smtClean="0"/>
              <a:t>interpolated</a:t>
            </a:r>
          </a:p>
          <a:p>
            <a:pPr marL="117475" indent="0" eaLnBrk="1" hangingPunct="1">
              <a:buNone/>
              <a:defRPr/>
            </a:pPr>
            <a:r>
              <a:rPr lang="en-US" sz="2800" dirty="0"/>
              <a:t>m</a:t>
            </a:r>
            <a:r>
              <a:rPr lang="en-US" sz="2800" dirty="0" smtClean="0"/>
              <a:t>otion</a:t>
            </a:r>
          </a:p>
          <a:p>
            <a:pPr marL="117475" indent="0" eaLnBrk="1" hangingPunct="1">
              <a:buNone/>
              <a:defRPr/>
            </a:pPr>
            <a:endParaRPr lang="en-US" sz="2800" dirty="0"/>
          </a:p>
          <a:p>
            <a:pPr marL="117475" indent="0" eaLnBrk="1" hangingPunct="1">
              <a:buNone/>
              <a:defRPr/>
            </a:pPr>
            <a:r>
              <a:rPr lang="en-US" dirty="0" smtClean="0"/>
              <a:t>Stream: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IPBBB…</a:t>
            </a:r>
          </a:p>
          <a:p>
            <a:pPr eaLnBrk="1" hangingPunct="1">
              <a:defRPr/>
            </a:pPr>
            <a:r>
              <a:rPr lang="en-US" dirty="0" smtClean="0"/>
              <a:t>Frames P,B also residual </a:t>
            </a:r>
            <a:r>
              <a:rPr lang="en-US" dirty="0" err="1" smtClean="0"/>
              <a:t>im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HW accelerated computation of flow vectors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486400"/>
            <a:ext cx="8001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Norbert’s trick: Use an mpeg-card to speed up motion computation</a:t>
            </a:r>
          </a:p>
        </p:txBody>
      </p:sp>
      <p:pic>
        <p:nvPicPr>
          <p:cNvPr id="77828" name="stoefflerMotion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7886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778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8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8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78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Fixed video camera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495800" cy="464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Background subtraction</a:t>
            </a:r>
          </a:p>
          <a:p>
            <a:pPr lvl="1">
              <a:defRPr/>
            </a:pPr>
            <a:r>
              <a:rPr lang="en-US" dirty="0" smtClean="0"/>
              <a:t>A static camera is observing a scene</a:t>
            </a:r>
          </a:p>
          <a:p>
            <a:pPr lvl="1">
              <a:defRPr/>
            </a:pPr>
            <a:r>
              <a:rPr lang="en-US" dirty="0" smtClean="0"/>
              <a:t>Goal: separate the static </a:t>
            </a:r>
            <a:r>
              <a:rPr lang="en-US" i="1" dirty="0" smtClean="0"/>
              <a:t>background</a:t>
            </a:r>
            <a:r>
              <a:rPr lang="en-US" dirty="0" smtClean="0"/>
              <a:t> from the moving </a:t>
            </a:r>
            <a:r>
              <a:rPr lang="en-US" i="1" dirty="0" smtClean="0"/>
              <a:t>foreground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7" b="26257"/>
          <a:stretch>
            <a:fillRect/>
          </a:stretch>
        </p:blipFill>
        <p:spPr bwMode="auto">
          <a:xfrm>
            <a:off x="4413250" y="2806700"/>
            <a:ext cx="47307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b="26146"/>
          <a:stretch>
            <a:fillRect/>
          </a:stretch>
        </p:blipFill>
        <p:spPr bwMode="auto">
          <a:xfrm>
            <a:off x="4268788" y="4746625"/>
            <a:ext cx="47291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4462463"/>
            <a:ext cx="28194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i="1">
                <a:latin typeface="Arial" panose="020B0604020202020204" pitchFamily="34" charset="0"/>
              </a:rPr>
              <a:t>How to come up with background frame estimate without access to “empty” scene?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7139" grpId="0" build="p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Other applications: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Video tracking – Next lecture topic and L1.2</a:t>
            </a:r>
          </a:p>
          <a:p>
            <a:pPr eaLnBrk="1" hangingPunct="1">
              <a:defRPr/>
            </a:pPr>
            <a:r>
              <a:rPr lang="en-US" dirty="0"/>
              <a:t>M</a:t>
            </a:r>
            <a:r>
              <a:rPr lang="en-US" dirty="0" smtClean="0"/>
              <a:t>otion control, </a:t>
            </a:r>
            <a:r>
              <a:rPr lang="en-US" sz="2400" dirty="0" smtClean="0"/>
              <a:t>robots and animals (we will cover later)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Image segmentation</a:t>
            </a:r>
          </a:p>
          <a:p>
            <a:pPr eaLnBrk="1" hangingPunct="1">
              <a:defRPr/>
            </a:pPr>
            <a:r>
              <a:rPr lang="en-US" dirty="0" smtClean="0"/>
              <a:t>Recursive depth recovery: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Lab: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632325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Assignment1:</a:t>
            </a:r>
          </a:p>
          <a:p>
            <a:pPr eaLnBrk="1" hangingPunct="1">
              <a:defRPr/>
            </a:pPr>
            <a:r>
              <a:rPr lang="en-US" smtClean="0"/>
              <a:t>Purpose:</a:t>
            </a:r>
          </a:p>
          <a:p>
            <a:pPr lvl="1" eaLnBrk="1" hangingPunct="1">
              <a:defRPr/>
            </a:pPr>
            <a:r>
              <a:rPr lang="en-US" smtClean="0"/>
              <a:t>Intro to image capture and processing</a:t>
            </a:r>
          </a:p>
          <a:p>
            <a:pPr lvl="1" eaLnBrk="1" hangingPunct="1">
              <a:defRPr/>
            </a:pPr>
            <a:r>
              <a:rPr lang="en-US" smtClean="0"/>
              <a:t>Hands on optic flow experience</a:t>
            </a:r>
          </a:p>
          <a:p>
            <a:pPr eaLnBrk="1" hangingPunct="1">
              <a:defRPr/>
            </a:pPr>
            <a:r>
              <a:rPr lang="en-US" smtClean="0"/>
              <a:t>See www page for details.</a:t>
            </a:r>
          </a:p>
          <a:p>
            <a:pPr eaLnBrk="1" hangingPunct="1">
              <a:defRPr/>
            </a:pPr>
            <a:r>
              <a:rPr lang="en-US" smtClean="0"/>
              <a:t>Suggestions welcome!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165892" name="armD32im1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5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5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89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589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3500"/>
            <a:ext cx="9144000" cy="1143000"/>
          </a:xfrm>
        </p:spPr>
        <p:txBody>
          <a:bodyPr lIns="81639" tIns="42452" rIns="81639" bIns="42452"/>
          <a:lstStyle/>
          <a:p>
            <a:pPr>
              <a:lnSpc>
                <a:spcPct val="100000"/>
              </a:lnSpc>
              <a:buSzPct val="45000"/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709025" algn="l"/>
                <a:tab pos="9123363" algn="l"/>
              </a:tabLst>
            </a:pPr>
            <a:r>
              <a:rPr lang="en-US" altLang="en-US" b="1" smtClean="0"/>
              <a:t>Image registration </a:t>
            </a:r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330200" y="1295400"/>
            <a:ext cx="7138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WHAT is image registration </a:t>
            </a:r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5230813" y="2513013"/>
            <a:ext cx="3913187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Transform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</a:p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 “source” image </a:t>
            </a:r>
          </a:p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to </a:t>
            </a: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match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“target” image </a:t>
            </a:r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738313"/>
            <a:ext cx="49736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0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45000"/>
              <a:buFont typeface="Wingdings" panose="05000000000000000000" pitchFamily="2" charset="2"/>
              <a:buNone/>
            </a:pPr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Image registration </a:t>
            </a:r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330200" y="1295400"/>
            <a:ext cx="7138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WHAT is image registration </a:t>
            </a:r>
          </a:p>
        </p:txBody>
      </p:sp>
      <p:sp>
        <p:nvSpPr>
          <p:cNvPr id="68612" name="Text Box 3"/>
          <p:cNvSpPr txBox="1">
            <a:spLocks noChangeArrowheads="1"/>
          </p:cNvSpPr>
          <p:nvPr/>
        </p:nvSpPr>
        <p:spPr bwMode="auto">
          <a:xfrm>
            <a:off x="5230813" y="2513013"/>
            <a:ext cx="44561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Transform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“source” image to </a:t>
            </a: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match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“target” image </a:t>
            </a:r>
          </a:p>
        </p:txBody>
      </p:sp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39888"/>
            <a:ext cx="4973637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新細明體" pitchFamily="18" charset="-120"/>
              </a:rPr>
              <a:t>Image registration: Three applications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TW" sz="2800" dirty="0" smtClean="0"/>
              <a:t>Goal: register a template image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T(x)</a:t>
            </a:r>
            <a:r>
              <a:rPr lang="en-US" altLang="zh-TW" sz="2800" dirty="0" smtClean="0"/>
              <a:t> and an input image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I(x)</a:t>
            </a:r>
            <a:r>
              <a:rPr lang="en-US" altLang="zh-TW" sz="2800" dirty="0" smtClean="0"/>
              <a:t>, where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x=(</a:t>
            </a:r>
            <a:r>
              <a:rPr lang="en-US" altLang="zh-TW" sz="2800" i="1" dirty="0" err="1" smtClean="0">
                <a:solidFill>
                  <a:schemeClr val="bg2"/>
                </a:solidFill>
              </a:rPr>
              <a:t>x,y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)</a:t>
            </a:r>
            <a:r>
              <a:rPr lang="en-US" altLang="zh-TW" sz="2800" i="1" baseline="30000" dirty="0" smtClean="0">
                <a:solidFill>
                  <a:schemeClr val="bg2"/>
                </a:solidFill>
              </a:rPr>
              <a:t>T</a:t>
            </a:r>
            <a:r>
              <a:rPr lang="en-US" altLang="zh-TW" sz="2800" dirty="0" smtClean="0"/>
              <a:t>. (warp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I</a:t>
            </a:r>
            <a:r>
              <a:rPr lang="en-US" altLang="zh-TW" sz="2800" dirty="0" smtClean="0"/>
              <a:t> so that it matches </a:t>
            </a:r>
            <a:r>
              <a:rPr lang="en-US" altLang="zh-TW" sz="2800" i="1" dirty="0" smtClean="0">
                <a:solidFill>
                  <a:schemeClr val="bg2"/>
                </a:solidFill>
              </a:rPr>
              <a:t>T</a:t>
            </a:r>
            <a:r>
              <a:rPr lang="en-US" altLang="zh-TW" sz="2800" dirty="0" smtClean="0"/>
              <a:t>)</a:t>
            </a:r>
          </a:p>
          <a:p>
            <a:pPr>
              <a:buFontTx/>
              <a:buNone/>
              <a:defRPr/>
            </a:pPr>
            <a:endParaRPr lang="en-US" altLang="zh-TW" sz="1200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altLang="zh-TW" sz="2400" dirty="0" smtClean="0"/>
              <a:t>Image alignment: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I(x)</a:t>
            </a:r>
            <a:r>
              <a:rPr lang="en-US" altLang="zh-TW" sz="2400" i="1" dirty="0" smtClean="0"/>
              <a:t> </a:t>
            </a:r>
            <a:r>
              <a:rPr lang="en-US" altLang="zh-TW" sz="2400" dirty="0" smtClean="0"/>
              <a:t>and</a:t>
            </a:r>
            <a:r>
              <a:rPr lang="en-US" altLang="zh-TW" sz="2400" i="1" dirty="0" smtClean="0"/>
              <a:t>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T(x)</a:t>
            </a:r>
            <a:r>
              <a:rPr lang="en-US" altLang="zh-TW" sz="2400" dirty="0" smtClean="0"/>
              <a:t> are two images</a:t>
            </a:r>
          </a:p>
          <a:p>
            <a:pPr marL="631825" indent="-514350">
              <a:buFont typeface="+mj-lt"/>
              <a:buAutoNum type="arabicPeriod"/>
              <a:defRPr/>
            </a:pPr>
            <a:r>
              <a:rPr lang="en-US" altLang="zh-TW" sz="2400" dirty="0" smtClean="0"/>
              <a:t>Tracking: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T(x)</a:t>
            </a:r>
            <a:r>
              <a:rPr lang="en-US" altLang="zh-TW" sz="2400" dirty="0" smtClean="0"/>
              <a:t> is a small patch around a point p in the first video image,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t=0</a:t>
            </a:r>
            <a:r>
              <a:rPr lang="en-US" altLang="zh-TW" sz="2400" dirty="0" smtClean="0"/>
              <a:t>.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I(x)</a:t>
            </a:r>
            <a:r>
              <a:rPr lang="en-US" altLang="zh-TW" sz="2400" i="1" dirty="0" smtClean="0"/>
              <a:t> </a:t>
            </a:r>
            <a:r>
              <a:rPr lang="en-US" altLang="zh-TW" sz="2400" dirty="0" smtClean="0"/>
              <a:t>is the image at time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t+1</a:t>
            </a:r>
            <a:r>
              <a:rPr lang="en-US" altLang="zh-TW" sz="2400" dirty="0" smtClean="0"/>
              <a:t>. </a:t>
            </a:r>
          </a:p>
          <a:p>
            <a:pPr marL="631825" indent="-514350">
              <a:buFont typeface="+mj-lt"/>
              <a:buAutoNum type="arabicPeriod"/>
              <a:defRPr/>
            </a:pPr>
            <a:r>
              <a:rPr lang="en-US" altLang="zh-TW" sz="2400" dirty="0" smtClean="0"/>
              <a:t>Optical flow: </a:t>
            </a:r>
            <a:r>
              <a:rPr lang="en-US" altLang="zh-TW" sz="2400" i="1" dirty="0" smtClean="0"/>
              <a:t>T(x)</a:t>
            </a:r>
            <a:r>
              <a:rPr lang="en-US" altLang="zh-TW" sz="2400" dirty="0" smtClean="0"/>
              <a:t> and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I(x)</a:t>
            </a:r>
            <a:r>
              <a:rPr lang="en-US" altLang="zh-TW" sz="2400" i="1" dirty="0" smtClean="0"/>
              <a:t> </a:t>
            </a:r>
            <a:r>
              <a:rPr lang="en-US" altLang="zh-TW" sz="2400" dirty="0" smtClean="0"/>
              <a:t>are patches of images at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</a:t>
            </a:r>
            <a:r>
              <a:rPr lang="en-US" altLang="zh-TW" sz="2400" dirty="0" smtClean="0">
                <a:solidFill>
                  <a:schemeClr val="bg2"/>
                </a:solidFill>
              </a:rPr>
              <a:t> </a:t>
            </a:r>
            <a:r>
              <a:rPr lang="en-US" altLang="zh-TW" sz="2400" dirty="0" smtClean="0"/>
              <a:t>and </a:t>
            </a:r>
            <a:r>
              <a:rPr lang="en-US" altLang="zh-TW" sz="2400" i="1" dirty="0" smtClean="0">
                <a:solidFill>
                  <a:schemeClr val="bg2"/>
                </a:solidFill>
              </a:rPr>
              <a:t>t+1</a:t>
            </a:r>
            <a:r>
              <a:rPr lang="en-US" altLang="zh-TW" sz="2400" dirty="0" smtClean="0"/>
              <a:t>.</a:t>
            </a:r>
          </a:p>
          <a:p>
            <a:pPr marL="631825" indent="-514350">
              <a:buFont typeface="+mj-lt"/>
              <a:buAutoNum type="arabicPeriod"/>
              <a:defRPr/>
            </a:pPr>
            <a:r>
              <a:rPr lang="en-US" altLang="zh-TW" sz="2400" dirty="0" smtClean="0"/>
              <a:t>Quadrilaterals</a:t>
            </a:r>
            <a:r>
              <a:rPr lang="en-US" altLang="zh-TW" sz="2400" smtClean="0"/>
              <a:t>, triangles, pixels…</a:t>
            </a:r>
            <a:endParaRPr lang="en-US" altLang="zh-TW" sz="2400" dirty="0" smtClean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492500" y="5300663"/>
            <a:ext cx="647700" cy="6477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635375" y="53736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 i="1">
                <a:ea typeface="新細明體" pitchFamily="18" charset="-120"/>
              </a:rPr>
              <a:t>T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348038" y="5895975"/>
            <a:ext cx="87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>
                <a:latin typeface="Trebuchet MS" panose="020B0603020202020204" pitchFamily="34" charset="0"/>
                <a:ea typeface="新細明體" pitchFamily="18" charset="-120"/>
              </a:rPr>
              <a:t>fixed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5219700" y="4797425"/>
            <a:ext cx="1728788" cy="16557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5364163" y="5157788"/>
            <a:ext cx="792162" cy="647700"/>
          </a:xfrm>
          <a:custGeom>
            <a:avLst/>
            <a:gdLst>
              <a:gd name="T0" fmla="*/ 0 w 499"/>
              <a:gd name="T1" fmla="*/ 2147483646 h 408"/>
              <a:gd name="T2" fmla="*/ 2147483646 w 499"/>
              <a:gd name="T3" fmla="*/ 2147483646 h 408"/>
              <a:gd name="T4" fmla="*/ 2147483646 w 499"/>
              <a:gd name="T5" fmla="*/ 2147483646 h 408"/>
              <a:gd name="T6" fmla="*/ 2147483646 w 499"/>
              <a:gd name="T7" fmla="*/ 0 h 408"/>
              <a:gd name="T8" fmla="*/ 0 w 499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9"/>
              <a:gd name="T16" fmla="*/ 0 h 408"/>
              <a:gd name="T17" fmla="*/ 499 w 499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9" h="408">
                <a:moveTo>
                  <a:pt x="0" y="90"/>
                </a:moveTo>
                <a:lnTo>
                  <a:pt x="136" y="408"/>
                </a:lnTo>
                <a:lnTo>
                  <a:pt x="499" y="408"/>
                </a:lnTo>
                <a:lnTo>
                  <a:pt x="408" y="0"/>
                </a:lnTo>
                <a:lnTo>
                  <a:pt x="0" y="9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613400" y="530066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 i="1">
                <a:ea typeface="新細明體" pitchFamily="18" charset="-120"/>
              </a:rPr>
              <a:t>I</a:t>
            </a:r>
          </a:p>
        </p:txBody>
      </p:sp>
      <p:sp>
        <p:nvSpPr>
          <p:cNvPr id="17418" name="Freeform 11"/>
          <p:cNvSpPr>
            <a:spLocks/>
          </p:cNvSpPr>
          <p:nvPr/>
        </p:nvSpPr>
        <p:spPr bwMode="auto">
          <a:xfrm>
            <a:off x="4140200" y="4857750"/>
            <a:ext cx="1439863" cy="442913"/>
          </a:xfrm>
          <a:custGeom>
            <a:avLst/>
            <a:gdLst>
              <a:gd name="T0" fmla="*/ 2147483646 w 907"/>
              <a:gd name="T1" fmla="*/ 2147483646 h 279"/>
              <a:gd name="T2" fmla="*/ 2147483646 w 907"/>
              <a:gd name="T3" fmla="*/ 2147483646 h 279"/>
              <a:gd name="T4" fmla="*/ 0 w 907"/>
              <a:gd name="T5" fmla="*/ 2147483646 h 279"/>
              <a:gd name="T6" fmla="*/ 0 60000 65536"/>
              <a:gd name="T7" fmla="*/ 0 60000 65536"/>
              <a:gd name="T8" fmla="*/ 0 60000 65536"/>
              <a:gd name="T9" fmla="*/ 0 w 907"/>
              <a:gd name="T10" fmla="*/ 0 h 279"/>
              <a:gd name="T11" fmla="*/ 907 w 907"/>
              <a:gd name="T12" fmla="*/ 279 h 2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279">
                <a:moveTo>
                  <a:pt x="907" y="234"/>
                </a:moveTo>
                <a:cubicBezTo>
                  <a:pt x="733" y="117"/>
                  <a:pt x="559" y="0"/>
                  <a:pt x="408" y="7"/>
                </a:cubicBezTo>
                <a:cubicBezTo>
                  <a:pt x="257" y="14"/>
                  <a:pt x="128" y="146"/>
                  <a:pt x="0" y="279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4356100" y="486886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>
                <a:latin typeface="Trebuchet MS" panose="020B0603020202020204" pitchFamily="34" charset="0"/>
                <a:ea typeface="新細明體" pitchFamily="18" charset="-120"/>
              </a:rPr>
              <a:t>warp</a:t>
            </a:r>
          </a:p>
        </p:txBody>
      </p:sp>
    </p:spTree>
    <p:extLst>
      <p:ext uri="{BB962C8B-B14F-4D97-AF65-F5344CB8AC3E}">
        <p14:creationId xmlns:p14="http://schemas.microsoft.com/office/powerpoint/2010/main" val="25863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0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45000"/>
              <a:buFont typeface="Wingdings" panose="05000000000000000000" pitchFamily="2" charset="2"/>
              <a:buNone/>
            </a:pPr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Medical image registration </a:t>
            </a:r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330200" y="1295400"/>
            <a:ext cx="7138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WHAT is image registration </a:t>
            </a:r>
          </a:p>
        </p:txBody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5230813" y="2513013"/>
            <a:ext cx="44561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Transform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“source” image to </a:t>
            </a: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match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“target” image </a:t>
            </a:r>
          </a:p>
        </p:txBody>
      </p:sp>
      <p:pic>
        <p:nvPicPr>
          <p:cNvPr id="706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39888"/>
            <a:ext cx="4973637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239713" y="4138613"/>
            <a:ext cx="7138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Medical image registration  </a:t>
            </a:r>
          </a:p>
        </p:txBody>
      </p:sp>
      <p:pic>
        <p:nvPicPr>
          <p:cNvPr id="706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478338"/>
            <a:ext cx="40671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588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45000"/>
              <a:buFont typeface="Wingdings" panose="05000000000000000000" pitchFamily="2" charset="2"/>
              <a:buNone/>
            </a:pPr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Medical image registration </a:t>
            </a:r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330200" y="1295400"/>
            <a:ext cx="7138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WHAT is image registration </a:t>
            </a:r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5230813" y="2513013"/>
            <a:ext cx="44561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Transform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“source” image to </a:t>
            </a: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match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“target” image </a:t>
            </a:r>
          </a:p>
        </p:txBody>
      </p:sp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39888"/>
            <a:ext cx="4973637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239713" y="4138613"/>
            <a:ext cx="7138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Medical image registration  </a:t>
            </a:r>
          </a:p>
        </p:txBody>
      </p:sp>
      <p:pic>
        <p:nvPicPr>
          <p:cNvPr id="727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478338"/>
            <a:ext cx="40671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025525"/>
            <a:ext cx="4545013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0188"/>
            <a:ext cx="34067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4470400"/>
            <a:ext cx="25908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4494213"/>
            <a:ext cx="2982913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8" name="Rectangle 5"/>
          <p:cNvSpPr>
            <a:spLocks noChangeArrowheads="1"/>
          </p:cNvSpPr>
          <p:nvPr/>
        </p:nvSpPr>
        <p:spPr bwMode="auto">
          <a:xfrm>
            <a:off x="4614863" y="1049338"/>
            <a:ext cx="47244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342900" indent="-342900"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1600"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ts val="1025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8000"/>
                </a:solidFill>
                <a:ea typeface="WenQuanYi Zen Hei"/>
                <a:cs typeface="WenQuanYi Zen Hei"/>
              </a:rPr>
              <a:t> </a:t>
            </a:r>
            <a:r>
              <a:rPr lang="en-US" altLang="en-US" b="1" u="sng">
                <a:solidFill>
                  <a:srgbClr val="008000"/>
                </a:solidFill>
                <a:ea typeface="WenQuanYi Zen Hei"/>
                <a:cs typeface="WenQuanYi Zen Hei"/>
              </a:rPr>
              <a:t>Data (source, target)</a:t>
            </a:r>
          </a:p>
          <a:p>
            <a:pPr lvl="2">
              <a:spcBef>
                <a:spcPts val="663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0000"/>
                </a:solidFill>
                <a:ea typeface="WenQuanYi Zen Hei"/>
                <a:cs typeface="WenQuanYi Zen Hei"/>
              </a:rPr>
              <a:t> different medical images modalities (MRI, XRay, CT…)</a:t>
            </a:r>
          </a:p>
          <a:p>
            <a:pPr lvl="2">
              <a:spcBef>
                <a:spcPts val="663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0000"/>
                </a:solidFill>
                <a:ea typeface="WenQuanYi Zen Hei"/>
                <a:cs typeface="WenQuanYi Zen Hei"/>
              </a:rPr>
              <a:t> pre-acquired medical images with real-time images (video)</a:t>
            </a:r>
          </a:p>
          <a:p>
            <a:pPr lvl="2">
              <a:spcBef>
                <a:spcPts val="663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0000"/>
                </a:solidFill>
                <a:ea typeface="WenQuanYi Zen Hei"/>
                <a:cs typeface="WenQuanYi Zen Hei"/>
              </a:rPr>
              <a:t> patient data with an atlas</a:t>
            </a:r>
          </a:p>
          <a:p>
            <a:pPr lvl="1">
              <a:spcBef>
                <a:spcPts val="663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8000"/>
                </a:solidFill>
                <a:ea typeface="WenQuanYi Zen Hei"/>
                <a:cs typeface="WenQuanYi Zen Hei"/>
              </a:rPr>
              <a:t> </a:t>
            </a:r>
            <a:r>
              <a:rPr lang="en-US" altLang="en-US" b="1" u="sng">
                <a:solidFill>
                  <a:srgbClr val="008000"/>
                </a:solidFill>
                <a:ea typeface="WenQuanYi Zen Hei"/>
                <a:cs typeface="WenQuanYi Zen Hei"/>
              </a:rPr>
              <a:t>For:</a:t>
            </a:r>
            <a:r>
              <a:rPr lang="en-US" altLang="en-US">
                <a:solidFill>
                  <a:srgbClr val="008000"/>
                </a:solidFill>
                <a:ea typeface="WenQuanYi Zen Hei"/>
                <a:cs typeface="WenQuanYi Zen Hei"/>
              </a:rPr>
              <a:t> </a:t>
            </a:r>
          </a:p>
          <a:p>
            <a:pPr lvl="2">
              <a:spcBef>
                <a:spcPts val="663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0000"/>
                </a:solidFill>
                <a:ea typeface="WenQuanYi Zen Hei"/>
                <a:cs typeface="WenQuanYi Zen Hei"/>
              </a:rPr>
              <a:t> atlas generation</a:t>
            </a:r>
          </a:p>
          <a:p>
            <a:pPr lvl="2">
              <a:spcBef>
                <a:spcPts val="663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0000"/>
                </a:solidFill>
                <a:ea typeface="WenQuanYi Zen Hei"/>
                <a:cs typeface="WenQuanYi Zen Hei"/>
              </a:rPr>
              <a:t> augmented reality (surgery)</a:t>
            </a:r>
          </a:p>
          <a:p>
            <a:pPr lvl="2">
              <a:spcBef>
                <a:spcPts val="663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0000"/>
                </a:solidFill>
                <a:ea typeface="WenQuanYi Zen Hei"/>
                <a:cs typeface="WenQuanYi Zen Hei"/>
              </a:rPr>
              <a:t> better diagnosis</a:t>
            </a:r>
          </a:p>
          <a:p>
            <a:pPr lvl="2">
              <a:spcBef>
                <a:spcPts val="663"/>
              </a:spcBef>
              <a:buFont typeface="Wingdings" panose="05000000000000000000" pitchFamily="2" charset="2"/>
              <a:buChar char=""/>
            </a:pPr>
            <a:r>
              <a:rPr lang="en-US" altLang="en-US">
                <a:solidFill>
                  <a:srgbClr val="000000"/>
                </a:solidFill>
                <a:ea typeface="WenQuanYi Zen Hei"/>
                <a:cs typeface="WenQuanYi Zen Hei"/>
              </a:rPr>
              <a:t> data analysis</a:t>
            </a:r>
          </a:p>
          <a:p>
            <a:pPr lvl="1">
              <a:spcBef>
                <a:spcPts val="1025"/>
              </a:spcBef>
            </a:pPr>
            <a:endParaRPr lang="en-US" altLang="en-US">
              <a:solidFill>
                <a:srgbClr val="000000"/>
              </a:solidFill>
              <a:ea typeface="WenQuanYi Zen Hei"/>
              <a:cs typeface="WenQuanYi Zen Hei"/>
            </a:endParaRPr>
          </a:p>
        </p:txBody>
      </p:sp>
      <p:pic>
        <p:nvPicPr>
          <p:cNvPr id="7475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5550"/>
            <a:ext cx="83439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6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1450975"/>
            <a:ext cx="8540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61" name="Text Box 8"/>
          <p:cNvSpPr txBox="1">
            <a:spLocks noChangeArrowheads="1"/>
          </p:cNvSpPr>
          <p:nvPr/>
        </p:nvSpPr>
        <p:spPr bwMode="auto">
          <a:xfrm>
            <a:off x="0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45000"/>
              <a:buFont typeface="Wingdings" panose="05000000000000000000" pitchFamily="2" charset="2"/>
              <a:buNone/>
            </a:pPr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Medical applications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4325"/>
            <a:ext cx="8228013" cy="1062038"/>
          </a:xfrm>
        </p:spPr>
        <p:txBody>
          <a:bodyPr tIns="30174"/>
          <a:lstStyle/>
          <a:p>
            <a:pPr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</a:tabLst>
            </a:pPr>
            <a:r>
              <a:rPr lang="en-US" altLang="en-US" b="1" smtClean="0"/>
              <a:t>Formulation </a:t>
            </a: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331788" y="1295400"/>
            <a:ext cx="7138987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Very similar to tracking and optic flow.</a:t>
            </a:r>
          </a:p>
          <a:p>
            <a:endParaRPr lang="en-US" altLang="en-US" sz="2200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</p:txBody>
      </p:sp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28788"/>
            <a:ext cx="3487738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828675" y="3740150"/>
            <a:ext cx="6365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</a:p>
        </p:txBody>
      </p:sp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2659063" y="3684588"/>
            <a:ext cx="6365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4014788" y="1808163"/>
            <a:ext cx="4456112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Transform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“source” image to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match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“target” image </a:t>
            </a:r>
          </a:p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Find best transformation T through the minimization of an energy</a:t>
            </a:r>
          </a:p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min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Sim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(I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-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T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(I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)) </a:t>
            </a:r>
          </a:p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457200" y="314325"/>
            <a:ext cx="8228013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0174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Formulation </a:t>
            </a:r>
          </a:p>
        </p:txBody>
      </p:sp>
      <p:sp>
        <p:nvSpPr>
          <p:cNvPr id="78851" name="Text Box 2"/>
          <p:cNvSpPr txBox="1">
            <a:spLocks noChangeArrowheads="1"/>
          </p:cNvSpPr>
          <p:nvPr/>
        </p:nvSpPr>
        <p:spPr bwMode="auto">
          <a:xfrm>
            <a:off x="331788" y="1295400"/>
            <a:ext cx="7138987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Very similar to tracking and optic flow.</a:t>
            </a:r>
          </a:p>
          <a:p>
            <a:endParaRPr lang="en-US" altLang="en-US" sz="2200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</p:txBody>
      </p:sp>
      <p:pic>
        <p:nvPicPr>
          <p:cNvPr id="788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28788"/>
            <a:ext cx="3487738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828675" y="3740150"/>
            <a:ext cx="6365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2659063" y="3684588"/>
            <a:ext cx="6365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</a:p>
        </p:txBody>
      </p:sp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4014788" y="1808163"/>
            <a:ext cx="4456112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Transform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“source” image to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match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 “target” image </a:t>
            </a:r>
          </a:p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Find best transformation T through the minimization of an energy</a:t>
            </a:r>
          </a:p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min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Sim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(I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-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T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(I</a:t>
            </a:r>
            <a:r>
              <a:rPr lang="en-US" altLang="en-US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)) </a:t>
            </a:r>
          </a:p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</p:txBody>
      </p:sp>
      <p:sp>
        <p:nvSpPr>
          <p:cNvPr id="78856" name="Line 7"/>
          <p:cNvSpPr>
            <a:spLocks noChangeShapeType="1"/>
          </p:cNvSpPr>
          <p:nvPr/>
        </p:nvSpPr>
        <p:spPr bwMode="auto">
          <a:xfrm>
            <a:off x="5873750" y="2628900"/>
            <a:ext cx="450850" cy="18224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CA"/>
          </a:p>
        </p:txBody>
      </p:sp>
      <p:sp>
        <p:nvSpPr>
          <p:cNvPr id="78857" name="Line 8"/>
          <p:cNvSpPr>
            <a:spLocks noChangeShapeType="1"/>
          </p:cNvSpPr>
          <p:nvPr/>
        </p:nvSpPr>
        <p:spPr bwMode="auto">
          <a:xfrm flipH="1">
            <a:off x="5586413" y="2209800"/>
            <a:ext cx="966787" cy="22415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CA"/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255588" y="4084638"/>
            <a:ext cx="8789987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Maching – similarity score : Sim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- depends on data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- simple – same type of data -  SSD : sum (I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(x) -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T(I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(x)))</a:t>
            </a:r>
            <a:r>
              <a:rPr lang="en-US" altLang="en-US" sz="2200" baseline="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2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- different illumination : NCC normalized cross correlation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- different imaging modalities : MI mutual information</a:t>
            </a:r>
          </a:p>
          <a:p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Transformation : T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- (linear) rigid, affine [ex. Same patient]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-(nonliear)  image points are allowed to move differently </a:t>
            </a:r>
          </a:p>
        </p:txBody>
      </p:sp>
      <p:pic>
        <p:nvPicPr>
          <p:cNvPr id="7885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5422900"/>
            <a:ext cx="9906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6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422900"/>
            <a:ext cx="9906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optic flow field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Vector field over the image: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    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en-US" dirty="0" err="1" smtClean="0">
                <a:solidFill>
                  <a:srgbClr val="000000"/>
                </a:solidFill>
              </a:rPr>
              <a:t>u,v</a:t>
            </a:r>
            <a:r>
              <a:rPr lang="en-US" dirty="0" smtClean="0">
                <a:solidFill>
                  <a:srgbClr val="000000"/>
                </a:solidFill>
              </a:rPr>
              <a:t>] = f(</a:t>
            </a:r>
            <a:r>
              <a:rPr lang="en-US" dirty="0" err="1" smtClean="0">
                <a:solidFill>
                  <a:srgbClr val="000000"/>
                </a:solidFill>
              </a:rPr>
              <a:t>x,y</a:t>
            </a:r>
            <a:r>
              <a:rPr lang="en-US" dirty="0" smtClean="0">
                <a:solidFill>
                  <a:srgbClr val="000000"/>
                </a:solidFill>
              </a:rPr>
              <a:t>),  </a:t>
            </a:r>
            <a:r>
              <a:rPr lang="en-US" dirty="0" err="1" smtClean="0">
                <a:solidFill>
                  <a:srgbClr val="000000"/>
                </a:solidFill>
              </a:rPr>
              <a:t>u,v</a:t>
            </a:r>
            <a:r>
              <a:rPr lang="en-US" dirty="0" smtClean="0"/>
              <a:t> = </a:t>
            </a:r>
            <a:r>
              <a:rPr lang="en-US" dirty="0" err="1" smtClean="0"/>
              <a:t>Vel</a:t>
            </a:r>
            <a:r>
              <a:rPr lang="en-US" dirty="0" smtClean="0"/>
              <a:t> vector, </a:t>
            </a:r>
            <a:r>
              <a:rPr lang="en-US" dirty="0" err="1" smtClean="0">
                <a:solidFill>
                  <a:srgbClr val="000000"/>
                </a:solidFill>
              </a:rPr>
              <a:t>x,y</a:t>
            </a:r>
            <a:r>
              <a:rPr lang="en-US" dirty="0" smtClean="0">
                <a:solidFill>
                  <a:srgbClr val="000000"/>
                </a:solidFill>
              </a:rPr>
              <a:t> =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pos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b="1" dirty="0" smtClean="0"/>
              <a:t>FOE, FOC</a:t>
            </a:r>
            <a:r>
              <a:rPr lang="en-US" dirty="0" smtClean="0"/>
              <a:t> Focus of Expansion, Contraction </a:t>
            </a:r>
          </a:p>
        </p:txBody>
      </p:sp>
      <p:pic>
        <p:nvPicPr>
          <p:cNvPr id="15364" name="Picture 4" descr="F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7154863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4325"/>
            <a:ext cx="8228013" cy="1062038"/>
          </a:xfrm>
        </p:spPr>
        <p:txBody>
          <a:bodyPr tIns="30174"/>
          <a:lstStyle/>
          <a:p>
            <a:pPr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</a:tabLst>
            </a:pPr>
            <a:r>
              <a:rPr lang="en-US" altLang="en-US" b="1" smtClean="0"/>
              <a:t>Non-rigid registration</a:t>
            </a:r>
            <a:r>
              <a:rPr lang="en-US" altLang="en-US" smtClean="0"/>
              <a:t> </a:t>
            </a:r>
          </a:p>
        </p:txBody>
      </p:sp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131763" y="4132263"/>
            <a:ext cx="8848725" cy="205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Looking for a deformation field (vector field) v that will move each voxel in image A to the corresponding voxel in image B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min</a:t>
            </a:r>
            <a:r>
              <a:rPr lang="en-US" altLang="en-US" sz="2200" b="1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sum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x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(I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(x) –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(x+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))</a:t>
            </a:r>
            <a:r>
              <a:rPr lang="en-US" altLang="en-US" sz="2200" baseline="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2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Gradient descent: solve for v iteratively adding </a:t>
            </a:r>
            <a:r>
              <a:rPr lang="en-US" altLang="en-US" sz="22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small updates delta 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δ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                             Each step is similar to an 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optic flow problem</a:t>
            </a:r>
          </a:p>
          <a:p>
            <a:endParaRPr lang="en-US" altLang="en-US" sz="2200" baseline="33000">
              <a:solidFill>
                <a:srgbClr val="0000FF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</p:txBody>
      </p:sp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35075"/>
            <a:ext cx="4545012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95488"/>
            <a:ext cx="202882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2000250"/>
            <a:ext cx="1971675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3" name="Text Box 6"/>
          <p:cNvSpPr txBox="1">
            <a:spLocks noChangeArrowheads="1"/>
          </p:cNvSpPr>
          <p:nvPr/>
        </p:nvSpPr>
        <p:spPr bwMode="auto">
          <a:xfrm>
            <a:off x="219075" y="5892800"/>
            <a:ext cx="51228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min</a:t>
            </a:r>
            <a:r>
              <a:rPr lang="en-US" altLang="en-US" sz="2200" b="1" baseline="-330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δ</a:t>
            </a:r>
            <a:r>
              <a:rPr lang="en-US" altLang="en-US" sz="2200" b="1" baseline="-330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sum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x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(I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(x) –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(x+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v+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δv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))</a:t>
            </a:r>
            <a:r>
              <a:rPr lang="en-US" altLang="en-US" sz="2200" baseline="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2</a:t>
            </a:r>
          </a:p>
        </p:txBody>
      </p:sp>
      <p:sp>
        <p:nvSpPr>
          <p:cNvPr id="80904" name="Text Box 7"/>
          <p:cNvSpPr txBox="1">
            <a:spLocks noChangeArrowheads="1"/>
          </p:cNvSpPr>
          <p:nvPr/>
        </p:nvSpPr>
        <p:spPr bwMode="auto">
          <a:xfrm>
            <a:off x="893763" y="6410325"/>
            <a:ext cx="464185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δv=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-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(I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A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(x) – 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B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(x+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))/grad 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B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(x+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457200" y="314325"/>
            <a:ext cx="8229600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0174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Non-rigid registration</a:t>
            </a: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288925" y="5475288"/>
            <a:ext cx="8850313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200">
              <a:solidFill>
                <a:srgbClr val="000000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  <a:p>
            <a:r>
              <a:rPr lang="en-US" altLang="en-US" sz="22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In practice – motion between images is not small &gt; needs 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regularization</a:t>
            </a:r>
            <a:r>
              <a:rPr lang="en-US" altLang="en-US" sz="22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and 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image pyramid</a:t>
            </a:r>
            <a:r>
              <a:rPr lang="en-US" altLang="en-US" sz="22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to solve robustly </a:t>
            </a:r>
          </a:p>
          <a:p>
            <a:r>
              <a:rPr lang="en-US" altLang="en-US" sz="2200" baseline="330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</a:p>
        </p:txBody>
      </p:sp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811213" y="6407150"/>
            <a:ext cx="57594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min</a:t>
            </a:r>
            <a:r>
              <a:rPr lang="en-US" altLang="en-US" sz="2200" b="1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sum (I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(x) –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(x+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(x)))</a:t>
            </a:r>
            <a:r>
              <a:rPr lang="en-US" altLang="en-US" sz="2200" baseline="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2 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+ </a:t>
            </a:r>
            <a:r>
              <a:rPr lang="en-US" altLang="en-US" sz="22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R(v)</a:t>
            </a:r>
          </a:p>
        </p:txBody>
      </p:sp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36663"/>
            <a:ext cx="4543425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995488"/>
            <a:ext cx="2027237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2000250"/>
            <a:ext cx="1971675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52" name="Text Box 7"/>
          <p:cNvSpPr txBox="1">
            <a:spLocks noChangeArrowheads="1"/>
          </p:cNvSpPr>
          <p:nvPr/>
        </p:nvSpPr>
        <p:spPr bwMode="auto">
          <a:xfrm>
            <a:off x="131763" y="4133850"/>
            <a:ext cx="8848725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7278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Looking for a deformation field (vector field) v that will move each voxel in image A to the corresponding voxel in image B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min</a:t>
            </a:r>
            <a:r>
              <a:rPr lang="en-US" altLang="en-US" sz="2200" b="1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sum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x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(I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A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(x) –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I</a:t>
            </a:r>
            <a:r>
              <a:rPr lang="en-US" altLang="en-US" sz="2200" baseline="-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B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(x+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))</a:t>
            </a:r>
            <a:r>
              <a:rPr lang="en-US" altLang="en-US" sz="2200" baseline="330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2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Gradient descent: solve for v iteratively adding </a:t>
            </a:r>
            <a:r>
              <a:rPr lang="en-US" altLang="en-US" sz="2200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small updates delta 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Arial" panose="020B0604020202020204" pitchFamily="34" charset="0"/>
              </a:rPr>
              <a:t>δ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v</a:t>
            </a: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</a:t>
            </a:r>
          </a:p>
          <a:p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                              Each step is similar to an </a:t>
            </a: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ea typeface="WenQuanYi Zen Hei"/>
                <a:cs typeface="WenQuanYi Zen Hei"/>
              </a:rPr>
              <a:t>optic flow problem</a:t>
            </a:r>
          </a:p>
          <a:p>
            <a:endParaRPr lang="en-US" altLang="en-US" sz="2200" baseline="33000">
              <a:solidFill>
                <a:srgbClr val="0000FF"/>
              </a:solidFill>
              <a:latin typeface="Arial" panose="020B0604020202020204" pitchFamily="34" charset="0"/>
              <a:ea typeface="WenQuanYi Zen Hei"/>
              <a:cs typeface="WenQuanYi Zen He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Organizing Optic Flow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200400"/>
            <a:ext cx="45720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Ugrad: Optional</a:t>
            </a:r>
          </a:p>
          <a:p>
            <a:pPr eaLnBrk="1" hangingPunct="1">
              <a:defRPr/>
            </a:pPr>
            <a:r>
              <a:rPr lang="en-US" smtClean="0"/>
              <a:t>Grad: Cursory reading</a:t>
            </a:r>
          </a:p>
          <a:p>
            <a:pPr eaLnBrk="1" hangingPunct="1">
              <a:defRPr/>
            </a:pPr>
            <a:r>
              <a:rPr lang="en-US" smtClean="0"/>
              <a:t>All: optional from the PCA on vectors (slide  48)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Martin Jagersand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Organizing different kinds of motion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Tx/>
              <a:buNone/>
              <a:defRPr/>
            </a:pPr>
            <a:r>
              <a:rPr lang="en-US" smtClean="0"/>
              <a:t>Two examples:</a:t>
            </a:r>
          </a:p>
          <a:p>
            <a:pPr marL="533400" indent="-533400" eaLnBrk="1" hangingPunct="1">
              <a:buFontTx/>
              <a:buNone/>
              <a:defRPr/>
            </a:pPr>
            <a:endParaRPr lang="en-US" smtClean="0"/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Greg Hager paper: Planar motion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endParaRPr lang="en-US" smtClean="0"/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Mike Black, et al: Attempt to find a low dimensional subspace for complex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Remember:</a:t>
            </a:r>
            <a:br>
              <a:rPr lang="en-US" altLang="en-US" smtClean="0"/>
            </a:br>
            <a:r>
              <a:rPr lang="en-US" altLang="en-US" smtClean="0"/>
              <a:t>The optic flow field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Vector field over the image: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         </a:t>
            </a:r>
            <a:r>
              <a:rPr lang="en-US" smtClean="0">
                <a:solidFill>
                  <a:srgbClr val="000000"/>
                </a:solidFill>
              </a:rPr>
              <a:t>[u,v] = f(x,y),  u,v</a:t>
            </a:r>
            <a:r>
              <a:rPr lang="en-US" smtClean="0"/>
              <a:t> = Vel vector, </a:t>
            </a:r>
            <a:r>
              <a:rPr lang="en-US" smtClean="0">
                <a:solidFill>
                  <a:srgbClr val="000000"/>
                </a:solidFill>
              </a:rPr>
              <a:t>x,y = </a:t>
            </a:r>
            <a:r>
              <a:rPr lang="en-US" smtClean="0"/>
              <a:t>Im pos</a:t>
            </a:r>
            <a:endParaRPr lang="en-US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b="1" smtClean="0"/>
              <a:t>FOE, FOC</a:t>
            </a:r>
            <a:r>
              <a:rPr lang="en-US" smtClean="0"/>
              <a:t> Focus of Expansion, Contraction </a:t>
            </a:r>
          </a:p>
        </p:txBody>
      </p:sp>
      <p:pic>
        <p:nvPicPr>
          <p:cNvPr id="87044" name="Picture 4" descr="F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7154863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Remember last lecture: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Solving for the motion of a patch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Over determined equation system: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           </a:t>
            </a:r>
            <a:r>
              <a:rPr lang="en-US" dirty="0" err="1" smtClean="0">
                <a:solidFill>
                  <a:srgbClr val="000000"/>
                </a:solidFill>
              </a:rPr>
              <a:t>Im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 = Mu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Can be solved in e.g. least squares sense using </a:t>
            </a:r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u = M\</a:t>
            </a:r>
            <a:r>
              <a:rPr lang="en-US" dirty="0" err="1" smtClean="0">
                <a:solidFill>
                  <a:srgbClr val="000000"/>
                </a:solidFill>
              </a:rPr>
              <a:t>Im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1822450" y="3200400"/>
          <a:ext cx="3970338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4" name="Equation" r:id="rId3" imgW="1819275" imgH="476250" progId="EquationMagic">
                  <p:embed/>
                </p:oleObj>
              </mc:Choice>
              <mc:Fallback>
                <p:oleObj name="Equation" r:id="rId3" imgW="1819275" imgH="47625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3200400"/>
                        <a:ext cx="3970338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629400" y="2286000"/>
            <a:ext cx="685800" cy="685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6781800" y="2362200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6765925" y="19431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7162800" y="2057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bg2"/>
                </a:solidFill>
              </a:rPr>
              <a:t>t+1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3-6D Optic flow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Generalize to many freedooms (DOFs)</a:t>
            </a:r>
          </a:p>
        </p:txBody>
      </p:sp>
      <p:pic>
        <p:nvPicPr>
          <p:cNvPr id="89092" name="Picture 4" descr="hagerImVarB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76600"/>
            <a:ext cx="492601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hongzImV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30130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4876800" y="5715000"/>
            <a:ext cx="1577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Im  = 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-76200"/>
            <a:ext cx="7924800" cy="13208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mtClean="0"/>
              <a:t>Example:</a:t>
            </a:r>
            <a:br>
              <a:rPr lang="en-US" altLang="en-US" smtClean="0"/>
            </a:br>
            <a:r>
              <a:rPr lang="en-US" altLang="en-US" smtClean="0"/>
              <a:t>All 6 freedoms</a:t>
            </a:r>
          </a:p>
        </p:txBody>
      </p:sp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855663" y="4700588"/>
            <a:ext cx="7475537" cy="1287462"/>
            <a:chOff x="525" y="2554"/>
            <a:chExt cx="4709" cy="811"/>
          </a:xfrm>
        </p:grpSpPr>
        <p:pic>
          <p:nvPicPr>
            <p:cNvPr id="90126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" y="2554"/>
              <a:ext cx="616" cy="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127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" y="2554"/>
              <a:ext cx="637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128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" y="2554"/>
              <a:ext cx="638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129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2554"/>
              <a:ext cx="628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130" name="Picture 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" y="2554"/>
              <a:ext cx="638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131" name="Picture 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" y="2554"/>
              <a:ext cx="627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0116" name="Picture 1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14600"/>
            <a:ext cx="1235075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7" name="Rectangle 11"/>
          <p:cNvSpPr>
            <a:spLocks noChangeArrowheads="1"/>
          </p:cNvSpPr>
          <p:nvPr/>
        </p:nvSpPr>
        <p:spPr bwMode="auto">
          <a:xfrm>
            <a:off x="1008063" y="6224588"/>
            <a:ext cx="71913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X                 Y          Rotation      Scale         Aspect       Shear</a:t>
            </a:r>
          </a:p>
        </p:txBody>
      </p:sp>
      <p:graphicFrame>
        <p:nvGraphicFramePr>
          <p:cNvPr id="90118" name="Object 12"/>
          <p:cNvGraphicFramePr>
            <a:graphicFrameLocks noChangeAspect="1"/>
          </p:cNvGraphicFramePr>
          <p:nvPr/>
        </p:nvGraphicFramePr>
        <p:xfrm>
          <a:off x="2987675" y="4225925"/>
          <a:ext cx="21336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3" name="Equation" r:id="rId10" imgW="2753770" imgH="369972" progId="EquationMagic">
                  <p:embed/>
                </p:oleObj>
              </mc:Choice>
              <mc:Fallback>
                <p:oleObj name="Equation" r:id="rId10" imgW="2753770" imgH="369972" progId="EquationMagic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225925"/>
                        <a:ext cx="21336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0119" name="Group 13"/>
          <p:cNvGrpSpPr>
            <a:grpSpLocks/>
          </p:cNvGrpSpPr>
          <p:nvPr/>
        </p:nvGrpSpPr>
        <p:grpSpPr bwMode="auto">
          <a:xfrm>
            <a:off x="838200" y="2438400"/>
            <a:ext cx="4659313" cy="1454150"/>
            <a:chOff x="1386" y="1344"/>
            <a:chExt cx="2935" cy="916"/>
          </a:xfrm>
        </p:grpSpPr>
        <p:pic>
          <p:nvPicPr>
            <p:cNvPr id="90123" name="Picture 14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" y="1351"/>
              <a:ext cx="779" cy="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124" name="Picture 15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" y="1351"/>
              <a:ext cx="775" cy="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125" name="Picture 16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" y="1344"/>
              <a:ext cx="770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0120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25925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1" name="Text Box 18"/>
          <p:cNvSpPr txBox="1">
            <a:spLocks noChangeArrowheads="1"/>
          </p:cNvSpPr>
          <p:nvPr/>
        </p:nvSpPr>
        <p:spPr bwMode="auto">
          <a:xfrm>
            <a:off x="381000" y="4114800"/>
            <a:ext cx="2424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Difference images</a:t>
            </a:r>
          </a:p>
        </p:txBody>
      </p:sp>
      <p:sp>
        <p:nvSpPr>
          <p:cNvPr id="90122" name="Text Box 19"/>
          <p:cNvSpPr txBox="1">
            <a:spLocks noChangeArrowheads="1"/>
          </p:cNvSpPr>
          <p:nvPr/>
        </p:nvSpPr>
        <p:spPr bwMode="auto">
          <a:xfrm>
            <a:off x="6400800" y="1981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Template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Know what type of motion</a:t>
            </a:r>
            <a:br>
              <a:rPr lang="en-US" altLang="en-US" smtClean="0"/>
            </a:br>
            <a:r>
              <a:rPr lang="en-US" altLang="en-US" sz="3200" smtClean="0"/>
              <a:t>(Greg Hager, Peter Belhumeur)</a:t>
            </a:r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2241550" y="2701925"/>
            <a:ext cx="4659313" cy="1454150"/>
            <a:chOff x="1386" y="1344"/>
            <a:chExt cx="2935" cy="916"/>
          </a:xfrm>
        </p:grpSpPr>
        <p:pic>
          <p:nvPicPr>
            <p:cNvPr id="91150" name="Picture 4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" y="1351"/>
              <a:ext cx="779" cy="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151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" y="1351"/>
              <a:ext cx="775" cy="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152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" y="1344"/>
              <a:ext cx="770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1140" name="Group 7"/>
          <p:cNvGrpSpPr>
            <a:grpSpLocks/>
          </p:cNvGrpSpPr>
          <p:nvPr/>
        </p:nvGrpSpPr>
        <p:grpSpPr bwMode="auto">
          <a:xfrm>
            <a:off x="2409825" y="4876800"/>
            <a:ext cx="4324350" cy="898525"/>
            <a:chOff x="1453" y="3247"/>
            <a:chExt cx="2724" cy="614"/>
          </a:xfrm>
        </p:grpSpPr>
        <p:pic>
          <p:nvPicPr>
            <p:cNvPr id="91147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" y="3261"/>
              <a:ext cx="524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148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" y="3247"/>
              <a:ext cx="535" cy="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149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" y="3250"/>
              <a:ext cx="538" cy="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1141" name="Rectangle 11"/>
          <p:cNvSpPr>
            <a:spLocks noChangeArrowheads="1"/>
          </p:cNvSpPr>
          <p:nvPr/>
        </p:nvSpPr>
        <p:spPr bwMode="auto">
          <a:xfrm>
            <a:off x="6113463" y="2362200"/>
            <a:ext cx="17113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u’</a:t>
            </a:r>
            <a:r>
              <a:rPr lang="en-US" altLang="en-US" sz="2000" baseline="-25000">
                <a:solidFill>
                  <a:schemeClr val="bg2"/>
                </a:solidFill>
                <a:latin typeface="Arial" panose="020B0604020202020204" pitchFamily="34" charset="0"/>
              </a:rPr>
              <a:t>i 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=  A u</a:t>
            </a:r>
            <a:r>
              <a:rPr lang="en-US" altLang="en-US" sz="2000" baseline="-25000">
                <a:solidFill>
                  <a:schemeClr val="bg2"/>
                </a:solidFill>
                <a:latin typeface="Arial" panose="020B0604020202020204" pitchFamily="34" charset="0"/>
              </a:rPr>
              <a:t>i 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+ d</a:t>
            </a:r>
          </a:p>
        </p:txBody>
      </p:sp>
      <p:sp>
        <p:nvSpPr>
          <p:cNvPr id="91142" name="Rectangle 12"/>
          <p:cNvSpPr>
            <a:spLocks noChangeArrowheads="1"/>
          </p:cNvSpPr>
          <p:nvPr/>
        </p:nvSpPr>
        <p:spPr bwMode="auto">
          <a:xfrm>
            <a:off x="1036638" y="2373313"/>
            <a:ext cx="50577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latin typeface="Arial" panose="020B0604020202020204" pitchFamily="34" charset="0"/>
              </a:rPr>
              <a:t>E.g. Planar Object  =&gt; Affine motion model:</a:t>
            </a:r>
          </a:p>
        </p:txBody>
      </p:sp>
      <p:sp>
        <p:nvSpPr>
          <p:cNvPr id="91143" name="Line 13"/>
          <p:cNvSpPr>
            <a:spLocks noChangeShapeType="1"/>
          </p:cNvSpPr>
          <p:nvPr/>
        </p:nvSpPr>
        <p:spPr bwMode="auto">
          <a:xfrm>
            <a:off x="2819400" y="4267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1144" name="Line 14"/>
          <p:cNvSpPr>
            <a:spLocks noChangeShapeType="1"/>
          </p:cNvSpPr>
          <p:nvPr/>
        </p:nvSpPr>
        <p:spPr bwMode="auto">
          <a:xfrm flipH="1">
            <a:off x="6324600" y="4189413"/>
            <a:ext cx="4763" cy="611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1145" name="Line 15"/>
          <p:cNvSpPr>
            <a:spLocks noChangeShapeType="1"/>
          </p:cNvSpPr>
          <p:nvPr/>
        </p:nvSpPr>
        <p:spPr bwMode="auto">
          <a:xfrm flipH="1">
            <a:off x="4572000" y="4038600"/>
            <a:ext cx="127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1146" name="Text Box 16"/>
          <p:cNvSpPr txBox="1">
            <a:spLocks noChangeArrowheads="1"/>
          </p:cNvSpPr>
          <p:nvPr/>
        </p:nvSpPr>
        <p:spPr bwMode="auto">
          <a:xfrm>
            <a:off x="3629025" y="6019800"/>
            <a:ext cx="1885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bg2"/>
                </a:solidFill>
                <a:latin typeface="Arial" panose="020B0604020202020204" pitchFamily="34" charset="0"/>
              </a:rPr>
              <a:t>I</a:t>
            </a:r>
            <a:r>
              <a:rPr lang="en-US" altLang="en-US" sz="2800" baseline="-25000">
                <a:solidFill>
                  <a:schemeClr val="bg2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800">
                <a:solidFill>
                  <a:schemeClr val="bg2"/>
                </a:solidFill>
                <a:latin typeface="Arial" panose="020B0604020202020204" pitchFamily="34" charset="0"/>
              </a:rPr>
              <a:t> = g(p</a:t>
            </a:r>
            <a:r>
              <a:rPr lang="en-US" altLang="en-US" sz="2800" baseline="-25000">
                <a:solidFill>
                  <a:schemeClr val="bg2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800">
                <a:solidFill>
                  <a:schemeClr val="bg2"/>
                </a:solidFill>
                <a:latin typeface="Arial" panose="020B0604020202020204" pitchFamily="34" charset="0"/>
              </a:rPr>
              <a:t>, I</a:t>
            </a:r>
            <a:r>
              <a:rPr lang="en-US" altLang="en-US" sz="2800" baseline="-25000">
                <a:solidFill>
                  <a:schemeClr val="bg2"/>
                </a:solidFill>
                <a:latin typeface="Arial" panose="020B0604020202020204" pitchFamily="34" charset="0"/>
              </a:rPr>
              <a:t>0</a:t>
            </a:r>
            <a:r>
              <a:rPr lang="en-US" altLang="en-US" sz="280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Mathematical Formulation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991600" cy="464820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Define a “warped image” </a:t>
            </a:r>
            <a:r>
              <a:rPr lang="en-US" sz="2800" dirty="0" smtClean="0">
                <a:solidFill>
                  <a:srgbClr val="000000"/>
                </a:solidFill>
              </a:rPr>
              <a:t>g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f(</a:t>
            </a:r>
            <a:r>
              <a:rPr lang="en-US" sz="2000" dirty="0" err="1" smtClean="0">
                <a:solidFill>
                  <a:srgbClr val="000000"/>
                </a:solidFill>
              </a:rPr>
              <a:t>p,x</a:t>
            </a:r>
            <a:r>
              <a:rPr lang="en-US" sz="2000" dirty="0" smtClean="0">
                <a:solidFill>
                  <a:srgbClr val="000000"/>
                </a:solidFill>
              </a:rPr>
              <a:t>) = x’</a:t>
            </a:r>
            <a:r>
              <a:rPr lang="en-US" sz="2000" dirty="0" smtClean="0"/>
              <a:t> (warping function), p warp parameters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I(</a:t>
            </a:r>
            <a:r>
              <a:rPr lang="en-US" sz="2000" dirty="0" err="1" smtClean="0">
                <a:solidFill>
                  <a:srgbClr val="000000"/>
                </a:solidFill>
              </a:rPr>
              <a:t>x,t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r>
              <a:rPr lang="en-US" sz="2000" dirty="0" smtClean="0"/>
              <a:t> (image a location x at time t)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g(</a:t>
            </a:r>
            <a:r>
              <a:rPr lang="en-US" sz="2000" dirty="0" err="1" smtClean="0">
                <a:solidFill>
                  <a:srgbClr val="000000"/>
                </a:solidFill>
              </a:rPr>
              <a:t>p,I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) = (I(f(p,x</a:t>
            </a:r>
            <a:r>
              <a:rPr lang="en-US" sz="2000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),t), I(f(p,x</a:t>
            </a:r>
            <a:r>
              <a:rPr lang="en-US" sz="2000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),t), … I(f(</a:t>
            </a:r>
            <a:r>
              <a:rPr lang="en-US" sz="2000" dirty="0" err="1" smtClean="0">
                <a:solidFill>
                  <a:srgbClr val="000000"/>
                </a:solidFill>
              </a:rPr>
              <a:t>p,x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N</a:t>
            </a:r>
            <a:r>
              <a:rPr lang="en-US" sz="2000" dirty="0" smtClean="0">
                <a:solidFill>
                  <a:srgbClr val="000000"/>
                </a:solidFill>
              </a:rPr>
              <a:t>),t))’</a:t>
            </a:r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Define the </a:t>
            </a:r>
            <a:r>
              <a:rPr lang="en-US" sz="2800" dirty="0" err="1" smtClean="0"/>
              <a:t>Jacobian</a:t>
            </a:r>
            <a:r>
              <a:rPr lang="en-US" sz="2800" dirty="0" smtClean="0"/>
              <a:t> of warping function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M(</a:t>
            </a:r>
            <a:r>
              <a:rPr lang="en-US" sz="2000" dirty="0" err="1" smtClean="0">
                <a:solidFill>
                  <a:srgbClr val="000000"/>
                </a:solidFill>
              </a:rPr>
              <a:t>p,t</a:t>
            </a:r>
            <a:r>
              <a:rPr lang="en-US" sz="2000" dirty="0" smtClean="0">
                <a:solidFill>
                  <a:srgbClr val="000000"/>
                </a:solidFill>
              </a:rPr>
              <a:t>) =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 Model</a:t>
            </a:r>
            <a:endParaRPr lang="en-US" sz="2400" dirty="0" smtClean="0"/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000000"/>
                </a:solidFill>
              </a:rPr>
              <a:t> I</a:t>
            </a:r>
            <a:r>
              <a:rPr lang="en-US" sz="2000" baseline="-25000" dirty="0" smtClean="0">
                <a:solidFill>
                  <a:srgbClr val="000000"/>
                </a:solidFill>
              </a:rPr>
              <a:t>0</a:t>
            </a:r>
            <a:r>
              <a:rPr lang="en-US" sz="2000" dirty="0" smtClean="0">
                <a:solidFill>
                  <a:srgbClr val="000000"/>
                </a:solidFill>
              </a:rPr>
              <a:t> =  g(</a:t>
            </a:r>
            <a:r>
              <a:rPr lang="en-US" sz="2000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, I</a:t>
            </a:r>
            <a:r>
              <a:rPr lang="en-US" sz="2000" baseline="-25000" dirty="0" smtClean="0">
                <a:solidFill>
                  <a:srgbClr val="000000"/>
                </a:solidFill>
              </a:rPr>
              <a:t>t 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r>
              <a:rPr lang="en-US" sz="2000" dirty="0" smtClean="0">
                <a:solidFill>
                  <a:schemeClr val="hlink"/>
                </a:solidFill>
              </a:rPr>
              <a:t>         (image I, variation model </a:t>
            </a:r>
            <a:r>
              <a:rPr lang="en-US" sz="2000" dirty="0" smtClean="0">
                <a:solidFill>
                  <a:srgbClr val="000000"/>
                </a:solidFill>
              </a:rPr>
              <a:t>g</a:t>
            </a:r>
            <a:r>
              <a:rPr lang="en-US" sz="2000" dirty="0" smtClean="0">
                <a:solidFill>
                  <a:schemeClr val="hlink"/>
                </a:solidFill>
              </a:rPr>
              <a:t>, parameters </a:t>
            </a:r>
            <a:r>
              <a:rPr lang="en-US" sz="2000" dirty="0" smtClean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chemeClr val="hlink"/>
                </a:solidFill>
              </a:rPr>
              <a:t>)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I =  </a:t>
            </a:r>
            <a:r>
              <a:rPr lang="en-US" sz="2000" b="1" dirty="0" smtClean="0">
                <a:solidFill>
                  <a:srgbClr val="000000"/>
                </a:solidFill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, I</a:t>
            </a:r>
            <a:r>
              <a:rPr lang="en-US" sz="2000" baseline="-25000" dirty="0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) </a:t>
            </a: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smtClean="0">
                <a:solidFill>
                  <a:schemeClr val="hlink"/>
                </a:solidFill>
                <a:latin typeface="Symbol" pitchFamily="18" charset="2"/>
              </a:rPr>
              <a:t>  </a:t>
            </a:r>
            <a:r>
              <a:rPr lang="en-US" sz="2000" dirty="0" smtClean="0">
                <a:solidFill>
                  <a:schemeClr val="hlink"/>
                </a:solidFill>
              </a:rPr>
              <a:t>  (local linearization </a:t>
            </a:r>
            <a:r>
              <a:rPr lang="en-US" sz="2000" b="1" dirty="0" smtClean="0">
                <a:solidFill>
                  <a:srgbClr val="000000"/>
                </a:solidFill>
              </a:rPr>
              <a:t>M</a:t>
            </a:r>
            <a:r>
              <a:rPr lang="en-US" sz="2000" dirty="0" smtClean="0">
                <a:solidFill>
                  <a:schemeClr val="hlink"/>
                </a:solidFill>
              </a:rPr>
              <a:t>)</a:t>
            </a:r>
            <a:endParaRPr lang="en-US" sz="2000" dirty="0" smtClean="0"/>
          </a:p>
          <a:p>
            <a:pPr marL="342900" indent="-342900" eaLnBrk="1" hangingPunct="1">
              <a:lnSpc>
                <a:spcPct val="90000"/>
              </a:lnSpc>
              <a:defRPr/>
            </a:pPr>
            <a:r>
              <a:rPr lang="en-US" sz="2800" dirty="0" smtClean="0"/>
              <a:t>Compute motion parameters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 = (</a:t>
            </a:r>
            <a:r>
              <a:rPr lang="en-US" sz="2000" b="1" dirty="0" smtClean="0">
                <a:solidFill>
                  <a:srgbClr val="000000"/>
                </a:solidFill>
              </a:rPr>
              <a:t>M</a:t>
            </a:r>
            <a:r>
              <a:rPr lang="en-US" sz="2000" baseline="30000" dirty="0" smtClean="0">
                <a:solidFill>
                  <a:srgbClr val="000000"/>
                </a:solidFill>
              </a:rPr>
              <a:t>T </a:t>
            </a:r>
            <a:r>
              <a:rPr lang="en-US" sz="2000" b="1" dirty="0" smtClean="0">
                <a:solidFill>
                  <a:srgbClr val="000000"/>
                </a:solidFill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r>
              <a:rPr lang="en-US" sz="2000" baseline="30000" dirty="0" smtClean="0">
                <a:solidFill>
                  <a:srgbClr val="000000"/>
                </a:solidFill>
              </a:rPr>
              <a:t>-1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M</a:t>
            </a:r>
            <a:r>
              <a:rPr lang="en-US" sz="2000" baseline="30000" dirty="0" smtClean="0">
                <a:solidFill>
                  <a:srgbClr val="000000"/>
                </a:solidFill>
              </a:rPr>
              <a:t>T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I </a:t>
            </a:r>
            <a:r>
              <a:rPr lang="en-US" sz="2000" dirty="0" smtClean="0">
                <a:solidFill>
                  <a:schemeClr val="hlink"/>
                </a:solidFill>
              </a:rPr>
              <a:t>  where  </a:t>
            </a:r>
            <a:r>
              <a:rPr lang="en-US" sz="2000" b="1" dirty="0" smtClean="0">
                <a:solidFill>
                  <a:srgbClr val="000000"/>
                </a:solidFill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 = </a:t>
            </a:r>
            <a:r>
              <a:rPr lang="en-US" sz="2000" b="1" dirty="0" smtClean="0">
                <a:solidFill>
                  <a:srgbClr val="000000"/>
                </a:solidFill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err="1" smtClean="0">
                <a:solidFill>
                  <a:srgbClr val="000000"/>
                </a:solidFill>
              </a:rPr>
              <a:t>,I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)        </a:t>
            </a:r>
            <a:r>
              <a:rPr lang="en-US" sz="1600" dirty="0" smtClean="0">
                <a:solidFill>
                  <a:srgbClr val="000000"/>
                </a:solidFill>
              </a:rPr>
              <a:t>(Remember solve with QR or SVD)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92164" name="Object 4"/>
          <p:cNvGraphicFramePr>
            <a:graphicFrameLocks noChangeAspect="1"/>
          </p:cNvGraphicFramePr>
          <p:nvPr/>
        </p:nvGraphicFramePr>
        <p:xfrm>
          <a:off x="2057400" y="3810000"/>
          <a:ext cx="749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6" name="Equation" r:id="rId3" imgW="639575" imgH="676617" progId="EquationMagic">
                  <p:embed/>
                </p:oleObj>
              </mc:Choice>
              <mc:Fallback>
                <p:oleObj name="Equation" r:id="rId3" imgW="639575" imgH="676617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810000"/>
                        <a:ext cx="749300" cy="787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7D5CC60-8AD0-412F-AA38-E4E225C7FAC8}" type="datetime1"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1/16/2025</a:t>
            </a:fld>
            <a:endParaRPr lang="en-US" altLang="en-US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5945736-ACED-4C40-8042-60C164653513}" type="slidenum">
              <a:rPr lang="en-US" altLang="en-US" sz="8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optic flow field</a:t>
            </a:r>
          </a:p>
        </p:txBody>
      </p:sp>
      <p:sp>
        <p:nvSpPr>
          <p:cNvPr id="1434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Relating two adjacent frames: (small differences):</a:t>
            </a:r>
          </a:p>
        </p:txBody>
      </p:sp>
      <p:graphicFrame>
        <p:nvGraphicFramePr>
          <p:cNvPr id="16390" name="Object 2054"/>
          <p:cNvGraphicFramePr>
            <a:graphicFrameLocks noChangeAspect="1"/>
          </p:cNvGraphicFramePr>
          <p:nvPr/>
        </p:nvGraphicFramePr>
        <p:xfrm>
          <a:off x="2736850" y="2316163"/>
          <a:ext cx="6016625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Equation" r:id="rId7" imgW="2457450" imgH="142875" progId="EquationMagic">
                  <p:embed/>
                </p:oleObj>
              </mc:Choice>
              <mc:Fallback>
                <p:oleObj name="Equation" r:id="rId7" imgW="2457450" imgH="142875" progId="EquationMagic">
                  <p:embed/>
                  <p:pic>
                    <p:nvPicPr>
                      <p:cNvPr id="0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850" y="2316163"/>
                        <a:ext cx="6016625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91" name="Group 2060"/>
          <p:cNvGrpSpPr>
            <a:grpSpLocks/>
          </p:cNvGrpSpPr>
          <p:nvPr/>
        </p:nvGrpSpPr>
        <p:grpSpPr bwMode="auto">
          <a:xfrm>
            <a:off x="5105400" y="3048000"/>
            <a:ext cx="3276600" cy="2209800"/>
            <a:chOff x="1536" y="1920"/>
            <a:chExt cx="2064" cy="1392"/>
          </a:xfrm>
        </p:grpSpPr>
        <p:sp>
          <p:nvSpPr>
            <p:cNvPr id="16397" name="Rectangle 2052"/>
            <p:cNvSpPr>
              <a:spLocks noChangeArrowheads="1"/>
            </p:cNvSpPr>
            <p:nvPr/>
          </p:nvSpPr>
          <p:spPr bwMode="auto">
            <a:xfrm>
              <a:off x="1536" y="1920"/>
              <a:ext cx="2064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398" name="Rectangle 2053"/>
            <p:cNvSpPr>
              <a:spLocks noChangeArrowheads="1"/>
            </p:cNvSpPr>
            <p:nvPr/>
          </p:nvSpPr>
          <p:spPr bwMode="auto">
            <a:xfrm>
              <a:off x="2352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399" name="Rectangle 2055"/>
            <p:cNvSpPr>
              <a:spLocks noChangeArrowheads="1"/>
            </p:cNvSpPr>
            <p:nvPr/>
          </p:nvSpPr>
          <p:spPr bwMode="auto">
            <a:xfrm>
              <a:off x="2496" y="2304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66"/>
                </a:buClr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Char char="–"/>
                <a:defRPr sz="24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6392" name="Line 2056"/>
          <p:cNvSpPr>
            <a:spLocks noChangeShapeType="1"/>
          </p:cNvSpPr>
          <p:nvPr/>
        </p:nvSpPr>
        <p:spPr bwMode="auto">
          <a:xfrm>
            <a:off x="5486400" y="2743200"/>
            <a:ext cx="1143000" cy="6858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16393" name="Line 2057"/>
          <p:cNvSpPr>
            <a:spLocks noChangeShapeType="1"/>
          </p:cNvSpPr>
          <p:nvPr/>
        </p:nvSpPr>
        <p:spPr bwMode="auto">
          <a:xfrm flipH="1">
            <a:off x="7391400" y="2743200"/>
            <a:ext cx="609600" cy="11430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pic>
        <p:nvPicPr>
          <p:cNvPr id="437259" name="stoefflerMotion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5103813"/>
            <a:ext cx="502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rmD32im1.mpg">
            <a:hlinkClick r:id="" action="ppaction://media"/>
          </p:cNvPr>
          <p:cNvPicPr>
            <a:picLocks noChangeAspect="1" noChangeArrowheads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77495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6" name="Rectangle 2"/>
          <p:cNvSpPr>
            <a:spLocks noChangeArrowheads="1"/>
          </p:cNvSpPr>
          <p:nvPr/>
        </p:nvSpPr>
        <p:spPr bwMode="auto">
          <a:xfrm>
            <a:off x="534988" y="1519238"/>
            <a:ext cx="8075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000000"/>
                </a:solidFill>
              </a:rPr>
              <a:t>[u,v] = f(x,y),  u,v</a:t>
            </a:r>
            <a:r>
              <a:rPr lang="en-US" altLang="en-US"/>
              <a:t> = Vel vector, </a:t>
            </a:r>
            <a:r>
              <a:rPr lang="en-US" altLang="en-US">
                <a:solidFill>
                  <a:srgbClr val="000000"/>
                </a:solidFill>
              </a:rPr>
              <a:t>x,y = </a:t>
            </a:r>
            <a:r>
              <a:rPr lang="en-US" altLang="en-US"/>
              <a:t>Im pos</a:t>
            </a:r>
            <a:endParaRPr lang="en-CA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7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2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72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Planar 3D motion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9220200" cy="4648200"/>
          </a:xfrm>
        </p:spPr>
        <p:txBody>
          <a:bodyPr/>
          <a:lstStyle/>
          <a:p>
            <a:pPr marL="117475" indent="0" eaLnBrk="1" hangingPunct="1">
              <a:buFontTx/>
              <a:buNone/>
              <a:defRPr/>
            </a:pPr>
            <a:r>
              <a:rPr lang="en-US" sz="2800" dirty="0" smtClean="0"/>
              <a:t>From geometry we know that the correct plane-to-plane transform is 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800" dirty="0" smtClean="0"/>
              <a:t>for a perspective camera the </a:t>
            </a:r>
            <a:r>
              <a:rPr lang="en-US" sz="2800" b="1" i="1" dirty="0" smtClean="0"/>
              <a:t>projective </a:t>
            </a:r>
            <a:r>
              <a:rPr lang="en-US" sz="2800" b="1" i="1" dirty="0" err="1" smtClean="0"/>
              <a:t>homography</a:t>
            </a:r>
            <a:endParaRPr lang="en-US" sz="2800" b="1" i="1" dirty="0" smtClean="0"/>
          </a:p>
          <a:p>
            <a:pPr marL="727075" indent="-609600" eaLnBrk="1" hangingPunct="1">
              <a:buFontTx/>
              <a:buAutoNum type="arabicPeriod"/>
              <a:defRPr/>
            </a:pPr>
            <a:endParaRPr lang="en-US" sz="2800" b="1" i="1" dirty="0" smtClean="0"/>
          </a:p>
          <a:p>
            <a:pPr marL="117475" indent="0" eaLnBrk="1" hangingPunct="1">
              <a:buFontTx/>
              <a:buNone/>
              <a:defRPr/>
            </a:pPr>
            <a:endParaRPr lang="en-US" sz="2800" b="1" i="1" dirty="0" smtClean="0"/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800" dirty="0" smtClean="0"/>
              <a:t>for a linear camera (orthographic, weak-, para- perspective) the </a:t>
            </a:r>
            <a:r>
              <a:rPr lang="en-US" sz="2800" b="1" i="1" dirty="0" smtClean="0"/>
              <a:t>affine warp</a:t>
            </a:r>
          </a:p>
        </p:txBody>
      </p:sp>
      <p:graphicFrame>
        <p:nvGraphicFramePr>
          <p:cNvPr id="93188" name="Object 4"/>
          <p:cNvGraphicFramePr>
            <a:graphicFrameLocks noChangeAspect="1"/>
          </p:cNvGraphicFramePr>
          <p:nvPr/>
        </p:nvGraphicFramePr>
        <p:xfrm>
          <a:off x="3124200" y="5486400"/>
          <a:ext cx="52578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2" name="Equation" r:id="rId3" imgW="5581650" imgH="933450" progId="EquationMagic">
                  <p:embed/>
                </p:oleObj>
              </mc:Choice>
              <mc:Fallback>
                <p:oleObj name="Equation" r:id="rId3" imgW="5581650" imgH="93345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486400"/>
                        <a:ext cx="525780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9" name="Object 5"/>
          <p:cNvGraphicFramePr>
            <a:graphicFrameLocks noChangeAspect="1"/>
          </p:cNvGraphicFramePr>
          <p:nvPr/>
        </p:nvGraphicFramePr>
        <p:xfrm>
          <a:off x="3200400" y="3429000"/>
          <a:ext cx="56388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3" name="Equation" r:id="rId5" imgW="6210300" imgH="933450" progId="EquationMagic">
                  <p:embed/>
                </p:oleObj>
              </mc:Choice>
              <mc:Fallback>
                <p:oleObj name="Equation" r:id="rId5" imgW="6210300" imgH="93345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563880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89063"/>
          </a:xfrm>
        </p:spPr>
        <p:txBody>
          <a:bodyPr/>
          <a:lstStyle/>
          <a:p>
            <a:pPr eaLnBrk="1" hangingPunct="1"/>
            <a:r>
              <a:rPr lang="en-US" altLang="en-US" smtClean="0"/>
              <a:t>Planar Texture Variability 1</a:t>
            </a:r>
            <a:br>
              <a:rPr lang="en-US" altLang="en-US" smtClean="0"/>
            </a:br>
            <a:r>
              <a:rPr lang="en-US" altLang="en-US" smtClean="0"/>
              <a:t>Affine Variability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Affine warp function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Corresponding image variability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Discretized for images</a:t>
            </a:r>
          </a:p>
        </p:txBody>
      </p:sp>
      <p:graphicFrame>
        <p:nvGraphicFramePr>
          <p:cNvPr id="94212" name="Object 4"/>
          <p:cNvGraphicFramePr>
            <a:graphicFrameLocks noChangeAspect="1"/>
          </p:cNvGraphicFramePr>
          <p:nvPr/>
        </p:nvGraphicFramePr>
        <p:xfrm>
          <a:off x="1295400" y="5943600"/>
          <a:ext cx="41338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0" name="Equation" r:id="rId3" imgW="4133850" imgH="371475" progId="EquationMagic">
                  <p:embed/>
                </p:oleObj>
              </mc:Choice>
              <mc:Fallback>
                <p:oleObj name="Equation" r:id="rId3" imgW="4133850" imgH="371475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943600"/>
                        <a:ext cx="413385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5"/>
          <p:cNvGraphicFramePr>
            <a:graphicFrameLocks noChangeAspect="1"/>
          </p:cNvGraphicFramePr>
          <p:nvPr/>
        </p:nvGraphicFramePr>
        <p:xfrm>
          <a:off x="1371600" y="3429000"/>
          <a:ext cx="71913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1" name="Equation" r:id="rId5" imgW="7191375" imgH="1123950" progId="EquationMagic">
                  <p:embed/>
                </p:oleObj>
              </mc:Choice>
              <mc:Fallback>
                <p:oleObj name="Equation" r:id="rId5" imgW="7191375" imgH="112395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429000"/>
                        <a:ext cx="71913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4" name="Object 6"/>
          <p:cNvGraphicFramePr>
            <a:graphicFrameLocks noChangeAspect="1"/>
          </p:cNvGraphicFramePr>
          <p:nvPr/>
        </p:nvGraphicFramePr>
        <p:xfrm>
          <a:off x="1385888" y="4800600"/>
          <a:ext cx="67341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2" name="Equation" r:id="rId7" imgW="6734175" imgH="1123950" progId="EquationMagic">
                  <p:embed/>
                </p:oleObj>
              </mc:Choice>
              <mc:Fallback>
                <p:oleObj name="Equation" r:id="rId7" imgW="6734175" imgH="112395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4800600"/>
                        <a:ext cx="67341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5" name="Object 7"/>
          <p:cNvGraphicFramePr>
            <a:graphicFrameLocks noChangeAspect="1"/>
          </p:cNvGraphicFramePr>
          <p:nvPr/>
        </p:nvGraphicFramePr>
        <p:xfrm>
          <a:off x="3200400" y="2286000"/>
          <a:ext cx="55816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3" name="Equation" r:id="rId9" imgW="5581650" imgH="933450" progId="EquationMagic">
                  <p:embed/>
                </p:oleObj>
              </mc:Choice>
              <mc:Fallback>
                <p:oleObj name="Equation" r:id="rId9" imgW="5581650" imgH="93345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286000"/>
                        <a:ext cx="558165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924800" cy="13208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smtClean="0"/>
              <a:t>On The Structure of M</a:t>
            </a:r>
          </a:p>
        </p:txBody>
      </p:sp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914400" y="3733800"/>
            <a:ext cx="7475538" cy="1287463"/>
            <a:chOff x="525" y="2554"/>
            <a:chExt cx="4709" cy="811"/>
          </a:xfrm>
        </p:grpSpPr>
        <p:pic>
          <p:nvPicPr>
            <p:cNvPr id="9524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" y="2554"/>
              <a:ext cx="616" cy="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43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" y="2554"/>
              <a:ext cx="637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44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" y="2554"/>
              <a:ext cx="638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45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2554"/>
              <a:ext cx="628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46" name="Picture 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" y="2554"/>
              <a:ext cx="638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47" name="Picture 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" y="2554"/>
              <a:ext cx="627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5236" name="Rectangle 10"/>
          <p:cNvSpPr>
            <a:spLocks noChangeArrowheads="1"/>
          </p:cNvSpPr>
          <p:nvPr/>
        </p:nvSpPr>
        <p:spPr bwMode="auto">
          <a:xfrm>
            <a:off x="5181600" y="3048000"/>
            <a:ext cx="172561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u’</a:t>
            </a:r>
            <a:r>
              <a:rPr lang="en-US" altLang="en-US" sz="2000" baseline="-25000">
                <a:solidFill>
                  <a:schemeClr val="bg2"/>
                </a:solidFill>
                <a:latin typeface="Arial" panose="020B0604020202020204" pitchFamily="34" charset="0"/>
              </a:rPr>
              <a:t>i 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= </a:t>
            </a:r>
            <a:r>
              <a:rPr lang="en-US" altLang="en-US" sz="2000" b="1">
                <a:solidFill>
                  <a:schemeClr val="bg2"/>
                </a:solidFill>
                <a:latin typeface="Arial" panose="020B0604020202020204" pitchFamily="34" charset="0"/>
              </a:rPr>
              <a:t> A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u</a:t>
            </a:r>
            <a:r>
              <a:rPr lang="en-US" altLang="en-US" sz="2000" baseline="-25000">
                <a:solidFill>
                  <a:schemeClr val="bg2"/>
                </a:solidFill>
                <a:latin typeface="Arial" panose="020B0604020202020204" pitchFamily="34" charset="0"/>
              </a:rPr>
              <a:t>i 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 + d</a:t>
            </a:r>
          </a:p>
        </p:txBody>
      </p:sp>
      <p:sp>
        <p:nvSpPr>
          <p:cNvPr id="95237" name="Rectangle 11"/>
          <p:cNvSpPr>
            <a:spLocks noChangeArrowheads="1"/>
          </p:cNvSpPr>
          <p:nvPr/>
        </p:nvSpPr>
        <p:spPr bwMode="auto">
          <a:xfrm>
            <a:off x="903288" y="2743200"/>
            <a:ext cx="451802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latin typeface="Arial" panose="020B0604020202020204" pitchFamily="34" charset="0"/>
              </a:rPr>
              <a:t>Planar Object + linear (infinite) camera</a:t>
            </a:r>
          </a:p>
          <a:p>
            <a:pPr algn="ctr"/>
            <a:r>
              <a:rPr lang="en-US" altLang="en-US" sz="2000">
                <a:latin typeface="Arial" panose="020B0604020202020204" pitchFamily="34" charset="0"/>
              </a:rPr>
              <a:t> -&gt; Affine motion model</a:t>
            </a:r>
          </a:p>
        </p:txBody>
      </p:sp>
      <p:pic>
        <p:nvPicPr>
          <p:cNvPr id="95238" name="Picture 12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09800"/>
            <a:ext cx="1235075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9" name="Rectangle 13"/>
          <p:cNvSpPr>
            <a:spLocks noChangeArrowheads="1"/>
          </p:cNvSpPr>
          <p:nvPr/>
        </p:nvSpPr>
        <p:spPr bwMode="auto">
          <a:xfrm>
            <a:off x="1066800" y="5257800"/>
            <a:ext cx="71913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X                 Y          Rotation      Scale         Aspect       Shear</a:t>
            </a:r>
          </a:p>
        </p:txBody>
      </p:sp>
      <p:graphicFrame>
        <p:nvGraphicFramePr>
          <p:cNvPr id="95240" name="Object 14"/>
          <p:cNvGraphicFramePr>
            <a:graphicFrameLocks noChangeAspect="1"/>
          </p:cNvGraphicFramePr>
          <p:nvPr/>
        </p:nvGraphicFramePr>
        <p:xfrm>
          <a:off x="304800" y="3352800"/>
          <a:ext cx="192405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0" name="Equation" r:id="rId10" imgW="2473556" imgH="369972" progId="EquationMagic">
                  <p:embed/>
                </p:oleObj>
              </mc:Choice>
              <mc:Fallback>
                <p:oleObj name="Equation" r:id="rId10" imgW="2473556" imgH="369972" progId="EquationMagic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352800"/>
                        <a:ext cx="192405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1" name="Object 15"/>
          <p:cNvGraphicFramePr>
            <a:graphicFrameLocks noChangeAspect="1"/>
          </p:cNvGraphicFramePr>
          <p:nvPr/>
        </p:nvGraphicFramePr>
        <p:xfrm>
          <a:off x="1514475" y="5791200"/>
          <a:ext cx="51244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1" name="Equation" r:id="rId12" imgW="5124450" imgH="933450" progId="EquationMagic">
                  <p:embed/>
                </p:oleObj>
              </mc:Choice>
              <mc:Fallback>
                <p:oleObj name="Equation" r:id="rId12" imgW="5124450" imgH="933450" progId="EquationMagic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5791200"/>
                        <a:ext cx="512445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Planar motion under perspective projection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Perspective plane-plane transforms defined by homographies</a:t>
            </a:r>
          </a:p>
        </p:txBody>
      </p:sp>
      <p:pic>
        <p:nvPicPr>
          <p:cNvPr id="96260" name="Picture 4" descr="motHom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47244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motHomography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14600"/>
            <a:ext cx="3657600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Planar Texture Variability 2</a:t>
            </a:r>
            <a:br>
              <a:rPr lang="en-US" altLang="en-US" smtClean="0"/>
            </a:br>
            <a:r>
              <a:rPr lang="en-US" altLang="en-US" smtClean="0"/>
              <a:t>Projective Variability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Homography warp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Projective variability: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Where				,</a:t>
            </a:r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   and </a:t>
            </a:r>
          </a:p>
        </p:txBody>
      </p:sp>
      <p:graphicFrame>
        <p:nvGraphicFramePr>
          <p:cNvPr id="97284" name="Object 4"/>
          <p:cNvGraphicFramePr>
            <a:graphicFrameLocks noChangeAspect="1"/>
          </p:cNvGraphicFramePr>
          <p:nvPr/>
        </p:nvGraphicFramePr>
        <p:xfrm>
          <a:off x="1714500" y="2505075"/>
          <a:ext cx="62103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6" name="Equation" r:id="rId3" imgW="6210300" imgH="933450" progId="EquationMagic">
                  <p:embed/>
                </p:oleObj>
              </mc:Choice>
              <mc:Fallback>
                <p:oleObj name="Equation" r:id="rId3" imgW="6210300" imgH="93345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505075"/>
                        <a:ext cx="62103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5" name="Object 5"/>
          <p:cNvGraphicFramePr>
            <a:graphicFrameLocks noChangeAspect="1"/>
          </p:cNvGraphicFramePr>
          <p:nvPr/>
        </p:nvGraphicFramePr>
        <p:xfrm>
          <a:off x="642938" y="3886200"/>
          <a:ext cx="79533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7" name="Equation" r:id="rId5" imgW="7953375" imgH="1123950" progId="EquationMagic">
                  <p:embed/>
                </p:oleObj>
              </mc:Choice>
              <mc:Fallback>
                <p:oleObj name="Equation" r:id="rId5" imgW="7953375" imgH="112395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3886200"/>
                        <a:ext cx="79533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6" name="Object 6"/>
          <p:cNvGraphicFramePr>
            <a:graphicFrameLocks noChangeAspect="1"/>
          </p:cNvGraphicFramePr>
          <p:nvPr/>
        </p:nvGraphicFramePr>
        <p:xfrm>
          <a:off x="1905000" y="5638800"/>
          <a:ext cx="27432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8" name="Equation" r:id="rId7" imgW="2476500" imgH="314325" progId="EquationMagic">
                  <p:embed/>
                </p:oleObj>
              </mc:Choice>
              <mc:Fallback>
                <p:oleObj name="Equation" r:id="rId7" imgW="2476500" imgH="3143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638800"/>
                        <a:ext cx="274320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7" name="Object 7"/>
          <p:cNvGraphicFramePr>
            <a:graphicFrameLocks noChangeAspect="1"/>
          </p:cNvGraphicFramePr>
          <p:nvPr/>
        </p:nvGraphicFramePr>
        <p:xfrm>
          <a:off x="1905000" y="6096000"/>
          <a:ext cx="26098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9" name="Equation" r:id="rId9" imgW="2609850" imgH="314325" progId="EquationMagic">
                  <p:embed/>
                </p:oleObj>
              </mc:Choice>
              <mc:Fallback>
                <p:oleObj name="Equation" r:id="rId9" imgW="2609850" imgH="314325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6096000"/>
                        <a:ext cx="260985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8" name="Object 8"/>
          <p:cNvGraphicFramePr>
            <a:graphicFrameLocks noChangeAspect="1"/>
          </p:cNvGraphicFramePr>
          <p:nvPr/>
        </p:nvGraphicFramePr>
        <p:xfrm>
          <a:off x="5105400" y="5638800"/>
          <a:ext cx="31242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60" name="Equation" r:id="rId11" imgW="2609850" imgH="314325" progId="EquationMagic">
                  <p:embed/>
                </p:oleObj>
              </mc:Choice>
              <mc:Fallback>
                <p:oleObj name="Equation" r:id="rId11" imgW="2609850" imgH="314325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638800"/>
                        <a:ext cx="31242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9" name="Object 9"/>
          <p:cNvGraphicFramePr>
            <a:graphicFrameLocks noChangeAspect="1"/>
          </p:cNvGraphicFramePr>
          <p:nvPr/>
        </p:nvGraphicFramePr>
        <p:xfrm>
          <a:off x="1295400" y="5029200"/>
          <a:ext cx="4152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61" name="Equation" r:id="rId13" imgW="4152900" imgH="381000" progId="EquationMagic">
                  <p:embed/>
                </p:oleObj>
              </mc:Choice>
              <mc:Fallback>
                <p:oleObj name="Equation" r:id="rId13" imgW="4152900" imgH="381000" progId="EquationMagi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029200"/>
                        <a:ext cx="4152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Planar-perspective motion 3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 practice hard to compute 8 parameter model stably from one image, and impossible to  find out-of plane variation</a:t>
            </a:r>
          </a:p>
          <a:p>
            <a:pPr eaLnBrk="1" hangingPunct="1">
              <a:defRPr/>
            </a:pPr>
            <a:r>
              <a:rPr lang="en-US" smtClean="0"/>
              <a:t>Estimate variability basis from several images: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          Computed                   Estimated</a:t>
            </a:r>
          </a:p>
        </p:txBody>
      </p:sp>
      <p:pic>
        <p:nvPicPr>
          <p:cNvPr id="98308" name="Picture 4" descr="motEstDeriv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94225"/>
            <a:ext cx="70866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Another idea Black, Fleet) Organizing flow fields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62200"/>
            <a:ext cx="44958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Express flow field </a:t>
            </a:r>
            <a:r>
              <a:rPr lang="en-US" smtClean="0">
                <a:solidFill>
                  <a:srgbClr val="000000"/>
                </a:solidFill>
              </a:rPr>
              <a:t>f </a:t>
            </a:r>
            <a:r>
              <a:rPr lang="en-US" smtClean="0"/>
              <a:t>in subspace basis </a:t>
            </a:r>
            <a:r>
              <a:rPr lang="en-US" smtClean="0">
                <a:solidFill>
                  <a:srgbClr val="000000"/>
                </a:solidFill>
              </a:rPr>
              <a:t>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Different “mixing” coefficients </a:t>
            </a:r>
            <a:r>
              <a:rPr lang="en-US" smtClean="0">
                <a:solidFill>
                  <a:srgbClr val="000000"/>
                </a:solidFill>
              </a:rPr>
              <a:t>a</a:t>
            </a:r>
            <a:r>
              <a:rPr lang="en-US" smtClean="0"/>
              <a:t> correspond to different motions</a:t>
            </a:r>
          </a:p>
        </p:txBody>
      </p:sp>
      <p:pic>
        <p:nvPicPr>
          <p:cNvPr id="99332" name="Picture 4" descr="BlackFleetCvpr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346392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BlackFleetCvp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166846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Example:</a:t>
            </a:r>
            <a:br>
              <a:rPr lang="en-US" altLang="en-US" smtClean="0"/>
            </a:br>
            <a:r>
              <a:rPr lang="en-US" altLang="en-US" smtClean="0"/>
              <a:t>Image discontinuities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0356" name="Picture 4" descr="BlackFleetCvpr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6689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BlackFleetCvpr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03488"/>
            <a:ext cx="4640263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Mathematical formulation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Let: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Mimimize objective function: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r>
              <a:rPr lang="en-US" smtClean="0"/>
              <a:t>    =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r>
              <a:rPr lang="en-US" smtClean="0"/>
              <a:t>Where</a:t>
            </a:r>
          </a:p>
        </p:txBody>
      </p:sp>
      <p:pic>
        <p:nvPicPr>
          <p:cNvPr id="101380" name="Picture 4" descr="BlackFleetCvp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19600"/>
            <a:ext cx="61722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BlackFleetCvpr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429000"/>
            <a:ext cx="634206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 descr="BlackFleetCvpr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5562600"/>
            <a:ext cx="4495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 descr="BlackFleetCvprE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3124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AutoShape 9"/>
          <p:cNvSpPr>
            <a:spLocks noChangeArrowheads="1"/>
          </p:cNvSpPr>
          <p:nvPr/>
        </p:nvSpPr>
        <p:spPr bwMode="auto">
          <a:xfrm>
            <a:off x="5410200" y="2667000"/>
            <a:ext cx="1676400" cy="685800"/>
          </a:xfrm>
          <a:prstGeom prst="wedgeEllipseCallout">
            <a:avLst>
              <a:gd name="adj1" fmla="val -111648"/>
              <a:gd name="adj2" fmla="val 75463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Motion basis</a:t>
            </a:r>
          </a:p>
        </p:txBody>
      </p:sp>
      <p:sp>
        <p:nvSpPr>
          <p:cNvPr id="101385" name="AutoShape 10"/>
          <p:cNvSpPr>
            <a:spLocks noChangeArrowheads="1"/>
          </p:cNvSpPr>
          <p:nvPr/>
        </p:nvSpPr>
        <p:spPr bwMode="auto">
          <a:xfrm>
            <a:off x="5410200" y="1905000"/>
            <a:ext cx="2971800" cy="457200"/>
          </a:xfrm>
          <a:prstGeom prst="wedgeRoundRectCallout">
            <a:avLst>
              <a:gd name="adj1" fmla="val -65597"/>
              <a:gd name="adj2" fmla="val 12500"/>
              <a:gd name="adj3" fmla="val 16667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Robust error norm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lackFleetCvpr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295400"/>
            <a:ext cx="5314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</a:t>
            </a:r>
            <a:br>
              <a:rPr lang="en-US" altLang="en-US" smtClean="0"/>
            </a:br>
            <a:r>
              <a:rPr lang="en-US" altLang="en-US" smtClean="0"/>
              <a:t>Moving camera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314325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4x4 pixel patches</a:t>
            </a:r>
          </a:p>
          <a:p>
            <a:pPr eaLnBrk="1" hangingPunct="1">
              <a:defRPr/>
            </a:pPr>
            <a:r>
              <a:rPr lang="en-US" smtClean="0"/>
              <a:t>Tree in foreground separates well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heme/theme1.xml><?xml version="1.0" encoding="utf-8"?>
<a:theme xmlns:a="http://schemas.openxmlformats.org/drawingml/2006/main" name="MaligneLake">
  <a:themeElements>
    <a:clrScheme name="MaligneLak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MaligneLak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ligneLak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igneLak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Documents\CompVis\MaligneLake.pot</Template>
  <TotalTime>6028</TotalTime>
  <Words>3639</Words>
  <Application>Microsoft Office PowerPoint</Application>
  <PresentationFormat>On-screen Show (4:3)</PresentationFormat>
  <Paragraphs>923</Paragraphs>
  <Slides>123</Slides>
  <Notes>28</Notes>
  <HiddenSlides>2</HiddenSlides>
  <MMClips>15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123</vt:i4>
      </vt:variant>
    </vt:vector>
  </HeadingPairs>
  <TitlesOfParts>
    <vt:vector size="142" baseType="lpstr">
      <vt:lpstr>Arial</vt:lpstr>
      <vt:lpstr>Cambria Math</vt:lpstr>
      <vt:lpstr>Courier New</vt:lpstr>
      <vt:lpstr>MS Mincho</vt:lpstr>
      <vt:lpstr>mvexmp</vt:lpstr>
      <vt:lpstr>mvmimp</vt:lpstr>
      <vt:lpstr>mvrmp</vt:lpstr>
      <vt:lpstr>mvsymp</vt:lpstr>
      <vt:lpstr>新細明體</vt:lpstr>
      <vt:lpstr>Symbol</vt:lpstr>
      <vt:lpstr>Tahoma</vt:lpstr>
      <vt:lpstr>Times New Roman</vt:lpstr>
      <vt:lpstr>Trebuchet MS</vt:lpstr>
      <vt:lpstr>WenQuanYi Zen Hei</vt:lpstr>
      <vt:lpstr>Wingdings</vt:lpstr>
      <vt:lpstr>MaligneLake</vt:lpstr>
      <vt:lpstr>Equation</vt:lpstr>
      <vt:lpstr>方程式</vt:lpstr>
      <vt:lpstr>Photo Editor Photo</vt:lpstr>
      <vt:lpstr>Optic Flow and Motion Detection</vt:lpstr>
      <vt:lpstr>Image motion</vt:lpstr>
      <vt:lpstr>Low level video processing “Visual motion detecton / optic flow”</vt:lpstr>
      <vt:lpstr>Motion is used to:</vt:lpstr>
      <vt:lpstr>Small camera re-orientation</vt:lpstr>
      <vt:lpstr>Classes of motion</vt:lpstr>
      <vt:lpstr>Fixed video camera</vt:lpstr>
      <vt:lpstr>The optic flow field</vt:lpstr>
      <vt:lpstr> optic flow field</vt:lpstr>
      <vt:lpstr>For a static scene a moving camera is like stereo</vt:lpstr>
      <vt:lpstr>Correspondance for a box</vt:lpstr>
      <vt:lpstr>Motion/Optic flow vectors How to compute?</vt:lpstr>
      <vt:lpstr>Image Correspondance problem</vt:lpstr>
      <vt:lpstr>What pixels/patches correspond? </vt:lpstr>
      <vt:lpstr>Image correspondence: Three assumptions</vt:lpstr>
      <vt:lpstr>Brightness consistency</vt:lpstr>
      <vt:lpstr>Spatial coherence</vt:lpstr>
      <vt:lpstr>Temporal persistence</vt:lpstr>
      <vt:lpstr>Image registration: Three applications</vt:lpstr>
      <vt:lpstr>Simple approach (for translation)</vt:lpstr>
      <vt:lpstr>Simple image registration algorithm SSD error norm</vt:lpstr>
      <vt:lpstr>Simple image registration algorithm SSD error norm</vt:lpstr>
      <vt:lpstr>Optic/image flow</vt:lpstr>
      <vt:lpstr>Taylor expansion of intensity variation</vt:lpstr>
      <vt:lpstr>What are the partial derivatives?</vt:lpstr>
      <vt:lpstr>What are the partial derivatives?</vt:lpstr>
      <vt:lpstr>What are the partial derivatives?</vt:lpstr>
      <vt:lpstr>What are the partial derivatives?</vt:lpstr>
      <vt:lpstr>Solving for  optic flow</vt:lpstr>
      <vt:lpstr>Flatten 2D images into vectors</vt:lpstr>
      <vt:lpstr>Solve for optic flow using several simultaneous equations</vt:lpstr>
      <vt:lpstr>Intuitive connection images - equations</vt:lpstr>
      <vt:lpstr>Summary: Solve for optic flow using several simultaneous equations</vt:lpstr>
      <vt:lpstr>Matlab</vt:lpstr>
      <vt:lpstr>Geometric view of overdetermined equations</vt:lpstr>
      <vt:lpstr>Aperture problem</vt:lpstr>
      <vt:lpstr>Aperture problem 2</vt:lpstr>
      <vt:lpstr>The flow continuity constraint</vt:lpstr>
      <vt:lpstr>Sensitivity to error</vt:lpstr>
      <vt:lpstr>Conditions for solvability</vt:lpstr>
      <vt:lpstr>Simple image registration algorithm SSD error norm</vt:lpstr>
      <vt:lpstr>Optic Flow Real Image Challenges:</vt:lpstr>
      <vt:lpstr>Edge</vt:lpstr>
      <vt:lpstr>Low texture region</vt:lpstr>
      <vt:lpstr>High textured region</vt:lpstr>
      <vt:lpstr>Observation</vt:lpstr>
      <vt:lpstr>Review “Visual motion detection /  optic flow”</vt:lpstr>
      <vt:lpstr>Correspondence between image points Motion, Optic flow, Tracking, Features</vt:lpstr>
      <vt:lpstr>Image correspondence: Three assumptions</vt:lpstr>
      <vt:lpstr>Solve for optic flow using several simultaneous equations</vt:lpstr>
      <vt:lpstr>Intuitive connection images - equations</vt:lpstr>
      <vt:lpstr>Matlab</vt:lpstr>
      <vt:lpstr>Problems in Optic flow computation</vt:lpstr>
      <vt:lpstr>Iterative Refinement</vt:lpstr>
      <vt:lpstr>Tracking Lucas-Kanade algorithm</vt:lpstr>
      <vt:lpstr>How to source  Im(.,x+p) ?</vt:lpstr>
      <vt:lpstr>Revisiting the small motion assumption</vt:lpstr>
      <vt:lpstr>Reduce the resolution!</vt:lpstr>
      <vt:lpstr>Image Pyramids</vt:lpstr>
      <vt:lpstr>Pyramid Creation</vt:lpstr>
      <vt:lpstr>Octaves in the Spatial Domain</vt:lpstr>
      <vt:lpstr>Pyramids</vt:lpstr>
      <vt:lpstr>PowerPoint Presentation</vt:lpstr>
      <vt:lpstr>Pyramid Blending</vt:lpstr>
      <vt:lpstr>Coarse-to-fine optical flow estimation</vt:lpstr>
      <vt:lpstr>Coarse-to-fine optical flow estimation</vt:lpstr>
      <vt:lpstr>Video compression codec</vt:lpstr>
      <vt:lpstr>Compressed movie decoding</vt:lpstr>
      <vt:lpstr>HW accelerated computation of flow vectors </vt:lpstr>
      <vt:lpstr>Other applications:</vt:lpstr>
      <vt:lpstr>Lab: </vt:lpstr>
      <vt:lpstr>Image registration </vt:lpstr>
      <vt:lpstr>PowerPoint Presentation</vt:lpstr>
      <vt:lpstr>Image registration: Three applications</vt:lpstr>
      <vt:lpstr>PowerPoint Presentation</vt:lpstr>
      <vt:lpstr>PowerPoint Presentation</vt:lpstr>
      <vt:lpstr>PowerPoint Presentation</vt:lpstr>
      <vt:lpstr>Formulation </vt:lpstr>
      <vt:lpstr>PowerPoint Presentation</vt:lpstr>
      <vt:lpstr>Non-rigid registration </vt:lpstr>
      <vt:lpstr>PowerPoint Presentation</vt:lpstr>
      <vt:lpstr>Organizing Optic Flow</vt:lpstr>
      <vt:lpstr>Organizing different kinds of motion</vt:lpstr>
      <vt:lpstr>Remember: The optic flow field</vt:lpstr>
      <vt:lpstr>Remember last lecture:</vt:lpstr>
      <vt:lpstr>3-6D Optic flow</vt:lpstr>
      <vt:lpstr>Example: All 6 freedoms</vt:lpstr>
      <vt:lpstr>Know what type of motion (Greg Hager, Peter Belhumeur)</vt:lpstr>
      <vt:lpstr>Mathematical Formulation</vt:lpstr>
      <vt:lpstr>Planar 3D motion</vt:lpstr>
      <vt:lpstr>Planar Texture Variability 1 Affine Variability</vt:lpstr>
      <vt:lpstr>On The Structure of M</vt:lpstr>
      <vt:lpstr>Planar motion under perspective projection</vt:lpstr>
      <vt:lpstr>Planar Texture Variability 2 Projective Variability</vt:lpstr>
      <vt:lpstr>Planar-perspective motion 3</vt:lpstr>
      <vt:lpstr>Another idea Black, Fleet) Organizing flow fields</vt:lpstr>
      <vt:lpstr>Example: Image discontinuities</vt:lpstr>
      <vt:lpstr>Mathematical formulation</vt:lpstr>
      <vt:lpstr>Experiment Moving camera</vt:lpstr>
      <vt:lpstr>Experiment: Characterizing lip motion</vt:lpstr>
      <vt:lpstr> Questions to think about</vt:lpstr>
      <vt:lpstr>Summary</vt:lpstr>
      <vt:lpstr>(Parenthesis) Euclidean world motion -&gt; image</vt:lpstr>
      <vt:lpstr>Component wise:</vt:lpstr>
      <vt:lpstr>Sensing and Perceiving Motion</vt:lpstr>
      <vt:lpstr>Counterphase sin grating</vt:lpstr>
      <vt:lpstr>Counterphase sin grating</vt:lpstr>
      <vt:lpstr>Analysis:</vt:lpstr>
      <vt:lpstr>Reichardt detector</vt:lpstr>
      <vt:lpstr>Several motion models</vt:lpstr>
      <vt:lpstr>Spatial response: Gabor function</vt:lpstr>
      <vt:lpstr>Temporal response:</vt:lpstr>
      <vt:lpstr>Receptor response to Counterphase grating</vt:lpstr>
      <vt:lpstr>Simplified:</vt:lpstr>
      <vt:lpstr>Space-time receptive field</vt:lpstr>
      <vt:lpstr>Combined cells</vt:lpstr>
      <vt:lpstr>Result:</vt:lpstr>
      <vt:lpstr>Energy model:</vt:lpstr>
      <vt:lpstr>Adaption: Motion aftereffect</vt:lpstr>
      <vt:lpstr>Where is motion processed?</vt:lpstr>
      <vt:lpstr>Higher effects:</vt:lpstr>
      <vt:lpstr>Equivalence: Reich and Spat</vt:lpstr>
      <vt:lpstr>Conclusion</vt:lpstr>
    </vt:vector>
  </TitlesOfParts>
  <Company>Un iversity of Alberta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Jagersand</dc:creator>
  <cp:lastModifiedBy>jag</cp:lastModifiedBy>
  <cp:revision>120</cp:revision>
  <dcterms:created xsi:type="dcterms:W3CDTF">2003-09-03T23:20:11Z</dcterms:created>
  <dcterms:modified xsi:type="dcterms:W3CDTF">2025-01-16T19:40:26Z</dcterms:modified>
</cp:coreProperties>
</file>