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256" r:id="rId2"/>
    <p:sldId id="257" r:id="rId3"/>
    <p:sldId id="258" r:id="rId4"/>
    <p:sldId id="261" r:id="rId5"/>
    <p:sldId id="308" r:id="rId6"/>
    <p:sldId id="263" r:id="rId7"/>
    <p:sldId id="264" r:id="rId8"/>
    <p:sldId id="265" r:id="rId9"/>
    <p:sldId id="266" r:id="rId10"/>
    <p:sldId id="267" r:id="rId11"/>
    <p:sldId id="259" r:id="rId12"/>
    <p:sldId id="260" r:id="rId13"/>
    <p:sldId id="268" r:id="rId14"/>
    <p:sldId id="329" r:id="rId15"/>
    <p:sldId id="262" r:id="rId16"/>
    <p:sldId id="269" r:id="rId17"/>
    <p:sldId id="271" r:id="rId18"/>
    <p:sldId id="270" r:id="rId19"/>
    <p:sldId id="272" r:id="rId20"/>
    <p:sldId id="273" r:id="rId21"/>
    <p:sldId id="279" r:id="rId22"/>
    <p:sldId id="277" r:id="rId23"/>
    <p:sldId id="278" r:id="rId24"/>
    <p:sldId id="275" r:id="rId25"/>
    <p:sldId id="280" r:id="rId26"/>
    <p:sldId id="330" r:id="rId27"/>
    <p:sldId id="281" r:id="rId28"/>
    <p:sldId id="282" r:id="rId29"/>
    <p:sldId id="284" r:id="rId30"/>
    <p:sldId id="289" r:id="rId31"/>
    <p:sldId id="332" r:id="rId32"/>
    <p:sldId id="286" r:id="rId33"/>
    <p:sldId id="285" r:id="rId34"/>
    <p:sldId id="287" r:id="rId35"/>
    <p:sldId id="331" r:id="rId36"/>
    <p:sldId id="288" r:id="rId37"/>
    <p:sldId id="311" r:id="rId38"/>
    <p:sldId id="312" r:id="rId39"/>
    <p:sldId id="313" r:id="rId40"/>
    <p:sldId id="314" r:id="rId41"/>
    <p:sldId id="315" r:id="rId42"/>
    <p:sldId id="316" r:id="rId43"/>
    <p:sldId id="317" r:id="rId44"/>
    <p:sldId id="290" r:id="rId45"/>
    <p:sldId id="291" r:id="rId46"/>
    <p:sldId id="292" r:id="rId47"/>
    <p:sldId id="293" r:id="rId48"/>
    <p:sldId id="294" r:id="rId49"/>
    <p:sldId id="325" r:id="rId50"/>
    <p:sldId id="326" r:id="rId51"/>
    <p:sldId id="306" r:id="rId52"/>
    <p:sldId id="318" r:id="rId53"/>
    <p:sldId id="295" r:id="rId54"/>
    <p:sldId id="296" r:id="rId55"/>
    <p:sldId id="297" r:id="rId56"/>
    <p:sldId id="333" r:id="rId57"/>
    <p:sldId id="309" r:id="rId58"/>
    <p:sldId id="310" r:id="rId59"/>
    <p:sldId id="319" r:id="rId60"/>
    <p:sldId id="327" r:id="rId61"/>
    <p:sldId id="283" r:id="rId62"/>
    <p:sldId id="320" r:id="rId63"/>
    <p:sldId id="321" r:id="rId64"/>
    <p:sldId id="322" r:id="rId65"/>
    <p:sldId id="323" r:id="rId66"/>
    <p:sldId id="324" r:id="rId67"/>
    <p:sldId id="304" r:id="rId68"/>
    <p:sldId id="305" r:id="rId69"/>
    <p:sldId id="298" r:id="rId70"/>
    <p:sldId id="299" r:id="rId71"/>
    <p:sldId id="300" r:id="rId72"/>
    <p:sldId id="301" r:id="rId73"/>
    <p:sldId id="302" r:id="rId74"/>
    <p:sldId id="303" r:id="rId75"/>
    <p:sldId id="307" r:id="rId76"/>
    <p:sldId id="328" r:id="rId77"/>
  </p:sldIdLst>
  <p:sldSz cx="9144000" cy="6858000" type="screen4x3"/>
  <p:notesSz cx="9271000" cy="6985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808080"/>
    <a:srgbClr val="FF6600"/>
    <a:srgbClr val="0066FF"/>
    <a:srgbClr val="0000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95462" autoAdjust="0"/>
  </p:normalViewPr>
  <p:slideViewPr>
    <p:cSldViewPr snapToGrid="0">
      <p:cViewPr varScale="1">
        <p:scale>
          <a:sx n="99" d="100"/>
          <a:sy n="99" d="100"/>
        </p:scale>
        <p:origin x="-10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4" Type="http://schemas.openxmlformats.org/officeDocument/2006/relationships/image" Target="../media/image8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7" Type="http://schemas.openxmlformats.org/officeDocument/2006/relationships/image" Target="../media/image92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Relationship Id="rId6" Type="http://schemas.openxmlformats.org/officeDocument/2006/relationships/image" Target="../media/image91.wmf"/><Relationship Id="rId5" Type="http://schemas.openxmlformats.org/officeDocument/2006/relationships/image" Target="../media/image90.wmf"/><Relationship Id="rId4" Type="http://schemas.openxmlformats.org/officeDocument/2006/relationships/image" Target="../media/image8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7" Type="http://schemas.openxmlformats.org/officeDocument/2006/relationships/image" Target="../media/image122.wmf"/><Relationship Id="rId2" Type="http://schemas.openxmlformats.org/officeDocument/2006/relationships/image" Target="../media/image117.wmf"/><Relationship Id="rId1" Type="http://schemas.openxmlformats.org/officeDocument/2006/relationships/image" Target="../media/image116.wmf"/><Relationship Id="rId6" Type="http://schemas.openxmlformats.org/officeDocument/2006/relationships/image" Target="../media/image121.wmf"/><Relationship Id="rId5" Type="http://schemas.openxmlformats.org/officeDocument/2006/relationships/image" Target="../media/image120.wmf"/><Relationship Id="rId4" Type="http://schemas.openxmlformats.org/officeDocument/2006/relationships/image" Target="../media/image119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image" Target="../media/image126.wmf"/><Relationship Id="rId1" Type="http://schemas.openxmlformats.org/officeDocument/2006/relationships/image" Target="../media/image125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wmf"/><Relationship Id="rId1" Type="http://schemas.openxmlformats.org/officeDocument/2006/relationships/image" Target="../media/image128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2" Type="http://schemas.openxmlformats.org/officeDocument/2006/relationships/image" Target="../media/image131.wmf"/><Relationship Id="rId1" Type="http://schemas.openxmlformats.org/officeDocument/2006/relationships/image" Target="../media/image13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141.wmf"/><Relationship Id="rId1" Type="http://schemas.openxmlformats.org/officeDocument/2006/relationships/image" Target="../media/image140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wmf"/><Relationship Id="rId2" Type="http://schemas.openxmlformats.org/officeDocument/2006/relationships/image" Target="../media/image143.wmf"/><Relationship Id="rId1" Type="http://schemas.openxmlformats.org/officeDocument/2006/relationships/image" Target="../media/image142.wmf"/><Relationship Id="rId4" Type="http://schemas.openxmlformats.org/officeDocument/2006/relationships/image" Target="../media/image145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6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wmf"/><Relationship Id="rId2" Type="http://schemas.openxmlformats.org/officeDocument/2006/relationships/image" Target="../media/image148.wmf"/><Relationship Id="rId1" Type="http://schemas.openxmlformats.org/officeDocument/2006/relationships/image" Target="../media/image147.wmf"/><Relationship Id="rId4" Type="http://schemas.openxmlformats.org/officeDocument/2006/relationships/image" Target="../media/image150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wmf"/><Relationship Id="rId1" Type="http://schemas.openxmlformats.org/officeDocument/2006/relationships/image" Target="../media/image148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wmf"/><Relationship Id="rId1" Type="http://schemas.openxmlformats.org/officeDocument/2006/relationships/image" Target="../media/image160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2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wmf"/><Relationship Id="rId2" Type="http://schemas.openxmlformats.org/officeDocument/2006/relationships/image" Target="../media/image165.wmf"/><Relationship Id="rId1" Type="http://schemas.openxmlformats.org/officeDocument/2006/relationships/image" Target="../media/image16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7" Type="http://schemas.openxmlformats.org/officeDocument/2006/relationships/image" Target="../media/image18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wmf"/><Relationship Id="rId2" Type="http://schemas.openxmlformats.org/officeDocument/2006/relationships/image" Target="../media/image170.wmf"/><Relationship Id="rId1" Type="http://schemas.openxmlformats.org/officeDocument/2006/relationships/image" Target="../media/image169.wmf"/><Relationship Id="rId4" Type="http://schemas.openxmlformats.org/officeDocument/2006/relationships/image" Target="../media/image172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7" Type="http://schemas.openxmlformats.org/officeDocument/2006/relationships/image" Target="../media/image174.wmf"/><Relationship Id="rId2" Type="http://schemas.openxmlformats.org/officeDocument/2006/relationships/image" Target="../media/image31.wmf"/><Relationship Id="rId1" Type="http://schemas.openxmlformats.org/officeDocument/2006/relationships/image" Target="../media/image173.wmf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33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7" Type="http://schemas.openxmlformats.org/officeDocument/2006/relationships/image" Target="../media/image18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7" Type="http://schemas.openxmlformats.org/officeDocument/2006/relationships/image" Target="../media/image67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6" Type="http://schemas.openxmlformats.org/officeDocument/2006/relationships/image" Target="../media/image79.wmf"/><Relationship Id="rId5" Type="http://schemas.openxmlformats.org/officeDocument/2006/relationships/image" Target="../media/image78.wmf"/><Relationship Id="rId4" Type="http://schemas.openxmlformats.org/officeDocument/2006/relationships/image" Target="../media/image7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17963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defTabSz="928688">
              <a:spcBef>
                <a:spcPct val="0"/>
              </a:spcBef>
              <a:defRPr sz="1200" u="sng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53038" y="0"/>
            <a:ext cx="4017962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defTabSz="928688">
              <a:spcBef>
                <a:spcPct val="0"/>
              </a:spcBef>
              <a:defRPr sz="1200" u="sng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35750"/>
            <a:ext cx="4017963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defTabSz="928688">
              <a:spcBef>
                <a:spcPct val="0"/>
              </a:spcBef>
              <a:defRPr sz="1200" u="sng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53038" y="6635750"/>
            <a:ext cx="4017962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defTabSz="928688">
              <a:spcBef>
                <a:spcPct val="0"/>
              </a:spcBef>
              <a:defRPr sz="1200" u="sng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9027D52-D2F6-4BA0-9959-94CB1491D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85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17963" cy="349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51450" y="0"/>
            <a:ext cx="4017963" cy="349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0D77F-74EE-4F9E-AFA6-AEB79F39127D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89250" y="523875"/>
            <a:ext cx="3492500" cy="2619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7100" y="3317875"/>
            <a:ext cx="7416800" cy="31432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34163"/>
            <a:ext cx="4017963" cy="349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51450" y="6634163"/>
            <a:ext cx="4017963" cy="349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07345-D558-4087-8379-4CB54ED96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22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07345-D558-4087-8379-4CB54ED96E4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81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24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4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705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705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38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990600"/>
            <a:ext cx="4495800" cy="2781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495800" cy="2781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0" y="3924300"/>
            <a:ext cx="4495800" cy="2781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495800" cy="2781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44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990600"/>
            <a:ext cx="4495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990600"/>
            <a:ext cx="4495800" cy="57150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33633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40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9097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90600"/>
            <a:ext cx="4495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495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40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71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56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426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6131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2407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06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Line 8"/>
          <p:cNvSpPr>
            <a:spLocks noChangeShapeType="1"/>
          </p:cNvSpPr>
          <p:nvPr/>
        </p:nvSpPr>
        <p:spPr bwMode="auto">
          <a:xfrm>
            <a:off x="609600" y="914400"/>
            <a:ext cx="8001000" cy="0"/>
          </a:xfrm>
          <a:prstGeom prst="line">
            <a:avLst/>
          </a:prstGeom>
          <a:noFill/>
          <a:ln w="127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66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66FF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66FF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66FF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66FF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66FF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66FF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66FF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66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8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4.png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.wmf"/><Relationship Id="rId5" Type="http://schemas.openxmlformats.org/officeDocument/2006/relationships/image" Target="../media/image6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5.jpeg"/><Relationship Id="rId9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13" Type="http://schemas.openxmlformats.org/officeDocument/2006/relationships/oleObject" Target="../embeddings/oleObject33.bin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65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67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62.wmf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29.bin"/><Relationship Id="rId15" Type="http://schemas.openxmlformats.org/officeDocument/2006/relationships/oleObject" Target="../embeddings/oleObject34.bin"/><Relationship Id="rId10" Type="http://schemas.openxmlformats.org/officeDocument/2006/relationships/image" Target="../media/image64.wmf"/><Relationship Id="rId4" Type="http://schemas.openxmlformats.org/officeDocument/2006/relationships/image" Target="../media/image61.wmf"/><Relationship Id="rId9" Type="http://schemas.openxmlformats.org/officeDocument/2006/relationships/oleObject" Target="../embeddings/oleObject31.bin"/><Relationship Id="rId14" Type="http://schemas.openxmlformats.org/officeDocument/2006/relationships/image" Target="../media/image66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70.png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oleObject" Target="../embeddings/oleObject42.bin"/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39.bin"/><Relationship Id="rId12" Type="http://schemas.openxmlformats.org/officeDocument/2006/relationships/image" Target="../media/image7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5.wmf"/><Relationship Id="rId11" Type="http://schemas.openxmlformats.org/officeDocument/2006/relationships/oleObject" Target="../embeddings/oleObject41.bin"/><Relationship Id="rId5" Type="http://schemas.openxmlformats.org/officeDocument/2006/relationships/oleObject" Target="../embeddings/oleObject38.bin"/><Relationship Id="rId10" Type="http://schemas.openxmlformats.org/officeDocument/2006/relationships/image" Target="../media/image77.wmf"/><Relationship Id="rId4" Type="http://schemas.openxmlformats.org/officeDocument/2006/relationships/image" Target="../media/image74.wmf"/><Relationship Id="rId9" Type="http://schemas.openxmlformats.org/officeDocument/2006/relationships/oleObject" Target="../embeddings/oleObject40.bin"/><Relationship Id="rId14" Type="http://schemas.openxmlformats.org/officeDocument/2006/relationships/image" Target="../media/image79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3" Type="http://schemas.openxmlformats.org/officeDocument/2006/relationships/oleObject" Target="../embeddings/oleObject43.bin"/><Relationship Id="rId7" Type="http://schemas.openxmlformats.org/officeDocument/2006/relationships/oleObject" Target="../embeddings/oleObject4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44.bin"/><Relationship Id="rId10" Type="http://schemas.openxmlformats.org/officeDocument/2006/relationships/image" Target="../media/image85.wmf"/><Relationship Id="rId4" Type="http://schemas.openxmlformats.org/officeDocument/2006/relationships/image" Target="../media/image82.wmf"/><Relationship Id="rId9" Type="http://schemas.openxmlformats.org/officeDocument/2006/relationships/oleObject" Target="../embeddings/oleObject46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13" Type="http://schemas.openxmlformats.org/officeDocument/2006/relationships/oleObject" Target="../embeddings/oleObject52.bin"/><Relationship Id="rId3" Type="http://schemas.openxmlformats.org/officeDocument/2006/relationships/oleObject" Target="../embeddings/oleObject47.bin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90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92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7.w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48.bin"/><Relationship Id="rId15" Type="http://schemas.openxmlformats.org/officeDocument/2006/relationships/oleObject" Target="../embeddings/oleObject53.bin"/><Relationship Id="rId10" Type="http://schemas.openxmlformats.org/officeDocument/2006/relationships/image" Target="../media/image89.wmf"/><Relationship Id="rId4" Type="http://schemas.openxmlformats.org/officeDocument/2006/relationships/image" Target="../media/image86.wmf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91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88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56.bin"/><Relationship Id="rId5" Type="http://schemas.openxmlformats.org/officeDocument/2006/relationships/image" Target="../media/image96.png"/><Relationship Id="rId4" Type="http://schemas.openxmlformats.org/officeDocument/2006/relationships/oleObject" Target="../embeddings/oleObject55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hyperlink" Target="../xx/yasu_cvpr2007.mov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15.png"/><Relationship Id="rId4" Type="http://schemas.openxmlformats.org/officeDocument/2006/relationships/image" Target="../media/image3.w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wmf"/><Relationship Id="rId13" Type="http://schemas.openxmlformats.org/officeDocument/2006/relationships/oleObject" Target="../embeddings/oleObject63.bin"/><Relationship Id="rId3" Type="http://schemas.openxmlformats.org/officeDocument/2006/relationships/oleObject" Target="../embeddings/oleObject58.bin"/><Relationship Id="rId7" Type="http://schemas.openxmlformats.org/officeDocument/2006/relationships/oleObject" Target="../embeddings/oleObject60.bin"/><Relationship Id="rId12" Type="http://schemas.openxmlformats.org/officeDocument/2006/relationships/image" Target="../media/image120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22.wm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17.wmf"/><Relationship Id="rId11" Type="http://schemas.openxmlformats.org/officeDocument/2006/relationships/oleObject" Target="../embeddings/oleObject62.bin"/><Relationship Id="rId5" Type="http://schemas.openxmlformats.org/officeDocument/2006/relationships/oleObject" Target="../embeddings/oleObject59.bin"/><Relationship Id="rId15" Type="http://schemas.openxmlformats.org/officeDocument/2006/relationships/oleObject" Target="../embeddings/oleObject64.bin"/><Relationship Id="rId10" Type="http://schemas.openxmlformats.org/officeDocument/2006/relationships/image" Target="../media/image119.wmf"/><Relationship Id="rId4" Type="http://schemas.openxmlformats.org/officeDocument/2006/relationships/image" Target="../media/image116.wmf"/><Relationship Id="rId9" Type="http://schemas.openxmlformats.org/officeDocument/2006/relationships/oleObject" Target="../embeddings/oleObject61.bin"/><Relationship Id="rId14" Type="http://schemas.openxmlformats.org/officeDocument/2006/relationships/image" Target="../media/image121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23.wmf"/><Relationship Id="rId4" Type="http://schemas.openxmlformats.org/officeDocument/2006/relationships/oleObject" Target="../embeddings/oleObject65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wmf"/><Relationship Id="rId3" Type="http://schemas.openxmlformats.org/officeDocument/2006/relationships/oleObject" Target="../embeddings/oleObject66.bin"/><Relationship Id="rId7" Type="http://schemas.openxmlformats.org/officeDocument/2006/relationships/oleObject" Target="../embeddings/oleObject6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26.wmf"/><Relationship Id="rId5" Type="http://schemas.openxmlformats.org/officeDocument/2006/relationships/oleObject" Target="../embeddings/oleObject67.bin"/><Relationship Id="rId4" Type="http://schemas.openxmlformats.org/officeDocument/2006/relationships/image" Target="../media/image125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7" Type="http://schemas.openxmlformats.org/officeDocument/2006/relationships/image" Target="../media/image129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70.bin"/><Relationship Id="rId5" Type="http://schemas.openxmlformats.org/officeDocument/2006/relationships/image" Target="../media/image6.png"/><Relationship Id="rId4" Type="http://schemas.openxmlformats.org/officeDocument/2006/relationships/image" Target="../media/image128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wmf"/><Relationship Id="rId3" Type="http://schemas.openxmlformats.org/officeDocument/2006/relationships/oleObject" Target="../embeddings/oleObject71.bin"/><Relationship Id="rId7" Type="http://schemas.openxmlformats.org/officeDocument/2006/relationships/oleObject" Target="../embeddings/oleObject7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31.wmf"/><Relationship Id="rId5" Type="http://schemas.openxmlformats.org/officeDocument/2006/relationships/oleObject" Target="../embeddings/oleObject72.bin"/><Relationship Id="rId4" Type="http://schemas.openxmlformats.org/officeDocument/2006/relationships/image" Target="../media/image130.wmf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7" Type="http://schemas.openxmlformats.org/officeDocument/2006/relationships/image" Target="../media/image134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133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video" Target="../media/media3.avi"/><Relationship Id="rId7" Type="http://schemas.openxmlformats.org/officeDocument/2006/relationships/image" Target="../media/image138.png"/><Relationship Id="rId2" Type="http://schemas.microsoft.com/office/2007/relationships/media" Target="../media/media3.avi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10" Type="http://schemas.openxmlformats.org/officeDocument/2006/relationships/image" Target="../media/image135.w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74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75.bin"/><Relationship Id="rId7" Type="http://schemas.openxmlformats.org/officeDocument/2006/relationships/oleObject" Target="../embeddings/oleObject77.bin"/><Relationship Id="rId12" Type="http://schemas.openxmlformats.org/officeDocument/2006/relationships/image" Target="../media/image3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41.wmf"/><Relationship Id="rId11" Type="http://schemas.openxmlformats.org/officeDocument/2006/relationships/oleObject" Target="../embeddings/oleObject79.bin"/><Relationship Id="rId5" Type="http://schemas.openxmlformats.org/officeDocument/2006/relationships/oleObject" Target="../embeddings/oleObject76.bin"/><Relationship Id="rId10" Type="http://schemas.openxmlformats.org/officeDocument/2006/relationships/image" Target="../media/image32.wmf"/><Relationship Id="rId4" Type="http://schemas.openxmlformats.org/officeDocument/2006/relationships/image" Target="../media/image140.wmf"/><Relationship Id="rId9" Type="http://schemas.openxmlformats.org/officeDocument/2006/relationships/oleObject" Target="../embeddings/oleObject78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wmf"/><Relationship Id="rId3" Type="http://schemas.openxmlformats.org/officeDocument/2006/relationships/oleObject" Target="../embeddings/oleObject80.bin"/><Relationship Id="rId7" Type="http://schemas.openxmlformats.org/officeDocument/2006/relationships/oleObject" Target="../embeddings/oleObject8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43.wmf"/><Relationship Id="rId11" Type="http://schemas.openxmlformats.org/officeDocument/2006/relationships/image" Target="../media/image40.png"/><Relationship Id="rId5" Type="http://schemas.openxmlformats.org/officeDocument/2006/relationships/oleObject" Target="../embeddings/oleObject81.bin"/><Relationship Id="rId10" Type="http://schemas.openxmlformats.org/officeDocument/2006/relationships/image" Target="../media/image145.wmf"/><Relationship Id="rId4" Type="http://schemas.openxmlformats.org/officeDocument/2006/relationships/image" Target="../media/image142.wmf"/><Relationship Id="rId9" Type="http://schemas.openxmlformats.org/officeDocument/2006/relationships/oleObject" Target="../embeddings/oleObject83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146.w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wmf"/><Relationship Id="rId3" Type="http://schemas.openxmlformats.org/officeDocument/2006/relationships/oleObject" Target="../embeddings/oleObject85.bin"/><Relationship Id="rId7" Type="http://schemas.openxmlformats.org/officeDocument/2006/relationships/oleObject" Target="../embeddings/oleObject8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48.wmf"/><Relationship Id="rId5" Type="http://schemas.openxmlformats.org/officeDocument/2006/relationships/oleObject" Target="../embeddings/oleObject86.bin"/><Relationship Id="rId10" Type="http://schemas.openxmlformats.org/officeDocument/2006/relationships/image" Target="../media/image150.wmf"/><Relationship Id="rId4" Type="http://schemas.openxmlformats.org/officeDocument/2006/relationships/image" Target="../media/image147.wmf"/><Relationship Id="rId9" Type="http://schemas.openxmlformats.org/officeDocument/2006/relationships/oleObject" Target="../embeddings/oleObject88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wmf"/><Relationship Id="rId3" Type="http://schemas.openxmlformats.org/officeDocument/2006/relationships/oleObject" Target="../embeddings/oleObject89.bin"/><Relationship Id="rId7" Type="http://schemas.openxmlformats.org/officeDocument/2006/relationships/oleObject" Target="../embeddings/oleObject9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48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15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1.bin"/><Relationship Id="rId7" Type="http://schemas.openxmlformats.org/officeDocument/2006/relationships/image" Target="../media/image161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92.bin"/><Relationship Id="rId5" Type="http://schemas.openxmlformats.org/officeDocument/2006/relationships/image" Target="../media/image159.jpeg"/><Relationship Id="rId4" Type="http://schemas.openxmlformats.org/officeDocument/2006/relationships/image" Target="../media/image160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162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163.w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wmf"/><Relationship Id="rId3" Type="http://schemas.openxmlformats.org/officeDocument/2006/relationships/oleObject" Target="../embeddings/oleObject95.bin"/><Relationship Id="rId7" Type="http://schemas.openxmlformats.org/officeDocument/2006/relationships/oleObject" Target="../embeddings/oleObject9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65.wmf"/><Relationship Id="rId5" Type="http://schemas.openxmlformats.org/officeDocument/2006/relationships/oleObject" Target="../embeddings/oleObject96.bin"/><Relationship Id="rId4" Type="http://schemas.openxmlformats.org/officeDocument/2006/relationships/image" Target="../media/image164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16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17.wmf"/><Relationship Id="rId3" Type="http://schemas.openxmlformats.org/officeDocument/2006/relationships/image" Target="../media/image10.png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5.wmf"/><Relationship Id="rId17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11.bin"/><Relationship Id="rId20" Type="http://schemas.openxmlformats.org/officeDocument/2006/relationships/image" Target="../media/image18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14.wmf"/><Relationship Id="rId19" Type="http://schemas.openxmlformats.org/officeDocument/2006/relationships/oleObject" Target="../embeddings/oleObject13.bin"/><Relationship Id="rId4" Type="http://schemas.openxmlformats.org/officeDocument/2006/relationships/image" Target="../media/image19.pn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16.wmf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wmf"/><Relationship Id="rId3" Type="http://schemas.openxmlformats.org/officeDocument/2006/relationships/oleObject" Target="../embeddings/oleObject98.bin"/><Relationship Id="rId7" Type="http://schemas.openxmlformats.org/officeDocument/2006/relationships/oleObject" Target="../embeddings/oleObject10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70.wmf"/><Relationship Id="rId5" Type="http://schemas.openxmlformats.org/officeDocument/2006/relationships/oleObject" Target="../embeddings/oleObject99.bin"/><Relationship Id="rId10" Type="http://schemas.openxmlformats.org/officeDocument/2006/relationships/image" Target="../media/image172.wmf"/><Relationship Id="rId4" Type="http://schemas.openxmlformats.org/officeDocument/2006/relationships/image" Target="../media/image169.wmf"/><Relationship Id="rId9" Type="http://schemas.openxmlformats.org/officeDocument/2006/relationships/oleObject" Target="../embeddings/oleObject101.bin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4.bin"/><Relationship Id="rId13" Type="http://schemas.openxmlformats.org/officeDocument/2006/relationships/image" Target="../media/image28.wmf"/><Relationship Id="rId3" Type="http://schemas.openxmlformats.org/officeDocument/2006/relationships/image" Target="../media/image175.jpeg"/><Relationship Id="rId7" Type="http://schemas.openxmlformats.org/officeDocument/2006/relationships/image" Target="../media/image31.wmf"/><Relationship Id="rId12" Type="http://schemas.openxmlformats.org/officeDocument/2006/relationships/oleObject" Target="../embeddings/oleObject106.bin"/><Relationship Id="rId17" Type="http://schemas.openxmlformats.org/officeDocument/2006/relationships/image" Target="../media/image174.w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108.bin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103.bin"/><Relationship Id="rId11" Type="http://schemas.openxmlformats.org/officeDocument/2006/relationships/image" Target="../media/image33.wmf"/><Relationship Id="rId5" Type="http://schemas.openxmlformats.org/officeDocument/2006/relationships/image" Target="../media/image173.wmf"/><Relationship Id="rId15" Type="http://schemas.openxmlformats.org/officeDocument/2006/relationships/image" Target="../media/image29.wmf"/><Relationship Id="rId10" Type="http://schemas.openxmlformats.org/officeDocument/2006/relationships/oleObject" Target="../embeddings/oleObject105.bin"/><Relationship Id="rId4" Type="http://schemas.openxmlformats.org/officeDocument/2006/relationships/oleObject" Target="../embeddings/oleObject102.bin"/><Relationship Id="rId9" Type="http://schemas.openxmlformats.org/officeDocument/2006/relationships/image" Target="../media/image32.wmf"/><Relationship Id="rId14" Type="http://schemas.openxmlformats.org/officeDocument/2006/relationships/oleObject" Target="../embeddings/oleObject107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176.wmf"/><Relationship Id="rId4" Type="http://schemas.openxmlformats.org/officeDocument/2006/relationships/oleObject" Target="../embeddings/oleObject109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17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4" Type="http://schemas.openxmlformats.org/officeDocument/2006/relationships/image" Target="../media/image178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5" Type="http://schemas.openxmlformats.org/officeDocument/2006/relationships/image" Target="../media/image179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oleObject" Target="../embeddings/oleObject18.bin"/><Relationship Id="rId18" Type="http://schemas.openxmlformats.org/officeDocument/2006/relationships/image" Target="../media/image18.wmf"/><Relationship Id="rId3" Type="http://schemas.openxmlformats.org/officeDocument/2006/relationships/image" Target="../media/image26.png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23.wmf"/><Relationship Id="rId17" Type="http://schemas.openxmlformats.org/officeDocument/2006/relationships/oleObject" Target="../embeddings/oleObject20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5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22.wmf"/><Relationship Id="rId4" Type="http://schemas.openxmlformats.org/officeDocument/2006/relationships/image" Target="../media/image27.png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24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32.wmf"/><Relationship Id="rId3" Type="http://schemas.openxmlformats.org/officeDocument/2006/relationships/image" Target="../media/image34.png"/><Relationship Id="rId7" Type="http://schemas.openxmlformats.org/officeDocument/2006/relationships/image" Target="../media/image29.wmf"/><Relationship Id="rId12" Type="http://schemas.openxmlformats.org/officeDocument/2006/relationships/oleObject" Target="../embeddings/oleObject2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31.wmf"/><Relationship Id="rId5" Type="http://schemas.openxmlformats.org/officeDocument/2006/relationships/image" Target="../media/image28.wmf"/><Relationship Id="rId15" Type="http://schemas.openxmlformats.org/officeDocument/2006/relationships/image" Target="../media/image33.w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30.wmf"/><Relationship Id="rId14" Type="http://schemas.openxmlformats.org/officeDocument/2006/relationships/oleObject" Target="../embeddings/oleObject2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chemeClr val="tx1"/>
                </a:solidFill>
              </a:rPr>
              <a:t> </a:t>
            </a:r>
            <a:r>
              <a:rPr lang="en-US" sz="4400" smtClean="0"/>
              <a:t/>
            </a:r>
            <a:br>
              <a:rPr lang="en-US" sz="4400" smtClean="0"/>
            </a:br>
            <a:r>
              <a:rPr lang="en-US" sz="4400" smtClean="0"/>
              <a:t>Multi-view shape reconstruction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  <a:endParaRPr 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Mixed Representations:Local patches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44463" y="3509963"/>
            <a:ext cx="8999537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8788" indent="-458788"/>
            <a:r>
              <a:rPr lang="en-US" u="sng">
                <a:solidFill>
                  <a:srgbClr val="0066FF"/>
                </a:solidFill>
              </a:rPr>
              <a:t>Mixed approaches :</a:t>
            </a:r>
            <a:r>
              <a:rPr lang="en-US"/>
              <a:t> </a:t>
            </a:r>
          </a:p>
          <a:p>
            <a:pPr marL="573088" lvl="1">
              <a:buFont typeface="Wingdings" pitchFamily="2" charset="2"/>
              <a:buChar char="§"/>
            </a:pPr>
            <a:r>
              <a:rPr lang="en-US"/>
              <a:t>  patches on voxels for a finer surface representation</a:t>
            </a:r>
          </a:p>
          <a:p>
            <a:pPr marL="573088" lvl="1">
              <a:buFont typeface="Wingdings" pitchFamily="2" charset="2"/>
              <a:buChar char="§"/>
            </a:pPr>
            <a:r>
              <a:rPr lang="en-US"/>
              <a:t>  mesh on pre-computed voxel correlation (potential fields)</a:t>
            </a:r>
          </a:p>
          <a:p>
            <a:pPr marL="573088" lvl="1">
              <a:buFont typeface="Wingdings" pitchFamily="2" charset="2"/>
              <a:buNone/>
            </a:pPr>
            <a:r>
              <a:rPr lang="en-US"/>
              <a:t>    </a:t>
            </a:r>
            <a:r>
              <a:rPr lang="en-US" sz="2000">
                <a:solidFill>
                  <a:srgbClr val="0066FF"/>
                </a:solidFill>
              </a:rPr>
              <a:t>[Esteban and Schmitt CVIU 2005]</a:t>
            </a:r>
          </a:p>
          <a:p>
            <a:pPr marL="573088" lvl="1">
              <a:buFont typeface="Wingdings" pitchFamily="2" charset="2"/>
              <a:buChar char="§"/>
            </a:pPr>
            <a:r>
              <a:rPr lang="en-US"/>
              <a:t>  (depth on base mesh)</a:t>
            </a:r>
          </a:p>
          <a:p>
            <a:pPr marL="458788" indent="-458788">
              <a:buFont typeface="Wingdings" pitchFamily="2" charset="2"/>
              <a:buNone/>
            </a:pPr>
            <a:r>
              <a:rPr lang="en-US" u="sng">
                <a:solidFill>
                  <a:srgbClr val="0066FF"/>
                </a:solidFill>
              </a:rPr>
              <a:t>Patches :</a:t>
            </a:r>
            <a:r>
              <a:rPr lang="en-US"/>
              <a:t> </a:t>
            </a:r>
          </a:p>
          <a:p>
            <a:pPr marL="573088" lvl="1">
              <a:buFont typeface="Wingdings" pitchFamily="2" charset="2"/>
              <a:buChar char="§"/>
            </a:pPr>
            <a:r>
              <a:rPr lang="en-US"/>
              <a:t> arbitrary   : </a:t>
            </a:r>
            <a:r>
              <a:rPr lang="en-US" sz="2000">
                <a:solidFill>
                  <a:srgbClr val="0066FF"/>
                </a:solidFill>
              </a:rPr>
              <a:t>[Zheng, Paris et al. IJCV2006]</a:t>
            </a:r>
          </a:p>
          <a:p>
            <a:pPr marL="573088" lvl="1">
              <a:buFont typeface="Wingdings" pitchFamily="2" charset="2"/>
              <a:buChar char="§"/>
            </a:pPr>
            <a:r>
              <a:rPr lang="en-US"/>
              <a:t> quadratic : surfels </a:t>
            </a:r>
            <a:r>
              <a:rPr lang="en-US" sz="2000">
                <a:solidFill>
                  <a:srgbClr val="0066FF"/>
                </a:solidFill>
              </a:rPr>
              <a:t>[Carceroni and Kutulakos IJCV 2002]</a:t>
            </a:r>
            <a:r>
              <a:rPr lang="en-US"/>
              <a:t> </a:t>
            </a:r>
          </a:p>
        </p:txBody>
      </p:sp>
      <p:pic>
        <p:nvPicPr>
          <p:cNvPr id="11268" name="Picture 4" descr="paris_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122363"/>
            <a:ext cx="22590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paris_v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63" y="990600"/>
            <a:ext cx="1684337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paris_voxsu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989013"/>
            <a:ext cx="1974850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paris_su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989013"/>
            <a:ext cx="1974850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8"/>
          <p:cNvSpPr>
            <a:spLocks noChangeArrowheads="1"/>
          </p:cNvSpPr>
          <p:nvPr/>
        </p:nvSpPr>
        <p:spPr bwMode="auto">
          <a:xfrm>
            <a:off x="219075" y="2382838"/>
            <a:ext cx="2387600" cy="2776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2291" name="Rectangle 19"/>
          <p:cNvSpPr>
            <a:spLocks noChangeArrowheads="1"/>
          </p:cNvSpPr>
          <p:nvPr/>
        </p:nvSpPr>
        <p:spPr bwMode="auto">
          <a:xfrm>
            <a:off x="209550" y="1646238"/>
            <a:ext cx="2379663" cy="701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Optimization</a:t>
            </a:r>
          </a:p>
        </p:txBody>
      </p:sp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269875" y="1698625"/>
            <a:ext cx="2320925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Disparity map</a:t>
            </a:r>
          </a:p>
          <a:p>
            <a:endParaRPr lang="en-US"/>
          </a:p>
          <a:p>
            <a:r>
              <a:rPr lang="en-US"/>
              <a:t>Depth w.r.plane</a:t>
            </a:r>
          </a:p>
          <a:p>
            <a:endParaRPr lang="en-US"/>
          </a:p>
          <a:p>
            <a:r>
              <a:rPr lang="en-US"/>
              <a:t>Level sets</a:t>
            </a:r>
          </a:p>
          <a:p>
            <a:endParaRPr lang="en-US"/>
          </a:p>
          <a:p>
            <a:r>
              <a:rPr lang="en-US"/>
              <a:t>Mesh</a:t>
            </a:r>
          </a:p>
          <a:p>
            <a:endParaRPr lang="en-US"/>
          </a:p>
          <a:p>
            <a:r>
              <a:rPr lang="en-US"/>
              <a:t>Voxels</a:t>
            </a:r>
          </a:p>
        </p:txBody>
      </p:sp>
      <p:grpSp>
        <p:nvGrpSpPr>
          <p:cNvPr id="50200" name="Group 24"/>
          <p:cNvGrpSpPr>
            <a:grpSpLocks/>
          </p:cNvGrpSpPr>
          <p:nvPr/>
        </p:nvGrpSpPr>
        <p:grpSpPr bwMode="auto">
          <a:xfrm>
            <a:off x="2606675" y="1666875"/>
            <a:ext cx="5800725" cy="3101975"/>
            <a:chOff x="1649" y="1075"/>
            <a:chExt cx="3654" cy="1954"/>
          </a:xfrm>
        </p:grpSpPr>
        <p:sp>
          <p:nvSpPr>
            <p:cNvPr id="12305" name="Rectangle 4"/>
            <p:cNvSpPr>
              <a:spLocks noChangeArrowheads="1"/>
            </p:cNvSpPr>
            <p:nvPr/>
          </p:nvSpPr>
          <p:spPr bwMode="auto">
            <a:xfrm>
              <a:off x="4512" y="1383"/>
              <a:ext cx="791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u="sng">
                  <a:solidFill>
                    <a:srgbClr val="0066FF"/>
                  </a:solidFill>
                </a:rPr>
                <a:t>Discrete </a:t>
              </a:r>
            </a:p>
            <a:p>
              <a:r>
                <a:rPr lang="en-US" sz="2000" b="1" u="sng">
                  <a:solidFill>
                    <a:srgbClr val="0066FF"/>
                  </a:solidFill>
                </a:rPr>
                <a:t>methods</a:t>
              </a:r>
            </a:p>
          </p:txBody>
        </p:sp>
        <p:sp>
          <p:nvSpPr>
            <p:cNvPr id="12306" name="Rectangle 6"/>
            <p:cNvSpPr>
              <a:spLocks noChangeArrowheads="1"/>
            </p:cNvSpPr>
            <p:nvPr/>
          </p:nvSpPr>
          <p:spPr bwMode="auto">
            <a:xfrm>
              <a:off x="2247" y="1075"/>
              <a:ext cx="2248" cy="754"/>
            </a:xfrm>
            <a:prstGeom prst="rect">
              <a:avLst/>
            </a:prstGeom>
            <a:solidFill>
              <a:srgbClr val="FFFF99">
                <a:alpha val="50195"/>
              </a:srgbClr>
            </a:solidFill>
            <a:ln w="9525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66FF"/>
                  </a:solidFill>
                </a:rPr>
                <a:t>Graph-cuts</a:t>
              </a:r>
            </a:p>
            <a:p>
              <a:r>
                <a:rPr lang="en-US">
                  <a:solidFill>
                    <a:srgbClr val="0066FF"/>
                  </a:solidFill>
                </a:rPr>
                <a:t>Belief propagation</a:t>
              </a:r>
            </a:p>
            <a:p>
              <a:r>
                <a:rPr lang="en-US">
                  <a:solidFill>
                    <a:srgbClr val="0066FF"/>
                  </a:solidFill>
                </a:rPr>
                <a:t>Dynamic programming…</a:t>
              </a:r>
            </a:p>
          </p:txBody>
        </p:sp>
        <p:sp>
          <p:nvSpPr>
            <p:cNvPr id="12307" name="Line 9"/>
            <p:cNvSpPr>
              <a:spLocks noChangeShapeType="1"/>
            </p:cNvSpPr>
            <p:nvPr/>
          </p:nvSpPr>
          <p:spPr bwMode="auto">
            <a:xfrm>
              <a:off x="1654" y="1291"/>
              <a:ext cx="586" cy="12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8" name="Line 10"/>
            <p:cNvSpPr>
              <a:spLocks noChangeShapeType="1"/>
            </p:cNvSpPr>
            <p:nvPr/>
          </p:nvSpPr>
          <p:spPr bwMode="auto">
            <a:xfrm flipV="1">
              <a:off x="1649" y="1343"/>
              <a:ext cx="587" cy="36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9" name="Line 11"/>
            <p:cNvSpPr>
              <a:spLocks noChangeShapeType="1"/>
            </p:cNvSpPr>
            <p:nvPr/>
          </p:nvSpPr>
          <p:spPr bwMode="auto">
            <a:xfrm flipV="1">
              <a:off x="1650" y="1410"/>
              <a:ext cx="566" cy="1619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199" name="Group 23"/>
          <p:cNvGrpSpPr>
            <a:grpSpLocks/>
          </p:cNvGrpSpPr>
          <p:nvPr/>
        </p:nvGrpSpPr>
        <p:grpSpPr bwMode="auto">
          <a:xfrm>
            <a:off x="2619375" y="4627563"/>
            <a:ext cx="5762625" cy="830262"/>
            <a:chOff x="1650" y="2915"/>
            <a:chExt cx="3630" cy="523"/>
          </a:xfrm>
        </p:grpSpPr>
        <p:sp>
          <p:nvSpPr>
            <p:cNvPr id="12303" name="Rectangle 7"/>
            <p:cNvSpPr>
              <a:spLocks noChangeArrowheads="1"/>
            </p:cNvSpPr>
            <p:nvPr/>
          </p:nvSpPr>
          <p:spPr bwMode="auto">
            <a:xfrm>
              <a:off x="2273" y="2915"/>
              <a:ext cx="3007" cy="523"/>
            </a:xfrm>
            <a:prstGeom prst="rect">
              <a:avLst/>
            </a:prstGeom>
            <a:solidFill>
              <a:srgbClr val="FFFF99">
                <a:alpha val="50195"/>
              </a:srgbClr>
            </a:solidFill>
            <a:ln w="9525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66FF"/>
                  </a:solidFill>
                </a:rPr>
                <a:t>Voxel carving (exhaustive search </a:t>
              </a:r>
            </a:p>
            <a:p>
              <a:r>
                <a:rPr lang="en-US">
                  <a:solidFill>
                    <a:srgbClr val="0066FF"/>
                  </a:solidFill>
                </a:rPr>
                <a:t>For same color)   </a:t>
              </a:r>
            </a:p>
          </p:txBody>
        </p:sp>
        <p:sp>
          <p:nvSpPr>
            <p:cNvPr id="12304" name="Line 12"/>
            <p:cNvSpPr>
              <a:spLocks noChangeShapeType="1"/>
            </p:cNvSpPr>
            <p:nvPr/>
          </p:nvSpPr>
          <p:spPr bwMode="auto">
            <a:xfrm>
              <a:off x="1650" y="3044"/>
              <a:ext cx="628" cy="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201" name="Group 25"/>
          <p:cNvGrpSpPr>
            <a:grpSpLocks/>
          </p:cNvGrpSpPr>
          <p:nvPr/>
        </p:nvGrpSpPr>
        <p:grpSpPr bwMode="auto">
          <a:xfrm>
            <a:off x="2589213" y="2044700"/>
            <a:ext cx="6272212" cy="2082800"/>
            <a:chOff x="1631" y="1288"/>
            <a:chExt cx="3951" cy="1312"/>
          </a:xfrm>
        </p:grpSpPr>
        <p:sp>
          <p:nvSpPr>
            <p:cNvPr id="12297" name="Rectangle 5"/>
            <p:cNvSpPr>
              <a:spLocks noChangeArrowheads="1"/>
            </p:cNvSpPr>
            <p:nvPr/>
          </p:nvSpPr>
          <p:spPr bwMode="auto">
            <a:xfrm>
              <a:off x="4532" y="2121"/>
              <a:ext cx="105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u="sng">
                  <a:solidFill>
                    <a:srgbClr val="FF6600"/>
                  </a:solidFill>
                </a:rPr>
                <a:t>Continuous </a:t>
              </a:r>
            </a:p>
            <a:p>
              <a:r>
                <a:rPr lang="en-US" sz="2000" b="1" u="sng">
                  <a:solidFill>
                    <a:srgbClr val="FF6600"/>
                  </a:solidFill>
                </a:rPr>
                <a:t>methods</a:t>
              </a:r>
            </a:p>
          </p:txBody>
        </p:sp>
        <p:sp>
          <p:nvSpPr>
            <p:cNvPr id="12298" name="Rectangle 8"/>
            <p:cNvSpPr>
              <a:spLocks noChangeArrowheads="1"/>
            </p:cNvSpPr>
            <p:nvPr/>
          </p:nvSpPr>
          <p:spPr bwMode="auto">
            <a:xfrm>
              <a:off x="2268" y="2059"/>
              <a:ext cx="2256" cy="524"/>
            </a:xfrm>
            <a:prstGeom prst="rect">
              <a:avLst/>
            </a:prstGeom>
            <a:solidFill>
              <a:srgbClr val="FFFF99">
                <a:alpha val="50195"/>
              </a:srgbClr>
            </a:solidFill>
            <a:ln w="9525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6600"/>
                  </a:solidFill>
                </a:rPr>
                <a:t>Non-linear optimization</a:t>
              </a:r>
            </a:p>
            <a:p>
              <a:r>
                <a:rPr lang="en-US">
                  <a:solidFill>
                    <a:srgbClr val="FF6600"/>
                  </a:solidFill>
                </a:rPr>
                <a:t>Variational calculus         </a:t>
              </a:r>
            </a:p>
          </p:txBody>
        </p:sp>
        <p:sp>
          <p:nvSpPr>
            <p:cNvPr id="12299" name="Line 13"/>
            <p:cNvSpPr>
              <a:spLocks noChangeShapeType="1"/>
            </p:cNvSpPr>
            <p:nvPr/>
          </p:nvSpPr>
          <p:spPr bwMode="auto">
            <a:xfrm>
              <a:off x="1631" y="1288"/>
              <a:ext cx="635" cy="896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0" name="Line 15"/>
            <p:cNvSpPr>
              <a:spLocks noChangeShapeType="1"/>
            </p:cNvSpPr>
            <p:nvPr/>
          </p:nvSpPr>
          <p:spPr bwMode="auto">
            <a:xfrm flipV="1">
              <a:off x="1652" y="2455"/>
              <a:ext cx="602" cy="145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1" name="Line 16"/>
            <p:cNvSpPr>
              <a:spLocks noChangeShapeType="1"/>
            </p:cNvSpPr>
            <p:nvPr/>
          </p:nvSpPr>
          <p:spPr bwMode="auto">
            <a:xfrm>
              <a:off x="1652" y="2178"/>
              <a:ext cx="609" cy="191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2" name="Line 17"/>
            <p:cNvSpPr>
              <a:spLocks noChangeShapeType="1"/>
            </p:cNvSpPr>
            <p:nvPr/>
          </p:nvSpPr>
          <p:spPr bwMode="auto">
            <a:xfrm>
              <a:off x="1648" y="1709"/>
              <a:ext cx="613" cy="575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400" u="sng" smtClean="0">
                <a:solidFill>
                  <a:srgbClr val="0066FF"/>
                </a:solidFill>
              </a:rPr>
              <a:t>Discrete</a:t>
            </a:r>
          </a:p>
          <a:p>
            <a:pPr eaLnBrk="1" hangingPunct="1"/>
            <a:r>
              <a:rPr lang="en-US" sz="2400" smtClean="0"/>
              <a:t>Voxel carving</a:t>
            </a:r>
          </a:p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Graph cut techniques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u="sng" smtClean="0">
                <a:solidFill>
                  <a:srgbClr val="0066FF"/>
                </a:solidFill>
              </a:rPr>
              <a:t>Continuous</a:t>
            </a:r>
          </a:p>
          <a:p>
            <a:pPr eaLnBrk="1" hangingPunct="1"/>
            <a:r>
              <a:rPr lang="en-US" sz="2400" smtClean="0"/>
              <a:t>Variational and level set techniques</a:t>
            </a:r>
          </a:p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Mesh-based reconstruction</a:t>
            </a:r>
          </a:p>
          <a:p>
            <a:pPr eaLnBrk="1" hangingPunct="1">
              <a:buFont typeface="Wingdings" pitchFamily="2" charset="2"/>
              <a:buNone/>
            </a:pPr>
            <a:endParaRPr lang="en-US" sz="2400" smtClean="0"/>
          </a:p>
          <a:p>
            <a:pPr eaLnBrk="1" hangingPunct="1"/>
            <a:endParaRPr lang="en-US" sz="2400" smtClean="0"/>
          </a:p>
        </p:txBody>
      </p:sp>
      <p:pic>
        <p:nvPicPr>
          <p:cNvPr id="13315" name="Picture 5" descr="dog_shad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8" y="5264150"/>
            <a:ext cx="113347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dog_levs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067175"/>
            <a:ext cx="4403725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Summary</a:t>
            </a:r>
          </a:p>
        </p:txBody>
      </p:sp>
      <p:grpSp>
        <p:nvGrpSpPr>
          <p:cNvPr id="13318" name="Group 6"/>
          <p:cNvGrpSpPr>
            <a:grpSpLocks/>
          </p:cNvGrpSpPr>
          <p:nvPr/>
        </p:nvGrpSpPr>
        <p:grpSpPr bwMode="auto">
          <a:xfrm>
            <a:off x="4787900" y="5919788"/>
            <a:ext cx="514350" cy="495300"/>
            <a:chOff x="1272" y="1564"/>
            <a:chExt cx="324" cy="312"/>
          </a:xfrm>
        </p:grpSpPr>
        <p:sp>
          <p:nvSpPr>
            <p:cNvPr id="13321" name="Freeform 7"/>
            <p:cNvSpPr>
              <a:spLocks/>
            </p:cNvSpPr>
            <p:nvPr/>
          </p:nvSpPr>
          <p:spPr bwMode="auto">
            <a:xfrm>
              <a:off x="1376" y="1564"/>
              <a:ext cx="160" cy="148"/>
            </a:xfrm>
            <a:custGeom>
              <a:avLst/>
              <a:gdLst>
                <a:gd name="T0" fmla="*/ 0 w 160"/>
                <a:gd name="T1" fmla="*/ 0 h 148"/>
                <a:gd name="T2" fmla="*/ 16 w 160"/>
                <a:gd name="T3" fmla="*/ 148 h 148"/>
                <a:gd name="T4" fmla="*/ 160 w 160"/>
                <a:gd name="T5" fmla="*/ 120 h 148"/>
                <a:gd name="T6" fmla="*/ 0 w 160"/>
                <a:gd name="T7" fmla="*/ 0 h 14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" h="148">
                  <a:moveTo>
                    <a:pt x="0" y="0"/>
                  </a:moveTo>
                  <a:lnTo>
                    <a:pt x="16" y="148"/>
                  </a:lnTo>
                  <a:lnTo>
                    <a:pt x="160" y="12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2" name="Freeform 8"/>
            <p:cNvSpPr>
              <a:spLocks/>
            </p:cNvSpPr>
            <p:nvPr/>
          </p:nvSpPr>
          <p:spPr bwMode="auto">
            <a:xfrm>
              <a:off x="1324" y="1684"/>
              <a:ext cx="272" cy="132"/>
            </a:xfrm>
            <a:custGeom>
              <a:avLst/>
              <a:gdLst>
                <a:gd name="T0" fmla="*/ 76 w 272"/>
                <a:gd name="T1" fmla="*/ 28 h 132"/>
                <a:gd name="T2" fmla="*/ 136 w 272"/>
                <a:gd name="T3" fmla="*/ 84 h 132"/>
                <a:gd name="T4" fmla="*/ 212 w 272"/>
                <a:gd name="T5" fmla="*/ 0 h 132"/>
                <a:gd name="T6" fmla="*/ 272 w 272"/>
                <a:gd name="T7" fmla="*/ 68 h 132"/>
                <a:gd name="T8" fmla="*/ 140 w 272"/>
                <a:gd name="T9" fmla="*/ 84 h 132"/>
                <a:gd name="T10" fmla="*/ 0 w 272"/>
                <a:gd name="T11" fmla="*/ 132 h 132"/>
                <a:gd name="T12" fmla="*/ 76 w 272"/>
                <a:gd name="T13" fmla="*/ 28 h 1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2" h="132">
                  <a:moveTo>
                    <a:pt x="76" y="28"/>
                  </a:moveTo>
                  <a:lnTo>
                    <a:pt x="136" y="84"/>
                  </a:lnTo>
                  <a:lnTo>
                    <a:pt x="212" y="0"/>
                  </a:lnTo>
                  <a:lnTo>
                    <a:pt x="272" y="68"/>
                  </a:lnTo>
                  <a:lnTo>
                    <a:pt x="140" y="84"/>
                  </a:lnTo>
                  <a:lnTo>
                    <a:pt x="0" y="132"/>
                  </a:lnTo>
                  <a:lnTo>
                    <a:pt x="76" y="28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3" name="Freeform 9"/>
            <p:cNvSpPr>
              <a:spLocks/>
            </p:cNvSpPr>
            <p:nvPr/>
          </p:nvSpPr>
          <p:spPr bwMode="auto">
            <a:xfrm>
              <a:off x="1272" y="1568"/>
              <a:ext cx="132" cy="144"/>
            </a:xfrm>
            <a:custGeom>
              <a:avLst/>
              <a:gdLst>
                <a:gd name="T0" fmla="*/ 132 w 132"/>
                <a:gd name="T1" fmla="*/ 144 h 144"/>
                <a:gd name="T2" fmla="*/ 0 w 132"/>
                <a:gd name="T3" fmla="*/ 92 h 144"/>
                <a:gd name="T4" fmla="*/ 104 w 132"/>
                <a:gd name="T5" fmla="*/ 0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2" h="144">
                  <a:moveTo>
                    <a:pt x="132" y="144"/>
                  </a:moveTo>
                  <a:lnTo>
                    <a:pt x="0" y="92"/>
                  </a:lnTo>
                  <a:lnTo>
                    <a:pt x="104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Freeform 10"/>
            <p:cNvSpPr>
              <a:spLocks/>
            </p:cNvSpPr>
            <p:nvPr/>
          </p:nvSpPr>
          <p:spPr bwMode="auto">
            <a:xfrm>
              <a:off x="1392" y="1564"/>
              <a:ext cx="176" cy="120"/>
            </a:xfrm>
            <a:custGeom>
              <a:avLst/>
              <a:gdLst>
                <a:gd name="T0" fmla="*/ 0 w 176"/>
                <a:gd name="T1" fmla="*/ 0 h 120"/>
                <a:gd name="T2" fmla="*/ 124 w 176"/>
                <a:gd name="T3" fmla="*/ 16 h 120"/>
                <a:gd name="T4" fmla="*/ 148 w 176"/>
                <a:gd name="T5" fmla="*/ 120 h 120"/>
                <a:gd name="T6" fmla="*/ 176 w 176"/>
                <a:gd name="T7" fmla="*/ 68 h 120"/>
                <a:gd name="T8" fmla="*/ 120 w 176"/>
                <a:gd name="T9" fmla="*/ 16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6" h="120">
                  <a:moveTo>
                    <a:pt x="0" y="0"/>
                  </a:moveTo>
                  <a:lnTo>
                    <a:pt x="124" y="16"/>
                  </a:lnTo>
                  <a:lnTo>
                    <a:pt x="148" y="120"/>
                  </a:lnTo>
                  <a:lnTo>
                    <a:pt x="176" y="68"/>
                  </a:lnTo>
                  <a:lnTo>
                    <a:pt x="120" y="1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5" name="Freeform 11"/>
            <p:cNvSpPr>
              <a:spLocks/>
            </p:cNvSpPr>
            <p:nvPr/>
          </p:nvSpPr>
          <p:spPr bwMode="auto">
            <a:xfrm>
              <a:off x="1336" y="1768"/>
              <a:ext cx="168" cy="108"/>
            </a:xfrm>
            <a:custGeom>
              <a:avLst/>
              <a:gdLst>
                <a:gd name="T0" fmla="*/ 0 w 168"/>
                <a:gd name="T1" fmla="*/ 48 h 108"/>
                <a:gd name="T2" fmla="*/ 168 w 168"/>
                <a:gd name="T3" fmla="*/ 108 h 108"/>
                <a:gd name="T4" fmla="*/ 124 w 168"/>
                <a:gd name="T5" fmla="*/ 0 h 1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8" h="108">
                  <a:moveTo>
                    <a:pt x="0" y="48"/>
                  </a:moveTo>
                  <a:lnTo>
                    <a:pt x="168" y="108"/>
                  </a:lnTo>
                  <a:lnTo>
                    <a:pt x="124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6" name="Line 12"/>
            <p:cNvSpPr>
              <a:spLocks noChangeShapeType="1"/>
            </p:cNvSpPr>
            <p:nvPr/>
          </p:nvSpPr>
          <p:spPr bwMode="auto">
            <a:xfrm flipV="1">
              <a:off x="1500" y="1756"/>
              <a:ext cx="96" cy="1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7" name="Oval 13"/>
            <p:cNvSpPr>
              <a:spLocks noChangeArrowheads="1"/>
            </p:cNvSpPr>
            <p:nvPr/>
          </p:nvSpPr>
          <p:spPr bwMode="auto">
            <a:xfrm>
              <a:off x="1428" y="1624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28" name="Oval 14"/>
            <p:cNvSpPr>
              <a:spLocks noChangeArrowheads="1"/>
            </p:cNvSpPr>
            <p:nvPr/>
          </p:nvSpPr>
          <p:spPr bwMode="auto">
            <a:xfrm>
              <a:off x="1401" y="1642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29" name="Oval 15"/>
            <p:cNvSpPr>
              <a:spLocks noChangeArrowheads="1"/>
            </p:cNvSpPr>
            <p:nvPr/>
          </p:nvSpPr>
          <p:spPr bwMode="auto">
            <a:xfrm>
              <a:off x="1395" y="1603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30" name="Oval 16"/>
            <p:cNvSpPr>
              <a:spLocks noChangeArrowheads="1"/>
            </p:cNvSpPr>
            <p:nvPr/>
          </p:nvSpPr>
          <p:spPr bwMode="auto">
            <a:xfrm>
              <a:off x="1431" y="1648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31" name="Oval 17"/>
            <p:cNvSpPr>
              <a:spLocks noChangeArrowheads="1"/>
            </p:cNvSpPr>
            <p:nvPr/>
          </p:nvSpPr>
          <p:spPr bwMode="auto">
            <a:xfrm>
              <a:off x="1416" y="1672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32" name="Oval 18"/>
            <p:cNvSpPr>
              <a:spLocks noChangeArrowheads="1"/>
            </p:cNvSpPr>
            <p:nvPr/>
          </p:nvSpPr>
          <p:spPr bwMode="auto">
            <a:xfrm>
              <a:off x="1455" y="166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33" name="Oval 19"/>
            <p:cNvSpPr>
              <a:spLocks noChangeArrowheads="1"/>
            </p:cNvSpPr>
            <p:nvPr/>
          </p:nvSpPr>
          <p:spPr bwMode="auto">
            <a:xfrm>
              <a:off x="1458" y="1645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34" name="Oval 20"/>
            <p:cNvSpPr>
              <a:spLocks noChangeArrowheads="1"/>
            </p:cNvSpPr>
            <p:nvPr/>
          </p:nvSpPr>
          <p:spPr bwMode="auto">
            <a:xfrm>
              <a:off x="1350" y="1612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35" name="Oval 21"/>
            <p:cNvSpPr>
              <a:spLocks noChangeArrowheads="1"/>
            </p:cNvSpPr>
            <p:nvPr/>
          </p:nvSpPr>
          <p:spPr bwMode="auto">
            <a:xfrm>
              <a:off x="1347" y="163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36" name="Oval 22"/>
            <p:cNvSpPr>
              <a:spLocks noChangeArrowheads="1"/>
            </p:cNvSpPr>
            <p:nvPr/>
          </p:nvSpPr>
          <p:spPr bwMode="auto">
            <a:xfrm>
              <a:off x="1320" y="162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37" name="Oval 23"/>
            <p:cNvSpPr>
              <a:spLocks noChangeArrowheads="1"/>
            </p:cNvSpPr>
            <p:nvPr/>
          </p:nvSpPr>
          <p:spPr bwMode="auto">
            <a:xfrm>
              <a:off x="1485" y="166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38" name="Oval 24"/>
            <p:cNvSpPr>
              <a:spLocks noChangeArrowheads="1"/>
            </p:cNvSpPr>
            <p:nvPr/>
          </p:nvSpPr>
          <p:spPr bwMode="auto">
            <a:xfrm>
              <a:off x="1335" y="165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39" name="Oval 25"/>
            <p:cNvSpPr>
              <a:spLocks noChangeArrowheads="1"/>
            </p:cNvSpPr>
            <p:nvPr/>
          </p:nvSpPr>
          <p:spPr bwMode="auto">
            <a:xfrm>
              <a:off x="1500" y="162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40" name="Oval 26"/>
            <p:cNvSpPr>
              <a:spLocks noChangeArrowheads="1"/>
            </p:cNvSpPr>
            <p:nvPr/>
          </p:nvSpPr>
          <p:spPr bwMode="auto">
            <a:xfrm>
              <a:off x="1422" y="1576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41" name="Oval 27"/>
            <p:cNvSpPr>
              <a:spLocks noChangeArrowheads="1"/>
            </p:cNvSpPr>
            <p:nvPr/>
          </p:nvSpPr>
          <p:spPr bwMode="auto">
            <a:xfrm>
              <a:off x="1449" y="1591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42" name="Oval 28"/>
            <p:cNvSpPr>
              <a:spLocks noChangeArrowheads="1"/>
            </p:cNvSpPr>
            <p:nvPr/>
          </p:nvSpPr>
          <p:spPr bwMode="auto">
            <a:xfrm>
              <a:off x="1485" y="1585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43" name="Oval 29"/>
            <p:cNvSpPr>
              <a:spLocks noChangeArrowheads="1"/>
            </p:cNvSpPr>
            <p:nvPr/>
          </p:nvSpPr>
          <p:spPr bwMode="auto">
            <a:xfrm>
              <a:off x="1473" y="1612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44" name="Oval 30"/>
            <p:cNvSpPr>
              <a:spLocks noChangeArrowheads="1"/>
            </p:cNvSpPr>
            <p:nvPr/>
          </p:nvSpPr>
          <p:spPr bwMode="auto">
            <a:xfrm>
              <a:off x="1454" y="173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45" name="Oval 31"/>
            <p:cNvSpPr>
              <a:spLocks noChangeArrowheads="1"/>
            </p:cNvSpPr>
            <p:nvPr/>
          </p:nvSpPr>
          <p:spPr bwMode="auto">
            <a:xfrm>
              <a:off x="1491" y="169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46" name="Oval 32"/>
            <p:cNvSpPr>
              <a:spLocks noChangeArrowheads="1"/>
            </p:cNvSpPr>
            <p:nvPr/>
          </p:nvSpPr>
          <p:spPr bwMode="auto">
            <a:xfrm>
              <a:off x="1434" y="1711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47" name="Oval 33"/>
            <p:cNvSpPr>
              <a:spLocks noChangeArrowheads="1"/>
            </p:cNvSpPr>
            <p:nvPr/>
          </p:nvSpPr>
          <p:spPr bwMode="auto">
            <a:xfrm>
              <a:off x="1469" y="1705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48" name="Oval 34"/>
            <p:cNvSpPr>
              <a:spLocks noChangeArrowheads="1"/>
            </p:cNvSpPr>
            <p:nvPr/>
          </p:nvSpPr>
          <p:spPr bwMode="auto">
            <a:xfrm>
              <a:off x="1528" y="1695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49" name="Oval 35"/>
            <p:cNvSpPr>
              <a:spLocks noChangeArrowheads="1"/>
            </p:cNvSpPr>
            <p:nvPr/>
          </p:nvSpPr>
          <p:spPr bwMode="auto">
            <a:xfrm>
              <a:off x="1477" y="1771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50" name="Oval 36"/>
            <p:cNvSpPr>
              <a:spLocks noChangeArrowheads="1"/>
            </p:cNvSpPr>
            <p:nvPr/>
          </p:nvSpPr>
          <p:spPr bwMode="auto">
            <a:xfrm>
              <a:off x="1528" y="172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51" name="Oval 37"/>
            <p:cNvSpPr>
              <a:spLocks noChangeArrowheads="1"/>
            </p:cNvSpPr>
            <p:nvPr/>
          </p:nvSpPr>
          <p:spPr bwMode="auto">
            <a:xfrm>
              <a:off x="1497" y="1738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52" name="Oval 38"/>
            <p:cNvSpPr>
              <a:spLocks noChangeArrowheads="1"/>
            </p:cNvSpPr>
            <p:nvPr/>
          </p:nvSpPr>
          <p:spPr bwMode="auto">
            <a:xfrm>
              <a:off x="1491" y="169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53" name="Oval 39"/>
            <p:cNvSpPr>
              <a:spLocks noChangeArrowheads="1"/>
            </p:cNvSpPr>
            <p:nvPr/>
          </p:nvSpPr>
          <p:spPr bwMode="auto">
            <a:xfrm>
              <a:off x="1527" y="1744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54" name="Oval 40"/>
            <p:cNvSpPr>
              <a:spLocks noChangeArrowheads="1"/>
            </p:cNvSpPr>
            <p:nvPr/>
          </p:nvSpPr>
          <p:spPr bwMode="auto">
            <a:xfrm>
              <a:off x="1456" y="183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55" name="Oval 41"/>
            <p:cNvSpPr>
              <a:spLocks noChangeArrowheads="1"/>
            </p:cNvSpPr>
            <p:nvPr/>
          </p:nvSpPr>
          <p:spPr bwMode="auto">
            <a:xfrm>
              <a:off x="1415" y="1813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56" name="Oval 42"/>
            <p:cNvSpPr>
              <a:spLocks noChangeArrowheads="1"/>
            </p:cNvSpPr>
            <p:nvPr/>
          </p:nvSpPr>
          <p:spPr bwMode="auto">
            <a:xfrm>
              <a:off x="1554" y="1741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57" name="Oval 43"/>
            <p:cNvSpPr>
              <a:spLocks noChangeArrowheads="1"/>
            </p:cNvSpPr>
            <p:nvPr/>
          </p:nvSpPr>
          <p:spPr bwMode="auto">
            <a:xfrm>
              <a:off x="1505" y="1766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58" name="Oval 44"/>
            <p:cNvSpPr>
              <a:spLocks noChangeArrowheads="1"/>
            </p:cNvSpPr>
            <p:nvPr/>
          </p:nvSpPr>
          <p:spPr bwMode="auto">
            <a:xfrm>
              <a:off x="1412" y="1752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59" name="Oval 45"/>
            <p:cNvSpPr>
              <a:spLocks noChangeArrowheads="1"/>
            </p:cNvSpPr>
            <p:nvPr/>
          </p:nvSpPr>
          <p:spPr bwMode="auto">
            <a:xfrm>
              <a:off x="1377" y="176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60" name="Oval 46"/>
            <p:cNvSpPr>
              <a:spLocks noChangeArrowheads="1"/>
            </p:cNvSpPr>
            <p:nvPr/>
          </p:nvSpPr>
          <p:spPr bwMode="auto">
            <a:xfrm>
              <a:off x="1391" y="173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61" name="Oval 47"/>
            <p:cNvSpPr>
              <a:spLocks noChangeArrowheads="1"/>
            </p:cNvSpPr>
            <p:nvPr/>
          </p:nvSpPr>
          <p:spPr bwMode="auto">
            <a:xfrm>
              <a:off x="1375" y="1798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62" name="Oval 48"/>
            <p:cNvSpPr>
              <a:spLocks noChangeArrowheads="1"/>
            </p:cNvSpPr>
            <p:nvPr/>
          </p:nvSpPr>
          <p:spPr bwMode="auto">
            <a:xfrm>
              <a:off x="1358" y="177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63" name="Oval 49"/>
            <p:cNvSpPr>
              <a:spLocks noChangeArrowheads="1"/>
            </p:cNvSpPr>
            <p:nvPr/>
          </p:nvSpPr>
          <p:spPr bwMode="auto">
            <a:xfrm>
              <a:off x="1403" y="179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64" name="Oval 50"/>
            <p:cNvSpPr>
              <a:spLocks noChangeArrowheads="1"/>
            </p:cNvSpPr>
            <p:nvPr/>
          </p:nvSpPr>
          <p:spPr bwMode="auto">
            <a:xfrm>
              <a:off x="1436" y="177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65" name="Oval 51"/>
            <p:cNvSpPr>
              <a:spLocks noChangeArrowheads="1"/>
            </p:cNvSpPr>
            <p:nvPr/>
          </p:nvSpPr>
          <p:spPr bwMode="auto">
            <a:xfrm>
              <a:off x="1433" y="1806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66" name="Oval 52"/>
            <p:cNvSpPr>
              <a:spLocks noChangeArrowheads="1"/>
            </p:cNvSpPr>
            <p:nvPr/>
          </p:nvSpPr>
          <p:spPr bwMode="auto">
            <a:xfrm>
              <a:off x="1524" y="179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67" name="Oval 53"/>
            <p:cNvSpPr>
              <a:spLocks noChangeArrowheads="1"/>
            </p:cNvSpPr>
            <p:nvPr/>
          </p:nvSpPr>
          <p:spPr bwMode="auto">
            <a:xfrm>
              <a:off x="1497" y="1738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68" name="Oval 54"/>
            <p:cNvSpPr>
              <a:spLocks noChangeArrowheads="1"/>
            </p:cNvSpPr>
            <p:nvPr/>
          </p:nvSpPr>
          <p:spPr bwMode="auto">
            <a:xfrm>
              <a:off x="1491" y="169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69" name="Oval 55"/>
            <p:cNvSpPr>
              <a:spLocks noChangeArrowheads="1"/>
            </p:cNvSpPr>
            <p:nvPr/>
          </p:nvSpPr>
          <p:spPr bwMode="auto">
            <a:xfrm>
              <a:off x="1527" y="1744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70" name="Oval 56"/>
            <p:cNvSpPr>
              <a:spLocks noChangeArrowheads="1"/>
            </p:cNvSpPr>
            <p:nvPr/>
          </p:nvSpPr>
          <p:spPr bwMode="auto">
            <a:xfrm>
              <a:off x="1500" y="1796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71" name="Oval 57"/>
            <p:cNvSpPr>
              <a:spLocks noChangeArrowheads="1"/>
            </p:cNvSpPr>
            <p:nvPr/>
          </p:nvSpPr>
          <p:spPr bwMode="auto">
            <a:xfrm>
              <a:off x="1533" y="176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72" name="Oval 58"/>
            <p:cNvSpPr>
              <a:spLocks noChangeArrowheads="1"/>
            </p:cNvSpPr>
            <p:nvPr/>
          </p:nvSpPr>
          <p:spPr bwMode="auto">
            <a:xfrm>
              <a:off x="1548" y="1721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73" name="Oval 59"/>
            <p:cNvSpPr>
              <a:spLocks noChangeArrowheads="1"/>
            </p:cNvSpPr>
            <p:nvPr/>
          </p:nvSpPr>
          <p:spPr bwMode="auto">
            <a:xfrm>
              <a:off x="1553" y="176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74" name="Oval 60"/>
            <p:cNvSpPr>
              <a:spLocks noChangeArrowheads="1"/>
            </p:cNvSpPr>
            <p:nvPr/>
          </p:nvSpPr>
          <p:spPr bwMode="auto">
            <a:xfrm>
              <a:off x="1543" y="1638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75" name="Oval 61"/>
            <p:cNvSpPr>
              <a:spLocks noChangeArrowheads="1"/>
            </p:cNvSpPr>
            <p:nvPr/>
          </p:nvSpPr>
          <p:spPr bwMode="auto">
            <a:xfrm>
              <a:off x="1525" y="160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76" name="Oval 62"/>
            <p:cNvSpPr>
              <a:spLocks noChangeArrowheads="1"/>
            </p:cNvSpPr>
            <p:nvPr/>
          </p:nvSpPr>
          <p:spPr bwMode="auto">
            <a:xfrm>
              <a:off x="1502" y="1828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3377" name="Oval 63"/>
            <p:cNvSpPr>
              <a:spLocks noChangeArrowheads="1"/>
            </p:cNvSpPr>
            <p:nvPr/>
          </p:nvSpPr>
          <p:spPr bwMode="auto">
            <a:xfrm>
              <a:off x="1393" y="1661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pic>
        <p:nvPicPr>
          <p:cNvPr id="13319" name="Picture 64" descr="dog_v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935038"/>
            <a:ext cx="369411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65" descr="graphcut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5" y="2205038"/>
            <a:ext cx="1520825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Shape from Silhouette</a:t>
            </a:r>
          </a:p>
        </p:txBody>
      </p:sp>
      <p:pic>
        <p:nvPicPr>
          <p:cNvPr id="14339" name="Picture 3" descr="sf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23950"/>
            <a:ext cx="2863850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v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1006475"/>
            <a:ext cx="2465387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06363" y="2827338"/>
            <a:ext cx="163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Binary images</a:t>
            </a: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3790950"/>
            <a:ext cx="893445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Back project each silhouette </a:t>
            </a:r>
            <a:r>
              <a:rPr lang="en-US">
                <a:sym typeface="Symbol" pitchFamily="18" charset="2"/>
              </a:rPr>
              <a:t> 3D cone.</a:t>
            </a:r>
          </a:p>
          <a:p>
            <a:r>
              <a:rPr lang="en-US">
                <a:sym typeface="Symbol" pitchFamily="18" charset="2"/>
              </a:rPr>
              <a:t>Carve all voxels outside the cone.</a:t>
            </a:r>
            <a:r>
              <a:rPr lang="en-US"/>
              <a:t> </a:t>
            </a:r>
          </a:p>
          <a:p>
            <a:r>
              <a:rPr lang="en-US" u="sng">
                <a:solidFill>
                  <a:srgbClr val="0066FF"/>
                </a:solidFill>
              </a:rPr>
              <a:t>Result:</a:t>
            </a:r>
          </a:p>
          <a:p>
            <a:pPr lvl="1"/>
            <a:r>
              <a:rPr lang="en-US"/>
              <a:t>Reconstruction contains the true scene, but not the same (no concavities) </a:t>
            </a:r>
          </a:p>
          <a:p>
            <a:pPr lvl="1"/>
            <a:r>
              <a:rPr lang="en-US"/>
              <a:t>Not photo-consistent (only to binary images).</a:t>
            </a:r>
          </a:p>
          <a:p>
            <a:pPr lvl="1"/>
            <a:r>
              <a:rPr lang="en-US"/>
              <a:t>In the limit reconstructs a </a:t>
            </a:r>
            <a:r>
              <a:rPr lang="en-US" b="1">
                <a:solidFill>
                  <a:srgbClr val="0066FF"/>
                </a:solidFill>
              </a:rPr>
              <a:t>visual hull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0" y="6461125"/>
            <a:ext cx="60182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66FF"/>
                </a:solidFill>
              </a:rPr>
              <a:t>[Martin PAMI 91][Szeliski 93] + Our capgui in lab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Smarter volumetric representations</a:t>
            </a:r>
          </a:p>
        </p:txBody>
      </p:sp>
      <p:pic>
        <p:nvPicPr>
          <p:cNvPr id="15363" name="Picture 3" descr="vhi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95600"/>
            <a:ext cx="2438400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vhvox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400"/>
            <a:ext cx="281940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vhm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95600"/>
            <a:ext cx="2743200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304800" y="5181600"/>
            <a:ext cx="2286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>
                <a:latin typeface="Times New Roman" pitchFamily="18" charset="0"/>
              </a:rPr>
              <a:t>  </a:t>
            </a:r>
            <a:r>
              <a:rPr lang="en-US" sz="2000"/>
              <a:t>Inaccurate</a:t>
            </a:r>
          </a:p>
          <a:p>
            <a:pPr>
              <a:spcBef>
                <a:spcPct val="50000"/>
              </a:spcBef>
            </a:pPr>
            <a:r>
              <a:rPr lang="en-US" sz="2000"/>
              <a:t>+ Triangulate w. marching cubes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3124200" y="5181600"/>
            <a:ext cx="2438400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+ Accurate</a:t>
            </a:r>
          </a:p>
          <a:p>
            <a:pPr>
              <a:spcBef>
                <a:spcPct val="50000"/>
              </a:spcBef>
            </a:pPr>
            <a:r>
              <a:rPr lang="en-US" sz="2000"/>
              <a:t>Franco, Boyer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5867400" y="5086350"/>
            <a:ext cx="3276600" cy="178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+ Moderatly accurate</a:t>
            </a:r>
          </a:p>
          <a:p>
            <a:pPr>
              <a:spcBef>
                <a:spcPct val="50000"/>
              </a:spcBef>
            </a:pPr>
            <a:r>
              <a:rPr lang="en-US" sz="2000"/>
              <a:t>+ Fast</a:t>
            </a:r>
          </a:p>
          <a:p>
            <a:pPr>
              <a:spcBef>
                <a:spcPct val="50000"/>
              </a:spcBef>
            </a:pPr>
            <a:r>
              <a:rPr lang="en-US" sz="2000"/>
              <a:t>+ Marching intersections</a:t>
            </a:r>
          </a:p>
          <a:p>
            <a:pPr>
              <a:spcBef>
                <a:spcPct val="50000"/>
              </a:spcBef>
            </a:pPr>
            <a:r>
              <a:rPr lang="en-US" sz="2000"/>
              <a:t>Tarini’01 + our Capgui</a:t>
            </a: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444500" y="1674813"/>
            <a:ext cx="79422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000066"/>
              </a:buClr>
            </a:pPr>
            <a:r>
              <a:rPr lang="en-US" sz="2800">
                <a:solidFill>
                  <a:srgbClr val="0066FF"/>
                </a:solidFill>
              </a:rPr>
              <a:t>Voxel-based       Image ray based     Axis-aligned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Volumetric reconstruction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995613"/>
            <a:ext cx="9144000" cy="2157412"/>
          </a:xfrm>
        </p:spPr>
        <p:txBody>
          <a:bodyPr/>
          <a:lstStyle/>
          <a:p>
            <a:pPr marL="1252538" indent="-1252538" eaLnBrk="1" hangingPunct="1">
              <a:buFont typeface="Wingdings" pitchFamily="2" charset="2"/>
              <a:buNone/>
            </a:pPr>
            <a:r>
              <a:rPr lang="en-US" sz="2400" u="sng" smtClean="0">
                <a:solidFill>
                  <a:srgbClr val="0066FF"/>
                </a:solidFill>
              </a:rPr>
              <a:t>Method :</a:t>
            </a:r>
            <a:r>
              <a:rPr lang="en-US" sz="2400" smtClean="0"/>
              <a:t> Carve voxels that are not consistent with images (according to a chosen photo-consistency score).</a:t>
            </a:r>
          </a:p>
          <a:p>
            <a:pPr marL="1252538" indent="-1252538" eaLnBrk="1" hangingPunct="1">
              <a:buFont typeface="Wingdings" pitchFamily="2" charset="2"/>
              <a:buNone/>
            </a:pPr>
            <a:r>
              <a:rPr lang="en-US" sz="2400" smtClean="0"/>
              <a:t>OR</a:t>
            </a:r>
          </a:p>
          <a:p>
            <a:pPr marL="1252538" indent="-1252538" eaLnBrk="1" hangingPunct="1">
              <a:buFont typeface="Wingdings" pitchFamily="2" charset="2"/>
              <a:buNone/>
            </a:pPr>
            <a:r>
              <a:rPr lang="en-US" sz="2400" smtClean="0"/>
              <a:t>	Assign colors to voxels consistent with the input images.</a:t>
            </a:r>
          </a:p>
          <a:p>
            <a:pPr marL="1252538" indent="-1252538" eaLnBrk="1" hangingPunct="1">
              <a:buFont typeface="Wingdings" pitchFamily="2" charset="2"/>
              <a:buNone/>
            </a:pPr>
            <a:r>
              <a:rPr lang="en-US" sz="2400" smtClean="0"/>
              <a:t>	(color + opacity)</a:t>
            </a:r>
          </a:p>
        </p:txBody>
      </p:sp>
      <p:grpSp>
        <p:nvGrpSpPr>
          <p:cNvPr id="16388" name="Group 4"/>
          <p:cNvGrpSpPr>
            <a:grpSpLocks/>
          </p:cNvGrpSpPr>
          <p:nvPr/>
        </p:nvGrpSpPr>
        <p:grpSpPr bwMode="auto">
          <a:xfrm>
            <a:off x="3402013" y="1054100"/>
            <a:ext cx="1504950" cy="971550"/>
            <a:chOff x="272" y="3419"/>
            <a:chExt cx="867" cy="688"/>
          </a:xfrm>
        </p:grpSpPr>
        <p:sp>
          <p:nvSpPr>
            <p:cNvPr id="16416" name="AutoShape 5"/>
            <p:cNvSpPr>
              <a:spLocks noChangeArrowheads="1"/>
            </p:cNvSpPr>
            <p:nvPr/>
          </p:nvSpPr>
          <p:spPr bwMode="auto">
            <a:xfrm>
              <a:off x="272" y="3424"/>
              <a:ext cx="864" cy="683"/>
            </a:xfrm>
            <a:prstGeom prst="cube">
              <a:avLst>
                <a:gd name="adj" fmla="val 25000"/>
              </a:avLst>
            </a:prstGeom>
            <a:solidFill>
              <a:srgbClr val="FFFF99">
                <a:alpha val="50195"/>
              </a:srgbClr>
            </a:solidFill>
            <a:ln w="9525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6417" name="Line 6"/>
            <p:cNvSpPr>
              <a:spLocks noChangeShapeType="1"/>
            </p:cNvSpPr>
            <p:nvPr/>
          </p:nvSpPr>
          <p:spPr bwMode="auto">
            <a:xfrm>
              <a:off x="277" y="3701"/>
              <a:ext cx="683" cy="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8" name="Line 7"/>
            <p:cNvSpPr>
              <a:spLocks noChangeShapeType="1"/>
            </p:cNvSpPr>
            <p:nvPr/>
          </p:nvSpPr>
          <p:spPr bwMode="auto">
            <a:xfrm>
              <a:off x="272" y="3803"/>
              <a:ext cx="683" cy="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9" name="Line 8"/>
            <p:cNvSpPr>
              <a:spLocks noChangeShapeType="1"/>
            </p:cNvSpPr>
            <p:nvPr/>
          </p:nvSpPr>
          <p:spPr bwMode="auto">
            <a:xfrm>
              <a:off x="272" y="3898"/>
              <a:ext cx="683" cy="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0" name="Line 9"/>
            <p:cNvSpPr>
              <a:spLocks noChangeShapeType="1"/>
            </p:cNvSpPr>
            <p:nvPr/>
          </p:nvSpPr>
          <p:spPr bwMode="auto">
            <a:xfrm>
              <a:off x="283" y="4005"/>
              <a:ext cx="683" cy="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1" name="Line 10"/>
            <p:cNvSpPr>
              <a:spLocks noChangeShapeType="1"/>
            </p:cNvSpPr>
            <p:nvPr/>
          </p:nvSpPr>
          <p:spPr bwMode="auto">
            <a:xfrm flipV="1">
              <a:off x="968" y="3837"/>
              <a:ext cx="171" cy="165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2" name="Line 11"/>
            <p:cNvSpPr>
              <a:spLocks noChangeShapeType="1"/>
            </p:cNvSpPr>
            <p:nvPr/>
          </p:nvSpPr>
          <p:spPr bwMode="auto">
            <a:xfrm flipV="1">
              <a:off x="966" y="3733"/>
              <a:ext cx="166" cy="16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3" name="Line 12"/>
            <p:cNvSpPr>
              <a:spLocks noChangeShapeType="1"/>
            </p:cNvSpPr>
            <p:nvPr/>
          </p:nvSpPr>
          <p:spPr bwMode="auto">
            <a:xfrm flipV="1">
              <a:off x="967" y="3640"/>
              <a:ext cx="171" cy="161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4" name="Line 13"/>
            <p:cNvSpPr>
              <a:spLocks noChangeShapeType="1"/>
            </p:cNvSpPr>
            <p:nvPr/>
          </p:nvSpPr>
          <p:spPr bwMode="auto">
            <a:xfrm flipV="1">
              <a:off x="971" y="3532"/>
              <a:ext cx="167" cy="165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5" name="Line 14"/>
            <p:cNvSpPr>
              <a:spLocks noChangeShapeType="1"/>
            </p:cNvSpPr>
            <p:nvPr/>
          </p:nvSpPr>
          <p:spPr bwMode="auto">
            <a:xfrm>
              <a:off x="401" y="3473"/>
              <a:ext cx="683" cy="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6" name="Line 15"/>
            <p:cNvSpPr>
              <a:spLocks noChangeShapeType="1"/>
            </p:cNvSpPr>
            <p:nvPr/>
          </p:nvSpPr>
          <p:spPr bwMode="auto">
            <a:xfrm>
              <a:off x="337" y="3533"/>
              <a:ext cx="683" cy="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7" name="Line 16"/>
            <p:cNvSpPr>
              <a:spLocks noChangeShapeType="1"/>
            </p:cNvSpPr>
            <p:nvPr/>
          </p:nvSpPr>
          <p:spPr bwMode="auto">
            <a:xfrm>
              <a:off x="1032" y="3532"/>
              <a:ext cx="0" cy="504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8" name="Line 17"/>
            <p:cNvSpPr>
              <a:spLocks noChangeShapeType="1"/>
            </p:cNvSpPr>
            <p:nvPr/>
          </p:nvSpPr>
          <p:spPr bwMode="auto">
            <a:xfrm>
              <a:off x="1088" y="3476"/>
              <a:ext cx="0" cy="504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9" name="Line 18"/>
            <p:cNvSpPr>
              <a:spLocks noChangeShapeType="1"/>
            </p:cNvSpPr>
            <p:nvPr/>
          </p:nvSpPr>
          <p:spPr bwMode="auto">
            <a:xfrm>
              <a:off x="372" y="3595"/>
              <a:ext cx="0" cy="504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0" name="Line 19"/>
            <p:cNvSpPr>
              <a:spLocks noChangeShapeType="1"/>
            </p:cNvSpPr>
            <p:nvPr/>
          </p:nvSpPr>
          <p:spPr bwMode="auto">
            <a:xfrm>
              <a:off x="468" y="3601"/>
              <a:ext cx="0" cy="504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1" name="Line 20"/>
            <p:cNvSpPr>
              <a:spLocks noChangeShapeType="1"/>
            </p:cNvSpPr>
            <p:nvPr/>
          </p:nvSpPr>
          <p:spPr bwMode="auto">
            <a:xfrm>
              <a:off x="562" y="3598"/>
              <a:ext cx="0" cy="504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2" name="Line 21"/>
            <p:cNvSpPr>
              <a:spLocks noChangeShapeType="1"/>
            </p:cNvSpPr>
            <p:nvPr/>
          </p:nvSpPr>
          <p:spPr bwMode="auto">
            <a:xfrm>
              <a:off x="655" y="3598"/>
              <a:ext cx="0" cy="504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3" name="Line 22"/>
            <p:cNvSpPr>
              <a:spLocks noChangeShapeType="1"/>
            </p:cNvSpPr>
            <p:nvPr/>
          </p:nvSpPr>
          <p:spPr bwMode="auto">
            <a:xfrm>
              <a:off x="756" y="3600"/>
              <a:ext cx="0" cy="504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4" name="Line 23"/>
            <p:cNvSpPr>
              <a:spLocks noChangeShapeType="1"/>
            </p:cNvSpPr>
            <p:nvPr/>
          </p:nvSpPr>
          <p:spPr bwMode="auto">
            <a:xfrm>
              <a:off x="877" y="3601"/>
              <a:ext cx="0" cy="504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5" name="Line 24"/>
            <p:cNvSpPr>
              <a:spLocks noChangeShapeType="1"/>
            </p:cNvSpPr>
            <p:nvPr/>
          </p:nvSpPr>
          <p:spPr bwMode="auto">
            <a:xfrm flipV="1">
              <a:off x="367" y="3424"/>
              <a:ext cx="179" cy="169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6" name="Line 25"/>
            <p:cNvSpPr>
              <a:spLocks noChangeShapeType="1"/>
            </p:cNvSpPr>
            <p:nvPr/>
          </p:nvSpPr>
          <p:spPr bwMode="auto">
            <a:xfrm flipV="1">
              <a:off x="470" y="3420"/>
              <a:ext cx="179" cy="169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7" name="Line 26"/>
            <p:cNvSpPr>
              <a:spLocks noChangeShapeType="1"/>
            </p:cNvSpPr>
            <p:nvPr/>
          </p:nvSpPr>
          <p:spPr bwMode="auto">
            <a:xfrm flipV="1">
              <a:off x="655" y="3424"/>
              <a:ext cx="179" cy="169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8" name="Line 27"/>
            <p:cNvSpPr>
              <a:spLocks noChangeShapeType="1"/>
            </p:cNvSpPr>
            <p:nvPr/>
          </p:nvSpPr>
          <p:spPr bwMode="auto">
            <a:xfrm flipV="1">
              <a:off x="561" y="3419"/>
              <a:ext cx="179" cy="169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9" name="Line 28"/>
            <p:cNvSpPr>
              <a:spLocks noChangeShapeType="1"/>
            </p:cNvSpPr>
            <p:nvPr/>
          </p:nvSpPr>
          <p:spPr bwMode="auto">
            <a:xfrm flipV="1">
              <a:off x="757" y="3421"/>
              <a:ext cx="179" cy="169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0" name="Line 29"/>
            <p:cNvSpPr>
              <a:spLocks noChangeShapeType="1"/>
            </p:cNvSpPr>
            <p:nvPr/>
          </p:nvSpPr>
          <p:spPr bwMode="auto">
            <a:xfrm flipV="1">
              <a:off x="875" y="3423"/>
              <a:ext cx="179" cy="169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89" name="Group 30"/>
          <p:cNvGrpSpPr>
            <a:grpSpLocks/>
          </p:cNvGrpSpPr>
          <p:nvPr/>
        </p:nvGrpSpPr>
        <p:grpSpPr bwMode="auto">
          <a:xfrm rot="-5589694">
            <a:off x="3917156" y="2636044"/>
            <a:ext cx="296863" cy="250825"/>
            <a:chOff x="2604" y="3863"/>
            <a:chExt cx="187" cy="158"/>
          </a:xfrm>
        </p:grpSpPr>
        <p:sp>
          <p:nvSpPr>
            <p:cNvPr id="16414" name="AutoShape 31"/>
            <p:cNvSpPr>
              <a:spLocks noChangeArrowheads="1"/>
            </p:cNvSpPr>
            <p:nvPr/>
          </p:nvSpPr>
          <p:spPr bwMode="auto">
            <a:xfrm>
              <a:off x="2604" y="3863"/>
              <a:ext cx="111" cy="158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6415" name="AutoShape 32"/>
            <p:cNvSpPr>
              <a:spLocks noChangeArrowheads="1"/>
            </p:cNvSpPr>
            <p:nvPr/>
          </p:nvSpPr>
          <p:spPr bwMode="auto">
            <a:xfrm rot="5551170">
              <a:off x="2705" y="3900"/>
              <a:ext cx="84" cy="89"/>
            </a:xfrm>
            <a:prstGeom prst="can">
              <a:avLst>
                <a:gd name="adj" fmla="val 26488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16390" name="AutoShape 33"/>
          <p:cNvSpPr>
            <a:spLocks noChangeArrowheads="1"/>
          </p:cNvSpPr>
          <p:nvPr/>
        </p:nvSpPr>
        <p:spPr bwMode="auto">
          <a:xfrm rot="5425862">
            <a:off x="2568576" y="1817687"/>
            <a:ext cx="476250" cy="384175"/>
          </a:xfrm>
          <a:prstGeom prst="parallelogram">
            <a:avLst>
              <a:gd name="adj" fmla="val 30992"/>
            </a:avLst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6391" name="Group 34"/>
          <p:cNvGrpSpPr>
            <a:grpSpLocks/>
          </p:cNvGrpSpPr>
          <p:nvPr/>
        </p:nvGrpSpPr>
        <p:grpSpPr bwMode="auto">
          <a:xfrm rot="-1581764">
            <a:off x="2297113" y="2149475"/>
            <a:ext cx="296862" cy="250825"/>
            <a:chOff x="2604" y="3863"/>
            <a:chExt cx="187" cy="158"/>
          </a:xfrm>
        </p:grpSpPr>
        <p:sp>
          <p:nvSpPr>
            <p:cNvPr id="16412" name="AutoShape 35"/>
            <p:cNvSpPr>
              <a:spLocks noChangeArrowheads="1"/>
            </p:cNvSpPr>
            <p:nvPr/>
          </p:nvSpPr>
          <p:spPr bwMode="auto">
            <a:xfrm>
              <a:off x="2604" y="3863"/>
              <a:ext cx="111" cy="158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6413" name="AutoShape 36"/>
            <p:cNvSpPr>
              <a:spLocks noChangeArrowheads="1"/>
            </p:cNvSpPr>
            <p:nvPr/>
          </p:nvSpPr>
          <p:spPr bwMode="auto">
            <a:xfrm rot="5551170">
              <a:off x="2705" y="3900"/>
              <a:ext cx="84" cy="89"/>
            </a:xfrm>
            <a:prstGeom prst="can">
              <a:avLst>
                <a:gd name="adj" fmla="val 26488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16392" name="Rectangle 37"/>
          <p:cNvSpPr>
            <a:spLocks noChangeArrowheads="1"/>
          </p:cNvSpPr>
          <p:nvPr/>
        </p:nvSpPr>
        <p:spPr bwMode="auto">
          <a:xfrm>
            <a:off x="3768725" y="2173288"/>
            <a:ext cx="561975" cy="377825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6393" name="AutoShape 38"/>
          <p:cNvSpPr>
            <a:spLocks noChangeArrowheads="1"/>
          </p:cNvSpPr>
          <p:nvPr/>
        </p:nvSpPr>
        <p:spPr bwMode="auto">
          <a:xfrm rot="16174138" flipH="1">
            <a:off x="4960938" y="1851025"/>
            <a:ext cx="476250" cy="384175"/>
          </a:xfrm>
          <a:prstGeom prst="parallelogram">
            <a:avLst>
              <a:gd name="adj" fmla="val 30992"/>
            </a:avLst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6394" name="Group 39"/>
          <p:cNvGrpSpPr>
            <a:grpSpLocks/>
          </p:cNvGrpSpPr>
          <p:nvPr/>
        </p:nvGrpSpPr>
        <p:grpSpPr bwMode="auto">
          <a:xfrm rot="-9922738">
            <a:off x="5473700" y="2114550"/>
            <a:ext cx="296863" cy="250825"/>
            <a:chOff x="2604" y="3863"/>
            <a:chExt cx="187" cy="158"/>
          </a:xfrm>
        </p:grpSpPr>
        <p:sp>
          <p:nvSpPr>
            <p:cNvPr id="16410" name="AutoShape 40"/>
            <p:cNvSpPr>
              <a:spLocks noChangeArrowheads="1"/>
            </p:cNvSpPr>
            <p:nvPr/>
          </p:nvSpPr>
          <p:spPr bwMode="auto">
            <a:xfrm>
              <a:off x="2604" y="3863"/>
              <a:ext cx="111" cy="158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6411" name="AutoShape 41"/>
            <p:cNvSpPr>
              <a:spLocks noChangeArrowheads="1"/>
            </p:cNvSpPr>
            <p:nvPr/>
          </p:nvSpPr>
          <p:spPr bwMode="auto">
            <a:xfrm rot="5551170">
              <a:off x="2705" y="3900"/>
              <a:ext cx="84" cy="89"/>
            </a:xfrm>
            <a:prstGeom prst="can">
              <a:avLst>
                <a:gd name="adj" fmla="val 26488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16395" name="Rectangle 42"/>
          <p:cNvSpPr>
            <a:spLocks noChangeArrowheads="1"/>
          </p:cNvSpPr>
          <p:nvPr/>
        </p:nvSpPr>
        <p:spPr bwMode="auto">
          <a:xfrm>
            <a:off x="3900488" y="1603375"/>
            <a:ext cx="158750" cy="115888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6396" name="AutoShape 43"/>
          <p:cNvSpPr>
            <a:spLocks noChangeArrowheads="1"/>
          </p:cNvSpPr>
          <p:nvPr/>
        </p:nvSpPr>
        <p:spPr bwMode="auto">
          <a:xfrm rot="5425862">
            <a:off x="2756694" y="1966119"/>
            <a:ext cx="127000" cy="122238"/>
          </a:xfrm>
          <a:prstGeom prst="parallelogram">
            <a:avLst>
              <a:gd name="adj" fmla="val 25974"/>
            </a:avLst>
          </a:prstGeom>
          <a:solidFill>
            <a:srgbClr val="FF6600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6397" name="Rectangle 44"/>
          <p:cNvSpPr>
            <a:spLocks noChangeArrowheads="1"/>
          </p:cNvSpPr>
          <p:nvPr/>
        </p:nvSpPr>
        <p:spPr bwMode="auto">
          <a:xfrm>
            <a:off x="3987800" y="2289175"/>
            <a:ext cx="92075" cy="841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6398" name="AutoShape 45"/>
          <p:cNvSpPr>
            <a:spLocks noChangeArrowheads="1"/>
          </p:cNvSpPr>
          <p:nvPr/>
        </p:nvSpPr>
        <p:spPr bwMode="auto">
          <a:xfrm rot="16174138" flipH="1">
            <a:off x="5160169" y="1989932"/>
            <a:ext cx="96837" cy="101600"/>
          </a:xfrm>
          <a:prstGeom prst="parallelogram">
            <a:avLst>
              <a:gd name="adj" fmla="val 25000"/>
            </a:avLst>
          </a:prstGeom>
          <a:solidFill>
            <a:srgbClr val="FF6600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6399" name="Oval 46"/>
          <p:cNvSpPr>
            <a:spLocks noChangeArrowheads="1"/>
          </p:cNvSpPr>
          <p:nvPr/>
        </p:nvSpPr>
        <p:spPr bwMode="auto">
          <a:xfrm>
            <a:off x="2459038" y="5192713"/>
            <a:ext cx="4446587" cy="1552575"/>
          </a:xfrm>
          <a:prstGeom prst="ellipse">
            <a:avLst/>
          </a:prstGeom>
          <a:solidFill>
            <a:srgbClr val="FFFF99"/>
          </a:solidFill>
          <a:ln w="9525">
            <a:solidFill>
              <a:srgbClr val="00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6400" name="Rectangle 47"/>
          <p:cNvSpPr>
            <a:spLocks noChangeArrowheads="1"/>
          </p:cNvSpPr>
          <p:nvPr/>
        </p:nvSpPr>
        <p:spPr bwMode="auto">
          <a:xfrm>
            <a:off x="441325" y="5622925"/>
            <a:ext cx="12557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N</a:t>
            </a:r>
            <a:r>
              <a:rPr lang="en-US" sz="2000" baseline="30000"/>
              <a:t>3</a:t>
            </a:r>
            <a:r>
              <a:rPr lang="en-US" sz="2000"/>
              <a:t> voxels</a:t>
            </a:r>
          </a:p>
          <a:p>
            <a:r>
              <a:rPr lang="en-US" sz="2000"/>
              <a:t>C   colors</a:t>
            </a:r>
            <a:endParaRPr lang="en-US" sz="2000" baseline="30000"/>
          </a:p>
        </p:txBody>
      </p:sp>
      <p:graphicFrame>
        <p:nvGraphicFramePr>
          <p:cNvPr id="16401" name="Object 49"/>
          <p:cNvGraphicFramePr>
            <a:graphicFrameLocks noChangeAspect="1"/>
          </p:cNvGraphicFramePr>
          <p:nvPr/>
        </p:nvGraphicFramePr>
        <p:xfrm>
          <a:off x="5522913" y="5360988"/>
          <a:ext cx="481012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1" name="Equation" r:id="rId3" imgW="279400" imgH="228600" progId="Equation.3">
                  <p:embed/>
                </p:oleObj>
              </mc:Choice>
              <mc:Fallback>
                <p:oleObj name="Equation" r:id="rId3" imgW="279400" imgH="228600" progId="Equation.3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2913" y="5360988"/>
                        <a:ext cx="481012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02" name="Rectangle 50"/>
          <p:cNvSpPr>
            <a:spLocks noChangeArrowheads="1"/>
          </p:cNvSpPr>
          <p:nvPr/>
        </p:nvSpPr>
        <p:spPr bwMode="auto">
          <a:xfrm>
            <a:off x="5483225" y="5688013"/>
            <a:ext cx="1200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all scenes</a:t>
            </a:r>
          </a:p>
        </p:txBody>
      </p:sp>
      <p:sp>
        <p:nvSpPr>
          <p:cNvPr id="16403" name="Oval 51"/>
          <p:cNvSpPr>
            <a:spLocks noChangeArrowheads="1"/>
          </p:cNvSpPr>
          <p:nvPr/>
        </p:nvSpPr>
        <p:spPr bwMode="auto">
          <a:xfrm>
            <a:off x="3013075" y="5705475"/>
            <a:ext cx="1241425" cy="771525"/>
          </a:xfrm>
          <a:prstGeom prst="ellipse">
            <a:avLst/>
          </a:prstGeom>
          <a:solidFill>
            <a:schemeClr val="bg1"/>
          </a:solidFill>
          <a:ln w="9525">
            <a:solidFill>
              <a:srgbClr val="00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6404" name="Oval 52"/>
          <p:cNvSpPr>
            <a:spLocks noChangeArrowheads="1"/>
          </p:cNvSpPr>
          <p:nvPr/>
        </p:nvSpPr>
        <p:spPr bwMode="auto">
          <a:xfrm>
            <a:off x="3338513" y="5805488"/>
            <a:ext cx="88900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00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6405" name="Rectangle 53"/>
          <p:cNvSpPr>
            <a:spLocks noChangeArrowheads="1"/>
          </p:cNvSpPr>
          <p:nvPr/>
        </p:nvSpPr>
        <p:spPr bwMode="auto">
          <a:xfrm>
            <a:off x="2871788" y="5880100"/>
            <a:ext cx="1695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/>
              <a:t>Photo-consist. </a:t>
            </a:r>
          </a:p>
          <a:p>
            <a:pPr algn="ctr"/>
            <a:r>
              <a:rPr lang="en-US" sz="1800"/>
              <a:t>scenes</a:t>
            </a:r>
          </a:p>
        </p:txBody>
      </p:sp>
      <p:sp>
        <p:nvSpPr>
          <p:cNvPr id="16406" name="Rectangle 54"/>
          <p:cNvSpPr>
            <a:spLocks noChangeArrowheads="1"/>
          </p:cNvSpPr>
          <p:nvPr/>
        </p:nvSpPr>
        <p:spPr bwMode="auto">
          <a:xfrm>
            <a:off x="2857500" y="5292725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>
                <a:solidFill>
                  <a:srgbClr val="0066FF"/>
                </a:solidFill>
              </a:rPr>
              <a:t>True scene</a:t>
            </a:r>
          </a:p>
        </p:txBody>
      </p:sp>
      <p:sp>
        <p:nvSpPr>
          <p:cNvPr id="16407" name="Line 55"/>
          <p:cNvSpPr>
            <a:spLocks noChangeShapeType="1"/>
          </p:cNvSpPr>
          <p:nvPr/>
        </p:nvSpPr>
        <p:spPr bwMode="auto">
          <a:xfrm flipH="1">
            <a:off x="3381375" y="5537200"/>
            <a:ext cx="50800" cy="28575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8" name="Rectangle 56"/>
          <p:cNvSpPr>
            <a:spLocks noChangeArrowheads="1"/>
          </p:cNvSpPr>
          <p:nvPr/>
        </p:nvSpPr>
        <p:spPr bwMode="auto">
          <a:xfrm>
            <a:off x="7105650" y="4843463"/>
            <a:ext cx="1520825" cy="711200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/>
              <a:t>Not unique solution</a:t>
            </a:r>
          </a:p>
        </p:txBody>
      </p:sp>
      <p:sp>
        <p:nvSpPr>
          <p:cNvPr id="16409" name="Rectangle 57"/>
          <p:cNvSpPr>
            <a:spLocks noChangeArrowheads="1"/>
          </p:cNvSpPr>
          <p:nvPr/>
        </p:nvSpPr>
        <p:spPr bwMode="auto">
          <a:xfrm>
            <a:off x="7132638" y="5649913"/>
            <a:ext cx="1520825" cy="1016000"/>
          </a:xfrm>
          <a:prstGeom prst="rect">
            <a:avLst/>
          </a:prstGeom>
          <a:solidFill>
            <a:srgbClr val="FFCC99">
              <a:alpha val="50195"/>
            </a:srgbClr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/>
              <a:t>Order of traversal v. important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9" descr="seitz_v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119563"/>
            <a:ext cx="4116388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Voxel coloring</a:t>
            </a:r>
          </a:p>
        </p:txBody>
      </p:sp>
      <p:sp>
        <p:nvSpPr>
          <p:cNvPr id="17412" name="AutoShape 3"/>
          <p:cNvSpPr>
            <a:spLocks noChangeArrowheads="1"/>
          </p:cNvSpPr>
          <p:nvPr/>
        </p:nvSpPr>
        <p:spPr bwMode="auto">
          <a:xfrm>
            <a:off x="1208088" y="1058863"/>
            <a:ext cx="1871662" cy="1274762"/>
          </a:xfrm>
          <a:prstGeom prst="cube">
            <a:avLst>
              <a:gd name="adj" fmla="val 25000"/>
            </a:avLst>
          </a:prstGeom>
          <a:solidFill>
            <a:srgbClr val="CCFF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7413" name="Group 4"/>
          <p:cNvGrpSpPr>
            <a:grpSpLocks/>
          </p:cNvGrpSpPr>
          <p:nvPr/>
        </p:nvGrpSpPr>
        <p:grpSpPr bwMode="auto">
          <a:xfrm rot="-5589694">
            <a:off x="1877219" y="2886869"/>
            <a:ext cx="296863" cy="250825"/>
            <a:chOff x="2604" y="3863"/>
            <a:chExt cx="187" cy="158"/>
          </a:xfrm>
        </p:grpSpPr>
        <p:sp>
          <p:nvSpPr>
            <p:cNvPr id="17478" name="AutoShape 5"/>
            <p:cNvSpPr>
              <a:spLocks noChangeArrowheads="1"/>
            </p:cNvSpPr>
            <p:nvPr/>
          </p:nvSpPr>
          <p:spPr bwMode="auto">
            <a:xfrm>
              <a:off x="2604" y="3863"/>
              <a:ext cx="111" cy="158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7479" name="AutoShape 6"/>
            <p:cNvSpPr>
              <a:spLocks noChangeArrowheads="1"/>
            </p:cNvSpPr>
            <p:nvPr/>
          </p:nvSpPr>
          <p:spPr bwMode="auto">
            <a:xfrm rot="5551170">
              <a:off x="2705" y="3900"/>
              <a:ext cx="84" cy="89"/>
            </a:xfrm>
            <a:prstGeom prst="can">
              <a:avLst>
                <a:gd name="adj" fmla="val 26488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17414" name="AutoShape 7"/>
          <p:cNvSpPr>
            <a:spLocks noChangeArrowheads="1"/>
          </p:cNvSpPr>
          <p:nvPr/>
        </p:nvSpPr>
        <p:spPr bwMode="auto">
          <a:xfrm rot="5425862">
            <a:off x="671513" y="2346325"/>
            <a:ext cx="476250" cy="384175"/>
          </a:xfrm>
          <a:prstGeom prst="parallelogram">
            <a:avLst>
              <a:gd name="adj" fmla="val 30992"/>
            </a:avLst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 rot="-1581764">
            <a:off x="400050" y="2678113"/>
            <a:ext cx="296863" cy="250825"/>
            <a:chOff x="2604" y="3863"/>
            <a:chExt cx="187" cy="158"/>
          </a:xfrm>
        </p:grpSpPr>
        <p:sp>
          <p:nvSpPr>
            <p:cNvPr id="17476" name="AutoShape 9"/>
            <p:cNvSpPr>
              <a:spLocks noChangeArrowheads="1"/>
            </p:cNvSpPr>
            <p:nvPr/>
          </p:nvSpPr>
          <p:spPr bwMode="auto">
            <a:xfrm>
              <a:off x="2604" y="3863"/>
              <a:ext cx="111" cy="158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7477" name="AutoShape 10"/>
            <p:cNvSpPr>
              <a:spLocks noChangeArrowheads="1"/>
            </p:cNvSpPr>
            <p:nvPr/>
          </p:nvSpPr>
          <p:spPr bwMode="auto">
            <a:xfrm rot="5551170">
              <a:off x="2705" y="3900"/>
              <a:ext cx="84" cy="89"/>
            </a:xfrm>
            <a:prstGeom prst="can">
              <a:avLst>
                <a:gd name="adj" fmla="val 26488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17416" name="Rectangle 11"/>
          <p:cNvSpPr>
            <a:spLocks noChangeArrowheads="1"/>
          </p:cNvSpPr>
          <p:nvPr/>
        </p:nvSpPr>
        <p:spPr bwMode="auto">
          <a:xfrm>
            <a:off x="1728788" y="2424113"/>
            <a:ext cx="561975" cy="377825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7417" name="AutoShape 12"/>
          <p:cNvSpPr>
            <a:spLocks noChangeArrowheads="1"/>
          </p:cNvSpPr>
          <p:nvPr/>
        </p:nvSpPr>
        <p:spPr bwMode="auto">
          <a:xfrm rot="16174138" flipH="1">
            <a:off x="2805113" y="2397125"/>
            <a:ext cx="476250" cy="384175"/>
          </a:xfrm>
          <a:prstGeom prst="parallelogram">
            <a:avLst>
              <a:gd name="adj" fmla="val 30992"/>
            </a:avLst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7418" name="Group 13"/>
          <p:cNvGrpSpPr>
            <a:grpSpLocks/>
          </p:cNvGrpSpPr>
          <p:nvPr/>
        </p:nvGrpSpPr>
        <p:grpSpPr bwMode="auto">
          <a:xfrm rot="-9922738">
            <a:off x="3317875" y="2660650"/>
            <a:ext cx="296863" cy="250825"/>
            <a:chOff x="2604" y="3863"/>
            <a:chExt cx="187" cy="158"/>
          </a:xfrm>
        </p:grpSpPr>
        <p:sp>
          <p:nvSpPr>
            <p:cNvPr id="17474" name="AutoShape 14"/>
            <p:cNvSpPr>
              <a:spLocks noChangeArrowheads="1"/>
            </p:cNvSpPr>
            <p:nvPr/>
          </p:nvSpPr>
          <p:spPr bwMode="auto">
            <a:xfrm>
              <a:off x="2604" y="3863"/>
              <a:ext cx="111" cy="158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7475" name="AutoShape 15"/>
            <p:cNvSpPr>
              <a:spLocks noChangeArrowheads="1"/>
            </p:cNvSpPr>
            <p:nvPr/>
          </p:nvSpPr>
          <p:spPr bwMode="auto">
            <a:xfrm rot="5551170">
              <a:off x="2705" y="3900"/>
              <a:ext cx="84" cy="89"/>
            </a:xfrm>
            <a:prstGeom prst="can">
              <a:avLst>
                <a:gd name="adj" fmla="val 26488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17419" name="Rectangle 16"/>
          <p:cNvSpPr>
            <a:spLocks noChangeArrowheads="1"/>
          </p:cNvSpPr>
          <p:nvPr/>
        </p:nvSpPr>
        <p:spPr bwMode="auto">
          <a:xfrm>
            <a:off x="1870075" y="1595438"/>
            <a:ext cx="158750" cy="115887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7420" name="AutoShape 17"/>
          <p:cNvSpPr>
            <a:spLocks noChangeArrowheads="1"/>
          </p:cNvSpPr>
          <p:nvPr/>
        </p:nvSpPr>
        <p:spPr bwMode="auto">
          <a:xfrm rot="5425862">
            <a:off x="775494" y="2453481"/>
            <a:ext cx="127000" cy="122238"/>
          </a:xfrm>
          <a:prstGeom prst="parallelogram">
            <a:avLst>
              <a:gd name="adj" fmla="val 25974"/>
            </a:avLst>
          </a:prstGeom>
          <a:solidFill>
            <a:srgbClr val="FF6600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7421" name="Rectangle 18"/>
          <p:cNvSpPr>
            <a:spLocks noChangeArrowheads="1"/>
          </p:cNvSpPr>
          <p:nvPr/>
        </p:nvSpPr>
        <p:spPr bwMode="auto">
          <a:xfrm>
            <a:off x="1947863" y="2540000"/>
            <a:ext cx="92075" cy="841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7422" name="AutoShape 19"/>
          <p:cNvSpPr>
            <a:spLocks noChangeArrowheads="1"/>
          </p:cNvSpPr>
          <p:nvPr/>
        </p:nvSpPr>
        <p:spPr bwMode="auto">
          <a:xfrm rot="16174138" flipH="1">
            <a:off x="3004344" y="2536032"/>
            <a:ext cx="96837" cy="101600"/>
          </a:xfrm>
          <a:prstGeom prst="parallelogram">
            <a:avLst>
              <a:gd name="adj" fmla="val 25000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7423" name="Rectangle 20"/>
          <p:cNvSpPr>
            <a:spLocks noChangeArrowheads="1"/>
          </p:cNvSpPr>
          <p:nvPr/>
        </p:nvSpPr>
        <p:spPr bwMode="auto">
          <a:xfrm>
            <a:off x="2116138" y="1854200"/>
            <a:ext cx="176212" cy="1508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7424" name="AutoShape 21"/>
          <p:cNvSpPr>
            <a:spLocks noChangeArrowheads="1"/>
          </p:cNvSpPr>
          <p:nvPr/>
        </p:nvSpPr>
        <p:spPr bwMode="auto">
          <a:xfrm rot="5425862">
            <a:off x="929481" y="2582070"/>
            <a:ext cx="117475" cy="87312"/>
          </a:xfrm>
          <a:prstGeom prst="parallelogram">
            <a:avLst>
              <a:gd name="adj" fmla="val 33637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7425" name="Rectangle 22"/>
          <p:cNvSpPr>
            <a:spLocks noChangeArrowheads="1"/>
          </p:cNvSpPr>
          <p:nvPr/>
        </p:nvSpPr>
        <p:spPr bwMode="auto">
          <a:xfrm>
            <a:off x="1812925" y="2513013"/>
            <a:ext cx="100013" cy="8255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7426" name="Line 23"/>
          <p:cNvSpPr>
            <a:spLocks noChangeShapeType="1"/>
          </p:cNvSpPr>
          <p:nvPr/>
        </p:nvSpPr>
        <p:spPr bwMode="auto">
          <a:xfrm flipH="1">
            <a:off x="871538" y="1711325"/>
            <a:ext cx="1031875" cy="781050"/>
          </a:xfrm>
          <a:prstGeom prst="line">
            <a:avLst/>
          </a:prstGeom>
          <a:noFill/>
          <a:ln w="38100">
            <a:solidFill>
              <a:srgbClr val="FF66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7" name="Line 24"/>
          <p:cNvSpPr>
            <a:spLocks noChangeShapeType="1"/>
          </p:cNvSpPr>
          <p:nvPr/>
        </p:nvSpPr>
        <p:spPr bwMode="auto">
          <a:xfrm flipH="1">
            <a:off x="1863725" y="1712913"/>
            <a:ext cx="33338" cy="781050"/>
          </a:xfrm>
          <a:prstGeom prst="line">
            <a:avLst/>
          </a:prstGeom>
          <a:noFill/>
          <a:ln w="38100">
            <a:solidFill>
              <a:srgbClr val="FF66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8" name="Line 25"/>
          <p:cNvSpPr>
            <a:spLocks noChangeShapeType="1"/>
          </p:cNvSpPr>
          <p:nvPr/>
        </p:nvSpPr>
        <p:spPr bwMode="auto">
          <a:xfrm>
            <a:off x="1905000" y="1712913"/>
            <a:ext cx="234950" cy="134937"/>
          </a:xfrm>
          <a:prstGeom prst="line">
            <a:avLst/>
          </a:prstGeom>
          <a:noFill/>
          <a:ln w="38100">
            <a:solidFill>
              <a:srgbClr val="FF66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9" name="Line 26"/>
          <p:cNvSpPr>
            <a:spLocks noChangeShapeType="1"/>
          </p:cNvSpPr>
          <p:nvPr/>
        </p:nvSpPr>
        <p:spPr bwMode="auto">
          <a:xfrm flipH="1">
            <a:off x="1006475" y="2005013"/>
            <a:ext cx="1114425" cy="579437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0" name="Line 27"/>
          <p:cNvSpPr>
            <a:spLocks noChangeShapeType="1"/>
          </p:cNvSpPr>
          <p:nvPr/>
        </p:nvSpPr>
        <p:spPr bwMode="auto">
          <a:xfrm flipH="1">
            <a:off x="2006600" y="2022475"/>
            <a:ext cx="141288" cy="520700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1" name="Line 28"/>
          <p:cNvSpPr>
            <a:spLocks noChangeShapeType="1"/>
          </p:cNvSpPr>
          <p:nvPr/>
        </p:nvSpPr>
        <p:spPr bwMode="auto">
          <a:xfrm>
            <a:off x="2146300" y="2020888"/>
            <a:ext cx="873125" cy="530225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2" name="Rectangle 29"/>
          <p:cNvSpPr>
            <a:spLocks noChangeArrowheads="1"/>
          </p:cNvSpPr>
          <p:nvPr/>
        </p:nvSpPr>
        <p:spPr bwMode="auto">
          <a:xfrm>
            <a:off x="4140200" y="1152525"/>
            <a:ext cx="48466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Each voxel</a:t>
            </a:r>
          </a:p>
          <a:p>
            <a:pPr lvl="1"/>
            <a:r>
              <a:rPr lang="en-US"/>
              <a:t>Project in images and correlate</a:t>
            </a:r>
          </a:p>
          <a:p>
            <a:pPr lvl="1"/>
            <a:r>
              <a:rPr lang="en-US"/>
              <a:t>Color if consistent</a:t>
            </a:r>
          </a:p>
        </p:txBody>
      </p:sp>
      <p:sp>
        <p:nvSpPr>
          <p:cNvPr id="17433" name="Rectangle 30"/>
          <p:cNvSpPr>
            <a:spLocks noChangeArrowheads="1"/>
          </p:cNvSpPr>
          <p:nvPr/>
        </p:nvSpPr>
        <p:spPr bwMode="auto">
          <a:xfrm>
            <a:off x="4152900" y="2352675"/>
            <a:ext cx="1465263" cy="466725"/>
          </a:xfrm>
          <a:prstGeom prst="rect">
            <a:avLst/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Visibility !</a:t>
            </a:r>
          </a:p>
        </p:txBody>
      </p:sp>
      <p:sp>
        <p:nvSpPr>
          <p:cNvPr id="17434" name="Rectangle 31"/>
          <p:cNvSpPr>
            <a:spLocks noChangeArrowheads="1"/>
          </p:cNvSpPr>
          <p:nvPr/>
        </p:nvSpPr>
        <p:spPr bwMode="auto">
          <a:xfrm>
            <a:off x="112713" y="3057525"/>
            <a:ext cx="75279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Depth ordering : Single visibility ordering for each view</a:t>
            </a:r>
          </a:p>
          <a:p>
            <a:r>
              <a:rPr lang="en-US"/>
              <a:t>(</a:t>
            </a:r>
            <a:r>
              <a:rPr lang="en-US">
                <a:solidFill>
                  <a:srgbClr val="FF6600"/>
                </a:solidFill>
              </a:rPr>
              <a:t>Restriction in camera placement</a:t>
            </a:r>
            <a:r>
              <a:rPr lang="en-US"/>
              <a:t>)</a:t>
            </a:r>
          </a:p>
          <a:p>
            <a:endParaRPr lang="en-US">
              <a:solidFill>
                <a:srgbClr val="0066FF"/>
              </a:solidFill>
            </a:endParaRPr>
          </a:p>
        </p:txBody>
      </p:sp>
      <p:sp>
        <p:nvSpPr>
          <p:cNvPr id="17435" name="AutoShape 33"/>
          <p:cNvSpPr>
            <a:spLocks noChangeArrowheads="1"/>
          </p:cNvSpPr>
          <p:nvPr/>
        </p:nvSpPr>
        <p:spPr bwMode="auto">
          <a:xfrm rot="5425862">
            <a:off x="2791619" y="4056857"/>
            <a:ext cx="954087" cy="1301750"/>
          </a:xfrm>
          <a:prstGeom prst="parallelogram">
            <a:avLst>
              <a:gd name="adj" fmla="val 25000"/>
            </a:avLst>
          </a:prstGeom>
          <a:solidFill>
            <a:srgbClr val="CCFF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7436" name="AutoShape 34"/>
          <p:cNvSpPr>
            <a:spLocks noChangeArrowheads="1"/>
          </p:cNvSpPr>
          <p:nvPr/>
        </p:nvSpPr>
        <p:spPr bwMode="auto">
          <a:xfrm rot="5425862">
            <a:off x="2300287" y="4168776"/>
            <a:ext cx="963613" cy="1376362"/>
          </a:xfrm>
          <a:prstGeom prst="parallelogram">
            <a:avLst>
              <a:gd name="adj" fmla="val 25000"/>
            </a:avLst>
          </a:prstGeom>
          <a:solidFill>
            <a:srgbClr val="CCFF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7437" name="AutoShape 35"/>
          <p:cNvSpPr>
            <a:spLocks noChangeArrowheads="1"/>
          </p:cNvSpPr>
          <p:nvPr/>
        </p:nvSpPr>
        <p:spPr bwMode="auto">
          <a:xfrm rot="5425862">
            <a:off x="1892300" y="4583113"/>
            <a:ext cx="1047750" cy="1320800"/>
          </a:xfrm>
          <a:prstGeom prst="parallelogram">
            <a:avLst>
              <a:gd name="adj" fmla="val 25000"/>
            </a:avLst>
          </a:prstGeom>
          <a:solidFill>
            <a:srgbClr val="CCFF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7438" name="Group 48"/>
          <p:cNvGrpSpPr>
            <a:grpSpLocks/>
          </p:cNvGrpSpPr>
          <p:nvPr/>
        </p:nvGrpSpPr>
        <p:grpSpPr bwMode="auto">
          <a:xfrm rot="-5589694">
            <a:off x="1853407" y="6101556"/>
            <a:ext cx="296862" cy="250825"/>
            <a:chOff x="2604" y="3863"/>
            <a:chExt cx="187" cy="158"/>
          </a:xfrm>
        </p:grpSpPr>
        <p:sp>
          <p:nvSpPr>
            <p:cNvPr id="17472" name="AutoShape 49"/>
            <p:cNvSpPr>
              <a:spLocks noChangeArrowheads="1"/>
            </p:cNvSpPr>
            <p:nvPr/>
          </p:nvSpPr>
          <p:spPr bwMode="auto">
            <a:xfrm>
              <a:off x="2604" y="3863"/>
              <a:ext cx="111" cy="158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7473" name="AutoShape 50"/>
            <p:cNvSpPr>
              <a:spLocks noChangeArrowheads="1"/>
            </p:cNvSpPr>
            <p:nvPr/>
          </p:nvSpPr>
          <p:spPr bwMode="auto">
            <a:xfrm rot="5551170">
              <a:off x="2705" y="3900"/>
              <a:ext cx="84" cy="89"/>
            </a:xfrm>
            <a:prstGeom prst="can">
              <a:avLst>
                <a:gd name="adj" fmla="val 26488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17439" name="AutoShape 51"/>
          <p:cNvSpPr>
            <a:spLocks noChangeArrowheads="1"/>
          </p:cNvSpPr>
          <p:nvPr/>
        </p:nvSpPr>
        <p:spPr bwMode="auto">
          <a:xfrm rot="5425862">
            <a:off x="647701" y="5561012"/>
            <a:ext cx="476250" cy="384175"/>
          </a:xfrm>
          <a:prstGeom prst="parallelogram">
            <a:avLst>
              <a:gd name="adj" fmla="val 30992"/>
            </a:avLst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7440" name="Group 52"/>
          <p:cNvGrpSpPr>
            <a:grpSpLocks/>
          </p:cNvGrpSpPr>
          <p:nvPr/>
        </p:nvGrpSpPr>
        <p:grpSpPr bwMode="auto">
          <a:xfrm rot="-1581764">
            <a:off x="376238" y="5892800"/>
            <a:ext cx="296862" cy="250825"/>
            <a:chOff x="2604" y="3863"/>
            <a:chExt cx="187" cy="158"/>
          </a:xfrm>
        </p:grpSpPr>
        <p:sp>
          <p:nvSpPr>
            <p:cNvPr id="17470" name="AutoShape 53"/>
            <p:cNvSpPr>
              <a:spLocks noChangeArrowheads="1"/>
            </p:cNvSpPr>
            <p:nvPr/>
          </p:nvSpPr>
          <p:spPr bwMode="auto">
            <a:xfrm>
              <a:off x="2604" y="3863"/>
              <a:ext cx="111" cy="158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7471" name="AutoShape 54"/>
            <p:cNvSpPr>
              <a:spLocks noChangeArrowheads="1"/>
            </p:cNvSpPr>
            <p:nvPr/>
          </p:nvSpPr>
          <p:spPr bwMode="auto">
            <a:xfrm rot="5551170">
              <a:off x="2705" y="3900"/>
              <a:ext cx="84" cy="89"/>
            </a:xfrm>
            <a:prstGeom prst="can">
              <a:avLst>
                <a:gd name="adj" fmla="val 26488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17441" name="Rectangle 55"/>
          <p:cNvSpPr>
            <a:spLocks noChangeArrowheads="1"/>
          </p:cNvSpPr>
          <p:nvPr/>
        </p:nvSpPr>
        <p:spPr bwMode="auto">
          <a:xfrm>
            <a:off x="1704975" y="5638800"/>
            <a:ext cx="561975" cy="377825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7442" name="AutoShape 56"/>
          <p:cNvSpPr>
            <a:spLocks noChangeArrowheads="1"/>
          </p:cNvSpPr>
          <p:nvPr/>
        </p:nvSpPr>
        <p:spPr bwMode="auto">
          <a:xfrm rot="5425862">
            <a:off x="751682" y="5668169"/>
            <a:ext cx="127000" cy="122237"/>
          </a:xfrm>
          <a:prstGeom prst="parallelogram">
            <a:avLst>
              <a:gd name="adj" fmla="val 25974"/>
            </a:avLst>
          </a:prstGeom>
          <a:solidFill>
            <a:srgbClr val="FF6600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7443" name="Rectangle 57"/>
          <p:cNvSpPr>
            <a:spLocks noChangeArrowheads="1"/>
          </p:cNvSpPr>
          <p:nvPr/>
        </p:nvSpPr>
        <p:spPr bwMode="auto">
          <a:xfrm>
            <a:off x="1924050" y="5754688"/>
            <a:ext cx="92075" cy="841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7444" name="AutoShape 58"/>
          <p:cNvSpPr>
            <a:spLocks noChangeArrowheads="1"/>
          </p:cNvSpPr>
          <p:nvPr/>
        </p:nvSpPr>
        <p:spPr bwMode="auto">
          <a:xfrm rot="5425862">
            <a:off x="905669" y="5796756"/>
            <a:ext cx="117475" cy="87313"/>
          </a:xfrm>
          <a:prstGeom prst="parallelogram">
            <a:avLst>
              <a:gd name="adj" fmla="val 33636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7445" name="Rectangle 59"/>
          <p:cNvSpPr>
            <a:spLocks noChangeArrowheads="1"/>
          </p:cNvSpPr>
          <p:nvPr/>
        </p:nvSpPr>
        <p:spPr bwMode="auto">
          <a:xfrm>
            <a:off x="1789113" y="5727700"/>
            <a:ext cx="100012" cy="8255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7446" name="AutoShape 60"/>
          <p:cNvSpPr>
            <a:spLocks noChangeArrowheads="1"/>
          </p:cNvSpPr>
          <p:nvPr/>
        </p:nvSpPr>
        <p:spPr bwMode="auto">
          <a:xfrm rot="-1601446">
            <a:off x="3103563" y="5662613"/>
            <a:ext cx="1333500" cy="150812"/>
          </a:xfrm>
          <a:prstGeom prst="rightArrow">
            <a:avLst>
              <a:gd name="adj1" fmla="val 50000"/>
              <a:gd name="adj2" fmla="val 221053"/>
            </a:avLst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7447" name="AutoShape 62"/>
          <p:cNvSpPr>
            <a:spLocks noChangeArrowheads="1"/>
          </p:cNvSpPr>
          <p:nvPr/>
        </p:nvSpPr>
        <p:spPr bwMode="auto">
          <a:xfrm rot="5425862">
            <a:off x="2362994" y="4653756"/>
            <a:ext cx="127000" cy="122238"/>
          </a:xfrm>
          <a:prstGeom prst="parallelogram">
            <a:avLst>
              <a:gd name="adj" fmla="val 25974"/>
            </a:avLst>
          </a:prstGeom>
          <a:solidFill>
            <a:srgbClr val="FF6600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7448" name="AutoShape 63"/>
          <p:cNvSpPr>
            <a:spLocks noChangeArrowheads="1"/>
          </p:cNvSpPr>
          <p:nvPr/>
        </p:nvSpPr>
        <p:spPr bwMode="auto">
          <a:xfrm rot="5425862">
            <a:off x="2299494" y="5236369"/>
            <a:ext cx="117475" cy="87313"/>
          </a:xfrm>
          <a:prstGeom prst="parallelogram">
            <a:avLst>
              <a:gd name="adj" fmla="val 33636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7449" name="Rectangle 64"/>
          <p:cNvSpPr>
            <a:spLocks noChangeArrowheads="1"/>
          </p:cNvSpPr>
          <p:nvPr/>
        </p:nvSpPr>
        <p:spPr bwMode="auto">
          <a:xfrm>
            <a:off x="3444875" y="5830888"/>
            <a:ext cx="1200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>
                <a:solidFill>
                  <a:schemeClr val="bg2"/>
                </a:solidFill>
              </a:rPr>
              <a:t>Traversal </a:t>
            </a:r>
          </a:p>
          <a:p>
            <a:pPr algn="ctr"/>
            <a:r>
              <a:rPr lang="en-US" sz="1800">
                <a:solidFill>
                  <a:schemeClr val="bg2"/>
                </a:solidFill>
              </a:rPr>
              <a:t>order</a:t>
            </a:r>
          </a:p>
        </p:txBody>
      </p:sp>
      <p:sp>
        <p:nvSpPr>
          <p:cNvPr id="17450" name="Rectangle 65"/>
          <p:cNvSpPr>
            <a:spLocks noChangeArrowheads="1"/>
          </p:cNvSpPr>
          <p:nvPr/>
        </p:nvSpPr>
        <p:spPr bwMode="auto">
          <a:xfrm>
            <a:off x="142875" y="3867150"/>
            <a:ext cx="4614863" cy="284480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7451" name="Rectangle 66"/>
          <p:cNvSpPr>
            <a:spLocks noChangeArrowheads="1"/>
          </p:cNvSpPr>
          <p:nvPr/>
        </p:nvSpPr>
        <p:spPr bwMode="auto">
          <a:xfrm>
            <a:off x="4832350" y="3865563"/>
            <a:ext cx="4203700" cy="284480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7452" name="Rectangle 67"/>
          <p:cNvSpPr>
            <a:spLocks noChangeArrowheads="1"/>
          </p:cNvSpPr>
          <p:nvPr/>
        </p:nvSpPr>
        <p:spPr bwMode="auto">
          <a:xfrm>
            <a:off x="4751388" y="3838575"/>
            <a:ext cx="311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66FF"/>
                </a:solidFill>
              </a:rPr>
              <a:t> [Seitz,Dyer CVPR97]</a:t>
            </a:r>
          </a:p>
        </p:txBody>
      </p:sp>
      <p:sp>
        <p:nvSpPr>
          <p:cNvPr id="17453" name="Rectangle 68"/>
          <p:cNvSpPr>
            <a:spLocks noChangeArrowheads="1"/>
          </p:cNvSpPr>
          <p:nvPr/>
        </p:nvSpPr>
        <p:spPr bwMode="auto">
          <a:xfrm>
            <a:off x="177800" y="3895725"/>
            <a:ext cx="445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u="sng">
                <a:solidFill>
                  <a:srgbClr val="0066FF"/>
                </a:solidFill>
              </a:rPr>
              <a:t>Plane sweep</a:t>
            </a:r>
            <a:r>
              <a:rPr lang="en-US">
                <a:solidFill>
                  <a:srgbClr val="0066FF"/>
                </a:solidFill>
              </a:rPr>
              <a:t> [Collins CVPR 96]</a:t>
            </a:r>
          </a:p>
        </p:txBody>
      </p:sp>
      <p:grpSp>
        <p:nvGrpSpPr>
          <p:cNvPr id="17454" name="Group 70"/>
          <p:cNvGrpSpPr>
            <a:grpSpLocks/>
          </p:cNvGrpSpPr>
          <p:nvPr/>
        </p:nvGrpSpPr>
        <p:grpSpPr bwMode="auto">
          <a:xfrm rot="-1581764">
            <a:off x="5414963" y="5981700"/>
            <a:ext cx="206375" cy="180975"/>
            <a:chOff x="2604" y="3863"/>
            <a:chExt cx="187" cy="158"/>
          </a:xfrm>
        </p:grpSpPr>
        <p:sp>
          <p:nvSpPr>
            <p:cNvPr id="17468" name="AutoShape 71"/>
            <p:cNvSpPr>
              <a:spLocks noChangeArrowheads="1"/>
            </p:cNvSpPr>
            <p:nvPr/>
          </p:nvSpPr>
          <p:spPr bwMode="auto">
            <a:xfrm>
              <a:off x="2604" y="3863"/>
              <a:ext cx="111" cy="158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7469" name="AutoShape 72"/>
            <p:cNvSpPr>
              <a:spLocks noChangeArrowheads="1"/>
            </p:cNvSpPr>
            <p:nvPr/>
          </p:nvSpPr>
          <p:spPr bwMode="auto">
            <a:xfrm rot="5551170">
              <a:off x="2705" y="3900"/>
              <a:ext cx="84" cy="89"/>
            </a:xfrm>
            <a:prstGeom prst="can">
              <a:avLst>
                <a:gd name="adj" fmla="val 26488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grpSp>
        <p:nvGrpSpPr>
          <p:cNvPr id="17455" name="Group 73"/>
          <p:cNvGrpSpPr>
            <a:grpSpLocks/>
          </p:cNvGrpSpPr>
          <p:nvPr/>
        </p:nvGrpSpPr>
        <p:grpSpPr bwMode="auto">
          <a:xfrm rot="-8312964">
            <a:off x="5037138" y="5957888"/>
            <a:ext cx="206375" cy="180975"/>
            <a:chOff x="2604" y="3863"/>
            <a:chExt cx="187" cy="158"/>
          </a:xfrm>
        </p:grpSpPr>
        <p:sp>
          <p:nvSpPr>
            <p:cNvPr id="17466" name="AutoShape 74"/>
            <p:cNvSpPr>
              <a:spLocks noChangeArrowheads="1"/>
            </p:cNvSpPr>
            <p:nvPr/>
          </p:nvSpPr>
          <p:spPr bwMode="auto">
            <a:xfrm>
              <a:off x="2604" y="3863"/>
              <a:ext cx="111" cy="158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7467" name="AutoShape 75"/>
            <p:cNvSpPr>
              <a:spLocks noChangeArrowheads="1"/>
            </p:cNvSpPr>
            <p:nvPr/>
          </p:nvSpPr>
          <p:spPr bwMode="auto">
            <a:xfrm rot="5551170">
              <a:off x="2705" y="3900"/>
              <a:ext cx="84" cy="89"/>
            </a:xfrm>
            <a:prstGeom prst="can">
              <a:avLst>
                <a:gd name="adj" fmla="val 26488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grpSp>
        <p:nvGrpSpPr>
          <p:cNvPr id="17456" name="Group 76"/>
          <p:cNvGrpSpPr>
            <a:grpSpLocks/>
          </p:cNvGrpSpPr>
          <p:nvPr/>
        </p:nvGrpSpPr>
        <p:grpSpPr bwMode="auto">
          <a:xfrm rot="9361066">
            <a:off x="5024438" y="6235700"/>
            <a:ext cx="206375" cy="180975"/>
            <a:chOff x="2604" y="3863"/>
            <a:chExt cx="187" cy="158"/>
          </a:xfrm>
        </p:grpSpPr>
        <p:sp>
          <p:nvSpPr>
            <p:cNvPr id="17464" name="AutoShape 77"/>
            <p:cNvSpPr>
              <a:spLocks noChangeArrowheads="1"/>
            </p:cNvSpPr>
            <p:nvPr/>
          </p:nvSpPr>
          <p:spPr bwMode="auto">
            <a:xfrm>
              <a:off x="2604" y="3863"/>
              <a:ext cx="111" cy="158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7465" name="AutoShape 78"/>
            <p:cNvSpPr>
              <a:spLocks noChangeArrowheads="1"/>
            </p:cNvSpPr>
            <p:nvPr/>
          </p:nvSpPr>
          <p:spPr bwMode="auto">
            <a:xfrm rot="5551170">
              <a:off x="2705" y="3900"/>
              <a:ext cx="84" cy="89"/>
            </a:xfrm>
            <a:prstGeom prst="can">
              <a:avLst>
                <a:gd name="adj" fmla="val 26488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grpSp>
        <p:nvGrpSpPr>
          <p:cNvPr id="17457" name="Group 79"/>
          <p:cNvGrpSpPr>
            <a:grpSpLocks/>
          </p:cNvGrpSpPr>
          <p:nvPr/>
        </p:nvGrpSpPr>
        <p:grpSpPr bwMode="auto">
          <a:xfrm rot="2562729">
            <a:off x="5383213" y="6297613"/>
            <a:ext cx="206375" cy="180975"/>
            <a:chOff x="2604" y="3863"/>
            <a:chExt cx="187" cy="158"/>
          </a:xfrm>
        </p:grpSpPr>
        <p:sp>
          <p:nvSpPr>
            <p:cNvPr id="17462" name="AutoShape 80"/>
            <p:cNvSpPr>
              <a:spLocks noChangeArrowheads="1"/>
            </p:cNvSpPr>
            <p:nvPr/>
          </p:nvSpPr>
          <p:spPr bwMode="auto">
            <a:xfrm>
              <a:off x="2604" y="3863"/>
              <a:ext cx="111" cy="158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7463" name="AutoShape 81"/>
            <p:cNvSpPr>
              <a:spLocks noChangeArrowheads="1"/>
            </p:cNvSpPr>
            <p:nvPr/>
          </p:nvSpPr>
          <p:spPr bwMode="auto">
            <a:xfrm rot="5551170">
              <a:off x="2705" y="3900"/>
              <a:ext cx="84" cy="89"/>
            </a:xfrm>
            <a:prstGeom prst="can">
              <a:avLst>
                <a:gd name="adj" fmla="val 26488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17458" name="Rectangle 82"/>
          <p:cNvSpPr>
            <a:spLocks noChangeArrowheads="1"/>
          </p:cNvSpPr>
          <p:nvPr/>
        </p:nvSpPr>
        <p:spPr bwMode="auto">
          <a:xfrm>
            <a:off x="5121275" y="5994400"/>
            <a:ext cx="404813" cy="427038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7459" name="Rectangle 83"/>
          <p:cNvSpPr>
            <a:spLocks noChangeArrowheads="1"/>
          </p:cNvSpPr>
          <p:nvPr/>
        </p:nvSpPr>
        <p:spPr bwMode="auto">
          <a:xfrm>
            <a:off x="5030788" y="5911850"/>
            <a:ext cx="581025" cy="587375"/>
          </a:xfrm>
          <a:prstGeom prst="rect">
            <a:avLst/>
          </a:prstGeom>
          <a:noFill/>
          <a:ln w="9525">
            <a:solidFill>
              <a:srgbClr val="0066FF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7460" name="Rectangle 84"/>
          <p:cNvSpPr>
            <a:spLocks noChangeArrowheads="1"/>
          </p:cNvSpPr>
          <p:nvPr/>
        </p:nvSpPr>
        <p:spPr bwMode="auto">
          <a:xfrm>
            <a:off x="4946650" y="5837238"/>
            <a:ext cx="731838" cy="736600"/>
          </a:xfrm>
          <a:prstGeom prst="rect">
            <a:avLst/>
          </a:prstGeom>
          <a:noFill/>
          <a:ln w="9525">
            <a:solidFill>
              <a:srgbClr val="0066FF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7461" name="Text Box 85"/>
          <p:cNvSpPr txBox="1">
            <a:spLocks noChangeArrowheads="1"/>
          </p:cNvSpPr>
          <p:nvPr/>
        </p:nvSpPr>
        <p:spPr bwMode="auto">
          <a:xfrm>
            <a:off x="5973763" y="5751513"/>
            <a:ext cx="30559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chemeClr val="bg2"/>
                </a:solidFill>
              </a:rPr>
              <a:t>No scene point contained within the convex hull of the cameras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Voxel coloring : results</a:t>
            </a:r>
          </a:p>
        </p:txBody>
      </p:sp>
      <p:pic>
        <p:nvPicPr>
          <p:cNvPr id="18435" name="Picture 3" descr="seitz_voxdin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638300"/>
            <a:ext cx="2635250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seitz_voxdin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688" y="1635125"/>
            <a:ext cx="2627312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seitz_voxdino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649413"/>
            <a:ext cx="2366963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696913" y="4791075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/>
              <a:t>Input image</a:t>
            </a: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5419725" y="4800600"/>
            <a:ext cx="94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/>
              <a:t>Results</a:t>
            </a: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288925" y="5557838"/>
            <a:ext cx="311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66FF"/>
                </a:solidFill>
              </a:rPr>
              <a:t> [Seitz,Dyer CVPR97]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22"/>
          <p:cNvSpPr>
            <a:spLocks noChangeShapeType="1"/>
          </p:cNvSpPr>
          <p:nvPr/>
        </p:nvSpPr>
        <p:spPr bwMode="auto">
          <a:xfrm flipH="1">
            <a:off x="7108825" y="2862263"/>
            <a:ext cx="403225" cy="855662"/>
          </a:xfrm>
          <a:prstGeom prst="line">
            <a:avLst/>
          </a:prstGeom>
          <a:noFill/>
          <a:ln w="19050">
            <a:solidFill>
              <a:srgbClr val="0066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Space carving</a:t>
            </a:r>
          </a:p>
        </p:txBody>
      </p:sp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250825" y="1069975"/>
            <a:ext cx="8721725" cy="466725"/>
          </a:xfrm>
          <a:prstGeom prst="rect">
            <a:avLst/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In general a view independent order might not exist </a:t>
            </a:r>
          </a:p>
        </p:txBody>
      </p:sp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258763" y="1731963"/>
            <a:ext cx="7604125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u="sng">
                <a:solidFill>
                  <a:srgbClr val="0066FF"/>
                </a:solidFill>
              </a:rPr>
              <a:t>Space carving</a:t>
            </a:r>
            <a:r>
              <a:rPr lang="en-US">
                <a:solidFill>
                  <a:srgbClr val="0066FF"/>
                </a:solidFill>
              </a:rPr>
              <a:t> </a:t>
            </a:r>
            <a:r>
              <a:rPr lang="en-US" b="1">
                <a:solidFill>
                  <a:srgbClr val="0066FF"/>
                </a:solidFill>
              </a:rPr>
              <a:t>[Kutulakos, Seitz ICCV 99, IJCV 2002]</a:t>
            </a:r>
          </a:p>
          <a:p>
            <a:pPr>
              <a:buFont typeface="Wingdings" pitchFamily="2" charset="2"/>
              <a:buChar char="§"/>
            </a:pPr>
            <a:r>
              <a:rPr lang="en-US"/>
              <a:t> initialize a volume containing the scene</a:t>
            </a:r>
          </a:p>
          <a:p>
            <a:pPr>
              <a:buFont typeface="Wingdings" pitchFamily="2" charset="2"/>
              <a:buChar char="§"/>
            </a:pPr>
            <a:r>
              <a:rPr lang="en-US"/>
              <a:t> Choose a </a:t>
            </a:r>
            <a:r>
              <a:rPr lang="en-US" u="sng"/>
              <a:t>voxel on the surface</a:t>
            </a:r>
            <a:r>
              <a:rPr lang="en-US"/>
              <a:t> of the scene</a:t>
            </a:r>
          </a:p>
          <a:p>
            <a:pPr>
              <a:buFont typeface="Wingdings" pitchFamily="2" charset="2"/>
              <a:buChar char="§"/>
            </a:pPr>
            <a:r>
              <a:rPr lang="en-US"/>
              <a:t> Project in all visible images</a:t>
            </a:r>
          </a:p>
          <a:p>
            <a:pPr>
              <a:buFont typeface="Wingdings" pitchFamily="2" charset="2"/>
              <a:buChar char="§"/>
            </a:pPr>
            <a:r>
              <a:rPr lang="en-US"/>
              <a:t> Carve if not consistent</a:t>
            </a:r>
          </a:p>
          <a:p>
            <a:pPr>
              <a:buFont typeface="Wingdings" pitchFamily="2" charset="2"/>
              <a:buChar char="§"/>
            </a:pPr>
            <a:r>
              <a:rPr lang="en-US"/>
              <a:t> Repeat until convergence</a:t>
            </a:r>
          </a:p>
        </p:txBody>
      </p:sp>
      <p:sp>
        <p:nvSpPr>
          <p:cNvPr id="19462" name="Rectangle 5"/>
          <p:cNvSpPr>
            <a:spLocks noChangeArrowheads="1"/>
          </p:cNvSpPr>
          <p:nvPr/>
        </p:nvSpPr>
        <p:spPr bwMode="auto">
          <a:xfrm>
            <a:off x="252413" y="2559050"/>
            <a:ext cx="6316662" cy="1450975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463" name="Freeform 6"/>
          <p:cNvSpPr>
            <a:spLocks/>
          </p:cNvSpPr>
          <p:nvPr/>
        </p:nvSpPr>
        <p:spPr bwMode="auto">
          <a:xfrm>
            <a:off x="7013575" y="2490788"/>
            <a:ext cx="1104900" cy="1001712"/>
          </a:xfrm>
          <a:custGeom>
            <a:avLst/>
            <a:gdLst>
              <a:gd name="T0" fmla="*/ 52924075 w 696"/>
              <a:gd name="T1" fmla="*/ 1176911588 h 631"/>
              <a:gd name="T2" fmla="*/ 158770638 w 696"/>
              <a:gd name="T3" fmla="*/ 362902319 h 631"/>
              <a:gd name="T4" fmla="*/ 1013102813 w 696"/>
              <a:gd name="T5" fmla="*/ 5040310 h 631"/>
              <a:gd name="T6" fmla="*/ 1718746563 w 696"/>
              <a:gd name="T7" fmla="*/ 335179820 h 631"/>
              <a:gd name="T8" fmla="*/ 798890325 w 696"/>
              <a:gd name="T9" fmla="*/ 546872840 h 631"/>
              <a:gd name="T10" fmla="*/ 798890325 w 696"/>
              <a:gd name="T11" fmla="*/ 1081145698 h 631"/>
              <a:gd name="T12" fmla="*/ 320060638 w 696"/>
              <a:gd name="T13" fmla="*/ 1575096076 h 631"/>
              <a:gd name="T14" fmla="*/ 52924075 w 696"/>
              <a:gd name="T15" fmla="*/ 1176911588 h 63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96" h="631">
                <a:moveTo>
                  <a:pt x="21" y="467"/>
                </a:moveTo>
                <a:cubicBezTo>
                  <a:pt x="10" y="387"/>
                  <a:pt x="0" y="221"/>
                  <a:pt x="63" y="144"/>
                </a:cubicBezTo>
                <a:cubicBezTo>
                  <a:pt x="126" y="67"/>
                  <a:pt x="299" y="4"/>
                  <a:pt x="402" y="2"/>
                </a:cubicBezTo>
                <a:cubicBezTo>
                  <a:pt x="505" y="0"/>
                  <a:pt x="696" y="97"/>
                  <a:pt x="682" y="133"/>
                </a:cubicBezTo>
                <a:cubicBezTo>
                  <a:pt x="668" y="169"/>
                  <a:pt x="378" y="168"/>
                  <a:pt x="317" y="217"/>
                </a:cubicBezTo>
                <a:cubicBezTo>
                  <a:pt x="256" y="266"/>
                  <a:pt x="349" y="361"/>
                  <a:pt x="317" y="429"/>
                </a:cubicBezTo>
                <a:cubicBezTo>
                  <a:pt x="285" y="497"/>
                  <a:pt x="176" y="619"/>
                  <a:pt x="127" y="625"/>
                </a:cubicBezTo>
                <a:cubicBezTo>
                  <a:pt x="78" y="631"/>
                  <a:pt x="32" y="547"/>
                  <a:pt x="21" y="467"/>
                </a:cubicBezTo>
                <a:close/>
              </a:path>
            </a:pathLst>
          </a:custGeom>
          <a:solidFill>
            <a:srgbClr val="FFFF99"/>
          </a:solidFill>
          <a:ln w="9525">
            <a:solidFill>
              <a:srgbClr val="00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464" name="Group 7"/>
          <p:cNvGrpSpPr>
            <a:grpSpLocks/>
          </p:cNvGrpSpPr>
          <p:nvPr/>
        </p:nvGrpSpPr>
        <p:grpSpPr bwMode="auto">
          <a:xfrm rot="-3822451">
            <a:off x="6888957" y="3726656"/>
            <a:ext cx="296862" cy="250825"/>
            <a:chOff x="2604" y="3863"/>
            <a:chExt cx="187" cy="158"/>
          </a:xfrm>
        </p:grpSpPr>
        <p:sp>
          <p:nvSpPr>
            <p:cNvPr id="19476" name="AutoShape 8"/>
            <p:cNvSpPr>
              <a:spLocks noChangeArrowheads="1"/>
            </p:cNvSpPr>
            <p:nvPr/>
          </p:nvSpPr>
          <p:spPr bwMode="auto">
            <a:xfrm>
              <a:off x="2604" y="3863"/>
              <a:ext cx="111" cy="158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77" name="AutoShape 9"/>
            <p:cNvSpPr>
              <a:spLocks noChangeArrowheads="1"/>
            </p:cNvSpPr>
            <p:nvPr/>
          </p:nvSpPr>
          <p:spPr bwMode="auto">
            <a:xfrm rot="5551170">
              <a:off x="2705" y="3900"/>
              <a:ext cx="84" cy="89"/>
            </a:xfrm>
            <a:prstGeom prst="can">
              <a:avLst>
                <a:gd name="adj" fmla="val 26488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19465" name="Oval 10"/>
          <p:cNvSpPr>
            <a:spLocks noChangeArrowheads="1"/>
          </p:cNvSpPr>
          <p:nvPr/>
        </p:nvSpPr>
        <p:spPr bwMode="auto">
          <a:xfrm>
            <a:off x="7459663" y="2801938"/>
            <a:ext cx="88900" cy="889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9466" name="Group 14"/>
          <p:cNvGrpSpPr>
            <a:grpSpLocks/>
          </p:cNvGrpSpPr>
          <p:nvPr/>
        </p:nvGrpSpPr>
        <p:grpSpPr bwMode="auto">
          <a:xfrm rot="-8014003">
            <a:off x="7798595" y="3342481"/>
            <a:ext cx="296862" cy="250825"/>
            <a:chOff x="2604" y="3863"/>
            <a:chExt cx="187" cy="158"/>
          </a:xfrm>
        </p:grpSpPr>
        <p:sp>
          <p:nvSpPr>
            <p:cNvPr id="19474" name="AutoShape 15"/>
            <p:cNvSpPr>
              <a:spLocks noChangeArrowheads="1"/>
            </p:cNvSpPr>
            <p:nvPr/>
          </p:nvSpPr>
          <p:spPr bwMode="auto">
            <a:xfrm>
              <a:off x="2604" y="3863"/>
              <a:ext cx="111" cy="158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75" name="AutoShape 16"/>
            <p:cNvSpPr>
              <a:spLocks noChangeArrowheads="1"/>
            </p:cNvSpPr>
            <p:nvPr/>
          </p:nvSpPr>
          <p:spPr bwMode="auto">
            <a:xfrm rot="5551170">
              <a:off x="2705" y="3900"/>
              <a:ext cx="84" cy="89"/>
            </a:xfrm>
            <a:prstGeom prst="can">
              <a:avLst>
                <a:gd name="adj" fmla="val 26488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grpSp>
        <p:nvGrpSpPr>
          <p:cNvPr id="19467" name="Group 17"/>
          <p:cNvGrpSpPr>
            <a:grpSpLocks/>
          </p:cNvGrpSpPr>
          <p:nvPr/>
        </p:nvGrpSpPr>
        <p:grpSpPr bwMode="auto">
          <a:xfrm rot="-10285388">
            <a:off x="8201025" y="2698750"/>
            <a:ext cx="296863" cy="250825"/>
            <a:chOff x="2604" y="3863"/>
            <a:chExt cx="187" cy="158"/>
          </a:xfrm>
        </p:grpSpPr>
        <p:sp>
          <p:nvSpPr>
            <p:cNvPr id="19472" name="AutoShape 18"/>
            <p:cNvSpPr>
              <a:spLocks noChangeArrowheads="1"/>
            </p:cNvSpPr>
            <p:nvPr/>
          </p:nvSpPr>
          <p:spPr bwMode="auto">
            <a:xfrm>
              <a:off x="2604" y="3863"/>
              <a:ext cx="111" cy="158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73" name="AutoShape 19"/>
            <p:cNvSpPr>
              <a:spLocks noChangeArrowheads="1"/>
            </p:cNvSpPr>
            <p:nvPr/>
          </p:nvSpPr>
          <p:spPr bwMode="auto">
            <a:xfrm rot="5551170">
              <a:off x="2705" y="3900"/>
              <a:ext cx="84" cy="89"/>
            </a:xfrm>
            <a:prstGeom prst="can">
              <a:avLst>
                <a:gd name="adj" fmla="val 26488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19468" name="Line 20"/>
          <p:cNvSpPr>
            <a:spLocks noChangeShapeType="1"/>
          </p:cNvSpPr>
          <p:nvPr/>
        </p:nvSpPr>
        <p:spPr bwMode="auto">
          <a:xfrm>
            <a:off x="7508875" y="2852738"/>
            <a:ext cx="336550" cy="485775"/>
          </a:xfrm>
          <a:prstGeom prst="line">
            <a:avLst/>
          </a:prstGeom>
          <a:noFill/>
          <a:ln w="19050">
            <a:solidFill>
              <a:srgbClr val="0066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9" name="Line 21"/>
          <p:cNvSpPr>
            <a:spLocks noChangeShapeType="1"/>
          </p:cNvSpPr>
          <p:nvPr/>
        </p:nvSpPr>
        <p:spPr bwMode="auto">
          <a:xfrm flipV="1">
            <a:off x="7519988" y="2803525"/>
            <a:ext cx="696912" cy="33338"/>
          </a:xfrm>
          <a:prstGeom prst="line">
            <a:avLst/>
          </a:prstGeom>
          <a:noFill/>
          <a:ln w="19050">
            <a:solidFill>
              <a:srgbClr val="0066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0" name="Rectangle 23"/>
          <p:cNvSpPr>
            <a:spLocks noChangeArrowheads="1"/>
          </p:cNvSpPr>
          <p:nvPr/>
        </p:nvSpPr>
        <p:spPr bwMode="auto">
          <a:xfrm>
            <a:off x="266700" y="4197350"/>
            <a:ext cx="5313363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u="sng">
                <a:solidFill>
                  <a:srgbClr val="0066FF"/>
                </a:solidFill>
              </a:rPr>
              <a:t>Consistency:</a:t>
            </a:r>
          </a:p>
          <a:p>
            <a:r>
              <a:rPr lang="en-US" sz="2000"/>
              <a:t>The resulting shape is photo-consistent</a:t>
            </a:r>
          </a:p>
          <a:p>
            <a:r>
              <a:rPr lang="en-US" sz="2000"/>
              <a:t>(</a:t>
            </a:r>
            <a:r>
              <a:rPr lang="en-US" sz="2000" i="1"/>
              <a:t>all inconsistent voxels are removed</a:t>
            </a:r>
            <a:r>
              <a:rPr lang="en-US" sz="2000"/>
              <a:t>)</a:t>
            </a:r>
          </a:p>
          <a:p>
            <a:r>
              <a:rPr lang="en-US" u="sng">
                <a:solidFill>
                  <a:srgbClr val="0066FF"/>
                </a:solidFill>
              </a:rPr>
              <a:t>Convergence:</a:t>
            </a:r>
          </a:p>
          <a:p>
            <a:r>
              <a:rPr lang="en-US" sz="2000"/>
              <a:t>Carving converges to a non-empty shape</a:t>
            </a:r>
          </a:p>
          <a:p>
            <a:r>
              <a:rPr lang="en-US" sz="2000"/>
              <a:t>(</a:t>
            </a:r>
            <a:r>
              <a:rPr lang="en-US" sz="2000" i="1"/>
              <a:t>a point on the true surface is never removed</a:t>
            </a:r>
            <a:r>
              <a:rPr lang="en-US" sz="2000"/>
              <a:t>)</a:t>
            </a:r>
          </a:p>
        </p:txBody>
      </p:sp>
      <p:sp>
        <p:nvSpPr>
          <p:cNvPr id="19471" name="Rectangle 24"/>
          <p:cNvSpPr>
            <a:spLocks noChangeArrowheads="1"/>
          </p:cNvSpPr>
          <p:nvPr/>
        </p:nvSpPr>
        <p:spPr bwMode="auto">
          <a:xfrm>
            <a:off x="6024563" y="5588000"/>
            <a:ext cx="1568450" cy="466725"/>
          </a:xfrm>
          <a:prstGeom prst="rect">
            <a:avLst/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Photo-hull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seitz_hul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4789488"/>
            <a:ext cx="25273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Space carving : photo hull</a:t>
            </a:r>
          </a:p>
        </p:txBody>
      </p:sp>
      <p:pic>
        <p:nvPicPr>
          <p:cNvPr id="20484" name="Picture 3" descr="seitz_hu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989013"/>
            <a:ext cx="51593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1965325" y="3338513"/>
            <a:ext cx="2160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/>
              <a:t>Initial volume and</a:t>
            </a:r>
          </a:p>
          <a:p>
            <a:pPr algn="ctr"/>
            <a:r>
              <a:rPr lang="en-US" sz="2000"/>
              <a:t>true scene</a:t>
            </a:r>
          </a:p>
        </p:txBody>
      </p:sp>
      <p:sp>
        <p:nvSpPr>
          <p:cNvPr id="20486" name="Rectangle 5"/>
          <p:cNvSpPr>
            <a:spLocks noChangeArrowheads="1"/>
          </p:cNvSpPr>
          <p:nvPr/>
        </p:nvSpPr>
        <p:spPr bwMode="auto">
          <a:xfrm>
            <a:off x="5046663" y="3398838"/>
            <a:ext cx="13287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/>
              <a:t>Photo-hull</a:t>
            </a:r>
          </a:p>
        </p:txBody>
      </p:sp>
      <p:sp>
        <p:nvSpPr>
          <p:cNvPr id="20487" name="Rectangle 6"/>
          <p:cNvSpPr>
            <a:spLocks noChangeArrowheads="1"/>
          </p:cNvSpPr>
          <p:nvPr/>
        </p:nvSpPr>
        <p:spPr bwMode="auto">
          <a:xfrm>
            <a:off x="204788" y="3979863"/>
            <a:ext cx="6970712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69863" indent="-169863"/>
            <a:r>
              <a:rPr lang="en-US" u="sng">
                <a:solidFill>
                  <a:srgbClr val="0066FF"/>
                </a:solidFill>
              </a:rPr>
              <a:t>Photo-hull</a:t>
            </a:r>
            <a:r>
              <a:rPr lang="en-US"/>
              <a:t> = union of all photo-consistent shapes</a:t>
            </a:r>
          </a:p>
          <a:p>
            <a:pPr marL="169863" indent="-169863"/>
            <a:endParaRPr lang="en-US" u="sng"/>
          </a:p>
          <a:p>
            <a:pPr marL="169863" indent="-169863"/>
            <a:r>
              <a:rPr lang="en-US" u="sng"/>
              <a:t>Basic algorithm</a:t>
            </a:r>
            <a:r>
              <a:rPr lang="en-US"/>
              <a:t> : </a:t>
            </a:r>
            <a:r>
              <a:rPr lang="en-US" sz="2000"/>
              <a:t>requires a difficult update procedure (visibility computation after carving a voxel)</a:t>
            </a:r>
          </a:p>
          <a:p>
            <a:pPr marL="169863" indent="-169863"/>
            <a:r>
              <a:rPr lang="en-US" u="sng"/>
              <a:t>Multi-pass plane sweep</a:t>
            </a:r>
            <a:r>
              <a:rPr lang="en-US"/>
              <a:t> : </a:t>
            </a:r>
          </a:p>
          <a:p>
            <a:pPr marL="169863" indent="-169863">
              <a:buFont typeface="Wingdings" pitchFamily="2" charset="2"/>
              <a:buChar char="§"/>
            </a:pPr>
            <a:r>
              <a:rPr lang="en-US" sz="2000"/>
              <a:t>Sweep plane in each 6 directions</a:t>
            </a:r>
          </a:p>
          <a:p>
            <a:pPr marL="169863" indent="-169863">
              <a:buFont typeface="Wingdings" pitchFamily="2" charset="2"/>
              <a:buChar char="§"/>
            </a:pPr>
            <a:r>
              <a:rPr lang="en-US" sz="2000"/>
              <a:t>Consider active only cameras on one side of the plane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Shape reconstruction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50913"/>
            <a:ext cx="6099175" cy="2484437"/>
          </a:xfrm>
          <a:solidFill>
            <a:srgbClr val="FFFF99">
              <a:alpha val="50195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2400" u="sng" smtClean="0">
                <a:solidFill>
                  <a:srgbClr val="0066FF"/>
                </a:solidFill>
              </a:rPr>
              <a:t>Given </a:t>
            </a:r>
          </a:p>
          <a:p>
            <a:pPr lvl="1" eaLnBrk="1" hangingPunct="1"/>
            <a:r>
              <a:rPr lang="en-US" sz="2000" smtClean="0"/>
              <a:t>A set of images (views) of an object / scene </a:t>
            </a:r>
          </a:p>
          <a:p>
            <a:pPr lvl="1" eaLnBrk="1" hangingPunct="1"/>
            <a:r>
              <a:rPr lang="en-US" sz="2000" smtClean="0"/>
              <a:t>Camera calibration information</a:t>
            </a:r>
          </a:p>
          <a:p>
            <a:pPr lvl="1" eaLnBrk="1" hangingPunct="1"/>
            <a:r>
              <a:rPr lang="en-US" sz="2000" smtClean="0"/>
              <a:t>[Light calibration information]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en-US" sz="2400" smtClean="0">
                <a:solidFill>
                  <a:srgbClr val="0066FF"/>
                </a:solidFill>
              </a:rPr>
              <a:t>Find the surface that best agrees with the input images.</a:t>
            </a:r>
          </a:p>
        </p:txBody>
      </p:sp>
      <p:pic>
        <p:nvPicPr>
          <p:cNvPr id="3076" name="Picture 4" descr="dog_mesh_shad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13" y="2854325"/>
            <a:ext cx="10382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doglef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1042988"/>
            <a:ext cx="855662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dogrigh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1055688"/>
            <a:ext cx="825500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9" name="Group 7"/>
          <p:cNvGrpSpPr>
            <a:grpSpLocks/>
          </p:cNvGrpSpPr>
          <p:nvPr/>
        </p:nvGrpSpPr>
        <p:grpSpPr bwMode="auto">
          <a:xfrm rot="-9922738">
            <a:off x="7153275" y="2130425"/>
            <a:ext cx="296863" cy="250825"/>
            <a:chOff x="2604" y="3863"/>
            <a:chExt cx="187" cy="158"/>
          </a:xfrm>
        </p:grpSpPr>
        <p:sp>
          <p:nvSpPr>
            <p:cNvPr id="3097" name="AutoShape 8"/>
            <p:cNvSpPr>
              <a:spLocks noChangeArrowheads="1"/>
            </p:cNvSpPr>
            <p:nvPr/>
          </p:nvSpPr>
          <p:spPr bwMode="auto">
            <a:xfrm>
              <a:off x="2604" y="3863"/>
              <a:ext cx="111" cy="158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098" name="AutoShape 9"/>
            <p:cNvSpPr>
              <a:spLocks noChangeArrowheads="1"/>
            </p:cNvSpPr>
            <p:nvPr/>
          </p:nvSpPr>
          <p:spPr bwMode="auto">
            <a:xfrm rot="5551170">
              <a:off x="2705" y="3900"/>
              <a:ext cx="84" cy="89"/>
            </a:xfrm>
            <a:prstGeom prst="can">
              <a:avLst>
                <a:gd name="adj" fmla="val 26488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grpSp>
        <p:nvGrpSpPr>
          <p:cNvPr id="3080" name="Group 10"/>
          <p:cNvGrpSpPr>
            <a:grpSpLocks/>
          </p:cNvGrpSpPr>
          <p:nvPr/>
        </p:nvGrpSpPr>
        <p:grpSpPr bwMode="auto">
          <a:xfrm>
            <a:off x="5903913" y="941388"/>
            <a:ext cx="412750" cy="384175"/>
            <a:chOff x="2097" y="3055"/>
            <a:chExt cx="260" cy="242"/>
          </a:xfrm>
        </p:grpSpPr>
        <p:sp>
          <p:nvSpPr>
            <p:cNvPr id="3089" name="Oval 11"/>
            <p:cNvSpPr>
              <a:spLocks noChangeArrowheads="1"/>
            </p:cNvSpPr>
            <p:nvPr/>
          </p:nvSpPr>
          <p:spPr bwMode="auto">
            <a:xfrm>
              <a:off x="2177" y="3128"/>
              <a:ext cx="101" cy="9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3090" name="Line 12"/>
            <p:cNvSpPr>
              <a:spLocks noChangeShapeType="1"/>
            </p:cNvSpPr>
            <p:nvPr/>
          </p:nvSpPr>
          <p:spPr bwMode="auto">
            <a:xfrm>
              <a:off x="2256" y="3239"/>
              <a:ext cx="27" cy="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091" name="Line 13"/>
            <p:cNvSpPr>
              <a:spLocks noChangeShapeType="1"/>
            </p:cNvSpPr>
            <p:nvPr/>
          </p:nvSpPr>
          <p:spPr bwMode="auto">
            <a:xfrm>
              <a:off x="2299" y="3207"/>
              <a:ext cx="48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92" name="Line 14"/>
            <p:cNvSpPr>
              <a:spLocks noChangeShapeType="1"/>
            </p:cNvSpPr>
            <p:nvPr/>
          </p:nvSpPr>
          <p:spPr bwMode="auto">
            <a:xfrm flipH="1">
              <a:off x="2177" y="3234"/>
              <a:ext cx="16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93" name="Line 15"/>
            <p:cNvSpPr>
              <a:spLocks noChangeShapeType="1"/>
            </p:cNvSpPr>
            <p:nvPr/>
          </p:nvSpPr>
          <p:spPr bwMode="auto">
            <a:xfrm flipH="1">
              <a:off x="2246" y="3055"/>
              <a:ext cx="5" cy="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94" name="Line 16"/>
            <p:cNvSpPr>
              <a:spLocks noChangeShapeType="1"/>
            </p:cNvSpPr>
            <p:nvPr/>
          </p:nvSpPr>
          <p:spPr bwMode="auto">
            <a:xfrm flipV="1">
              <a:off x="2299" y="3102"/>
              <a:ext cx="58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95" name="Line 17"/>
            <p:cNvSpPr>
              <a:spLocks noChangeShapeType="1"/>
            </p:cNvSpPr>
            <p:nvPr/>
          </p:nvSpPr>
          <p:spPr bwMode="auto">
            <a:xfrm>
              <a:off x="2097" y="3088"/>
              <a:ext cx="64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96" name="Line 18"/>
            <p:cNvSpPr>
              <a:spLocks noChangeShapeType="1"/>
            </p:cNvSpPr>
            <p:nvPr/>
          </p:nvSpPr>
          <p:spPr bwMode="auto">
            <a:xfrm flipH="1">
              <a:off x="2098" y="3197"/>
              <a:ext cx="53" cy="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3081" name="Text Box 19"/>
          <p:cNvSpPr txBox="1">
            <a:spLocks noChangeArrowheads="1"/>
          </p:cNvSpPr>
          <p:nvPr/>
        </p:nvSpPr>
        <p:spPr bwMode="auto">
          <a:xfrm>
            <a:off x="8624888" y="1944688"/>
            <a:ext cx="519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latin typeface="Times New Roman" pitchFamily="18" charset="0"/>
              </a:rPr>
              <a:t>…</a:t>
            </a:r>
          </a:p>
        </p:txBody>
      </p:sp>
      <p:sp>
        <p:nvSpPr>
          <p:cNvPr id="3082" name="AutoShape 20"/>
          <p:cNvSpPr>
            <a:spLocks noChangeArrowheads="1"/>
          </p:cNvSpPr>
          <p:nvPr/>
        </p:nvSpPr>
        <p:spPr bwMode="auto">
          <a:xfrm>
            <a:off x="7399338" y="2549525"/>
            <a:ext cx="227012" cy="293688"/>
          </a:xfrm>
          <a:prstGeom prst="downArrow">
            <a:avLst>
              <a:gd name="adj1" fmla="val 50000"/>
              <a:gd name="adj2" fmla="val 32343"/>
            </a:avLst>
          </a:prstGeom>
          <a:solidFill>
            <a:srgbClr val="FFFF99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083" name="AutoShape 21"/>
          <p:cNvSpPr>
            <a:spLocks/>
          </p:cNvSpPr>
          <p:nvPr/>
        </p:nvSpPr>
        <p:spPr bwMode="auto">
          <a:xfrm rot="5400000">
            <a:off x="7475538" y="1617663"/>
            <a:ext cx="88900" cy="1720850"/>
          </a:xfrm>
          <a:prstGeom prst="rightBrace">
            <a:avLst>
              <a:gd name="adj1" fmla="val 161310"/>
              <a:gd name="adj2" fmla="val 50000"/>
            </a:avLst>
          </a:prstGeom>
          <a:noFill/>
          <a:ln w="9525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3084" name="Group 28"/>
          <p:cNvGrpSpPr>
            <a:grpSpLocks/>
          </p:cNvGrpSpPr>
          <p:nvPr/>
        </p:nvGrpSpPr>
        <p:grpSpPr bwMode="auto">
          <a:xfrm>
            <a:off x="0" y="3678238"/>
            <a:ext cx="7735888" cy="2533650"/>
            <a:chOff x="0" y="2317"/>
            <a:chExt cx="4873" cy="1596"/>
          </a:xfrm>
        </p:grpSpPr>
        <p:sp>
          <p:nvSpPr>
            <p:cNvPr id="3085" name="Rectangle 22"/>
            <p:cNvSpPr>
              <a:spLocks noChangeArrowheads="1"/>
            </p:cNvSpPr>
            <p:nvPr/>
          </p:nvSpPr>
          <p:spPr bwMode="auto">
            <a:xfrm>
              <a:off x="0" y="2317"/>
              <a:ext cx="4873" cy="1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u="sng">
                  <a:solidFill>
                    <a:srgbClr val="0066FF"/>
                  </a:solidFill>
                </a:rPr>
                <a:t>Approach:</a:t>
              </a:r>
            </a:p>
            <a:p>
              <a:pPr>
                <a:spcBef>
                  <a:spcPct val="20000"/>
                </a:spcBef>
                <a:buFont typeface="Wingdings" pitchFamily="2" charset="2"/>
                <a:buChar char="§"/>
              </a:pPr>
              <a:r>
                <a:rPr lang="en-US"/>
                <a:t> chose a surface representation</a:t>
              </a:r>
            </a:p>
            <a:p>
              <a:pPr>
                <a:spcBef>
                  <a:spcPct val="20000"/>
                </a:spcBef>
                <a:buFont typeface="Wingdings" pitchFamily="2" charset="2"/>
                <a:buChar char="§"/>
              </a:pPr>
              <a:r>
                <a:rPr lang="en-US"/>
                <a:t> define</a:t>
              </a:r>
              <a:r>
                <a:rPr lang="en-US">
                  <a:solidFill>
                    <a:srgbClr val="0066FF"/>
                  </a:solidFill>
                </a:rPr>
                <a:t> </a:t>
              </a:r>
              <a:r>
                <a:rPr lang="en-US"/>
                <a:t>a photo-consistency function </a:t>
              </a:r>
            </a:p>
            <a:p>
              <a:pPr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/>
                <a:t>   </a:t>
              </a:r>
              <a:r>
                <a:rPr lang="en-US" sz="2000"/>
                <a:t>[in practice photo-consistency+regularization]</a:t>
              </a:r>
            </a:p>
            <a:p>
              <a:pPr>
                <a:spcBef>
                  <a:spcPct val="20000"/>
                </a:spcBef>
                <a:buFont typeface="Wingdings" pitchFamily="2" charset="2"/>
                <a:buChar char="§"/>
              </a:pPr>
              <a:r>
                <a:rPr lang="en-US"/>
                <a:t> solve the following minimization</a:t>
              </a:r>
            </a:p>
          </p:txBody>
        </p:sp>
        <p:graphicFrame>
          <p:nvGraphicFramePr>
            <p:cNvPr id="3086" name="Object 23"/>
            <p:cNvGraphicFramePr>
              <a:graphicFrameLocks noChangeAspect="1"/>
            </p:cNvGraphicFramePr>
            <p:nvPr/>
          </p:nvGraphicFramePr>
          <p:xfrm>
            <a:off x="3450" y="2624"/>
            <a:ext cx="382" cy="2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9" name="Equation" r:id="rId6" imgW="304536" imgH="203024" progId="Equation.3">
                    <p:embed/>
                  </p:oleObj>
                </mc:Choice>
                <mc:Fallback>
                  <p:oleObj name="Equation" r:id="rId6" imgW="304536" imgH="203024" progId="Equation.3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50" y="2624"/>
                          <a:ext cx="382" cy="2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7" name="Object 24"/>
            <p:cNvGraphicFramePr>
              <a:graphicFrameLocks noChangeAspect="1"/>
            </p:cNvGraphicFramePr>
            <p:nvPr/>
          </p:nvGraphicFramePr>
          <p:xfrm>
            <a:off x="3434" y="2873"/>
            <a:ext cx="437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0" name="Equation" r:id="rId8" imgW="355292" imgH="203024" progId="Equation.3">
                    <p:embed/>
                  </p:oleObj>
                </mc:Choice>
                <mc:Fallback>
                  <p:oleObj name="Equation" r:id="rId8" imgW="355292" imgH="203024" progId="Equation.3">
                    <p:embed/>
                    <p:pic>
                      <p:nvPicPr>
                        <p:cNvPr id="0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4" y="2873"/>
                          <a:ext cx="437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8" name="Object 25"/>
            <p:cNvGraphicFramePr>
              <a:graphicFrameLocks noChangeAspect="1"/>
            </p:cNvGraphicFramePr>
            <p:nvPr/>
          </p:nvGraphicFramePr>
          <p:xfrm>
            <a:off x="3499" y="3493"/>
            <a:ext cx="1203" cy="4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1" name="Equation" r:id="rId10" imgW="1091726" imgH="380835" progId="Equation.3">
                    <p:embed/>
                  </p:oleObj>
                </mc:Choice>
                <mc:Fallback>
                  <p:oleObj name="Equation" r:id="rId10" imgW="1091726" imgH="380835" progId="Equation.3">
                    <p:embed/>
                    <p:pic>
                      <p:nvPicPr>
                        <p:cNvPr id="0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99" y="3493"/>
                          <a:ext cx="1203" cy="4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Space carving : results</a:t>
            </a:r>
          </a:p>
        </p:txBody>
      </p:sp>
      <p:pic>
        <p:nvPicPr>
          <p:cNvPr id="21507" name="Picture 3" descr="seitz_carvgargo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973138"/>
            <a:ext cx="227330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seitz_carvgargoil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0" y="1001713"/>
            <a:ext cx="163195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seitz_carvgargoil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957263"/>
            <a:ext cx="1492250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seitz_hand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4010025"/>
            <a:ext cx="2700338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seitz_han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894138"/>
            <a:ext cx="205105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seitz_hand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3" y="3998913"/>
            <a:ext cx="2363787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268288" y="6051550"/>
            <a:ext cx="5586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66FF"/>
                </a:solidFill>
              </a:rPr>
              <a:t>[Kutulakos, Seitz ICCV 99, IJCV 2002]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Graph cuts for multi-view reconstruction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Discrete surface reconstruction</a:t>
            </a:r>
          </a:p>
          <a:p>
            <a:pPr eaLnBrk="1" hangingPunct="1"/>
            <a:r>
              <a:rPr lang="en-US" smtClean="0"/>
              <a:t>Graph cut</a:t>
            </a:r>
          </a:p>
          <a:p>
            <a:pPr eaLnBrk="1" hangingPunct="1"/>
            <a:r>
              <a:rPr lang="en-US" smtClean="0"/>
              <a:t>Graph cuts as hypersurfaces </a:t>
            </a:r>
          </a:p>
          <a:p>
            <a:pPr lvl="1" eaLnBrk="1" hangingPunct="1"/>
            <a:r>
              <a:rPr lang="en-US" smtClean="0"/>
              <a:t>Example: </a:t>
            </a:r>
            <a:r>
              <a:rPr lang="en-US" smtClean="0">
                <a:solidFill>
                  <a:srgbClr val="0066FF"/>
                </a:solidFill>
              </a:rPr>
              <a:t>[Paris, Sillion, Quan IJCV 05]</a:t>
            </a:r>
          </a:p>
          <a:p>
            <a:pPr eaLnBrk="1" hangingPunct="1"/>
            <a:r>
              <a:rPr lang="en-US" smtClean="0"/>
              <a:t>Types of energies minimized with graph cut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    </a:t>
            </a:r>
            <a:r>
              <a:rPr lang="en-US" sz="2400" smtClean="0">
                <a:solidFill>
                  <a:srgbClr val="0066FF"/>
                </a:solidFill>
              </a:rPr>
              <a:t>[Kolmogorov Zabih ECCV 2002]</a:t>
            </a:r>
            <a:endParaRPr lang="en-US" smtClean="0"/>
          </a:p>
          <a:p>
            <a:pPr eaLnBrk="1" hangingPunct="1"/>
            <a:r>
              <a:rPr lang="en-US" smtClean="0"/>
              <a:t>Graph cuts for multi-labeling</a:t>
            </a:r>
            <a:endParaRPr 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Reconstruction as labeling</a:t>
            </a:r>
          </a:p>
        </p:txBody>
      </p:sp>
      <p:graphicFrame>
        <p:nvGraphicFramePr>
          <p:cNvPr id="23555" name="Object 7"/>
          <p:cNvGraphicFramePr>
            <a:graphicFrameLocks noChangeAspect="1"/>
          </p:cNvGraphicFramePr>
          <p:nvPr/>
        </p:nvGraphicFramePr>
        <p:xfrm>
          <a:off x="420688" y="965200"/>
          <a:ext cx="4930775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0" name="Equation" r:id="rId3" imgW="2819400" imgH="533400" progId="Equation.3">
                  <p:embed/>
                </p:oleObj>
              </mc:Choice>
              <mc:Fallback>
                <p:oleObj name="Equation" r:id="rId3" imgW="2819400" imgH="533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88" y="965200"/>
                        <a:ext cx="4930775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Rectangle 8"/>
          <p:cNvSpPr>
            <a:spLocks noChangeArrowheads="1"/>
          </p:cNvSpPr>
          <p:nvPr/>
        </p:nvSpPr>
        <p:spPr bwMode="auto">
          <a:xfrm>
            <a:off x="425450" y="2160588"/>
            <a:ext cx="2990850" cy="466725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Discrete formulation:</a:t>
            </a:r>
          </a:p>
        </p:txBody>
      </p:sp>
      <p:sp>
        <p:nvSpPr>
          <p:cNvPr id="23557" name="Rectangle 9"/>
          <p:cNvSpPr>
            <a:spLocks noChangeArrowheads="1"/>
          </p:cNvSpPr>
          <p:nvPr/>
        </p:nvSpPr>
        <p:spPr bwMode="auto">
          <a:xfrm>
            <a:off x="431800" y="2600325"/>
            <a:ext cx="82470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/>
              <a:t> surface representation 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/>
              <a:t> labels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/>
              <a:t>Find a set of labels                                that minimize                    </a:t>
            </a:r>
          </a:p>
        </p:txBody>
      </p:sp>
      <p:graphicFrame>
        <p:nvGraphicFramePr>
          <p:cNvPr id="23558" name="Object 10"/>
          <p:cNvGraphicFramePr>
            <a:graphicFrameLocks noChangeAspect="1"/>
          </p:cNvGraphicFramePr>
          <p:nvPr/>
        </p:nvGraphicFramePr>
        <p:xfrm>
          <a:off x="4056063" y="2600325"/>
          <a:ext cx="735012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1" name="Equation" r:id="rId5" imgW="393529" imgH="203112" progId="Equation.3">
                  <p:embed/>
                </p:oleObj>
              </mc:Choice>
              <mc:Fallback>
                <p:oleObj name="Equation" r:id="rId5" imgW="393529" imgH="203112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6063" y="2600325"/>
                        <a:ext cx="735012" cy="379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9" name="Object 11"/>
          <p:cNvGraphicFramePr>
            <a:graphicFrameLocks noChangeAspect="1"/>
          </p:cNvGraphicFramePr>
          <p:nvPr/>
        </p:nvGraphicFramePr>
        <p:xfrm>
          <a:off x="3201988" y="3743325"/>
          <a:ext cx="23780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2" name="Equation" r:id="rId7" imgW="1295400" imgH="254000" progId="Equation.3">
                  <p:embed/>
                </p:oleObj>
              </mc:Choice>
              <mc:Fallback>
                <p:oleObj name="Equation" r:id="rId7" imgW="1295400" imgH="2540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1988" y="3743325"/>
                        <a:ext cx="2378075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0" name="Object 12"/>
          <p:cNvGraphicFramePr>
            <a:graphicFrameLocks noChangeAspect="1"/>
          </p:cNvGraphicFramePr>
          <p:nvPr/>
        </p:nvGraphicFramePr>
        <p:xfrm>
          <a:off x="458788" y="4198938"/>
          <a:ext cx="467042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3" name="Equation" r:id="rId9" imgW="2527300" imgH="355600" progId="Equation.3">
                  <p:embed/>
                </p:oleObj>
              </mc:Choice>
              <mc:Fallback>
                <p:oleObj name="Equation" r:id="rId9" imgW="2527300" imgH="3556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88" y="4198938"/>
                        <a:ext cx="4670425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1" name="Object 13"/>
          <p:cNvGraphicFramePr>
            <a:graphicFrameLocks noChangeAspect="1"/>
          </p:cNvGraphicFramePr>
          <p:nvPr/>
        </p:nvGraphicFramePr>
        <p:xfrm>
          <a:off x="4057650" y="3116263"/>
          <a:ext cx="374650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4" name="Equation" r:id="rId11" imgW="190417" imgH="241195" progId="Equation.3">
                  <p:embed/>
                </p:oleObj>
              </mc:Choice>
              <mc:Fallback>
                <p:oleObj name="Equation" r:id="rId11" imgW="190417" imgH="241195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7650" y="3116263"/>
                        <a:ext cx="374650" cy="47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2" name="Rectangle 14"/>
          <p:cNvSpPr>
            <a:spLocks noChangeArrowheads="1"/>
          </p:cNvSpPr>
          <p:nvPr/>
        </p:nvSpPr>
        <p:spPr bwMode="auto">
          <a:xfrm>
            <a:off x="5153025" y="2155825"/>
            <a:ext cx="3740150" cy="144145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Ex: </a:t>
            </a:r>
            <a:r>
              <a:rPr lang="en-US" sz="2000" u="sng">
                <a:solidFill>
                  <a:srgbClr val="0066FF"/>
                </a:solidFill>
              </a:rPr>
              <a:t>disparity map</a:t>
            </a:r>
            <a:r>
              <a:rPr lang="en-US" sz="2000">
                <a:solidFill>
                  <a:srgbClr val="0066FF"/>
                </a:solidFill>
              </a:rPr>
              <a:t>     </a:t>
            </a:r>
            <a:r>
              <a:rPr lang="en-US" sz="2000" u="sng">
                <a:solidFill>
                  <a:srgbClr val="0066FF"/>
                </a:solidFill>
              </a:rPr>
              <a:t>voxels</a:t>
            </a:r>
            <a:r>
              <a:rPr lang="en-US"/>
              <a:t> </a:t>
            </a:r>
          </a:p>
          <a:p>
            <a:r>
              <a:rPr lang="en-US"/>
              <a:t>     </a:t>
            </a:r>
            <a:r>
              <a:rPr lang="en-US" sz="2000"/>
              <a:t>pixels                  voxels</a:t>
            </a:r>
          </a:p>
          <a:p>
            <a:r>
              <a:rPr lang="en-US" sz="2000"/>
              <a:t>      disparities           occupancy</a:t>
            </a:r>
          </a:p>
          <a:p>
            <a:r>
              <a:rPr lang="en-US" sz="2000"/>
              <a:t>		        </a:t>
            </a:r>
          </a:p>
        </p:txBody>
      </p:sp>
      <p:graphicFrame>
        <p:nvGraphicFramePr>
          <p:cNvPr id="23563" name="Object 15"/>
          <p:cNvGraphicFramePr>
            <a:graphicFrameLocks noChangeAspect="1"/>
          </p:cNvGraphicFramePr>
          <p:nvPr/>
        </p:nvGraphicFramePr>
        <p:xfrm>
          <a:off x="5518150" y="3238500"/>
          <a:ext cx="1077913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5" name="Equation" r:id="rId13" imgW="558558" imgH="203112" progId="Equation.3">
                  <p:embed/>
                </p:oleObj>
              </mc:Choice>
              <mc:Fallback>
                <p:oleObj name="Equation" r:id="rId13" imgW="558558" imgH="203112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8150" y="3238500"/>
                        <a:ext cx="1077913" cy="39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4" name="Object 16"/>
          <p:cNvGraphicFramePr>
            <a:graphicFrameLocks noChangeAspect="1"/>
          </p:cNvGraphicFramePr>
          <p:nvPr/>
        </p:nvGraphicFramePr>
        <p:xfrm>
          <a:off x="7577138" y="3232150"/>
          <a:ext cx="61912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6" name="Equation" r:id="rId15" imgW="317225" imgH="203024" progId="Equation.3">
                  <p:embed/>
                </p:oleObj>
              </mc:Choice>
              <mc:Fallback>
                <p:oleObj name="Equation" r:id="rId15" imgW="317225" imgH="203024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7138" y="3232150"/>
                        <a:ext cx="619125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5" name="Rectangle 17"/>
          <p:cNvSpPr>
            <a:spLocks noChangeArrowheads="1"/>
          </p:cNvSpPr>
          <p:nvPr/>
        </p:nvSpPr>
        <p:spPr bwMode="auto">
          <a:xfrm>
            <a:off x="500063" y="4938713"/>
            <a:ext cx="9048750" cy="169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sz="2000" u="sng">
                <a:solidFill>
                  <a:srgbClr val="0066FF"/>
                </a:solidFill>
              </a:rPr>
              <a:t>Notes:</a:t>
            </a:r>
          </a:p>
          <a:p>
            <a:pPr>
              <a:lnSpc>
                <a:spcPct val="65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000"/>
              <a:t> NP hard </a:t>
            </a:r>
          </a:p>
          <a:p>
            <a:pPr>
              <a:lnSpc>
                <a:spcPct val="65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000"/>
              <a:t> Can be solved using MRF energy minimization methods</a:t>
            </a:r>
          </a:p>
          <a:p>
            <a:pPr lvl="1">
              <a:lnSpc>
                <a:spcPct val="65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sz="2000"/>
              <a:t>  </a:t>
            </a:r>
            <a:r>
              <a:rPr lang="en-US" sz="2000" u="sng">
                <a:solidFill>
                  <a:srgbClr val="808080"/>
                </a:solidFill>
              </a:rPr>
              <a:t>graph cuts (submodular E)</a:t>
            </a:r>
            <a:r>
              <a:rPr lang="en-US" sz="2000">
                <a:solidFill>
                  <a:srgbClr val="808080"/>
                </a:solidFill>
              </a:rPr>
              <a:t>, dynamic programming, belief propagation,</a:t>
            </a:r>
          </a:p>
          <a:p>
            <a:pPr lvl="1">
              <a:lnSpc>
                <a:spcPct val="65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sz="2000">
                <a:solidFill>
                  <a:srgbClr val="808080"/>
                </a:solidFill>
              </a:rPr>
              <a:t>  simulated annealing …</a:t>
            </a:r>
          </a:p>
        </p:txBody>
      </p:sp>
      <p:sp>
        <p:nvSpPr>
          <p:cNvPr id="23566" name="AutoShape 18"/>
          <p:cNvSpPr>
            <a:spLocks/>
          </p:cNvSpPr>
          <p:nvPr/>
        </p:nvSpPr>
        <p:spPr bwMode="auto">
          <a:xfrm rot="5400000">
            <a:off x="1966119" y="1158082"/>
            <a:ext cx="139700" cy="1300162"/>
          </a:xfrm>
          <a:prstGeom prst="rightBrace">
            <a:avLst>
              <a:gd name="adj1" fmla="val 77557"/>
              <a:gd name="adj2" fmla="val 50000"/>
            </a:avLst>
          </a:prstGeom>
          <a:noFill/>
          <a:ln w="190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3567" name="AutoShape 19"/>
          <p:cNvSpPr>
            <a:spLocks/>
          </p:cNvSpPr>
          <p:nvPr/>
        </p:nvSpPr>
        <p:spPr bwMode="auto">
          <a:xfrm rot="5400000">
            <a:off x="4219575" y="981075"/>
            <a:ext cx="198438" cy="1703388"/>
          </a:xfrm>
          <a:prstGeom prst="rightBrace">
            <a:avLst>
              <a:gd name="adj1" fmla="val 71533"/>
              <a:gd name="adj2" fmla="val 50000"/>
            </a:avLst>
          </a:prstGeom>
          <a:noFill/>
          <a:ln w="190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3568" name="Rectangle 20"/>
          <p:cNvSpPr>
            <a:spLocks noChangeArrowheads="1"/>
          </p:cNvSpPr>
          <p:nvPr/>
        </p:nvSpPr>
        <p:spPr bwMode="auto">
          <a:xfrm>
            <a:off x="1073150" y="1770063"/>
            <a:ext cx="2051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66FF"/>
                </a:solidFill>
              </a:rPr>
              <a:t>Photo-consistency</a:t>
            </a:r>
          </a:p>
        </p:txBody>
      </p:sp>
      <p:sp>
        <p:nvSpPr>
          <p:cNvPr id="23569" name="Rectangle 21"/>
          <p:cNvSpPr>
            <a:spLocks noChangeArrowheads="1"/>
          </p:cNvSpPr>
          <p:nvPr/>
        </p:nvSpPr>
        <p:spPr bwMode="auto">
          <a:xfrm>
            <a:off x="3663950" y="1809750"/>
            <a:ext cx="145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66FF"/>
                </a:solidFill>
              </a:rPr>
              <a:t>Smoothness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graphcu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0"/>
            <a:ext cx="2293938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 descr="graphcu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981075"/>
            <a:ext cx="2049463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 cuts</a:t>
            </a: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4606925" y="1033463"/>
            <a:ext cx="22193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u="sng">
                <a:solidFill>
                  <a:srgbClr val="0066FF"/>
                </a:solidFill>
              </a:rPr>
              <a:t>Oriented graph</a:t>
            </a:r>
          </a:p>
          <a:p>
            <a:pPr marL="568325" lvl="1" indent="-225425">
              <a:buFont typeface="Wingdings" pitchFamily="2" charset="2"/>
              <a:buChar char="§"/>
            </a:pPr>
            <a:r>
              <a:rPr lang="en-US" sz="2000">
                <a:solidFill>
                  <a:srgbClr val="0066FF"/>
                </a:solidFill>
              </a:rPr>
              <a:t>nodes</a:t>
            </a:r>
          </a:p>
          <a:p>
            <a:pPr marL="568325" lvl="1" indent="-225425">
              <a:buFont typeface="Wingdings" pitchFamily="2" charset="2"/>
              <a:buChar char="§"/>
            </a:pPr>
            <a:r>
              <a:rPr lang="en-US" sz="2000">
                <a:solidFill>
                  <a:srgbClr val="0066FF"/>
                </a:solidFill>
              </a:rPr>
              <a:t>edges</a:t>
            </a:r>
          </a:p>
        </p:txBody>
      </p:sp>
      <p:graphicFrame>
        <p:nvGraphicFramePr>
          <p:cNvPr id="24582" name="Object 6"/>
          <p:cNvGraphicFramePr>
            <a:graphicFrameLocks noChangeAspect="1"/>
          </p:cNvGraphicFramePr>
          <p:nvPr/>
        </p:nvGraphicFramePr>
        <p:xfrm>
          <a:off x="6907213" y="966788"/>
          <a:ext cx="1203325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7" name="Equation" r:id="rId5" imgW="672808" imgH="253890" progId="Equation.3">
                  <p:embed/>
                </p:oleObj>
              </mc:Choice>
              <mc:Fallback>
                <p:oleObj name="Equation" r:id="rId5" imgW="672808" imgH="25389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7213" y="966788"/>
                        <a:ext cx="1203325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6067425" y="1392238"/>
            <a:ext cx="28987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000" i="1">
                <a:solidFill>
                  <a:srgbClr val="0066FF"/>
                </a:solidFill>
                <a:latin typeface="Times New Roman" pitchFamily="18" charset="0"/>
              </a:rPr>
              <a:t>V</a:t>
            </a:r>
            <a:r>
              <a:rPr lang="en-US" sz="2000"/>
              <a:t> , source </a:t>
            </a:r>
            <a:r>
              <a:rPr lang="en-US" sz="2000" i="1">
                <a:solidFill>
                  <a:srgbClr val="0066FF"/>
                </a:solidFill>
                <a:latin typeface="Times New Roman" pitchFamily="18" charset="0"/>
              </a:rPr>
              <a:t>s</a:t>
            </a:r>
            <a:r>
              <a:rPr lang="en-US" sz="2000"/>
              <a:t>  , sink </a:t>
            </a:r>
            <a:r>
              <a:rPr lang="en-US" sz="2000" i="1">
                <a:solidFill>
                  <a:srgbClr val="0066FF"/>
                </a:solidFill>
                <a:latin typeface="Times New Roman" pitchFamily="18" charset="0"/>
              </a:rPr>
              <a:t>t </a:t>
            </a:r>
          </a:p>
          <a:p>
            <a:pPr>
              <a:buFont typeface="Wingdings" pitchFamily="2" charset="2"/>
              <a:buNone/>
            </a:pPr>
            <a:r>
              <a:rPr lang="en-US" sz="2000" i="1">
                <a:solidFill>
                  <a:srgbClr val="0066FF"/>
                </a:solidFill>
                <a:latin typeface="Times New Roman" pitchFamily="18" charset="0"/>
              </a:rPr>
              <a:t>E </a:t>
            </a:r>
            <a:r>
              <a:rPr lang="en-US" sz="2000"/>
              <a:t>, edge capacity </a:t>
            </a:r>
            <a:r>
              <a:rPr lang="en-US" sz="2000" i="1">
                <a:solidFill>
                  <a:srgbClr val="0066FF"/>
                </a:solidFill>
                <a:latin typeface="Times New Roman" pitchFamily="18" charset="0"/>
              </a:rPr>
              <a:t>w(p,q) </a:t>
            </a:r>
          </a:p>
          <a:p>
            <a:pPr>
              <a:buFont typeface="Wingdings" pitchFamily="2" charset="2"/>
              <a:buNone/>
            </a:pPr>
            <a:r>
              <a:rPr lang="en-US" sz="2000" i="1">
                <a:solidFill>
                  <a:srgbClr val="0066FF"/>
                </a:solidFill>
                <a:latin typeface="Times New Roman" pitchFamily="18" charset="0"/>
              </a:rPr>
              <a:t>     </a:t>
            </a:r>
            <a:r>
              <a:rPr lang="en-US" sz="2000"/>
              <a:t>(non-negative)</a:t>
            </a:r>
          </a:p>
        </p:txBody>
      </p:sp>
      <p:sp>
        <p:nvSpPr>
          <p:cNvPr id="24584" name="Rectangle 11"/>
          <p:cNvSpPr>
            <a:spLocks noChangeArrowheads="1"/>
          </p:cNvSpPr>
          <p:nvPr/>
        </p:nvSpPr>
        <p:spPr bwMode="auto">
          <a:xfrm>
            <a:off x="239713" y="3268663"/>
            <a:ext cx="8829675" cy="377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u="sng">
                <a:solidFill>
                  <a:srgbClr val="0066FF"/>
                </a:solidFill>
              </a:rPr>
              <a:t>Cut </a:t>
            </a:r>
            <a:r>
              <a:rPr lang="en-US">
                <a:solidFill>
                  <a:srgbClr val="0066FF"/>
                </a:solidFill>
              </a:rPr>
              <a:t> </a:t>
            </a:r>
            <a:r>
              <a:rPr lang="en-US" sz="2000" i="1">
                <a:solidFill>
                  <a:srgbClr val="0066FF"/>
                </a:solidFill>
                <a:latin typeface="Times New Roman" pitchFamily="18" charset="0"/>
              </a:rPr>
              <a:t>C={S,T}</a:t>
            </a:r>
            <a:r>
              <a:rPr lang="en-US" sz="2000"/>
              <a:t> partition of nodes into two disjoint sets such that </a:t>
            </a:r>
            <a:r>
              <a:rPr lang="en-US" sz="2000" i="1">
                <a:solidFill>
                  <a:srgbClr val="0066FF"/>
                </a:solidFill>
                <a:latin typeface="Times New Roman" pitchFamily="18" charset="0"/>
              </a:rPr>
              <a:t>s</a:t>
            </a:r>
            <a:r>
              <a:rPr lang="en-US" sz="2000" i="1">
                <a:solidFill>
                  <a:srgbClr val="0066FF"/>
                </a:solidFill>
                <a:latin typeface="Times New Roman" pitchFamily="18" charset="0"/>
                <a:sym typeface="Symbol" pitchFamily="18" charset="2"/>
              </a:rPr>
              <a:t>S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,</a:t>
            </a:r>
            <a:r>
              <a:rPr lang="en-US" sz="2000" i="1">
                <a:solidFill>
                  <a:srgbClr val="0066FF"/>
                </a:solidFill>
                <a:latin typeface="Times New Roman" pitchFamily="18" charset="0"/>
                <a:sym typeface="Symbol" pitchFamily="18" charset="2"/>
              </a:rPr>
              <a:t> t T</a:t>
            </a:r>
            <a:r>
              <a:rPr lang="en-US" sz="2000"/>
              <a:t> </a:t>
            </a:r>
          </a:p>
          <a:p>
            <a:r>
              <a:rPr lang="en-US" u="sng">
                <a:solidFill>
                  <a:srgbClr val="0066FF"/>
                </a:solidFill>
              </a:rPr>
              <a:t>Cost of the cut</a:t>
            </a:r>
          </a:p>
          <a:p>
            <a:endParaRPr lang="en-US" u="sng">
              <a:solidFill>
                <a:srgbClr val="0066FF"/>
              </a:solidFill>
            </a:endParaRPr>
          </a:p>
          <a:p>
            <a:r>
              <a:rPr lang="en-US" u="sng">
                <a:solidFill>
                  <a:srgbClr val="0066FF"/>
                </a:solidFill>
              </a:rPr>
              <a:t>Minimum cut </a:t>
            </a:r>
            <a:r>
              <a:rPr lang="en-US" sz="2000"/>
              <a:t>cut that has minimum cost among all cuts (binary labeling)</a:t>
            </a:r>
          </a:p>
          <a:p>
            <a:r>
              <a:rPr lang="en-US" u="sng">
                <a:solidFill>
                  <a:srgbClr val="0066FF"/>
                </a:solidFill>
              </a:rPr>
              <a:t>Maximum flow</a:t>
            </a:r>
            <a:r>
              <a:rPr lang="en-US" sz="2000"/>
              <a:t> maximum amount of liquid that can be sent from the source to the sink interpreting edges as pipes with capacity </a:t>
            </a:r>
            <a:r>
              <a:rPr lang="en-US" sz="2000" i="1">
                <a:latin typeface="Times New Roman" pitchFamily="18" charset="0"/>
              </a:rPr>
              <a:t>w.</a:t>
            </a:r>
          </a:p>
          <a:p>
            <a:endParaRPr lang="en-US" sz="2000" u="sng">
              <a:solidFill>
                <a:srgbClr val="808080"/>
              </a:solidFill>
            </a:endParaRPr>
          </a:p>
          <a:p>
            <a:r>
              <a:rPr lang="en-US" sz="2000" u="sng">
                <a:solidFill>
                  <a:srgbClr val="808080"/>
                </a:solidFill>
              </a:rPr>
              <a:t>Polynomial time algorithms</a:t>
            </a:r>
          </a:p>
          <a:p>
            <a:r>
              <a:rPr lang="en-US" sz="2000">
                <a:solidFill>
                  <a:srgbClr val="808080"/>
                </a:solidFill>
              </a:rPr>
              <a:t>Augmenting paths [Ford &amp; Fulkerson, 1962]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en-US" sz="2000">
                <a:solidFill>
                  <a:srgbClr val="808080"/>
                </a:solidFill>
              </a:rPr>
              <a:t>Push-relabel [Goldberg-Tarjan, 1986]</a:t>
            </a:r>
          </a:p>
          <a:p>
            <a:endParaRPr lang="en-US" sz="2000">
              <a:solidFill>
                <a:srgbClr val="808080"/>
              </a:solidFill>
            </a:endParaRPr>
          </a:p>
        </p:txBody>
      </p:sp>
      <p:graphicFrame>
        <p:nvGraphicFramePr>
          <p:cNvPr id="24585" name="Object 12"/>
          <p:cNvGraphicFramePr>
            <a:graphicFrameLocks noChangeAspect="1"/>
          </p:cNvGraphicFramePr>
          <p:nvPr/>
        </p:nvGraphicFramePr>
        <p:xfrm>
          <a:off x="2438400" y="3630613"/>
          <a:ext cx="1141413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8" name="Equation" r:id="rId7" imgW="774364" imgH="355446" progId="Equation.3">
                  <p:embed/>
                </p:oleObj>
              </mc:Choice>
              <mc:Fallback>
                <p:oleObj name="Equation" r:id="rId7" imgW="774364" imgH="355446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630613"/>
                        <a:ext cx="1141413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6" name="AutoShape 13"/>
          <p:cNvSpPr>
            <a:spLocks noChangeArrowheads="1"/>
          </p:cNvSpPr>
          <p:nvPr/>
        </p:nvSpPr>
        <p:spPr bwMode="auto">
          <a:xfrm>
            <a:off x="0" y="4521200"/>
            <a:ext cx="330200" cy="609600"/>
          </a:xfrm>
          <a:prstGeom prst="upDownArrow">
            <a:avLst>
              <a:gd name="adj1" fmla="val 50000"/>
              <a:gd name="adj2" fmla="val 36923"/>
            </a:avLst>
          </a:prstGeom>
          <a:noFill/>
          <a:ln w="1270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Energy minimization via graph cuts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17488" y="1044575"/>
            <a:ext cx="8816975" cy="28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25425" indent="-225425"/>
            <a:r>
              <a:rPr lang="en-US" u="sng">
                <a:solidFill>
                  <a:srgbClr val="0066FF"/>
                </a:solidFill>
              </a:rPr>
              <a:t>Motivation:</a:t>
            </a:r>
          </a:p>
          <a:p>
            <a:pPr marL="225425" indent="-225425">
              <a:buFont typeface="Wingdings" pitchFamily="2" charset="2"/>
              <a:buChar char="§"/>
            </a:pPr>
            <a:r>
              <a:rPr lang="en-US"/>
              <a:t>Geometric interpretation </a:t>
            </a:r>
          </a:p>
          <a:p>
            <a:pPr marL="225425" indent="-225425">
              <a:buFont typeface="Wingdings" pitchFamily="2" charset="2"/>
              <a:buNone/>
            </a:pPr>
            <a:r>
              <a:rPr lang="en-US"/>
              <a:t>   </a:t>
            </a:r>
            <a:r>
              <a:rPr lang="en-US" sz="2000">
                <a:solidFill>
                  <a:srgbClr val="808080"/>
                </a:solidFill>
              </a:rPr>
              <a:t>cut = hypersurface in N-D space embedding the corresponding graph</a:t>
            </a:r>
          </a:p>
          <a:p>
            <a:pPr marL="225425" indent="-225425">
              <a:buFont typeface="Wingdings" pitchFamily="2" charset="2"/>
              <a:buNone/>
            </a:pPr>
            <a:r>
              <a:rPr lang="en-US" sz="2000">
                <a:solidFill>
                  <a:srgbClr val="808080"/>
                </a:solidFill>
              </a:rPr>
              <a:t>	used to compute optimal hypersurface</a:t>
            </a:r>
          </a:p>
          <a:p>
            <a:pPr marL="225425" indent="-225425">
              <a:buFont typeface="Wingdings" pitchFamily="2" charset="2"/>
              <a:buChar char="§"/>
            </a:pPr>
            <a:r>
              <a:rPr lang="en-US"/>
              <a:t>Powerful energy minimization tool for a large class of binary and non-binary energies</a:t>
            </a:r>
          </a:p>
          <a:p>
            <a:pPr marL="225425" indent="-225425">
              <a:buFont typeface="Wingdings" pitchFamily="2" charset="2"/>
              <a:buNone/>
            </a:pPr>
            <a:r>
              <a:rPr lang="en-US"/>
              <a:t>	</a:t>
            </a:r>
            <a:r>
              <a:rPr lang="en-US" sz="2000">
                <a:solidFill>
                  <a:srgbClr val="808080"/>
                </a:solidFill>
              </a:rPr>
              <a:t>global minimum; strong local minimum</a:t>
            </a:r>
          </a:p>
          <a:p>
            <a:pPr marL="225425" indent="-225425">
              <a:buFont typeface="Wingdings" pitchFamily="2" charset="2"/>
              <a:buNone/>
            </a:pPr>
            <a:r>
              <a:rPr lang="en-US" sz="2000">
                <a:solidFill>
                  <a:srgbClr val="808080"/>
                </a:solidFill>
              </a:rPr>
              <a:t>	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87338" y="3719513"/>
            <a:ext cx="84867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u="sng">
                <a:solidFill>
                  <a:srgbClr val="0066FF"/>
                </a:solidFill>
              </a:rPr>
              <a:t>Surface reconstruction:</a:t>
            </a:r>
          </a:p>
          <a:p>
            <a:pPr>
              <a:buFont typeface="Wingdings" pitchFamily="2" charset="2"/>
              <a:buChar char="§"/>
            </a:pPr>
            <a:r>
              <a:rPr lang="en-US"/>
              <a:t> Chose a surface representation</a:t>
            </a:r>
          </a:p>
          <a:p>
            <a:pPr>
              <a:buFont typeface="Wingdings" pitchFamily="2" charset="2"/>
              <a:buChar char="§"/>
            </a:pPr>
            <a:r>
              <a:rPr lang="en-US"/>
              <a:t> Define a graph (nodes, weights) such that the cost of a cut corresponds to the surface energy function. </a:t>
            </a: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349250" y="5440363"/>
            <a:ext cx="8342313" cy="831850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How to find global labeling using graph cut ? </a:t>
            </a:r>
          </a:p>
          <a:p>
            <a:r>
              <a:rPr lang="en-US"/>
              <a:t>What kind of energy can be minimized with a graph cut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 Cuts as Hypersurfaces</a:t>
            </a:r>
          </a:p>
        </p:txBody>
      </p:sp>
      <p:grpSp>
        <p:nvGrpSpPr>
          <p:cNvPr id="26627" name="Group 481"/>
          <p:cNvGrpSpPr>
            <a:grpSpLocks/>
          </p:cNvGrpSpPr>
          <p:nvPr/>
        </p:nvGrpSpPr>
        <p:grpSpPr bwMode="auto">
          <a:xfrm>
            <a:off x="2835275" y="1171575"/>
            <a:ext cx="2439988" cy="3467100"/>
            <a:chOff x="1786" y="738"/>
            <a:chExt cx="1537" cy="2184"/>
          </a:xfrm>
        </p:grpSpPr>
        <p:grpSp>
          <p:nvGrpSpPr>
            <p:cNvPr id="26741" name="Group 4"/>
            <p:cNvGrpSpPr>
              <a:grpSpLocks/>
            </p:cNvGrpSpPr>
            <p:nvPr/>
          </p:nvGrpSpPr>
          <p:grpSpPr bwMode="auto">
            <a:xfrm>
              <a:off x="2089" y="1901"/>
              <a:ext cx="1049" cy="413"/>
              <a:chOff x="1680" y="3168"/>
              <a:chExt cx="1248" cy="480"/>
            </a:xfrm>
          </p:grpSpPr>
          <p:sp>
            <p:nvSpPr>
              <p:cNvPr id="26887" name="Line 5"/>
              <p:cNvSpPr>
                <a:spLocks noChangeShapeType="1"/>
              </p:cNvSpPr>
              <p:nvPr/>
            </p:nvSpPr>
            <p:spPr bwMode="auto">
              <a:xfrm flipH="1">
                <a:off x="1776" y="3216"/>
                <a:ext cx="288" cy="384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888" name="Line 6"/>
              <p:cNvSpPr>
                <a:spLocks noChangeShapeType="1"/>
              </p:cNvSpPr>
              <p:nvPr/>
            </p:nvSpPr>
            <p:spPr bwMode="auto">
              <a:xfrm flipH="1">
                <a:off x="2304" y="3216"/>
                <a:ext cx="144" cy="192"/>
              </a:xfrm>
              <a:prstGeom prst="line">
                <a:avLst/>
              </a:prstGeom>
              <a:noFill/>
              <a:ln w="57150">
                <a:solidFill>
                  <a:srgbClr val="E4B7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889" name="Line 7"/>
              <p:cNvSpPr>
                <a:spLocks noChangeShapeType="1"/>
              </p:cNvSpPr>
              <p:nvPr/>
            </p:nvSpPr>
            <p:spPr bwMode="auto">
              <a:xfrm flipH="1">
                <a:off x="2544" y="3216"/>
                <a:ext cx="288" cy="384"/>
              </a:xfrm>
              <a:prstGeom prst="line">
                <a:avLst/>
              </a:prstGeom>
              <a:noFill/>
              <a:ln w="57150">
                <a:solidFill>
                  <a:srgbClr val="E4B7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890" name="Line 8"/>
              <p:cNvSpPr>
                <a:spLocks noChangeShapeType="1"/>
              </p:cNvSpPr>
              <p:nvPr/>
            </p:nvSpPr>
            <p:spPr bwMode="auto">
              <a:xfrm>
                <a:off x="2160" y="3600"/>
                <a:ext cx="384" cy="0"/>
              </a:xfrm>
              <a:prstGeom prst="line">
                <a:avLst/>
              </a:prstGeom>
              <a:noFill/>
              <a:ln w="57150">
                <a:solidFill>
                  <a:srgbClr val="E4B7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891" name="Line 9"/>
              <p:cNvSpPr>
                <a:spLocks noChangeShapeType="1"/>
              </p:cNvSpPr>
              <p:nvPr/>
            </p:nvSpPr>
            <p:spPr bwMode="auto">
              <a:xfrm>
                <a:off x="1920" y="3408"/>
                <a:ext cx="384" cy="0"/>
              </a:xfrm>
              <a:prstGeom prst="line">
                <a:avLst/>
              </a:prstGeom>
              <a:noFill/>
              <a:ln w="57150">
                <a:solidFill>
                  <a:srgbClr val="E4B7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892" name="Line 10"/>
              <p:cNvSpPr>
                <a:spLocks noChangeShapeType="1"/>
              </p:cNvSpPr>
              <p:nvPr/>
            </p:nvSpPr>
            <p:spPr bwMode="auto">
              <a:xfrm>
                <a:off x="2064" y="3216"/>
                <a:ext cx="384" cy="0"/>
              </a:xfrm>
              <a:prstGeom prst="line">
                <a:avLst/>
              </a:prstGeom>
              <a:noFill/>
              <a:ln w="57150">
                <a:solidFill>
                  <a:srgbClr val="E4B7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893" name="Line 11"/>
              <p:cNvSpPr>
                <a:spLocks noChangeShapeType="1"/>
              </p:cNvSpPr>
              <p:nvPr/>
            </p:nvSpPr>
            <p:spPr bwMode="auto">
              <a:xfrm flipH="1">
                <a:off x="1776" y="3216"/>
                <a:ext cx="288" cy="384"/>
              </a:xfrm>
              <a:prstGeom prst="line">
                <a:avLst/>
              </a:prstGeom>
              <a:noFill/>
              <a:ln w="57150">
                <a:solidFill>
                  <a:srgbClr val="E4B7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894" name="Line 12"/>
              <p:cNvSpPr>
                <a:spLocks noChangeShapeType="1"/>
              </p:cNvSpPr>
              <p:nvPr/>
            </p:nvSpPr>
            <p:spPr bwMode="auto">
              <a:xfrm>
                <a:off x="1776" y="3600"/>
                <a:ext cx="384" cy="0"/>
              </a:xfrm>
              <a:prstGeom prst="line">
                <a:avLst/>
              </a:prstGeom>
              <a:noFill/>
              <a:ln w="28575">
                <a:solidFill>
                  <a:srgbClr val="E4B7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895" name="Line 13"/>
              <p:cNvSpPr>
                <a:spLocks noChangeShapeType="1"/>
              </p:cNvSpPr>
              <p:nvPr/>
            </p:nvSpPr>
            <p:spPr bwMode="auto">
              <a:xfrm>
                <a:off x="2304" y="3408"/>
                <a:ext cx="384" cy="0"/>
              </a:xfrm>
              <a:prstGeom prst="line">
                <a:avLst/>
              </a:prstGeom>
              <a:noFill/>
              <a:ln w="28575">
                <a:solidFill>
                  <a:srgbClr val="E4B7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896" name="Line 14"/>
              <p:cNvSpPr>
                <a:spLocks noChangeShapeType="1"/>
              </p:cNvSpPr>
              <p:nvPr/>
            </p:nvSpPr>
            <p:spPr bwMode="auto">
              <a:xfrm>
                <a:off x="2448" y="3216"/>
                <a:ext cx="384" cy="0"/>
              </a:xfrm>
              <a:prstGeom prst="line">
                <a:avLst/>
              </a:prstGeom>
              <a:noFill/>
              <a:ln w="28575">
                <a:solidFill>
                  <a:srgbClr val="E4B7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897" name="Line 15"/>
              <p:cNvSpPr>
                <a:spLocks noChangeShapeType="1"/>
              </p:cNvSpPr>
              <p:nvPr/>
            </p:nvSpPr>
            <p:spPr bwMode="auto">
              <a:xfrm flipH="1">
                <a:off x="2160" y="3408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E4B7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6898" name="Group 16"/>
              <p:cNvGrpSpPr>
                <a:grpSpLocks/>
              </p:cNvGrpSpPr>
              <p:nvPr/>
            </p:nvGrpSpPr>
            <p:grpSpPr bwMode="auto">
              <a:xfrm>
                <a:off x="1680" y="3168"/>
                <a:ext cx="1248" cy="480"/>
                <a:chOff x="2256" y="1536"/>
                <a:chExt cx="1248" cy="480"/>
              </a:xfrm>
            </p:grpSpPr>
            <p:sp>
              <p:nvSpPr>
                <p:cNvPr id="26899" name="Oval 17"/>
                <p:cNvSpPr>
                  <a:spLocks noChangeArrowheads="1"/>
                </p:cNvSpPr>
                <p:nvPr/>
              </p:nvSpPr>
              <p:spPr bwMode="auto">
                <a:xfrm>
                  <a:off x="2544" y="1536"/>
                  <a:ext cx="192" cy="96"/>
                </a:xfrm>
                <a:prstGeom prst="ellipse">
                  <a:avLst/>
                </a:prstGeom>
                <a:solidFill>
                  <a:schemeClr val="bg2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  <p:sp>
              <p:nvSpPr>
                <p:cNvPr id="26900" name="Oval 18"/>
                <p:cNvSpPr>
                  <a:spLocks noChangeArrowheads="1"/>
                </p:cNvSpPr>
                <p:nvPr/>
              </p:nvSpPr>
              <p:spPr bwMode="auto">
                <a:xfrm>
                  <a:off x="2400" y="1728"/>
                  <a:ext cx="192" cy="96"/>
                </a:xfrm>
                <a:prstGeom prst="ellipse">
                  <a:avLst/>
                </a:prstGeom>
                <a:solidFill>
                  <a:schemeClr val="bg2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  <p:sp>
              <p:nvSpPr>
                <p:cNvPr id="26901" name="Oval 19"/>
                <p:cNvSpPr>
                  <a:spLocks noChangeArrowheads="1"/>
                </p:cNvSpPr>
                <p:nvPr/>
              </p:nvSpPr>
              <p:spPr bwMode="auto">
                <a:xfrm>
                  <a:off x="2256" y="1920"/>
                  <a:ext cx="192" cy="96"/>
                </a:xfrm>
                <a:prstGeom prst="ellipse">
                  <a:avLst/>
                </a:prstGeom>
                <a:solidFill>
                  <a:schemeClr val="bg2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  <p:sp>
              <p:nvSpPr>
                <p:cNvPr id="26902" name="Oval 20"/>
                <p:cNvSpPr>
                  <a:spLocks noChangeArrowheads="1"/>
                </p:cNvSpPr>
                <p:nvPr/>
              </p:nvSpPr>
              <p:spPr bwMode="auto">
                <a:xfrm>
                  <a:off x="2928" y="1536"/>
                  <a:ext cx="192" cy="96"/>
                </a:xfrm>
                <a:prstGeom prst="ellipse">
                  <a:avLst/>
                </a:prstGeom>
                <a:solidFill>
                  <a:schemeClr val="bg2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  <p:sp>
              <p:nvSpPr>
                <p:cNvPr id="26903" name="Oval 21"/>
                <p:cNvSpPr>
                  <a:spLocks noChangeArrowheads="1"/>
                </p:cNvSpPr>
                <p:nvPr/>
              </p:nvSpPr>
              <p:spPr bwMode="auto">
                <a:xfrm>
                  <a:off x="2784" y="1728"/>
                  <a:ext cx="192" cy="96"/>
                </a:xfrm>
                <a:prstGeom prst="ellipse">
                  <a:avLst/>
                </a:prstGeom>
                <a:solidFill>
                  <a:schemeClr val="bg2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  <p:sp>
              <p:nvSpPr>
                <p:cNvPr id="26904" name="Oval 22"/>
                <p:cNvSpPr>
                  <a:spLocks noChangeArrowheads="1"/>
                </p:cNvSpPr>
                <p:nvPr/>
              </p:nvSpPr>
              <p:spPr bwMode="auto">
                <a:xfrm>
                  <a:off x="2640" y="1920"/>
                  <a:ext cx="192" cy="96"/>
                </a:xfrm>
                <a:prstGeom prst="ellipse">
                  <a:avLst/>
                </a:prstGeom>
                <a:solidFill>
                  <a:schemeClr val="bg2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  <p:sp>
              <p:nvSpPr>
                <p:cNvPr id="26905" name="Oval 23"/>
                <p:cNvSpPr>
                  <a:spLocks noChangeArrowheads="1"/>
                </p:cNvSpPr>
                <p:nvPr/>
              </p:nvSpPr>
              <p:spPr bwMode="auto">
                <a:xfrm>
                  <a:off x="3312" y="1536"/>
                  <a:ext cx="192" cy="96"/>
                </a:xfrm>
                <a:prstGeom prst="ellipse">
                  <a:avLst/>
                </a:prstGeom>
                <a:solidFill>
                  <a:schemeClr val="bg2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  <p:sp>
              <p:nvSpPr>
                <p:cNvPr id="26906" name="Oval 24"/>
                <p:cNvSpPr>
                  <a:spLocks noChangeArrowheads="1"/>
                </p:cNvSpPr>
                <p:nvPr/>
              </p:nvSpPr>
              <p:spPr bwMode="auto">
                <a:xfrm>
                  <a:off x="3168" y="1728"/>
                  <a:ext cx="192" cy="96"/>
                </a:xfrm>
                <a:prstGeom prst="ellipse">
                  <a:avLst/>
                </a:prstGeom>
                <a:solidFill>
                  <a:schemeClr val="bg2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  <p:sp>
              <p:nvSpPr>
                <p:cNvPr id="26907" name="Oval 25"/>
                <p:cNvSpPr>
                  <a:spLocks noChangeArrowheads="1"/>
                </p:cNvSpPr>
                <p:nvPr/>
              </p:nvSpPr>
              <p:spPr bwMode="auto">
                <a:xfrm>
                  <a:off x="3024" y="1920"/>
                  <a:ext cx="192" cy="96"/>
                </a:xfrm>
                <a:prstGeom prst="ellipse">
                  <a:avLst/>
                </a:prstGeom>
                <a:solidFill>
                  <a:schemeClr val="bg2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</p:grpSp>
        </p:grpSp>
        <p:grpSp>
          <p:nvGrpSpPr>
            <p:cNvPr id="26742" name="Group 26"/>
            <p:cNvGrpSpPr>
              <a:grpSpLocks/>
            </p:cNvGrpSpPr>
            <p:nvPr/>
          </p:nvGrpSpPr>
          <p:grpSpPr bwMode="auto">
            <a:xfrm>
              <a:off x="2075" y="1695"/>
              <a:ext cx="1050" cy="413"/>
              <a:chOff x="1633" y="1857"/>
              <a:chExt cx="1248" cy="480"/>
            </a:xfrm>
          </p:grpSpPr>
          <p:sp>
            <p:nvSpPr>
              <p:cNvPr id="26864" name="Rectangle 27"/>
              <p:cNvSpPr>
                <a:spLocks noChangeArrowheads="1"/>
              </p:cNvSpPr>
              <p:nvPr/>
            </p:nvSpPr>
            <p:spPr bwMode="auto">
              <a:xfrm>
                <a:off x="1839" y="1893"/>
                <a:ext cx="808" cy="3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grpSp>
            <p:nvGrpSpPr>
              <p:cNvPr id="26865" name="Group 28"/>
              <p:cNvGrpSpPr>
                <a:grpSpLocks/>
              </p:cNvGrpSpPr>
              <p:nvPr/>
            </p:nvGrpSpPr>
            <p:grpSpPr bwMode="auto">
              <a:xfrm>
                <a:off x="1633" y="1857"/>
                <a:ext cx="1248" cy="480"/>
                <a:chOff x="1680" y="3168"/>
                <a:chExt cx="1248" cy="480"/>
              </a:xfrm>
            </p:grpSpPr>
            <p:sp>
              <p:nvSpPr>
                <p:cNvPr id="26866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1776" y="3216"/>
                  <a:ext cx="288" cy="384"/>
                </a:xfrm>
                <a:prstGeom prst="line">
                  <a:avLst/>
                </a:prstGeom>
                <a:noFill/>
                <a:ln w="57150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67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2304" y="3216"/>
                  <a:ext cx="144" cy="192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68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2544" y="3216"/>
                  <a:ext cx="288" cy="384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69" name="Line 32"/>
                <p:cNvSpPr>
                  <a:spLocks noChangeShapeType="1"/>
                </p:cNvSpPr>
                <p:nvPr/>
              </p:nvSpPr>
              <p:spPr bwMode="auto">
                <a:xfrm>
                  <a:off x="2160" y="3600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70" name="Line 33"/>
                <p:cNvSpPr>
                  <a:spLocks noChangeShapeType="1"/>
                </p:cNvSpPr>
                <p:nvPr/>
              </p:nvSpPr>
              <p:spPr bwMode="auto">
                <a:xfrm>
                  <a:off x="1920" y="3408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71" name="Line 34"/>
                <p:cNvSpPr>
                  <a:spLocks noChangeShapeType="1"/>
                </p:cNvSpPr>
                <p:nvPr/>
              </p:nvSpPr>
              <p:spPr bwMode="auto">
                <a:xfrm>
                  <a:off x="2064" y="3216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72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1776" y="3216"/>
                  <a:ext cx="288" cy="384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73" name="Line 36"/>
                <p:cNvSpPr>
                  <a:spLocks noChangeShapeType="1"/>
                </p:cNvSpPr>
                <p:nvPr/>
              </p:nvSpPr>
              <p:spPr bwMode="auto">
                <a:xfrm>
                  <a:off x="1776" y="3600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74" name="Line 37"/>
                <p:cNvSpPr>
                  <a:spLocks noChangeShapeType="1"/>
                </p:cNvSpPr>
                <p:nvPr/>
              </p:nvSpPr>
              <p:spPr bwMode="auto">
                <a:xfrm>
                  <a:off x="2304" y="3408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75" name="Line 38"/>
                <p:cNvSpPr>
                  <a:spLocks noChangeShapeType="1"/>
                </p:cNvSpPr>
                <p:nvPr/>
              </p:nvSpPr>
              <p:spPr bwMode="auto">
                <a:xfrm>
                  <a:off x="2448" y="3216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76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2160" y="3408"/>
                  <a:ext cx="144" cy="192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6877" name="Group 40"/>
                <p:cNvGrpSpPr>
                  <a:grpSpLocks/>
                </p:cNvGrpSpPr>
                <p:nvPr/>
              </p:nvGrpSpPr>
              <p:grpSpPr bwMode="auto">
                <a:xfrm>
                  <a:off x="1680" y="3168"/>
                  <a:ext cx="1248" cy="480"/>
                  <a:chOff x="2256" y="1536"/>
                  <a:chExt cx="1248" cy="480"/>
                </a:xfrm>
              </p:grpSpPr>
              <p:sp>
                <p:nvSpPr>
                  <p:cNvPr id="26878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2544" y="1536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26879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728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26880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1920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26881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2928" y="1536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26882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2784" y="1728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26883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1920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26884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3312" y="1536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26885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1728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26886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1920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</p:grpSp>
          </p:grpSp>
        </p:grpSp>
        <p:grpSp>
          <p:nvGrpSpPr>
            <p:cNvPr id="26743" name="Group 50"/>
            <p:cNvGrpSpPr>
              <a:grpSpLocks/>
            </p:cNvGrpSpPr>
            <p:nvPr/>
          </p:nvGrpSpPr>
          <p:grpSpPr bwMode="auto">
            <a:xfrm>
              <a:off x="2069" y="1516"/>
              <a:ext cx="1049" cy="413"/>
              <a:chOff x="1977" y="2129"/>
              <a:chExt cx="1248" cy="480"/>
            </a:xfrm>
          </p:grpSpPr>
          <p:sp>
            <p:nvSpPr>
              <p:cNvPr id="26841" name="Rectangle 51"/>
              <p:cNvSpPr>
                <a:spLocks noChangeArrowheads="1"/>
              </p:cNvSpPr>
              <p:nvPr/>
            </p:nvSpPr>
            <p:spPr bwMode="auto">
              <a:xfrm>
                <a:off x="2138" y="2165"/>
                <a:ext cx="785" cy="3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grpSp>
            <p:nvGrpSpPr>
              <p:cNvPr id="26842" name="Group 52"/>
              <p:cNvGrpSpPr>
                <a:grpSpLocks/>
              </p:cNvGrpSpPr>
              <p:nvPr/>
            </p:nvGrpSpPr>
            <p:grpSpPr bwMode="auto">
              <a:xfrm>
                <a:off x="1977" y="2129"/>
                <a:ext cx="1248" cy="480"/>
                <a:chOff x="1680" y="3168"/>
                <a:chExt cx="1248" cy="480"/>
              </a:xfrm>
            </p:grpSpPr>
            <p:sp>
              <p:nvSpPr>
                <p:cNvPr id="26843" name="Line 53"/>
                <p:cNvSpPr>
                  <a:spLocks noChangeShapeType="1"/>
                </p:cNvSpPr>
                <p:nvPr/>
              </p:nvSpPr>
              <p:spPr bwMode="auto">
                <a:xfrm flipH="1">
                  <a:off x="1776" y="3216"/>
                  <a:ext cx="288" cy="384"/>
                </a:xfrm>
                <a:prstGeom prst="line">
                  <a:avLst/>
                </a:prstGeom>
                <a:noFill/>
                <a:ln w="57150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44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2304" y="3216"/>
                  <a:ext cx="144" cy="192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45" name="Line 55"/>
                <p:cNvSpPr>
                  <a:spLocks noChangeShapeType="1"/>
                </p:cNvSpPr>
                <p:nvPr/>
              </p:nvSpPr>
              <p:spPr bwMode="auto">
                <a:xfrm flipH="1">
                  <a:off x="2544" y="3216"/>
                  <a:ext cx="288" cy="384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46" name="Line 56"/>
                <p:cNvSpPr>
                  <a:spLocks noChangeShapeType="1"/>
                </p:cNvSpPr>
                <p:nvPr/>
              </p:nvSpPr>
              <p:spPr bwMode="auto">
                <a:xfrm>
                  <a:off x="2160" y="3600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47" name="Line 57"/>
                <p:cNvSpPr>
                  <a:spLocks noChangeShapeType="1"/>
                </p:cNvSpPr>
                <p:nvPr/>
              </p:nvSpPr>
              <p:spPr bwMode="auto">
                <a:xfrm>
                  <a:off x="1920" y="3408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48" name="Line 58"/>
                <p:cNvSpPr>
                  <a:spLocks noChangeShapeType="1"/>
                </p:cNvSpPr>
                <p:nvPr/>
              </p:nvSpPr>
              <p:spPr bwMode="auto">
                <a:xfrm>
                  <a:off x="2064" y="3216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49" name="Line 59"/>
                <p:cNvSpPr>
                  <a:spLocks noChangeShapeType="1"/>
                </p:cNvSpPr>
                <p:nvPr/>
              </p:nvSpPr>
              <p:spPr bwMode="auto">
                <a:xfrm flipH="1">
                  <a:off x="1776" y="3216"/>
                  <a:ext cx="288" cy="384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50" name="Line 60"/>
                <p:cNvSpPr>
                  <a:spLocks noChangeShapeType="1"/>
                </p:cNvSpPr>
                <p:nvPr/>
              </p:nvSpPr>
              <p:spPr bwMode="auto">
                <a:xfrm>
                  <a:off x="1776" y="3600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51" name="Line 61"/>
                <p:cNvSpPr>
                  <a:spLocks noChangeShapeType="1"/>
                </p:cNvSpPr>
                <p:nvPr/>
              </p:nvSpPr>
              <p:spPr bwMode="auto">
                <a:xfrm>
                  <a:off x="2304" y="3408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52" name="Line 62"/>
                <p:cNvSpPr>
                  <a:spLocks noChangeShapeType="1"/>
                </p:cNvSpPr>
                <p:nvPr/>
              </p:nvSpPr>
              <p:spPr bwMode="auto">
                <a:xfrm>
                  <a:off x="2448" y="3216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53" name="Line 63"/>
                <p:cNvSpPr>
                  <a:spLocks noChangeShapeType="1"/>
                </p:cNvSpPr>
                <p:nvPr/>
              </p:nvSpPr>
              <p:spPr bwMode="auto">
                <a:xfrm flipH="1">
                  <a:off x="2160" y="3408"/>
                  <a:ext cx="144" cy="192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6854" name="Group 64"/>
                <p:cNvGrpSpPr>
                  <a:grpSpLocks/>
                </p:cNvGrpSpPr>
                <p:nvPr/>
              </p:nvGrpSpPr>
              <p:grpSpPr bwMode="auto">
                <a:xfrm>
                  <a:off x="1680" y="3168"/>
                  <a:ext cx="1248" cy="480"/>
                  <a:chOff x="2256" y="1536"/>
                  <a:chExt cx="1248" cy="480"/>
                </a:xfrm>
              </p:grpSpPr>
              <p:sp>
                <p:nvSpPr>
                  <p:cNvPr id="26855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2544" y="1536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26856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728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26857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1920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26858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2928" y="1536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26859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2784" y="1728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26860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1920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26861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3312" y="1536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26862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1728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26863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1920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</p:grpSp>
          </p:grpSp>
        </p:grpSp>
        <p:grpSp>
          <p:nvGrpSpPr>
            <p:cNvPr id="26744" name="Group 74"/>
            <p:cNvGrpSpPr>
              <a:grpSpLocks/>
            </p:cNvGrpSpPr>
            <p:nvPr/>
          </p:nvGrpSpPr>
          <p:grpSpPr bwMode="auto">
            <a:xfrm>
              <a:off x="2062" y="1344"/>
              <a:ext cx="1049" cy="413"/>
              <a:chOff x="1969" y="1929"/>
              <a:chExt cx="1248" cy="480"/>
            </a:xfrm>
          </p:grpSpPr>
          <p:sp>
            <p:nvSpPr>
              <p:cNvPr id="26818" name="Rectangle 75"/>
              <p:cNvSpPr>
                <a:spLocks noChangeArrowheads="1"/>
              </p:cNvSpPr>
              <p:nvPr/>
            </p:nvSpPr>
            <p:spPr bwMode="auto">
              <a:xfrm>
                <a:off x="2130" y="1965"/>
                <a:ext cx="731" cy="3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grpSp>
            <p:nvGrpSpPr>
              <p:cNvPr id="26819" name="Group 76"/>
              <p:cNvGrpSpPr>
                <a:grpSpLocks/>
              </p:cNvGrpSpPr>
              <p:nvPr/>
            </p:nvGrpSpPr>
            <p:grpSpPr bwMode="auto">
              <a:xfrm>
                <a:off x="1969" y="1929"/>
                <a:ext cx="1248" cy="480"/>
                <a:chOff x="1680" y="3168"/>
                <a:chExt cx="1248" cy="480"/>
              </a:xfrm>
            </p:grpSpPr>
            <p:sp>
              <p:nvSpPr>
                <p:cNvPr id="26820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1776" y="3216"/>
                  <a:ext cx="288" cy="384"/>
                </a:xfrm>
                <a:prstGeom prst="line">
                  <a:avLst/>
                </a:prstGeom>
                <a:noFill/>
                <a:ln w="57150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21" name="Line 78"/>
                <p:cNvSpPr>
                  <a:spLocks noChangeShapeType="1"/>
                </p:cNvSpPr>
                <p:nvPr/>
              </p:nvSpPr>
              <p:spPr bwMode="auto">
                <a:xfrm flipH="1">
                  <a:off x="2304" y="3216"/>
                  <a:ext cx="144" cy="192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22" name="Line 79"/>
                <p:cNvSpPr>
                  <a:spLocks noChangeShapeType="1"/>
                </p:cNvSpPr>
                <p:nvPr/>
              </p:nvSpPr>
              <p:spPr bwMode="auto">
                <a:xfrm flipH="1">
                  <a:off x="2544" y="3216"/>
                  <a:ext cx="288" cy="384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23" name="Line 80"/>
                <p:cNvSpPr>
                  <a:spLocks noChangeShapeType="1"/>
                </p:cNvSpPr>
                <p:nvPr/>
              </p:nvSpPr>
              <p:spPr bwMode="auto">
                <a:xfrm>
                  <a:off x="2160" y="3600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24" name="Line 81"/>
                <p:cNvSpPr>
                  <a:spLocks noChangeShapeType="1"/>
                </p:cNvSpPr>
                <p:nvPr/>
              </p:nvSpPr>
              <p:spPr bwMode="auto">
                <a:xfrm>
                  <a:off x="1920" y="3408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25" name="Line 82"/>
                <p:cNvSpPr>
                  <a:spLocks noChangeShapeType="1"/>
                </p:cNvSpPr>
                <p:nvPr/>
              </p:nvSpPr>
              <p:spPr bwMode="auto">
                <a:xfrm>
                  <a:off x="2064" y="3216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26" name="Line 83"/>
                <p:cNvSpPr>
                  <a:spLocks noChangeShapeType="1"/>
                </p:cNvSpPr>
                <p:nvPr/>
              </p:nvSpPr>
              <p:spPr bwMode="auto">
                <a:xfrm flipH="1">
                  <a:off x="1776" y="3216"/>
                  <a:ext cx="288" cy="384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27" name="Line 84"/>
                <p:cNvSpPr>
                  <a:spLocks noChangeShapeType="1"/>
                </p:cNvSpPr>
                <p:nvPr/>
              </p:nvSpPr>
              <p:spPr bwMode="auto">
                <a:xfrm>
                  <a:off x="1776" y="3600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28" name="Line 85"/>
                <p:cNvSpPr>
                  <a:spLocks noChangeShapeType="1"/>
                </p:cNvSpPr>
                <p:nvPr/>
              </p:nvSpPr>
              <p:spPr bwMode="auto">
                <a:xfrm>
                  <a:off x="2304" y="3408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29" name="Line 86"/>
                <p:cNvSpPr>
                  <a:spLocks noChangeShapeType="1"/>
                </p:cNvSpPr>
                <p:nvPr/>
              </p:nvSpPr>
              <p:spPr bwMode="auto">
                <a:xfrm>
                  <a:off x="2448" y="3216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30" name="Line 87"/>
                <p:cNvSpPr>
                  <a:spLocks noChangeShapeType="1"/>
                </p:cNvSpPr>
                <p:nvPr/>
              </p:nvSpPr>
              <p:spPr bwMode="auto">
                <a:xfrm flipH="1">
                  <a:off x="2160" y="3408"/>
                  <a:ext cx="144" cy="192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6831" name="Group 88"/>
                <p:cNvGrpSpPr>
                  <a:grpSpLocks/>
                </p:cNvGrpSpPr>
                <p:nvPr/>
              </p:nvGrpSpPr>
              <p:grpSpPr bwMode="auto">
                <a:xfrm>
                  <a:off x="1680" y="3168"/>
                  <a:ext cx="1248" cy="480"/>
                  <a:chOff x="2256" y="1536"/>
                  <a:chExt cx="1248" cy="480"/>
                </a:xfrm>
              </p:grpSpPr>
              <p:sp>
                <p:nvSpPr>
                  <p:cNvPr id="26832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2544" y="1536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26833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728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26834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1920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26835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2928" y="1536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26836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2784" y="1728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26837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1920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26838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3312" y="1536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26839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1728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26840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1920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</p:grpSp>
          </p:grpSp>
        </p:grpSp>
        <p:grpSp>
          <p:nvGrpSpPr>
            <p:cNvPr id="26745" name="Group 98"/>
            <p:cNvGrpSpPr>
              <a:grpSpLocks/>
            </p:cNvGrpSpPr>
            <p:nvPr/>
          </p:nvGrpSpPr>
          <p:grpSpPr bwMode="auto">
            <a:xfrm>
              <a:off x="2062" y="1179"/>
              <a:ext cx="1049" cy="413"/>
              <a:chOff x="1969" y="1737"/>
              <a:chExt cx="1248" cy="480"/>
            </a:xfrm>
          </p:grpSpPr>
          <p:sp>
            <p:nvSpPr>
              <p:cNvPr id="26795" name="Rectangle 99"/>
              <p:cNvSpPr>
                <a:spLocks noChangeArrowheads="1"/>
              </p:cNvSpPr>
              <p:nvPr/>
            </p:nvSpPr>
            <p:spPr bwMode="auto">
              <a:xfrm>
                <a:off x="2137" y="1773"/>
                <a:ext cx="762" cy="3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grpSp>
            <p:nvGrpSpPr>
              <p:cNvPr id="26796" name="Group 100"/>
              <p:cNvGrpSpPr>
                <a:grpSpLocks/>
              </p:cNvGrpSpPr>
              <p:nvPr/>
            </p:nvGrpSpPr>
            <p:grpSpPr bwMode="auto">
              <a:xfrm>
                <a:off x="1969" y="1737"/>
                <a:ext cx="1248" cy="480"/>
                <a:chOff x="1680" y="3168"/>
                <a:chExt cx="1248" cy="480"/>
              </a:xfrm>
            </p:grpSpPr>
            <p:sp>
              <p:nvSpPr>
                <p:cNvPr id="26797" name="Line 101"/>
                <p:cNvSpPr>
                  <a:spLocks noChangeShapeType="1"/>
                </p:cNvSpPr>
                <p:nvPr/>
              </p:nvSpPr>
              <p:spPr bwMode="auto">
                <a:xfrm flipH="1">
                  <a:off x="1776" y="3216"/>
                  <a:ext cx="288" cy="384"/>
                </a:xfrm>
                <a:prstGeom prst="line">
                  <a:avLst/>
                </a:prstGeom>
                <a:noFill/>
                <a:ln w="57150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98" name="Line 102"/>
                <p:cNvSpPr>
                  <a:spLocks noChangeShapeType="1"/>
                </p:cNvSpPr>
                <p:nvPr/>
              </p:nvSpPr>
              <p:spPr bwMode="auto">
                <a:xfrm flipH="1">
                  <a:off x="2304" y="3216"/>
                  <a:ext cx="144" cy="192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99" name="Line 103"/>
                <p:cNvSpPr>
                  <a:spLocks noChangeShapeType="1"/>
                </p:cNvSpPr>
                <p:nvPr/>
              </p:nvSpPr>
              <p:spPr bwMode="auto">
                <a:xfrm flipH="1">
                  <a:off x="2544" y="3216"/>
                  <a:ext cx="288" cy="384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00" name="Line 104"/>
                <p:cNvSpPr>
                  <a:spLocks noChangeShapeType="1"/>
                </p:cNvSpPr>
                <p:nvPr/>
              </p:nvSpPr>
              <p:spPr bwMode="auto">
                <a:xfrm>
                  <a:off x="2160" y="3600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01" name="Line 105"/>
                <p:cNvSpPr>
                  <a:spLocks noChangeShapeType="1"/>
                </p:cNvSpPr>
                <p:nvPr/>
              </p:nvSpPr>
              <p:spPr bwMode="auto">
                <a:xfrm>
                  <a:off x="1920" y="3408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02" name="Line 106"/>
                <p:cNvSpPr>
                  <a:spLocks noChangeShapeType="1"/>
                </p:cNvSpPr>
                <p:nvPr/>
              </p:nvSpPr>
              <p:spPr bwMode="auto">
                <a:xfrm>
                  <a:off x="2064" y="3216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03" name="Line 107"/>
                <p:cNvSpPr>
                  <a:spLocks noChangeShapeType="1"/>
                </p:cNvSpPr>
                <p:nvPr/>
              </p:nvSpPr>
              <p:spPr bwMode="auto">
                <a:xfrm flipH="1">
                  <a:off x="1776" y="3216"/>
                  <a:ext cx="288" cy="384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04" name="Line 108"/>
                <p:cNvSpPr>
                  <a:spLocks noChangeShapeType="1"/>
                </p:cNvSpPr>
                <p:nvPr/>
              </p:nvSpPr>
              <p:spPr bwMode="auto">
                <a:xfrm>
                  <a:off x="1776" y="3600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05" name="Line 109"/>
                <p:cNvSpPr>
                  <a:spLocks noChangeShapeType="1"/>
                </p:cNvSpPr>
                <p:nvPr/>
              </p:nvSpPr>
              <p:spPr bwMode="auto">
                <a:xfrm>
                  <a:off x="2304" y="3408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06" name="Line 110"/>
                <p:cNvSpPr>
                  <a:spLocks noChangeShapeType="1"/>
                </p:cNvSpPr>
                <p:nvPr/>
              </p:nvSpPr>
              <p:spPr bwMode="auto">
                <a:xfrm>
                  <a:off x="2448" y="3216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07" name="Line 111"/>
                <p:cNvSpPr>
                  <a:spLocks noChangeShapeType="1"/>
                </p:cNvSpPr>
                <p:nvPr/>
              </p:nvSpPr>
              <p:spPr bwMode="auto">
                <a:xfrm flipH="1">
                  <a:off x="2160" y="3408"/>
                  <a:ext cx="144" cy="192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6808" name="Group 112"/>
                <p:cNvGrpSpPr>
                  <a:grpSpLocks/>
                </p:cNvGrpSpPr>
                <p:nvPr/>
              </p:nvGrpSpPr>
              <p:grpSpPr bwMode="auto">
                <a:xfrm>
                  <a:off x="1680" y="3168"/>
                  <a:ext cx="1248" cy="480"/>
                  <a:chOff x="2256" y="1536"/>
                  <a:chExt cx="1248" cy="480"/>
                </a:xfrm>
              </p:grpSpPr>
              <p:sp>
                <p:nvSpPr>
                  <p:cNvPr id="26809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2544" y="1536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26810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728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26811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1920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26812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2928" y="1536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26813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2784" y="1728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26814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1920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26815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3312" y="1536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26816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1728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26817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1920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</p:grpSp>
          </p:grpSp>
        </p:grpSp>
        <p:grpSp>
          <p:nvGrpSpPr>
            <p:cNvPr id="26746" name="Group 122"/>
            <p:cNvGrpSpPr>
              <a:grpSpLocks/>
            </p:cNvGrpSpPr>
            <p:nvPr/>
          </p:nvGrpSpPr>
          <p:grpSpPr bwMode="auto">
            <a:xfrm>
              <a:off x="2130" y="946"/>
              <a:ext cx="907" cy="1703"/>
              <a:chOff x="2069" y="1411"/>
              <a:chExt cx="1079" cy="1981"/>
            </a:xfrm>
          </p:grpSpPr>
          <p:grpSp>
            <p:nvGrpSpPr>
              <p:cNvPr id="26755" name="Group 123"/>
              <p:cNvGrpSpPr>
                <a:grpSpLocks/>
              </p:cNvGrpSpPr>
              <p:nvPr/>
            </p:nvGrpSpPr>
            <p:grpSpPr bwMode="auto">
              <a:xfrm>
                <a:off x="2090" y="2624"/>
                <a:ext cx="1058" cy="768"/>
                <a:chOff x="1773" y="3216"/>
                <a:chExt cx="1058" cy="768"/>
              </a:xfrm>
            </p:grpSpPr>
            <p:sp>
              <p:nvSpPr>
                <p:cNvPr id="26787" name="Freeform 124"/>
                <p:cNvSpPr>
                  <a:spLocks/>
                </p:cNvSpPr>
                <p:nvPr/>
              </p:nvSpPr>
              <p:spPr bwMode="auto">
                <a:xfrm rot="-10763698">
                  <a:off x="2350" y="3601"/>
                  <a:ext cx="192" cy="336"/>
                </a:xfrm>
                <a:custGeom>
                  <a:avLst/>
                  <a:gdLst>
                    <a:gd name="T0" fmla="*/ 192 w 192"/>
                    <a:gd name="T1" fmla="*/ 0 h 336"/>
                    <a:gd name="T2" fmla="*/ 48 w 192"/>
                    <a:gd name="T3" fmla="*/ 144 h 336"/>
                    <a:gd name="T4" fmla="*/ 0 w 192"/>
                    <a:gd name="T5" fmla="*/ 336 h 3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336">
                      <a:moveTo>
                        <a:pt x="192" y="0"/>
                      </a:moveTo>
                      <a:cubicBezTo>
                        <a:pt x="136" y="44"/>
                        <a:pt x="80" y="88"/>
                        <a:pt x="48" y="144"/>
                      </a:cubicBezTo>
                      <a:cubicBezTo>
                        <a:pt x="16" y="200"/>
                        <a:pt x="8" y="268"/>
                        <a:pt x="0" y="33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88" name="Freeform 125"/>
                <p:cNvSpPr>
                  <a:spLocks/>
                </p:cNvSpPr>
                <p:nvPr/>
              </p:nvSpPr>
              <p:spPr bwMode="auto">
                <a:xfrm rot="-10763698">
                  <a:off x="2304" y="3408"/>
                  <a:ext cx="390" cy="574"/>
                </a:xfrm>
                <a:custGeom>
                  <a:avLst/>
                  <a:gdLst>
                    <a:gd name="T0" fmla="*/ 442 w 344"/>
                    <a:gd name="T1" fmla="*/ 0 h 576"/>
                    <a:gd name="T2" fmla="*/ 71 w 344"/>
                    <a:gd name="T3" fmla="*/ 190 h 576"/>
                    <a:gd name="T4" fmla="*/ 10 w 344"/>
                    <a:gd name="T5" fmla="*/ 572 h 57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4" h="576">
                      <a:moveTo>
                        <a:pt x="344" y="0"/>
                      </a:moveTo>
                      <a:cubicBezTo>
                        <a:pt x="228" y="48"/>
                        <a:pt x="112" y="96"/>
                        <a:pt x="56" y="192"/>
                      </a:cubicBezTo>
                      <a:cubicBezTo>
                        <a:pt x="0" y="288"/>
                        <a:pt x="4" y="432"/>
                        <a:pt x="8" y="57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89" name="Freeform 126"/>
                <p:cNvSpPr>
                  <a:spLocks/>
                </p:cNvSpPr>
                <p:nvPr/>
              </p:nvSpPr>
              <p:spPr bwMode="auto">
                <a:xfrm rot="-10763698">
                  <a:off x="2351" y="3219"/>
                  <a:ext cx="480" cy="765"/>
                </a:xfrm>
                <a:custGeom>
                  <a:avLst/>
                  <a:gdLst>
                    <a:gd name="T0" fmla="*/ 480 w 480"/>
                    <a:gd name="T1" fmla="*/ 0 h 816"/>
                    <a:gd name="T2" fmla="*/ 96 w 480"/>
                    <a:gd name="T3" fmla="*/ 169 h 816"/>
                    <a:gd name="T4" fmla="*/ 0 w 480"/>
                    <a:gd name="T5" fmla="*/ 717 h 81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80" h="816">
                      <a:moveTo>
                        <a:pt x="480" y="0"/>
                      </a:moveTo>
                      <a:cubicBezTo>
                        <a:pt x="328" y="28"/>
                        <a:pt x="176" y="56"/>
                        <a:pt x="96" y="192"/>
                      </a:cubicBezTo>
                      <a:cubicBezTo>
                        <a:pt x="16" y="328"/>
                        <a:pt x="8" y="572"/>
                        <a:pt x="0" y="81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90" name="Freeform 127"/>
                <p:cNvSpPr>
                  <a:spLocks/>
                </p:cNvSpPr>
                <p:nvPr/>
              </p:nvSpPr>
              <p:spPr bwMode="auto">
                <a:xfrm rot="-10763698">
                  <a:off x="2142" y="3598"/>
                  <a:ext cx="112" cy="336"/>
                </a:xfrm>
                <a:custGeom>
                  <a:avLst/>
                  <a:gdLst>
                    <a:gd name="T0" fmla="*/ 0 w 112"/>
                    <a:gd name="T1" fmla="*/ 0 h 336"/>
                    <a:gd name="T2" fmla="*/ 96 w 112"/>
                    <a:gd name="T3" fmla="*/ 192 h 336"/>
                    <a:gd name="T4" fmla="*/ 96 w 112"/>
                    <a:gd name="T5" fmla="*/ 336 h 3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12" h="336">
                      <a:moveTo>
                        <a:pt x="0" y="0"/>
                      </a:moveTo>
                      <a:cubicBezTo>
                        <a:pt x="40" y="68"/>
                        <a:pt x="80" y="136"/>
                        <a:pt x="96" y="192"/>
                      </a:cubicBezTo>
                      <a:cubicBezTo>
                        <a:pt x="112" y="248"/>
                        <a:pt x="104" y="292"/>
                        <a:pt x="96" y="33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91" name="Freeform 128"/>
                <p:cNvSpPr>
                  <a:spLocks/>
                </p:cNvSpPr>
                <p:nvPr/>
              </p:nvSpPr>
              <p:spPr bwMode="auto">
                <a:xfrm rot="-10763698">
                  <a:off x="2301" y="3407"/>
                  <a:ext cx="1" cy="528"/>
                </a:xfrm>
                <a:custGeom>
                  <a:avLst/>
                  <a:gdLst>
                    <a:gd name="T0" fmla="*/ 0 w 1"/>
                    <a:gd name="T1" fmla="*/ 0 h 528"/>
                    <a:gd name="T2" fmla="*/ 0 w 1"/>
                    <a:gd name="T3" fmla="*/ 528 h 5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528">
                      <a:moveTo>
                        <a:pt x="0" y="0"/>
                      </a:moveTo>
                      <a:cubicBezTo>
                        <a:pt x="0" y="0"/>
                        <a:pt x="0" y="264"/>
                        <a:pt x="0" y="52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00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92" name="Freeform 129"/>
                <p:cNvSpPr>
                  <a:spLocks/>
                </p:cNvSpPr>
                <p:nvPr/>
              </p:nvSpPr>
              <p:spPr bwMode="auto">
                <a:xfrm rot="-10763698">
                  <a:off x="2351" y="3216"/>
                  <a:ext cx="120" cy="720"/>
                </a:xfrm>
                <a:custGeom>
                  <a:avLst/>
                  <a:gdLst>
                    <a:gd name="T0" fmla="*/ 86 w 168"/>
                    <a:gd name="T1" fmla="*/ 0 h 720"/>
                    <a:gd name="T2" fmla="*/ 12 w 168"/>
                    <a:gd name="T3" fmla="*/ 480 h 720"/>
                    <a:gd name="T4" fmla="*/ 12 w 168"/>
                    <a:gd name="T5" fmla="*/ 720 h 72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68" h="720">
                      <a:moveTo>
                        <a:pt x="168" y="0"/>
                      </a:moveTo>
                      <a:cubicBezTo>
                        <a:pt x="108" y="180"/>
                        <a:pt x="48" y="360"/>
                        <a:pt x="24" y="480"/>
                      </a:cubicBezTo>
                      <a:cubicBezTo>
                        <a:pt x="0" y="600"/>
                        <a:pt x="12" y="660"/>
                        <a:pt x="24" y="72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93" name="Freeform 130"/>
                <p:cNvSpPr>
                  <a:spLocks/>
                </p:cNvSpPr>
                <p:nvPr/>
              </p:nvSpPr>
              <p:spPr bwMode="auto">
                <a:xfrm rot="-10763698">
                  <a:off x="1773" y="3596"/>
                  <a:ext cx="480" cy="388"/>
                </a:xfrm>
                <a:custGeom>
                  <a:avLst/>
                  <a:gdLst>
                    <a:gd name="T0" fmla="*/ 0 w 480"/>
                    <a:gd name="T1" fmla="*/ 0 h 432"/>
                    <a:gd name="T2" fmla="*/ 336 w 480"/>
                    <a:gd name="T3" fmla="*/ 77 h 432"/>
                    <a:gd name="T4" fmla="*/ 480 w 480"/>
                    <a:gd name="T5" fmla="*/ 348 h 43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80" h="432">
                      <a:moveTo>
                        <a:pt x="0" y="0"/>
                      </a:moveTo>
                      <a:cubicBezTo>
                        <a:pt x="128" y="12"/>
                        <a:pt x="256" y="24"/>
                        <a:pt x="336" y="96"/>
                      </a:cubicBezTo>
                      <a:cubicBezTo>
                        <a:pt x="416" y="168"/>
                        <a:pt x="448" y="300"/>
                        <a:pt x="480" y="43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94" name="Freeform 131"/>
                <p:cNvSpPr>
                  <a:spLocks/>
                </p:cNvSpPr>
                <p:nvPr/>
              </p:nvSpPr>
              <p:spPr bwMode="auto">
                <a:xfrm rot="-10763698">
                  <a:off x="1911" y="3405"/>
                  <a:ext cx="344" cy="576"/>
                </a:xfrm>
                <a:custGeom>
                  <a:avLst/>
                  <a:gdLst>
                    <a:gd name="T0" fmla="*/ 0 w 344"/>
                    <a:gd name="T1" fmla="*/ 0 h 576"/>
                    <a:gd name="T2" fmla="*/ 288 w 344"/>
                    <a:gd name="T3" fmla="*/ 288 h 576"/>
                    <a:gd name="T4" fmla="*/ 336 w 344"/>
                    <a:gd name="T5" fmla="*/ 576 h 57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4" h="576">
                      <a:moveTo>
                        <a:pt x="0" y="0"/>
                      </a:moveTo>
                      <a:cubicBezTo>
                        <a:pt x="116" y="96"/>
                        <a:pt x="232" y="192"/>
                        <a:pt x="288" y="288"/>
                      </a:cubicBezTo>
                      <a:cubicBezTo>
                        <a:pt x="344" y="384"/>
                        <a:pt x="340" y="480"/>
                        <a:pt x="336" y="57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6756" name="Line 132"/>
              <p:cNvSpPr>
                <a:spLocks noChangeShapeType="1"/>
              </p:cNvSpPr>
              <p:nvPr/>
            </p:nvSpPr>
            <p:spPr bwMode="auto">
              <a:xfrm>
                <a:off x="2072" y="2224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57" name="Line 133"/>
              <p:cNvSpPr>
                <a:spLocks noChangeShapeType="1"/>
              </p:cNvSpPr>
              <p:nvPr/>
            </p:nvSpPr>
            <p:spPr bwMode="auto">
              <a:xfrm>
                <a:off x="2080" y="2616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58" name="Line 134"/>
              <p:cNvSpPr>
                <a:spLocks noChangeShapeType="1"/>
              </p:cNvSpPr>
              <p:nvPr/>
            </p:nvSpPr>
            <p:spPr bwMode="auto">
              <a:xfrm>
                <a:off x="2464" y="2832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59" name="Line 135"/>
              <p:cNvSpPr>
                <a:spLocks noChangeShapeType="1"/>
              </p:cNvSpPr>
              <p:nvPr/>
            </p:nvSpPr>
            <p:spPr bwMode="auto">
              <a:xfrm>
                <a:off x="2456" y="2232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60" name="Line 136"/>
              <p:cNvSpPr>
                <a:spLocks noChangeShapeType="1"/>
              </p:cNvSpPr>
              <p:nvPr/>
            </p:nvSpPr>
            <p:spPr bwMode="auto">
              <a:xfrm>
                <a:off x="2072" y="2416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61" name="Line 137"/>
              <p:cNvSpPr>
                <a:spLocks noChangeShapeType="1"/>
              </p:cNvSpPr>
              <p:nvPr/>
            </p:nvSpPr>
            <p:spPr bwMode="auto">
              <a:xfrm>
                <a:off x="2080" y="2832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62" name="Line 138"/>
              <p:cNvSpPr>
                <a:spLocks noChangeShapeType="1"/>
              </p:cNvSpPr>
              <p:nvPr/>
            </p:nvSpPr>
            <p:spPr bwMode="auto">
              <a:xfrm>
                <a:off x="2456" y="2424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63" name="Line 139"/>
              <p:cNvSpPr>
                <a:spLocks noChangeShapeType="1"/>
              </p:cNvSpPr>
              <p:nvPr/>
            </p:nvSpPr>
            <p:spPr bwMode="auto">
              <a:xfrm>
                <a:off x="2848" y="2624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64" name="Line 140"/>
              <p:cNvSpPr>
                <a:spLocks noChangeShapeType="1"/>
              </p:cNvSpPr>
              <p:nvPr/>
            </p:nvSpPr>
            <p:spPr bwMode="auto">
              <a:xfrm>
                <a:off x="2856" y="2840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65" name="Line 141"/>
              <p:cNvSpPr>
                <a:spLocks noChangeShapeType="1"/>
              </p:cNvSpPr>
              <p:nvPr/>
            </p:nvSpPr>
            <p:spPr bwMode="auto">
              <a:xfrm>
                <a:off x="3136" y="1848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66" name="Line 142"/>
              <p:cNvSpPr>
                <a:spLocks noChangeShapeType="1"/>
              </p:cNvSpPr>
              <p:nvPr/>
            </p:nvSpPr>
            <p:spPr bwMode="auto">
              <a:xfrm>
                <a:off x="3144" y="2240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67" name="Line 143"/>
              <p:cNvSpPr>
                <a:spLocks noChangeShapeType="1"/>
              </p:cNvSpPr>
              <p:nvPr/>
            </p:nvSpPr>
            <p:spPr bwMode="auto">
              <a:xfrm>
                <a:off x="3136" y="2040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68" name="Line 144"/>
              <p:cNvSpPr>
                <a:spLocks noChangeShapeType="1"/>
              </p:cNvSpPr>
              <p:nvPr/>
            </p:nvSpPr>
            <p:spPr bwMode="auto">
              <a:xfrm>
                <a:off x="3144" y="2456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69" name="Line 145"/>
              <p:cNvSpPr>
                <a:spLocks noChangeShapeType="1"/>
              </p:cNvSpPr>
              <p:nvPr/>
            </p:nvSpPr>
            <p:spPr bwMode="auto">
              <a:xfrm>
                <a:off x="2464" y="2624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70" name="Line 146"/>
              <p:cNvSpPr>
                <a:spLocks noChangeShapeType="1"/>
              </p:cNvSpPr>
              <p:nvPr/>
            </p:nvSpPr>
            <p:spPr bwMode="auto">
              <a:xfrm>
                <a:off x="2848" y="2224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71" name="Line 147"/>
              <p:cNvSpPr>
                <a:spLocks noChangeShapeType="1"/>
              </p:cNvSpPr>
              <p:nvPr/>
            </p:nvSpPr>
            <p:spPr bwMode="auto">
              <a:xfrm>
                <a:off x="2848" y="2416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72" name="Line 148"/>
              <p:cNvSpPr>
                <a:spLocks noChangeShapeType="1"/>
              </p:cNvSpPr>
              <p:nvPr/>
            </p:nvSpPr>
            <p:spPr bwMode="auto">
              <a:xfrm>
                <a:off x="3000" y="2640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73" name="Line 149"/>
              <p:cNvSpPr>
                <a:spLocks noChangeShapeType="1"/>
              </p:cNvSpPr>
              <p:nvPr/>
            </p:nvSpPr>
            <p:spPr bwMode="auto">
              <a:xfrm>
                <a:off x="2992" y="2040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74" name="Line 150"/>
              <p:cNvSpPr>
                <a:spLocks noChangeShapeType="1"/>
              </p:cNvSpPr>
              <p:nvPr/>
            </p:nvSpPr>
            <p:spPr bwMode="auto">
              <a:xfrm>
                <a:off x="2992" y="2232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75" name="Line 151"/>
              <p:cNvSpPr>
                <a:spLocks noChangeShapeType="1"/>
              </p:cNvSpPr>
              <p:nvPr/>
            </p:nvSpPr>
            <p:spPr bwMode="auto">
              <a:xfrm>
                <a:off x="3000" y="2432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6776" name="Group 152"/>
              <p:cNvGrpSpPr>
                <a:grpSpLocks/>
              </p:cNvGrpSpPr>
              <p:nvPr/>
            </p:nvGrpSpPr>
            <p:grpSpPr bwMode="auto">
              <a:xfrm>
                <a:off x="2069" y="1411"/>
                <a:ext cx="1056" cy="768"/>
                <a:chOff x="1733" y="1635"/>
                <a:chExt cx="1056" cy="768"/>
              </a:xfrm>
            </p:grpSpPr>
            <p:grpSp>
              <p:nvGrpSpPr>
                <p:cNvPr id="26777" name="Group 153"/>
                <p:cNvGrpSpPr>
                  <a:grpSpLocks/>
                </p:cNvGrpSpPr>
                <p:nvPr/>
              </p:nvGrpSpPr>
              <p:grpSpPr bwMode="auto">
                <a:xfrm>
                  <a:off x="1733" y="1635"/>
                  <a:ext cx="1056" cy="768"/>
                  <a:chOff x="1776" y="2832"/>
                  <a:chExt cx="1056" cy="768"/>
                </a:xfrm>
              </p:grpSpPr>
              <p:sp>
                <p:nvSpPr>
                  <p:cNvPr id="26779" name="Freeform 154"/>
                  <p:cNvSpPr>
                    <a:spLocks/>
                  </p:cNvSpPr>
                  <p:nvPr/>
                </p:nvSpPr>
                <p:spPr bwMode="auto">
                  <a:xfrm>
                    <a:off x="2064" y="2880"/>
                    <a:ext cx="192" cy="336"/>
                  </a:xfrm>
                  <a:custGeom>
                    <a:avLst/>
                    <a:gdLst>
                      <a:gd name="T0" fmla="*/ 192 w 192"/>
                      <a:gd name="T1" fmla="*/ 0 h 336"/>
                      <a:gd name="T2" fmla="*/ 48 w 192"/>
                      <a:gd name="T3" fmla="*/ 144 h 336"/>
                      <a:gd name="T4" fmla="*/ 0 w 192"/>
                      <a:gd name="T5" fmla="*/ 336 h 336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336">
                        <a:moveTo>
                          <a:pt x="192" y="0"/>
                        </a:moveTo>
                        <a:cubicBezTo>
                          <a:pt x="136" y="44"/>
                          <a:pt x="80" y="88"/>
                          <a:pt x="48" y="144"/>
                        </a:cubicBezTo>
                        <a:cubicBezTo>
                          <a:pt x="16" y="200"/>
                          <a:pt x="8" y="268"/>
                          <a:pt x="0" y="336"/>
                        </a:cubicBezTo>
                      </a:path>
                    </a:pathLst>
                  </a:custGeom>
                  <a:noFill/>
                  <a:ln w="38100" cap="flat" cmpd="sng">
                    <a:solidFill>
                      <a:srgbClr val="00CC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2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80" name="Freeform 155"/>
                  <p:cNvSpPr>
                    <a:spLocks/>
                  </p:cNvSpPr>
                  <p:nvPr/>
                </p:nvSpPr>
                <p:spPr bwMode="auto">
                  <a:xfrm>
                    <a:off x="1912" y="2832"/>
                    <a:ext cx="392" cy="576"/>
                  </a:xfrm>
                  <a:custGeom>
                    <a:avLst/>
                    <a:gdLst>
                      <a:gd name="T0" fmla="*/ 447 w 344"/>
                      <a:gd name="T1" fmla="*/ 0 h 576"/>
                      <a:gd name="T2" fmla="*/ 73 w 344"/>
                      <a:gd name="T3" fmla="*/ 192 h 576"/>
                      <a:gd name="T4" fmla="*/ 10 w 344"/>
                      <a:gd name="T5" fmla="*/ 576 h 576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44" h="576">
                        <a:moveTo>
                          <a:pt x="344" y="0"/>
                        </a:moveTo>
                        <a:cubicBezTo>
                          <a:pt x="228" y="48"/>
                          <a:pt x="112" y="96"/>
                          <a:pt x="56" y="192"/>
                        </a:cubicBezTo>
                        <a:cubicBezTo>
                          <a:pt x="0" y="288"/>
                          <a:pt x="4" y="432"/>
                          <a:pt x="8" y="576"/>
                        </a:cubicBezTo>
                      </a:path>
                    </a:pathLst>
                  </a:custGeom>
                  <a:noFill/>
                  <a:ln w="38100" cap="flat" cmpd="sng">
                    <a:solidFill>
                      <a:srgbClr val="00CC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2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81" name="Freeform 156"/>
                  <p:cNvSpPr>
                    <a:spLocks/>
                  </p:cNvSpPr>
                  <p:nvPr/>
                </p:nvSpPr>
                <p:spPr bwMode="auto">
                  <a:xfrm>
                    <a:off x="1776" y="2832"/>
                    <a:ext cx="480" cy="768"/>
                  </a:xfrm>
                  <a:custGeom>
                    <a:avLst/>
                    <a:gdLst>
                      <a:gd name="T0" fmla="*/ 480 w 480"/>
                      <a:gd name="T1" fmla="*/ 0 h 816"/>
                      <a:gd name="T2" fmla="*/ 96 w 480"/>
                      <a:gd name="T3" fmla="*/ 170 h 816"/>
                      <a:gd name="T4" fmla="*/ 0 w 480"/>
                      <a:gd name="T5" fmla="*/ 723 h 816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80" h="816">
                        <a:moveTo>
                          <a:pt x="480" y="0"/>
                        </a:moveTo>
                        <a:cubicBezTo>
                          <a:pt x="328" y="28"/>
                          <a:pt x="176" y="56"/>
                          <a:pt x="96" y="192"/>
                        </a:cubicBezTo>
                        <a:cubicBezTo>
                          <a:pt x="16" y="328"/>
                          <a:pt x="8" y="572"/>
                          <a:pt x="0" y="816"/>
                        </a:cubicBezTo>
                      </a:path>
                    </a:pathLst>
                  </a:custGeom>
                  <a:noFill/>
                  <a:ln w="38100" cap="flat" cmpd="sng">
                    <a:solidFill>
                      <a:srgbClr val="00CC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2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82" name="Freeform 157"/>
                  <p:cNvSpPr>
                    <a:spLocks/>
                  </p:cNvSpPr>
                  <p:nvPr/>
                </p:nvSpPr>
                <p:spPr bwMode="auto">
                  <a:xfrm>
                    <a:off x="2352" y="2880"/>
                    <a:ext cx="112" cy="336"/>
                  </a:xfrm>
                  <a:custGeom>
                    <a:avLst/>
                    <a:gdLst>
                      <a:gd name="T0" fmla="*/ 0 w 112"/>
                      <a:gd name="T1" fmla="*/ 0 h 336"/>
                      <a:gd name="T2" fmla="*/ 96 w 112"/>
                      <a:gd name="T3" fmla="*/ 192 h 336"/>
                      <a:gd name="T4" fmla="*/ 96 w 112"/>
                      <a:gd name="T5" fmla="*/ 336 h 336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12" h="336">
                        <a:moveTo>
                          <a:pt x="0" y="0"/>
                        </a:moveTo>
                        <a:cubicBezTo>
                          <a:pt x="40" y="68"/>
                          <a:pt x="80" y="136"/>
                          <a:pt x="96" y="192"/>
                        </a:cubicBezTo>
                        <a:cubicBezTo>
                          <a:pt x="112" y="248"/>
                          <a:pt x="104" y="292"/>
                          <a:pt x="96" y="336"/>
                        </a:cubicBezTo>
                      </a:path>
                    </a:pathLst>
                  </a:custGeom>
                  <a:noFill/>
                  <a:ln w="38100" cap="flat" cmpd="sng">
                    <a:solidFill>
                      <a:srgbClr val="00CC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2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83" name="Freeform 158"/>
                  <p:cNvSpPr>
                    <a:spLocks/>
                  </p:cNvSpPr>
                  <p:nvPr/>
                </p:nvSpPr>
                <p:spPr bwMode="auto">
                  <a:xfrm>
                    <a:off x="2304" y="2880"/>
                    <a:ext cx="1" cy="528"/>
                  </a:xfrm>
                  <a:custGeom>
                    <a:avLst/>
                    <a:gdLst>
                      <a:gd name="T0" fmla="*/ 0 w 1"/>
                      <a:gd name="T1" fmla="*/ 0 h 528"/>
                      <a:gd name="T2" fmla="*/ 0 w 1"/>
                      <a:gd name="T3" fmla="*/ 528 h 5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" h="528">
                        <a:moveTo>
                          <a:pt x="0" y="0"/>
                        </a:moveTo>
                        <a:cubicBezTo>
                          <a:pt x="0" y="0"/>
                          <a:pt x="0" y="264"/>
                          <a:pt x="0" y="528"/>
                        </a:cubicBezTo>
                      </a:path>
                    </a:pathLst>
                  </a:custGeom>
                  <a:noFill/>
                  <a:ln w="38100" cap="flat" cmpd="sng">
                    <a:solidFill>
                      <a:srgbClr val="00CC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2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84" name="Freeform 159"/>
                  <p:cNvSpPr>
                    <a:spLocks/>
                  </p:cNvSpPr>
                  <p:nvPr/>
                </p:nvSpPr>
                <p:spPr bwMode="auto">
                  <a:xfrm>
                    <a:off x="2136" y="2880"/>
                    <a:ext cx="120" cy="720"/>
                  </a:xfrm>
                  <a:custGeom>
                    <a:avLst/>
                    <a:gdLst>
                      <a:gd name="T0" fmla="*/ 86 w 168"/>
                      <a:gd name="T1" fmla="*/ 0 h 720"/>
                      <a:gd name="T2" fmla="*/ 12 w 168"/>
                      <a:gd name="T3" fmla="*/ 480 h 720"/>
                      <a:gd name="T4" fmla="*/ 12 w 168"/>
                      <a:gd name="T5" fmla="*/ 720 h 72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68" h="720">
                        <a:moveTo>
                          <a:pt x="168" y="0"/>
                        </a:moveTo>
                        <a:cubicBezTo>
                          <a:pt x="108" y="180"/>
                          <a:pt x="48" y="360"/>
                          <a:pt x="24" y="480"/>
                        </a:cubicBezTo>
                        <a:cubicBezTo>
                          <a:pt x="0" y="600"/>
                          <a:pt x="12" y="660"/>
                          <a:pt x="24" y="72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00CC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2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85" name="Freeform 160"/>
                  <p:cNvSpPr>
                    <a:spLocks/>
                  </p:cNvSpPr>
                  <p:nvPr/>
                </p:nvSpPr>
                <p:spPr bwMode="auto">
                  <a:xfrm>
                    <a:off x="2352" y="2832"/>
                    <a:ext cx="480" cy="384"/>
                  </a:xfrm>
                  <a:custGeom>
                    <a:avLst/>
                    <a:gdLst>
                      <a:gd name="T0" fmla="*/ 0 w 480"/>
                      <a:gd name="T1" fmla="*/ 0 h 432"/>
                      <a:gd name="T2" fmla="*/ 336 w 480"/>
                      <a:gd name="T3" fmla="*/ 76 h 432"/>
                      <a:gd name="T4" fmla="*/ 480 w 480"/>
                      <a:gd name="T5" fmla="*/ 341 h 4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80" h="432">
                        <a:moveTo>
                          <a:pt x="0" y="0"/>
                        </a:moveTo>
                        <a:cubicBezTo>
                          <a:pt x="128" y="12"/>
                          <a:pt x="256" y="24"/>
                          <a:pt x="336" y="96"/>
                        </a:cubicBezTo>
                        <a:cubicBezTo>
                          <a:pt x="416" y="168"/>
                          <a:pt x="448" y="300"/>
                          <a:pt x="480" y="432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00CC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2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86" name="Freeform 161"/>
                  <p:cNvSpPr>
                    <a:spLocks/>
                  </p:cNvSpPr>
                  <p:nvPr/>
                </p:nvSpPr>
                <p:spPr bwMode="auto">
                  <a:xfrm>
                    <a:off x="2352" y="2832"/>
                    <a:ext cx="344" cy="576"/>
                  </a:xfrm>
                  <a:custGeom>
                    <a:avLst/>
                    <a:gdLst>
                      <a:gd name="T0" fmla="*/ 0 w 344"/>
                      <a:gd name="T1" fmla="*/ 0 h 576"/>
                      <a:gd name="T2" fmla="*/ 288 w 344"/>
                      <a:gd name="T3" fmla="*/ 288 h 576"/>
                      <a:gd name="T4" fmla="*/ 336 w 344"/>
                      <a:gd name="T5" fmla="*/ 576 h 576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44" h="576">
                        <a:moveTo>
                          <a:pt x="0" y="0"/>
                        </a:moveTo>
                        <a:cubicBezTo>
                          <a:pt x="116" y="96"/>
                          <a:pt x="232" y="192"/>
                          <a:pt x="288" y="288"/>
                        </a:cubicBezTo>
                        <a:cubicBezTo>
                          <a:pt x="344" y="384"/>
                          <a:pt x="340" y="480"/>
                          <a:pt x="336" y="576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00CC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2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6778" name="Freeform 162"/>
                <p:cNvSpPr>
                  <a:spLocks/>
                </p:cNvSpPr>
                <p:nvPr/>
              </p:nvSpPr>
              <p:spPr bwMode="auto">
                <a:xfrm>
                  <a:off x="2334" y="1676"/>
                  <a:ext cx="182" cy="690"/>
                </a:xfrm>
                <a:custGeom>
                  <a:avLst/>
                  <a:gdLst>
                    <a:gd name="T0" fmla="*/ 0 w 182"/>
                    <a:gd name="T1" fmla="*/ 0 h 690"/>
                    <a:gd name="T2" fmla="*/ 152 w 182"/>
                    <a:gd name="T3" fmla="*/ 243 h 690"/>
                    <a:gd name="T4" fmla="*/ 182 w 182"/>
                    <a:gd name="T5" fmla="*/ 690 h 69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82" h="690">
                      <a:moveTo>
                        <a:pt x="0" y="0"/>
                      </a:moveTo>
                      <a:cubicBezTo>
                        <a:pt x="61" y="64"/>
                        <a:pt x="122" y="128"/>
                        <a:pt x="152" y="243"/>
                      </a:cubicBezTo>
                      <a:cubicBezTo>
                        <a:pt x="182" y="358"/>
                        <a:pt x="182" y="524"/>
                        <a:pt x="182" y="69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CC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6747" name="Group 163"/>
            <p:cNvGrpSpPr>
              <a:grpSpLocks/>
            </p:cNvGrpSpPr>
            <p:nvPr/>
          </p:nvGrpSpPr>
          <p:grpSpPr bwMode="auto">
            <a:xfrm>
              <a:off x="2330" y="738"/>
              <a:ext cx="463" cy="2184"/>
              <a:chOff x="2359" y="1132"/>
              <a:chExt cx="551" cy="2541"/>
            </a:xfrm>
          </p:grpSpPr>
          <p:grpSp>
            <p:nvGrpSpPr>
              <p:cNvPr id="26749" name="Group 164"/>
              <p:cNvGrpSpPr>
                <a:grpSpLocks/>
              </p:cNvGrpSpPr>
              <p:nvPr/>
            </p:nvGrpSpPr>
            <p:grpSpPr bwMode="auto">
              <a:xfrm>
                <a:off x="2525" y="3292"/>
                <a:ext cx="385" cy="381"/>
                <a:chOff x="1053" y="2637"/>
                <a:chExt cx="385" cy="381"/>
              </a:xfrm>
            </p:grpSpPr>
            <p:sp>
              <p:nvSpPr>
                <p:cNvPr id="26753" name="Oval 165"/>
                <p:cNvSpPr>
                  <a:spLocks noChangeArrowheads="1"/>
                </p:cNvSpPr>
                <p:nvPr/>
              </p:nvSpPr>
              <p:spPr bwMode="auto">
                <a:xfrm>
                  <a:off x="1053" y="2637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  <p:sp>
              <p:nvSpPr>
                <p:cNvPr id="26754" name="Text Box 166"/>
                <p:cNvSpPr txBox="1">
                  <a:spLocks noChangeArrowheads="1"/>
                </p:cNvSpPr>
                <p:nvPr/>
              </p:nvSpPr>
              <p:spPr bwMode="auto">
                <a:xfrm>
                  <a:off x="1196" y="2637"/>
                  <a:ext cx="242" cy="3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n-US" sz="2800" b="1" i="1">
                      <a:solidFill>
                        <a:schemeClr val="accent1"/>
                      </a:solidFill>
                      <a:latin typeface="Times New Roman" pitchFamily="18" charset="0"/>
                    </a:rPr>
                    <a:t>s</a:t>
                  </a:r>
                </a:p>
              </p:txBody>
            </p:sp>
          </p:grpSp>
          <p:grpSp>
            <p:nvGrpSpPr>
              <p:cNvPr id="26750" name="Group 167"/>
              <p:cNvGrpSpPr>
                <a:grpSpLocks/>
              </p:cNvGrpSpPr>
              <p:nvPr/>
            </p:nvGrpSpPr>
            <p:grpSpPr bwMode="auto">
              <a:xfrm>
                <a:off x="2359" y="1132"/>
                <a:ext cx="336" cy="384"/>
                <a:chOff x="909" y="1293"/>
                <a:chExt cx="336" cy="384"/>
              </a:xfrm>
            </p:grpSpPr>
            <p:sp>
              <p:nvSpPr>
                <p:cNvPr id="26751" name="Oval 168"/>
                <p:cNvSpPr>
                  <a:spLocks noChangeArrowheads="1"/>
                </p:cNvSpPr>
                <p:nvPr/>
              </p:nvSpPr>
              <p:spPr bwMode="auto">
                <a:xfrm>
                  <a:off x="1053" y="1485"/>
                  <a:ext cx="192" cy="192"/>
                </a:xfrm>
                <a:prstGeom prst="ellipse">
                  <a:avLst/>
                </a:prstGeom>
                <a:solidFill>
                  <a:schemeClr val="accent2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  <p:sp>
              <p:nvSpPr>
                <p:cNvPr id="26752" name="Text Box 169"/>
                <p:cNvSpPr txBox="1">
                  <a:spLocks noChangeArrowheads="1"/>
                </p:cNvSpPr>
                <p:nvPr/>
              </p:nvSpPr>
              <p:spPr bwMode="auto">
                <a:xfrm>
                  <a:off x="909" y="1293"/>
                  <a:ext cx="212" cy="3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n-US" sz="2800" b="1" i="1">
                      <a:solidFill>
                        <a:schemeClr val="accent2"/>
                      </a:solidFill>
                      <a:latin typeface="Times New Roman" pitchFamily="18" charset="0"/>
                    </a:rPr>
                    <a:t>t</a:t>
                  </a:r>
                </a:p>
              </p:txBody>
            </p:sp>
          </p:grpSp>
        </p:grpSp>
        <p:sp>
          <p:nvSpPr>
            <p:cNvPr id="26748" name="Freeform 171"/>
            <p:cNvSpPr>
              <a:spLocks/>
            </p:cNvSpPr>
            <p:nvPr/>
          </p:nvSpPr>
          <p:spPr bwMode="auto">
            <a:xfrm>
              <a:off x="1786" y="862"/>
              <a:ext cx="1537" cy="1277"/>
            </a:xfrm>
            <a:custGeom>
              <a:avLst/>
              <a:gdLst>
                <a:gd name="T0" fmla="*/ 1293 w 1827"/>
                <a:gd name="T1" fmla="*/ 0 h 1485"/>
                <a:gd name="T2" fmla="*/ 1052 w 1827"/>
                <a:gd name="T3" fmla="*/ 297 h 1485"/>
                <a:gd name="T4" fmla="*/ 805 w 1827"/>
                <a:gd name="T5" fmla="*/ 880 h 1485"/>
                <a:gd name="T6" fmla="*/ 0 w 1827"/>
                <a:gd name="T7" fmla="*/ 1098 h 148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27" h="1485">
                  <a:moveTo>
                    <a:pt x="1827" y="0"/>
                  </a:moveTo>
                  <a:cubicBezTo>
                    <a:pt x="1714" y="101"/>
                    <a:pt x="1601" y="203"/>
                    <a:pt x="1486" y="401"/>
                  </a:cubicBezTo>
                  <a:cubicBezTo>
                    <a:pt x="1371" y="599"/>
                    <a:pt x="1385" y="1009"/>
                    <a:pt x="1137" y="1190"/>
                  </a:cubicBezTo>
                  <a:cubicBezTo>
                    <a:pt x="889" y="1371"/>
                    <a:pt x="444" y="1428"/>
                    <a:pt x="0" y="1485"/>
                  </a:cubicBezTo>
                </a:path>
              </a:pathLst>
            </a:custGeom>
            <a:noFill/>
            <a:ln w="76200" cap="flat" cmpd="sng">
              <a:solidFill>
                <a:srgbClr val="00FF00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628" name="Text Box 172"/>
          <p:cNvSpPr txBox="1">
            <a:spLocks noChangeArrowheads="1"/>
          </p:cNvSpPr>
          <p:nvPr/>
        </p:nvSpPr>
        <p:spPr bwMode="auto">
          <a:xfrm>
            <a:off x="4908550" y="923925"/>
            <a:ext cx="596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Tahoma" pitchFamily="34" charset="0"/>
              </a:rPr>
              <a:t>cut</a:t>
            </a:r>
          </a:p>
        </p:txBody>
      </p:sp>
      <p:grpSp>
        <p:nvGrpSpPr>
          <p:cNvPr id="26629" name="Group 178"/>
          <p:cNvGrpSpPr>
            <a:grpSpLocks/>
          </p:cNvGrpSpPr>
          <p:nvPr/>
        </p:nvGrpSpPr>
        <p:grpSpPr bwMode="auto">
          <a:xfrm>
            <a:off x="7081838" y="2012950"/>
            <a:ext cx="485775" cy="2033588"/>
            <a:chOff x="4707" y="1933"/>
            <a:chExt cx="356" cy="1483"/>
          </a:xfrm>
        </p:grpSpPr>
        <p:grpSp>
          <p:nvGrpSpPr>
            <p:cNvPr id="26735" name="Group 179"/>
            <p:cNvGrpSpPr>
              <a:grpSpLocks/>
            </p:cNvGrpSpPr>
            <p:nvPr/>
          </p:nvGrpSpPr>
          <p:grpSpPr bwMode="auto">
            <a:xfrm>
              <a:off x="4707" y="3083"/>
              <a:ext cx="356" cy="333"/>
              <a:chOff x="4707" y="3083"/>
              <a:chExt cx="356" cy="333"/>
            </a:xfrm>
          </p:grpSpPr>
          <p:sp>
            <p:nvSpPr>
              <p:cNvPr id="26739" name="Oval 180"/>
              <p:cNvSpPr>
                <a:spLocks noChangeArrowheads="1"/>
              </p:cNvSpPr>
              <p:nvPr/>
            </p:nvSpPr>
            <p:spPr bwMode="auto">
              <a:xfrm>
                <a:off x="4707" y="3191"/>
                <a:ext cx="83" cy="56"/>
              </a:xfrm>
              <a:prstGeom prst="ellipse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26740" name="Text Box 181"/>
              <p:cNvSpPr txBox="1">
                <a:spLocks noChangeArrowheads="1"/>
              </p:cNvSpPr>
              <p:nvPr/>
            </p:nvSpPr>
            <p:spPr bwMode="auto">
              <a:xfrm>
                <a:off x="4772" y="3083"/>
                <a:ext cx="291" cy="3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i="1">
                    <a:latin typeface="Tahoma" pitchFamily="34" charset="0"/>
                  </a:rPr>
                  <a:t>p</a:t>
                </a:r>
              </a:p>
            </p:txBody>
          </p:sp>
        </p:grpSp>
        <p:grpSp>
          <p:nvGrpSpPr>
            <p:cNvPr id="26736" name="Group 182"/>
            <p:cNvGrpSpPr>
              <a:grpSpLocks/>
            </p:cNvGrpSpPr>
            <p:nvPr/>
          </p:nvGrpSpPr>
          <p:grpSpPr bwMode="auto">
            <a:xfrm>
              <a:off x="4722" y="1933"/>
              <a:ext cx="56" cy="1288"/>
              <a:chOff x="4722" y="1933"/>
              <a:chExt cx="56" cy="1288"/>
            </a:xfrm>
          </p:grpSpPr>
          <p:sp>
            <p:nvSpPr>
              <p:cNvPr id="26737" name="Line 183"/>
              <p:cNvSpPr>
                <a:spLocks noChangeShapeType="1"/>
              </p:cNvSpPr>
              <p:nvPr/>
            </p:nvSpPr>
            <p:spPr bwMode="auto">
              <a:xfrm flipV="1">
                <a:off x="4744" y="1955"/>
                <a:ext cx="0" cy="12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38" name="Oval 184"/>
              <p:cNvSpPr>
                <a:spLocks noChangeArrowheads="1"/>
              </p:cNvSpPr>
              <p:nvPr/>
            </p:nvSpPr>
            <p:spPr bwMode="auto">
              <a:xfrm>
                <a:off x="4722" y="1933"/>
                <a:ext cx="56" cy="5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</p:grpSp>
      </p:grpSp>
      <p:grpSp>
        <p:nvGrpSpPr>
          <p:cNvPr id="26630" name="Group 185"/>
          <p:cNvGrpSpPr>
            <a:grpSpLocks/>
          </p:cNvGrpSpPr>
          <p:nvPr/>
        </p:nvGrpSpPr>
        <p:grpSpPr bwMode="auto">
          <a:xfrm>
            <a:off x="5810250" y="971550"/>
            <a:ext cx="2724150" cy="3554413"/>
            <a:chOff x="3701" y="1100"/>
            <a:chExt cx="1996" cy="2592"/>
          </a:xfrm>
        </p:grpSpPr>
        <p:grpSp>
          <p:nvGrpSpPr>
            <p:cNvPr id="26709" name="Group 186"/>
            <p:cNvGrpSpPr>
              <a:grpSpLocks/>
            </p:cNvGrpSpPr>
            <p:nvPr/>
          </p:nvGrpSpPr>
          <p:grpSpPr bwMode="auto">
            <a:xfrm>
              <a:off x="4373" y="2918"/>
              <a:ext cx="1266" cy="568"/>
              <a:chOff x="4373" y="2918"/>
              <a:chExt cx="1266" cy="568"/>
            </a:xfrm>
          </p:grpSpPr>
          <p:sp>
            <p:nvSpPr>
              <p:cNvPr id="26733" name="Line 187"/>
              <p:cNvSpPr>
                <a:spLocks noChangeShapeType="1"/>
              </p:cNvSpPr>
              <p:nvPr/>
            </p:nvSpPr>
            <p:spPr bwMode="auto">
              <a:xfrm>
                <a:off x="4373" y="2918"/>
                <a:ext cx="126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34" name="Line 188"/>
              <p:cNvSpPr>
                <a:spLocks noChangeShapeType="1"/>
              </p:cNvSpPr>
              <p:nvPr/>
            </p:nvSpPr>
            <p:spPr bwMode="auto">
              <a:xfrm flipV="1">
                <a:off x="5260" y="2925"/>
                <a:ext cx="371" cy="5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6710" name="Group 189"/>
            <p:cNvGrpSpPr>
              <a:grpSpLocks/>
            </p:cNvGrpSpPr>
            <p:nvPr/>
          </p:nvGrpSpPr>
          <p:grpSpPr bwMode="auto">
            <a:xfrm>
              <a:off x="3701" y="1100"/>
              <a:ext cx="1996" cy="2592"/>
              <a:chOff x="3701" y="1100"/>
              <a:chExt cx="1996" cy="2592"/>
            </a:xfrm>
          </p:grpSpPr>
          <p:grpSp>
            <p:nvGrpSpPr>
              <p:cNvPr id="26711" name="Group 190"/>
              <p:cNvGrpSpPr>
                <a:grpSpLocks/>
              </p:cNvGrpSpPr>
              <p:nvPr/>
            </p:nvGrpSpPr>
            <p:grpSpPr bwMode="auto">
              <a:xfrm>
                <a:off x="3971" y="1159"/>
                <a:ext cx="1660" cy="2327"/>
                <a:chOff x="3979" y="1159"/>
                <a:chExt cx="1660" cy="2327"/>
              </a:xfrm>
            </p:grpSpPr>
            <p:grpSp>
              <p:nvGrpSpPr>
                <p:cNvPr id="26722" name="Group 191"/>
                <p:cNvGrpSpPr>
                  <a:grpSpLocks/>
                </p:cNvGrpSpPr>
                <p:nvPr/>
              </p:nvGrpSpPr>
              <p:grpSpPr bwMode="auto">
                <a:xfrm>
                  <a:off x="4373" y="1167"/>
                  <a:ext cx="1266" cy="2319"/>
                  <a:chOff x="4373" y="1167"/>
                  <a:chExt cx="1266" cy="2319"/>
                </a:xfrm>
              </p:grpSpPr>
              <p:sp>
                <p:nvSpPr>
                  <p:cNvPr id="26730" name="Line 192"/>
                  <p:cNvSpPr>
                    <a:spLocks noChangeShapeType="1"/>
                  </p:cNvSpPr>
                  <p:nvPr/>
                </p:nvSpPr>
                <p:spPr bwMode="auto">
                  <a:xfrm>
                    <a:off x="4373" y="1773"/>
                    <a:ext cx="0" cy="1137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31" name="Line 193"/>
                  <p:cNvSpPr>
                    <a:spLocks noChangeShapeType="1"/>
                  </p:cNvSpPr>
                  <p:nvPr/>
                </p:nvSpPr>
                <p:spPr bwMode="auto">
                  <a:xfrm>
                    <a:off x="5260" y="1902"/>
                    <a:ext cx="0" cy="1584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32" name="Line 194"/>
                  <p:cNvSpPr>
                    <a:spLocks noChangeShapeType="1"/>
                  </p:cNvSpPr>
                  <p:nvPr/>
                </p:nvSpPr>
                <p:spPr bwMode="auto">
                  <a:xfrm>
                    <a:off x="5639" y="1167"/>
                    <a:ext cx="0" cy="1751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723" name="Group 195"/>
                <p:cNvGrpSpPr>
                  <a:grpSpLocks/>
                </p:cNvGrpSpPr>
                <p:nvPr/>
              </p:nvGrpSpPr>
              <p:grpSpPr bwMode="auto">
                <a:xfrm>
                  <a:off x="3979" y="1159"/>
                  <a:ext cx="1652" cy="1356"/>
                  <a:chOff x="3979" y="1159"/>
                  <a:chExt cx="1652" cy="1356"/>
                </a:xfrm>
              </p:grpSpPr>
              <p:grpSp>
                <p:nvGrpSpPr>
                  <p:cNvPr id="26724" name="Group 196"/>
                  <p:cNvGrpSpPr>
                    <a:grpSpLocks/>
                  </p:cNvGrpSpPr>
                  <p:nvPr/>
                </p:nvGrpSpPr>
                <p:grpSpPr bwMode="auto">
                  <a:xfrm>
                    <a:off x="3979" y="1159"/>
                    <a:ext cx="1652" cy="1356"/>
                    <a:chOff x="3979" y="1159"/>
                    <a:chExt cx="1652" cy="1356"/>
                  </a:xfrm>
                </p:grpSpPr>
                <p:sp>
                  <p:nvSpPr>
                    <p:cNvPr id="26726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3979" y="1773"/>
                      <a:ext cx="402" cy="650"/>
                    </a:xfrm>
                    <a:custGeom>
                      <a:avLst/>
                      <a:gdLst>
                        <a:gd name="T0" fmla="*/ 0 w 402"/>
                        <a:gd name="T1" fmla="*/ 622 h 650"/>
                        <a:gd name="T2" fmla="*/ 167 w 402"/>
                        <a:gd name="T3" fmla="*/ 546 h 650"/>
                        <a:gd name="T4" fmla="*/ 402 w 402"/>
                        <a:gd name="T5" fmla="*/ 0 h 650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402" h="650">
                          <a:moveTo>
                            <a:pt x="0" y="622"/>
                          </a:moveTo>
                          <a:cubicBezTo>
                            <a:pt x="50" y="636"/>
                            <a:pt x="100" y="650"/>
                            <a:pt x="167" y="546"/>
                          </a:cubicBezTo>
                          <a:cubicBezTo>
                            <a:pt x="234" y="442"/>
                            <a:pt x="318" y="221"/>
                            <a:pt x="402" y="0"/>
                          </a:cubicBezTo>
                        </a:path>
                      </a:pathLst>
                    </a:custGeom>
                    <a:noFill/>
                    <a:ln w="38100" cap="flat" cmpd="sng">
                      <a:solidFill>
                        <a:schemeClr val="tx2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folHlink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27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3979" y="1895"/>
                      <a:ext cx="1273" cy="620"/>
                    </a:xfrm>
                    <a:custGeom>
                      <a:avLst/>
                      <a:gdLst>
                        <a:gd name="T0" fmla="*/ 0 w 1273"/>
                        <a:gd name="T1" fmla="*/ 508 h 620"/>
                        <a:gd name="T2" fmla="*/ 152 w 1273"/>
                        <a:gd name="T3" fmla="*/ 614 h 620"/>
                        <a:gd name="T4" fmla="*/ 576 w 1273"/>
                        <a:gd name="T5" fmla="*/ 470 h 620"/>
                        <a:gd name="T6" fmla="*/ 879 w 1273"/>
                        <a:gd name="T7" fmla="*/ 174 h 620"/>
                        <a:gd name="T8" fmla="*/ 1273 w 1273"/>
                        <a:gd name="T9" fmla="*/ 0 h 62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273" h="620">
                          <a:moveTo>
                            <a:pt x="0" y="508"/>
                          </a:moveTo>
                          <a:cubicBezTo>
                            <a:pt x="28" y="564"/>
                            <a:pt x="56" y="620"/>
                            <a:pt x="152" y="614"/>
                          </a:cubicBezTo>
                          <a:cubicBezTo>
                            <a:pt x="248" y="608"/>
                            <a:pt x="455" y="543"/>
                            <a:pt x="576" y="470"/>
                          </a:cubicBezTo>
                          <a:cubicBezTo>
                            <a:pt x="697" y="397"/>
                            <a:pt x="763" y="252"/>
                            <a:pt x="879" y="174"/>
                          </a:cubicBezTo>
                          <a:cubicBezTo>
                            <a:pt x="995" y="96"/>
                            <a:pt x="1134" y="48"/>
                            <a:pt x="1273" y="0"/>
                          </a:cubicBezTo>
                        </a:path>
                      </a:pathLst>
                    </a:custGeom>
                    <a:noFill/>
                    <a:ln w="38100" cap="flat" cmpd="sng">
                      <a:solidFill>
                        <a:schemeClr val="tx2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folHlink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28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4388" y="1159"/>
                      <a:ext cx="1243" cy="633"/>
                    </a:xfrm>
                    <a:custGeom>
                      <a:avLst/>
                      <a:gdLst>
                        <a:gd name="T0" fmla="*/ 0 w 1145"/>
                        <a:gd name="T1" fmla="*/ 545 h 716"/>
                        <a:gd name="T2" fmla="*/ 269 w 1145"/>
                        <a:gd name="T3" fmla="*/ 522 h 716"/>
                        <a:gd name="T4" fmla="*/ 581 w 1145"/>
                        <a:gd name="T5" fmla="*/ 314 h 716"/>
                        <a:gd name="T6" fmla="*/ 822 w 1145"/>
                        <a:gd name="T7" fmla="*/ 59 h 716"/>
                        <a:gd name="T8" fmla="*/ 1349 w 1145"/>
                        <a:gd name="T9" fmla="*/ 0 h 71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145" h="716">
                          <a:moveTo>
                            <a:pt x="0" y="697"/>
                          </a:moveTo>
                          <a:cubicBezTo>
                            <a:pt x="73" y="706"/>
                            <a:pt x="146" y="716"/>
                            <a:pt x="228" y="667"/>
                          </a:cubicBezTo>
                          <a:cubicBezTo>
                            <a:pt x="310" y="618"/>
                            <a:pt x="415" y="500"/>
                            <a:pt x="493" y="402"/>
                          </a:cubicBezTo>
                          <a:cubicBezTo>
                            <a:pt x="571" y="304"/>
                            <a:pt x="588" y="143"/>
                            <a:pt x="697" y="76"/>
                          </a:cubicBezTo>
                          <a:cubicBezTo>
                            <a:pt x="806" y="9"/>
                            <a:pt x="975" y="4"/>
                            <a:pt x="1145" y="0"/>
                          </a:cubicBezTo>
                        </a:path>
                      </a:pathLst>
                    </a:custGeom>
                    <a:noFill/>
                    <a:ln w="38100" cap="flat" cmpd="sng">
                      <a:solidFill>
                        <a:schemeClr val="tx2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folHlink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29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5275" y="1167"/>
                      <a:ext cx="349" cy="720"/>
                    </a:xfrm>
                    <a:custGeom>
                      <a:avLst/>
                      <a:gdLst>
                        <a:gd name="T0" fmla="*/ 0 w 258"/>
                        <a:gd name="T1" fmla="*/ 646 h 803"/>
                        <a:gd name="T2" fmla="*/ 166 w 258"/>
                        <a:gd name="T3" fmla="*/ 238 h 803"/>
                        <a:gd name="T4" fmla="*/ 472 w 258"/>
                        <a:gd name="T5" fmla="*/ 0 h 803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258" h="803">
                          <a:moveTo>
                            <a:pt x="0" y="803"/>
                          </a:moveTo>
                          <a:cubicBezTo>
                            <a:pt x="24" y="616"/>
                            <a:pt x="48" y="429"/>
                            <a:pt x="91" y="295"/>
                          </a:cubicBezTo>
                          <a:cubicBezTo>
                            <a:pt x="134" y="161"/>
                            <a:pt x="196" y="80"/>
                            <a:pt x="258" y="0"/>
                          </a:cubicBezTo>
                        </a:path>
                      </a:pathLst>
                    </a:custGeom>
                    <a:noFill/>
                    <a:ln w="38100" cap="flat" cmpd="sng">
                      <a:solidFill>
                        <a:schemeClr val="tx2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folHlink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6725" name="Text Box 20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72" y="1536"/>
                    <a:ext cx="617" cy="3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folHlink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i="1">
                        <a:latin typeface="Tahoma" pitchFamily="34" charset="0"/>
                      </a:rPr>
                      <a:t>“cut”</a:t>
                    </a:r>
                  </a:p>
                </p:txBody>
              </p:sp>
            </p:grpSp>
          </p:grpSp>
          <p:grpSp>
            <p:nvGrpSpPr>
              <p:cNvPr id="26712" name="Group 202"/>
              <p:cNvGrpSpPr>
                <a:grpSpLocks/>
              </p:cNvGrpSpPr>
              <p:nvPr/>
            </p:nvGrpSpPr>
            <p:grpSpPr bwMode="auto">
              <a:xfrm>
                <a:off x="3701" y="1100"/>
                <a:ext cx="1996" cy="2592"/>
                <a:chOff x="3701" y="1100"/>
                <a:chExt cx="1996" cy="2592"/>
              </a:xfrm>
            </p:grpSpPr>
            <p:grpSp>
              <p:nvGrpSpPr>
                <p:cNvPr id="26713" name="Group 203"/>
                <p:cNvGrpSpPr>
                  <a:grpSpLocks/>
                </p:cNvGrpSpPr>
                <p:nvPr/>
              </p:nvGrpSpPr>
              <p:grpSpPr bwMode="auto">
                <a:xfrm>
                  <a:off x="3992" y="3359"/>
                  <a:ext cx="1705" cy="333"/>
                  <a:chOff x="3992" y="3359"/>
                  <a:chExt cx="1705" cy="333"/>
                </a:xfrm>
              </p:grpSpPr>
              <p:sp>
                <p:nvSpPr>
                  <p:cNvPr id="26720" name="Line 204"/>
                  <p:cNvSpPr>
                    <a:spLocks noChangeShapeType="1"/>
                  </p:cNvSpPr>
                  <p:nvPr/>
                </p:nvSpPr>
                <p:spPr bwMode="auto">
                  <a:xfrm>
                    <a:off x="3992" y="3482"/>
                    <a:ext cx="1462" cy="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21" name="Text Box 20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451" y="3359"/>
                    <a:ext cx="246" cy="3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folHlink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>
                        <a:latin typeface="Tahoma" pitchFamily="34" charset="0"/>
                      </a:rPr>
                      <a:t>x</a:t>
                    </a:r>
                  </a:p>
                </p:txBody>
              </p:sp>
            </p:grpSp>
            <p:grpSp>
              <p:nvGrpSpPr>
                <p:cNvPr id="26714" name="Group 206"/>
                <p:cNvGrpSpPr>
                  <a:grpSpLocks/>
                </p:cNvGrpSpPr>
                <p:nvPr/>
              </p:nvGrpSpPr>
              <p:grpSpPr bwMode="auto">
                <a:xfrm>
                  <a:off x="3968" y="2411"/>
                  <a:ext cx="667" cy="1059"/>
                  <a:chOff x="3968" y="2411"/>
                  <a:chExt cx="667" cy="1059"/>
                </a:xfrm>
              </p:grpSpPr>
              <p:sp>
                <p:nvSpPr>
                  <p:cNvPr id="26718" name="Line 20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68" y="2591"/>
                    <a:ext cx="637" cy="879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19" name="Text Box 20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88" y="2411"/>
                    <a:ext cx="247" cy="3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folHlink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>
                        <a:latin typeface="Tahoma" pitchFamily="34" charset="0"/>
                      </a:rPr>
                      <a:t>y</a:t>
                    </a:r>
                  </a:p>
                </p:txBody>
              </p:sp>
            </p:grpSp>
            <p:grpSp>
              <p:nvGrpSpPr>
                <p:cNvPr id="26715" name="Group 209"/>
                <p:cNvGrpSpPr>
                  <a:grpSpLocks/>
                </p:cNvGrpSpPr>
                <p:nvPr/>
              </p:nvGrpSpPr>
              <p:grpSpPr bwMode="auto">
                <a:xfrm>
                  <a:off x="3701" y="1100"/>
                  <a:ext cx="335" cy="2383"/>
                  <a:chOff x="3701" y="1100"/>
                  <a:chExt cx="335" cy="2383"/>
                </a:xfrm>
              </p:grpSpPr>
              <p:sp>
                <p:nvSpPr>
                  <p:cNvPr id="26716" name="Line 21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976" y="1262"/>
                    <a:ext cx="0" cy="2221"/>
                  </a:xfrm>
                  <a:prstGeom prst="line">
                    <a:avLst/>
                  </a:prstGeom>
                  <a:noFill/>
                  <a:ln w="12700">
                    <a:solidFill>
                      <a:srgbClr val="00CC00"/>
                    </a:solidFill>
                    <a:miter lim="800000"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17" name="Text Box 211"/>
                  <p:cNvSpPr txBox="1">
                    <a:spLocks noChangeArrowheads="1"/>
                  </p:cNvSpPr>
                  <p:nvPr/>
                </p:nvSpPr>
                <p:spPr bwMode="auto">
                  <a:xfrm rot="-5400000">
                    <a:off x="3523" y="1278"/>
                    <a:ext cx="692" cy="33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folHlink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>
                        <a:solidFill>
                          <a:srgbClr val="00CC00"/>
                        </a:solidFill>
                        <a:latin typeface="Tahoma" pitchFamily="34" charset="0"/>
                      </a:rPr>
                      <a:t>labels</a:t>
                    </a:r>
                  </a:p>
                </p:txBody>
              </p:sp>
            </p:grpSp>
          </p:grpSp>
        </p:grpSp>
      </p:grpSp>
      <p:grpSp>
        <p:nvGrpSpPr>
          <p:cNvPr id="26631" name="Group 478"/>
          <p:cNvGrpSpPr>
            <a:grpSpLocks/>
          </p:cNvGrpSpPr>
          <p:nvPr/>
        </p:nvGrpSpPr>
        <p:grpSpPr bwMode="auto">
          <a:xfrm>
            <a:off x="214313" y="1822450"/>
            <a:ext cx="2514600" cy="1524000"/>
            <a:chOff x="135" y="1148"/>
            <a:chExt cx="1584" cy="960"/>
          </a:xfrm>
        </p:grpSpPr>
        <p:sp>
          <p:nvSpPr>
            <p:cNvPr id="26634" name="Line 352"/>
            <p:cNvSpPr>
              <a:spLocks noChangeShapeType="1"/>
            </p:cNvSpPr>
            <p:nvPr/>
          </p:nvSpPr>
          <p:spPr bwMode="auto">
            <a:xfrm>
              <a:off x="183" y="1238"/>
              <a:ext cx="1536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5" name="Line 353"/>
            <p:cNvSpPr>
              <a:spLocks noChangeShapeType="1"/>
            </p:cNvSpPr>
            <p:nvPr/>
          </p:nvSpPr>
          <p:spPr bwMode="auto">
            <a:xfrm>
              <a:off x="183" y="1436"/>
              <a:ext cx="15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6" name="Line 354"/>
            <p:cNvSpPr>
              <a:spLocks noChangeShapeType="1"/>
            </p:cNvSpPr>
            <p:nvPr/>
          </p:nvSpPr>
          <p:spPr bwMode="auto">
            <a:xfrm>
              <a:off x="135" y="2007"/>
              <a:ext cx="1584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7" name="Line 355"/>
            <p:cNvSpPr>
              <a:spLocks noChangeShapeType="1"/>
            </p:cNvSpPr>
            <p:nvPr/>
          </p:nvSpPr>
          <p:spPr bwMode="auto">
            <a:xfrm>
              <a:off x="135" y="1820"/>
              <a:ext cx="15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8" name="Line 356"/>
            <p:cNvSpPr>
              <a:spLocks noChangeShapeType="1"/>
            </p:cNvSpPr>
            <p:nvPr/>
          </p:nvSpPr>
          <p:spPr bwMode="auto">
            <a:xfrm>
              <a:off x="178" y="1623"/>
              <a:ext cx="1541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9" name="Line 363"/>
            <p:cNvSpPr>
              <a:spLocks noChangeShapeType="1"/>
            </p:cNvSpPr>
            <p:nvPr/>
          </p:nvSpPr>
          <p:spPr bwMode="auto">
            <a:xfrm>
              <a:off x="279" y="1148"/>
              <a:ext cx="0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0" name="Line 364"/>
            <p:cNvSpPr>
              <a:spLocks noChangeShapeType="1"/>
            </p:cNvSpPr>
            <p:nvPr/>
          </p:nvSpPr>
          <p:spPr bwMode="auto">
            <a:xfrm>
              <a:off x="471" y="1148"/>
              <a:ext cx="0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1" name="Line 365"/>
            <p:cNvSpPr>
              <a:spLocks noChangeShapeType="1"/>
            </p:cNvSpPr>
            <p:nvPr/>
          </p:nvSpPr>
          <p:spPr bwMode="auto">
            <a:xfrm>
              <a:off x="663" y="1148"/>
              <a:ext cx="0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2" name="Line 366"/>
            <p:cNvSpPr>
              <a:spLocks noChangeShapeType="1"/>
            </p:cNvSpPr>
            <p:nvPr/>
          </p:nvSpPr>
          <p:spPr bwMode="auto">
            <a:xfrm>
              <a:off x="855" y="1148"/>
              <a:ext cx="0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3" name="Line 367"/>
            <p:cNvSpPr>
              <a:spLocks noChangeShapeType="1"/>
            </p:cNvSpPr>
            <p:nvPr/>
          </p:nvSpPr>
          <p:spPr bwMode="auto">
            <a:xfrm>
              <a:off x="1047" y="1148"/>
              <a:ext cx="0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4" name="Line 368"/>
            <p:cNvSpPr>
              <a:spLocks noChangeShapeType="1"/>
            </p:cNvSpPr>
            <p:nvPr/>
          </p:nvSpPr>
          <p:spPr bwMode="auto">
            <a:xfrm>
              <a:off x="1239" y="1148"/>
              <a:ext cx="0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5" name="Line 369"/>
            <p:cNvSpPr>
              <a:spLocks noChangeShapeType="1"/>
            </p:cNvSpPr>
            <p:nvPr/>
          </p:nvSpPr>
          <p:spPr bwMode="auto">
            <a:xfrm>
              <a:off x="1431" y="1148"/>
              <a:ext cx="0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6" name="Line 370"/>
            <p:cNvSpPr>
              <a:spLocks noChangeShapeType="1"/>
            </p:cNvSpPr>
            <p:nvPr/>
          </p:nvSpPr>
          <p:spPr bwMode="auto">
            <a:xfrm>
              <a:off x="1623" y="1148"/>
              <a:ext cx="0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7" name="Line 375"/>
            <p:cNvSpPr>
              <a:spLocks noChangeShapeType="1"/>
            </p:cNvSpPr>
            <p:nvPr/>
          </p:nvSpPr>
          <p:spPr bwMode="auto">
            <a:xfrm flipV="1">
              <a:off x="247" y="1196"/>
              <a:ext cx="272" cy="26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8" name="Line 376"/>
            <p:cNvSpPr>
              <a:spLocks noChangeShapeType="1"/>
            </p:cNvSpPr>
            <p:nvPr/>
          </p:nvSpPr>
          <p:spPr bwMode="auto">
            <a:xfrm flipV="1">
              <a:off x="265" y="1196"/>
              <a:ext cx="446" cy="4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9" name="Line 377"/>
            <p:cNvSpPr>
              <a:spLocks noChangeShapeType="1"/>
            </p:cNvSpPr>
            <p:nvPr/>
          </p:nvSpPr>
          <p:spPr bwMode="auto">
            <a:xfrm flipV="1">
              <a:off x="283" y="1196"/>
              <a:ext cx="620" cy="6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0" name="Line 378"/>
            <p:cNvSpPr>
              <a:spLocks noChangeShapeType="1"/>
            </p:cNvSpPr>
            <p:nvPr/>
          </p:nvSpPr>
          <p:spPr bwMode="auto">
            <a:xfrm flipV="1">
              <a:off x="231" y="1196"/>
              <a:ext cx="864" cy="8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1" name="Line 379"/>
            <p:cNvSpPr>
              <a:spLocks noChangeShapeType="1"/>
            </p:cNvSpPr>
            <p:nvPr/>
          </p:nvSpPr>
          <p:spPr bwMode="auto">
            <a:xfrm flipV="1">
              <a:off x="423" y="1196"/>
              <a:ext cx="864" cy="8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2" name="Line 380"/>
            <p:cNvSpPr>
              <a:spLocks noChangeShapeType="1"/>
            </p:cNvSpPr>
            <p:nvPr/>
          </p:nvSpPr>
          <p:spPr bwMode="auto">
            <a:xfrm flipV="1">
              <a:off x="615" y="1196"/>
              <a:ext cx="864" cy="8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3" name="Line 381"/>
            <p:cNvSpPr>
              <a:spLocks noChangeShapeType="1"/>
            </p:cNvSpPr>
            <p:nvPr/>
          </p:nvSpPr>
          <p:spPr bwMode="auto">
            <a:xfrm flipV="1">
              <a:off x="807" y="1196"/>
              <a:ext cx="864" cy="8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4" name="Line 382"/>
            <p:cNvSpPr>
              <a:spLocks noChangeShapeType="1"/>
            </p:cNvSpPr>
            <p:nvPr/>
          </p:nvSpPr>
          <p:spPr bwMode="auto">
            <a:xfrm flipV="1">
              <a:off x="999" y="1388"/>
              <a:ext cx="672" cy="6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5" name="Line 383"/>
            <p:cNvSpPr>
              <a:spLocks noChangeShapeType="1"/>
            </p:cNvSpPr>
            <p:nvPr/>
          </p:nvSpPr>
          <p:spPr bwMode="auto">
            <a:xfrm flipV="1">
              <a:off x="1191" y="1580"/>
              <a:ext cx="480" cy="4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6" name="Line 384"/>
            <p:cNvSpPr>
              <a:spLocks noChangeShapeType="1"/>
            </p:cNvSpPr>
            <p:nvPr/>
          </p:nvSpPr>
          <p:spPr bwMode="auto">
            <a:xfrm flipV="1">
              <a:off x="1383" y="1772"/>
              <a:ext cx="28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7" name="Line 385"/>
            <p:cNvSpPr>
              <a:spLocks noChangeShapeType="1"/>
            </p:cNvSpPr>
            <p:nvPr/>
          </p:nvSpPr>
          <p:spPr bwMode="auto">
            <a:xfrm flipV="1">
              <a:off x="1575" y="1964"/>
              <a:ext cx="96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8" name="Line 393"/>
            <p:cNvSpPr>
              <a:spLocks noChangeShapeType="1"/>
            </p:cNvSpPr>
            <p:nvPr/>
          </p:nvSpPr>
          <p:spPr bwMode="auto">
            <a:xfrm>
              <a:off x="241" y="1793"/>
              <a:ext cx="278" cy="26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9" name="Line 394"/>
            <p:cNvSpPr>
              <a:spLocks noChangeShapeType="1"/>
            </p:cNvSpPr>
            <p:nvPr/>
          </p:nvSpPr>
          <p:spPr bwMode="auto">
            <a:xfrm>
              <a:off x="253" y="1598"/>
              <a:ext cx="458" cy="4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0" name="Line 395"/>
            <p:cNvSpPr>
              <a:spLocks noChangeShapeType="1"/>
            </p:cNvSpPr>
            <p:nvPr/>
          </p:nvSpPr>
          <p:spPr bwMode="auto">
            <a:xfrm>
              <a:off x="251" y="1423"/>
              <a:ext cx="652" cy="6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1" name="Line 396"/>
            <p:cNvSpPr>
              <a:spLocks noChangeShapeType="1"/>
            </p:cNvSpPr>
            <p:nvPr/>
          </p:nvSpPr>
          <p:spPr bwMode="auto">
            <a:xfrm>
              <a:off x="231" y="1196"/>
              <a:ext cx="864" cy="8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2" name="Line 397"/>
            <p:cNvSpPr>
              <a:spLocks noChangeShapeType="1"/>
            </p:cNvSpPr>
            <p:nvPr/>
          </p:nvSpPr>
          <p:spPr bwMode="auto">
            <a:xfrm>
              <a:off x="423" y="1196"/>
              <a:ext cx="864" cy="8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3" name="Line 398"/>
            <p:cNvSpPr>
              <a:spLocks noChangeShapeType="1"/>
            </p:cNvSpPr>
            <p:nvPr/>
          </p:nvSpPr>
          <p:spPr bwMode="auto">
            <a:xfrm>
              <a:off x="615" y="1196"/>
              <a:ext cx="864" cy="8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4" name="Line 399"/>
            <p:cNvSpPr>
              <a:spLocks noChangeShapeType="1"/>
            </p:cNvSpPr>
            <p:nvPr/>
          </p:nvSpPr>
          <p:spPr bwMode="auto">
            <a:xfrm>
              <a:off x="807" y="1196"/>
              <a:ext cx="864" cy="8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5" name="Line 400"/>
            <p:cNvSpPr>
              <a:spLocks noChangeShapeType="1"/>
            </p:cNvSpPr>
            <p:nvPr/>
          </p:nvSpPr>
          <p:spPr bwMode="auto">
            <a:xfrm>
              <a:off x="999" y="1196"/>
              <a:ext cx="672" cy="6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6" name="Line 401"/>
            <p:cNvSpPr>
              <a:spLocks noChangeShapeType="1"/>
            </p:cNvSpPr>
            <p:nvPr/>
          </p:nvSpPr>
          <p:spPr bwMode="auto">
            <a:xfrm>
              <a:off x="1191" y="1196"/>
              <a:ext cx="480" cy="4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7" name="Line 402"/>
            <p:cNvSpPr>
              <a:spLocks noChangeShapeType="1"/>
            </p:cNvSpPr>
            <p:nvPr/>
          </p:nvSpPr>
          <p:spPr bwMode="auto">
            <a:xfrm>
              <a:off x="1383" y="1196"/>
              <a:ext cx="28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8" name="Line 403"/>
            <p:cNvSpPr>
              <a:spLocks noChangeShapeType="1"/>
            </p:cNvSpPr>
            <p:nvPr/>
          </p:nvSpPr>
          <p:spPr bwMode="auto">
            <a:xfrm>
              <a:off x="1575" y="1196"/>
              <a:ext cx="96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9" name="Oval 416"/>
            <p:cNvSpPr>
              <a:spLocks noChangeArrowheads="1"/>
            </p:cNvSpPr>
            <p:nvPr/>
          </p:nvSpPr>
          <p:spPr bwMode="auto">
            <a:xfrm>
              <a:off x="231" y="196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670" name="Oval 417"/>
            <p:cNvSpPr>
              <a:spLocks noChangeArrowheads="1"/>
            </p:cNvSpPr>
            <p:nvPr/>
          </p:nvSpPr>
          <p:spPr bwMode="auto">
            <a:xfrm>
              <a:off x="423" y="196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671" name="Oval 418"/>
            <p:cNvSpPr>
              <a:spLocks noChangeArrowheads="1"/>
            </p:cNvSpPr>
            <p:nvPr/>
          </p:nvSpPr>
          <p:spPr bwMode="auto">
            <a:xfrm>
              <a:off x="615" y="196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672" name="Oval 419"/>
            <p:cNvSpPr>
              <a:spLocks noChangeArrowheads="1"/>
            </p:cNvSpPr>
            <p:nvPr/>
          </p:nvSpPr>
          <p:spPr bwMode="auto">
            <a:xfrm>
              <a:off x="807" y="196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673" name="Oval 420"/>
            <p:cNvSpPr>
              <a:spLocks noChangeArrowheads="1"/>
            </p:cNvSpPr>
            <p:nvPr/>
          </p:nvSpPr>
          <p:spPr bwMode="auto">
            <a:xfrm>
              <a:off x="999" y="196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674" name="Oval 421"/>
            <p:cNvSpPr>
              <a:spLocks noChangeArrowheads="1"/>
            </p:cNvSpPr>
            <p:nvPr/>
          </p:nvSpPr>
          <p:spPr bwMode="auto">
            <a:xfrm>
              <a:off x="1191" y="196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675" name="Oval 422"/>
            <p:cNvSpPr>
              <a:spLocks noChangeArrowheads="1"/>
            </p:cNvSpPr>
            <p:nvPr/>
          </p:nvSpPr>
          <p:spPr bwMode="auto">
            <a:xfrm>
              <a:off x="1383" y="196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676" name="Oval 423"/>
            <p:cNvSpPr>
              <a:spLocks noChangeArrowheads="1"/>
            </p:cNvSpPr>
            <p:nvPr/>
          </p:nvSpPr>
          <p:spPr bwMode="auto">
            <a:xfrm>
              <a:off x="1575" y="196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677" name="Oval 441"/>
            <p:cNvSpPr>
              <a:spLocks noChangeArrowheads="1"/>
            </p:cNvSpPr>
            <p:nvPr/>
          </p:nvSpPr>
          <p:spPr bwMode="auto">
            <a:xfrm>
              <a:off x="231" y="177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678" name="Oval 442"/>
            <p:cNvSpPr>
              <a:spLocks noChangeArrowheads="1"/>
            </p:cNvSpPr>
            <p:nvPr/>
          </p:nvSpPr>
          <p:spPr bwMode="auto">
            <a:xfrm>
              <a:off x="423" y="177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679" name="Oval 443"/>
            <p:cNvSpPr>
              <a:spLocks noChangeArrowheads="1"/>
            </p:cNvSpPr>
            <p:nvPr/>
          </p:nvSpPr>
          <p:spPr bwMode="auto">
            <a:xfrm>
              <a:off x="615" y="177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680" name="Oval 444"/>
            <p:cNvSpPr>
              <a:spLocks noChangeArrowheads="1"/>
            </p:cNvSpPr>
            <p:nvPr/>
          </p:nvSpPr>
          <p:spPr bwMode="auto">
            <a:xfrm>
              <a:off x="807" y="177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681" name="Oval 445"/>
            <p:cNvSpPr>
              <a:spLocks noChangeArrowheads="1"/>
            </p:cNvSpPr>
            <p:nvPr/>
          </p:nvSpPr>
          <p:spPr bwMode="auto">
            <a:xfrm>
              <a:off x="999" y="177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682" name="Oval 446"/>
            <p:cNvSpPr>
              <a:spLocks noChangeArrowheads="1"/>
            </p:cNvSpPr>
            <p:nvPr/>
          </p:nvSpPr>
          <p:spPr bwMode="auto">
            <a:xfrm>
              <a:off x="1191" y="177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683" name="Oval 447"/>
            <p:cNvSpPr>
              <a:spLocks noChangeArrowheads="1"/>
            </p:cNvSpPr>
            <p:nvPr/>
          </p:nvSpPr>
          <p:spPr bwMode="auto">
            <a:xfrm>
              <a:off x="1383" y="177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684" name="Oval 448"/>
            <p:cNvSpPr>
              <a:spLocks noChangeArrowheads="1"/>
            </p:cNvSpPr>
            <p:nvPr/>
          </p:nvSpPr>
          <p:spPr bwMode="auto">
            <a:xfrm>
              <a:off x="1575" y="177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685" name="Oval 450"/>
            <p:cNvSpPr>
              <a:spLocks noChangeArrowheads="1"/>
            </p:cNvSpPr>
            <p:nvPr/>
          </p:nvSpPr>
          <p:spPr bwMode="auto">
            <a:xfrm>
              <a:off x="231" y="1580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686" name="Oval 451"/>
            <p:cNvSpPr>
              <a:spLocks noChangeArrowheads="1"/>
            </p:cNvSpPr>
            <p:nvPr/>
          </p:nvSpPr>
          <p:spPr bwMode="auto">
            <a:xfrm>
              <a:off x="423" y="1580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687" name="Oval 452"/>
            <p:cNvSpPr>
              <a:spLocks noChangeArrowheads="1"/>
            </p:cNvSpPr>
            <p:nvPr/>
          </p:nvSpPr>
          <p:spPr bwMode="auto">
            <a:xfrm>
              <a:off x="615" y="1580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688" name="Oval 453"/>
            <p:cNvSpPr>
              <a:spLocks noChangeArrowheads="1"/>
            </p:cNvSpPr>
            <p:nvPr/>
          </p:nvSpPr>
          <p:spPr bwMode="auto">
            <a:xfrm>
              <a:off x="807" y="1580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689" name="Oval 454"/>
            <p:cNvSpPr>
              <a:spLocks noChangeArrowheads="1"/>
            </p:cNvSpPr>
            <p:nvPr/>
          </p:nvSpPr>
          <p:spPr bwMode="auto">
            <a:xfrm>
              <a:off x="999" y="1580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690" name="Oval 455"/>
            <p:cNvSpPr>
              <a:spLocks noChangeArrowheads="1"/>
            </p:cNvSpPr>
            <p:nvPr/>
          </p:nvSpPr>
          <p:spPr bwMode="auto">
            <a:xfrm>
              <a:off x="1191" y="1580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691" name="Oval 456"/>
            <p:cNvSpPr>
              <a:spLocks noChangeArrowheads="1"/>
            </p:cNvSpPr>
            <p:nvPr/>
          </p:nvSpPr>
          <p:spPr bwMode="auto">
            <a:xfrm>
              <a:off x="1383" y="1580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692" name="Oval 457"/>
            <p:cNvSpPr>
              <a:spLocks noChangeArrowheads="1"/>
            </p:cNvSpPr>
            <p:nvPr/>
          </p:nvSpPr>
          <p:spPr bwMode="auto">
            <a:xfrm>
              <a:off x="1575" y="1580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693" name="Oval 459"/>
            <p:cNvSpPr>
              <a:spLocks noChangeArrowheads="1"/>
            </p:cNvSpPr>
            <p:nvPr/>
          </p:nvSpPr>
          <p:spPr bwMode="auto">
            <a:xfrm>
              <a:off x="231" y="1388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694" name="Oval 460"/>
            <p:cNvSpPr>
              <a:spLocks noChangeArrowheads="1"/>
            </p:cNvSpPr>
            <p:nvPr/>
          </p:nvSpPr>
          <p:spPr bwMode="auto">
            <a:xfrm>
              <a:off x="423" y="1388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695" name="Oval 461"/>
            <p:cNvSpPr>
              <a:spLocks noChangeArrowheads="1"/>
            </p:cNvSpPr>
            <p:nvPr/>
          </p:nvSpPr>
          <p:spPr bwMode="auto">
            <a:xfrm>
              <a:off x="615" y="1388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696" name="Oval 462"/>
            <p:cNvSpPr>
              <a:spLocks noChangeArrowheads="1"/>
            </p:cNvSpPr>
            <p:nvPr/>
          </p:nvSpPr>
          <p:spPr bwMode="auto">
            <a:xfrm>
              <a:off x="807" y="1388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697" name="Oval 463"/>
            <p:cNvSpPr>
              <a:spLocks noChangeArrowheads="1"/>
            </p:cNvSpPr>
            <p:nvPr/>
          </p:nvSpPr>
          <p:spPr bwMode="auto">
            <a:xfrm>
              <a:off x="999" y="1388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698" name="Oval 464"/>
            <p:cNvSpPr>
              <a:spLocks noChangeArrowheads="1"/>
            </p:cNvSpPr>
            <p:nvPr/>
          </p:nvSpPr>
          <p:spPr bwMode="auto">
            <a:xfrm>
              <a:off x="1191" y="1388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699" name="Oval 465"/>
            <p:cNvSpPr>
              <a:spLocks noChangeArrowheads="1"/>
            </p:cNvSpPr>
            <p:nvPr/>
          </p:nvSpPr>
          <p:spPr bwMode="auto">
            <a:xfrm>
              <a:off x="1575" y="1388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700" name="Oval 467"/>
            <p:cNvSpPr>
              <a:spLocks noChangeArrowheads="1"/>
            </p:cNvSpPr>
            <p:nvPr/>
          </p:nvSpPr>
          <p:spPr bwMode="auto">
            <a:xfrm>
              <a:off x="231" y="11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701" name="Oval 468"/>
            <p:cNvSpPr>
              <a:spLocks noChangeArrowheads="1"/>
            </p:cNvSpPr>
            <p:nvPr/>
          </p:nvSpPr>
          <p:spPr bwMode="auto">
            <a:xfrm>
              <a:off x="423" y="11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702" name="Oval 469"/>
            <p:cNvSpPr>
              <a:spLocks noChangeArrowheads="1"/>
            </p:cNvSpPr>
            <p:nvPr/>
          </p:nvSpPr>
          <p:spPr bwMode="auto">
            <a:xfrm>
              <a:off x="615" y="11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703" name="Oval 470"/>
            <p:cNvSpPr>
              <a:spLocks noChangeArrowheads="1"/>
            </p:cNvSpPr>
            <p:nvPr/>
          </p:nvSpPr>
          <p:spPr bwMode="auto">
            <a:xfrm>
              <a:off x="807" y="11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704" name="Oval 471"/>
            <p:cNvSpPr>
              <a:spLocks noChangeArrowheads="1"/>
            </p:cNvSpPr>
            <p:nvPr/>
          </p:nvSpPr>
          <p:spPr bwMode="auto">
            <a:xfrm>
              <a:off x="999" y="11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705" name="Oval 472"/>
            <p:cNvSpPr>
              <a:spLocks noChangeArrowheads="1"/>
            </p:cNvSpPr>
            <p:nvPr/>
          </p:nvSpPr>
          <p:spPr bwMode="auto">
            <a:xfrm>
              <a:off x="1191" y="11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706" name="Oval 473"/>
            <p:cNvSpPr>
              <a:spLocks noChangeArrowheads="1"/>
            </p:cNvSpPr>
            <p:nvPr/>
          </p:nvSpPr>
          <p:spPr bwMode="auto">
            <a:xfrm>
              <a:off x="1383" y="11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707" name="Oval 474"/>
            <p:cNvSpPr>
              <a:spLocks noChangeArrowheads="1"/>
            </p:cNvSpPr>
            <p:nvPr/>
          </p:nvSpPr>
          <p:spPr bwMode="auto">
            <a:xfrm>
              <a:off x="1575" y="11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6708" name="Oval 476"/>
            <p:cNvSpPr>
              <a:spLocks noChangeArrowheads="1"/>
            </p:cNvSpPr>
            <p:nvPr/>
          </p:nvSpPr>
          <p:spPr bwMode="auto">
            <a:xfrm>
              <a:off x="1383" y="1388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26632" name="Freeform 479"/>
          <p:cNvSpPr>
            <a:spLocks/>
          </p:cNvSpPr>
          <p:nvPr/>
        </p:nvSpPr>
        <p:spPr bwMode="auto">
          <a:xfrm>
            <a:off x="234950" y="2389188"/>
            <a:ext cx="2516188" cy="681037"/>
          </a:xfrm>
          <a:custGeom>
            <a:avLst/>
            <a:gdLst>
              <a:gd name="T0" fmla="*/ 0 w 1585"/>
              <a:gd name="T1" fmla="*/ 1081145444 h 429"/>
              <a:gd name="T2" fmla="*/ 519152291 w 1585"/>
              <a:gd name="T3" fmla="*/ 975298959 h 429"/>
              <a:gd name="T4" fmla="*/ 612398884 w 1585"/>
              <a:gd name="T5" fmla="*/ 521671167 h 429"/>
              <a:gd name="T6" fmla="*/ 1398687790 w 1585"/>
              <a:gd name="T7" fmla="*/ 496469623 h 429"/>
              <a:gd name="T8" fmla="*/ 1691025974 w 1585"/>
              <a:gd name="T9" fmla="*/ 83164301 h 429"/>
              <a:gd name="T10" fmla="*/ 2147483647 w 1585"/>
              <a:gd name="T11" fmla="*/ 30241853 h 429"/>
              <a:gd name="T12" fmla="*/ 2147483647 w 1585"/>
              <a:gd name="T13" fmla="*/ 83164301 h 429"/>
              <a:gd name="T14" fmla="*/ 2147483647 w 1585"/>
              <a:gd name="T15" fmla="*/ 534272733 h 429"/>
              <a:gd name="T16" fmla="*/ 2147483647 w 1585"/>
              <a:gd name="T17" fmla="*/ 549393659 h 4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585" h="429">
                <a:moveTo>
                  <a:pt x="0" y="429"/>
                </a:moveTo>
                <a:cubicBezTo>
                  <a:pt x="83" y="426"/>
                  <a:pt x="166" y="424"/>
                  <a:pt x="206" y="387"/>
                </a:cubicBezTo>
                <a:cubicBezTo>
                  <a:pt x="246" y="350"/>
                  <a:pt x="185" y="239"/>
                  <a:pt x="243" y="207"/>
                </a:cubicBezTo>
                <a:cubicBezTo>
                  <a:pt x="301" y="175"/>
                  <a:pt x="484" y="226"/>
                  <a:pt x="555" y="197"/>
                </a:cubicBezTo>
                <a:cubicBezTo>
                  <a:pt x="626" y="168"/>
                  <a:pt x="605" y="64"/>
                  <a:pt x="671" y="33"/>
                </a:cubicBezTo>
                <a:cubicBezTo>
                  <a:pt x="737" y="2"/>
                  <a:pt x="870" y="12"/>
                  <a:pt x="951" y="12"/>
                </a:cubicBezTo>
                <a:cubicBezTo>
                  <a:pt x="1032" y="12"/>
                  <a:pt x="1118" y="0"/>
                  <a:pt x="1157" y="33"/>
                </a:cubicBezTo>
                <a:cubicBezTo>
                  <a:pt x="1196" y="66"/>
                  <a:pt x="1113" y="181"/>
                  <a:pt x="1184" y="212"/>
                </a:cubicBezTo>
                <a:cubicBezTo>
                  <a:pt x="1255" y="243"/>
                  <a:pt x="1420" y="230"/>
                  <a:pt x="1585" y="218"/>
                </a:cubicBezTo>
              </a:path>
            </a:pathLst>
          </a:custGeom>
          <a:noFill/>
          <a:ln w="3492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3" name="Rectangle 480"/>
          <p:cNvSpPr>
            <a:spLocks noChangeArrowheads="1"/>
          </p:cNvSpPr>
          <p:nvPr/>
        </p:nvSpPr>
        <p:spPr bwMode="auto">
          <a:xfrm>
            <a:off x="69850" y="4710113"/>
            <a:ext cx="89392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25425" indent="-225425">
              <a:buFont typeface="Wingdings" pitchFamily="2" charset="2"/>
              <a:buChar char="§"/>
            </a:pPr>
            <a:r>
              <a:rPr lang="en-US"/>
              <a:t>Graph fully embedded in the working geometric space</a:t>
            </a:r>
          </a:p>
          <a:p>
            <a:pPr marL="225425" indent="-225425">
              <a:buFont typeface="Wingdings" pitchFamily="2" charset="2"/>
              <a:buChar char="§"/>
            </a:pPr>
            <a:r>
              <a:rPr lang="en-US"/>
              <a:t>Feasible cut = separated hypersurface in the embedding continuous manifold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1090613"/>
            <a:ext cx="38608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7" name="Straight Connector 116"/>
          <p:cNvCxnSpPr/>
          <p:nvPr/>
        </p:nvCxnSpPr>
        <p:spPr>
          <a:xfrm flipV="1">
            <a:off x="328613" y="1320800"/>
            <a:ext cx="386080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                    Comparison to “stereo”</a:t>
            </a:r>
          </a:p>
        </p:txBody>
      </p:sp>
      <p:sp>
        <p:nvSpPr>
          <p:cNvPr id="27653" name="Slide Number Placeholder 4"/>
          <p:cNvSpPr txBox="1">
            <a:spLocks/>
          </p:cNvSpPr>
          <p:nvPr/>
        </p:nvSpPr>
        <p:spPr bwMode="auto">
          <a:xfrm>
            <a:off x="450850" y="6459538"/>
            <a:ext cx="8223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02D50099-2EFC-4AB7-8A5A-C69D64F43385}" type="slidenum">
              <a:rPr lang="en-US"/>
              <a:pPr eaLnBrk="1" hangingPunct="1">
                <a:spcBef>
                  <a:spcPct val="50000"/>
                </a:spcBef>
              </a:pPr>
              <a:t>26</a:t>
            </a:fld>
            <a:endParaRPr lang="en-US"/>
          </a:p>
        </p:txBody>
      </p:sp>
      <p:sp>
        <p:nvSpPr>
          <p:cNvPr id="27654" name="Rectangle 2"/>
          <p:cNvSpPr txBox="1">
            <a:spLocks noChangeArrowheads="1"/>
          </p:cNvSpPr>
          <p:nvPr/>
        </p:nvSpPr>
        <p:spPr bwMode="auto">
          <a:xfrm>
            <a:off x="3176588" y="944563"/>
            <a:ext cx="6967537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0066FF"/>
                </a:solidFill>
              </a:rPr>
              <a:t>Multi-scanline optimization</a:t>
            </a:r>
          </a:p>
        </p:txBody>
      </p:sp>
      <p:grpSp>
        <p:nvGrpSpPr>
          <p:cNvPr id="27655" name="Group 3"/>
          <p:cNvGrpSpPr>
            <a:grpSpLocks/>
          </p:cNvGrpSpPr>
          <p:nvPr/>
        </p:nvGrpSpPr>
        <p:grpSpPr bwMode="auto">
          <a:xfrm>
            <a:off x="4673600" y="2881313"/>
            <a:ext cx="1985963" cy="561975"/>
            <a:chOff x="3486" y="1955"/>
            <a:chExt cx="1251" cy="354"/>
          </a:xfrm>
        </p:grpSpPr>
        <p:grpSp>
          <p:nvGrpSpPr>
            <p:cNvPr id="27707" name="Group 4"/>
            <p:cNvGrpSpPr>
              <a:grpSpLocks/>
            </p:cNvGrpSpPr>
            <p:nvPr/>
          </p:nvGrpSpPr>
          <p:grpSpPr bwMode="auto">
            <a:xfrm>
              <a:off x="3486" y="2021"/>
              <a:ext cx="610" cy="288"/>
              <a:chOff x="3486" y="2021"/>
              <a:chExt cx="610" cy="288"/>
            </a:xfrm>
          </p:grpSpPr>
          <p:sp>
            <p:nvSpPr>
              <p:cNvPr id="27709" name="Text Box 5"/>
              <p:cNvSpPr txBox="1">
                <a:spLocks noChangeArrowheads="1"/>
              </p:cNvSpPr>
              <p:nvPr/>
            </p:nvSpPr>
            <p:spPr bwMode="auto">
              <a:xfrm>
                <a:off x="3486" y="2021"/>
                <a:ext cx="61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i="1">
                    <a:latin typeface="Tahoma" pitchFamily="34" charset="0"/>
                  </a:rPr>
                  <a:t>L(p)</a:t>
                </a:r>
              </a:p>
            </p:txBody>
          </p:sp>
          <p:sp>
            <p:nvSpPr>
              <p:cNvPr id="27710" name="Oval 6"/>
              <p:cNvSpPr>
                <a:spLocks noChangeArrowheads="1"/>
              </p:cNvSpPr>
              <p:nvPr/>
            </p:nvSpPr>
            <p:spPr bwMode="auto">
              <a:xfrm>
                <a:off x="3956" y="2183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</p:grpSp>
        <p:sp>
          <p:nvSpPr>
            <p:cNvPr id="27708" name="Line 7"/>
            <p:cNvSpPr>
              <a:spLocks noChangeShapeType="1"/>
            </p:cNvSpPr>
            <p:nvPr/>
          </p:nvSpPr>
          <p:spPr bwMode="auto">
            <a:xfrm flipV="1">
              <a:off x="3987" y="1955"/>
              <a:ext cx="750" cy="2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656" name="Group 8"/>
          <p:cNvGrpSpPr>
            <a:grpSpLocks/>
          </p:cNvGrpSpPr>
          <p:nvPr/>
        </p:nvGrpSpPr>
        <p:grpSpPr bwMode="auto">
          <a:xfrm>
            <a:off x="6600825" y="2833688"/>
            <a:ext cx="565150" cy="2282825"/>
            <a:chOff x="4707" y="1933"/>
            <a:chExt cx="356" cy="1438"/>
          </a:xfrm>
        </p:grpSpPr>
        <p:grpSp>
          <p:nvGrpSpPr>
            <p:cNvPr id="27701" name="Group 9"/>
            <p:cNvGrpSpPr>
              <a:grpSpLocks/>
            </p:cNvGrpSpPr>
            <p:nvPr/>
          </p:nvGrpSpPr>
          <p:grpSpPr bwMode="auto">
            <a:xfrm>
              <a:off x="4707" y="3083"/>
              <a:ext cx="356" cy="288"/>
              <a:chOff x="4707" y="3083"/>
              <a:chExt cx="356" cy="288"/>
            </a:xfrm>
          </p:grpSpPr>
          <p:sp>
            <p:nvSpPr>
              <p:cNvPr id="27705" name="Oval 10"/>
              <p:cNvSpPr>
                <a:spLocks noChangeArrowheads="1"/>
              </p:cNvSpPr>
              <p:nvPr/>
            </p:nvSpPr>
            <p:spPr bwMode="auto">
              <a:xfrm>
                <a:off x="4707" y="3191"/>
                <a:ext cx="83" cy="56"/>
              </a:xfrm>
              <a:prstGeom prst="ellipse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27706" name="Text Box 11"/>
              <p:cNvSpPr txBox="1">
                <a:spLocks noChangeArrowheads="1"/>
              </p:cNvSpPr>
              <p:nvPr/>
            </p:nvSpPr>
            <p:spPr bwMode="auto">
              <a:xfrm>
                <a:off x="4772" y="3083"/>
                <a:ext cx="291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i="1">
                    <a:latin typeface="Tahoma" pitchFamily="34" charset="0"/>
                  </a:rPr>
                  <a:t>p</a:t>
                </a:r>
              </a:p>
            </p:txBody>
          </p:sp>
        </p:grpSp>
        <p:grpSp>
          <p:nvGrpSpPr>
            <p:cNvPr id="27702" name="Group 12"/>
            <p:cNvGrpSpPr>
              <a:grpSpLocks/>
            </p:cNvGrpSpPr>
            <p:nvPr/>
          </p:nvGrpSpPr>
          <p:grpSpPr bwMode="auto">
            <a:xfrm>
              <a:off x="4722" y="1933"/>
              <a:ext cx="56" cy="1288"/>
              <a:chOff x="4722" y="1933"/>
              <a:chExt cx="56" cy="1288"/>
            </a:xfrm>
          </p:grpSpPr>
          <p:sp>
            <p:nvSpPr>
              <p:cNvPr id="27703" name="Line 13"/>
              <p:cNvSpPr>
                <a:spLocks noChangeShapeType="1"/>
              </p:cNvSpPr>
              <p:nvPr/>
            </p:nvSpPr>
            <p:spPr bwMode="auto">
              <a:xfrm flipV="1">
                <a:off x="4744" y="1955"/>
                <a:ext cx="0" cy="12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04" name="Oval 14"/>
              <p:cNvSpPr>
                <a:spLocks noChangeArrowheads="1"/>
              </p:cNvSpPr>
              <p:nvPr/>
            </p:nvSpPr>
            <p:spPr bwMode="auto">
              <a:xfrm>
                <a:off x="4722" y="1933"/>
                <a:ext cx="56" cy="5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</p:grpSp>
      </p:grpSp>
      <p:grpSp>
        <p:nvGrpSpPr>
          <p:cNvPr id="27657" name="Group 15"/>
          <p:cNvGrpSpPr>
            <a:grpSpLocks/>
          </p:cNvGrpSpPr>
          <p:nvPr/>
        </p:nvGrpSpPr>
        <p:grpSpPr bwMode="auto">
          <a:xfrm>
            <a:off x="6094413" y="4410075"/>
            <a:ext cx="2009775" cy="901700"/>
            <a:chOff x="4373" y="2918"/>
            <a:chExt cx="1266" cy="568"/>
          </a:xfrm>
        </p:grpSpPr>
        <p:sp>
          <p:nvSpPr>
            <p:cNvPr id="27699" name="Line 16"/>
            <p:cNvSpPr>
              <a:spLocks noChangeShapeType="1"/>
            </p:cNvSpPr>
            <p:nvPr/>
          </p:nvSpPr>
          <p:spPr bwMode="auto">
            <a:xfrm>
              <a:off x="4373" y="2918"/>
              <a:ext cx="126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00" name="Line 17"/>
            <p:cNvSpPr>
              <a:spLocks noChangeShapeType="1"/>
            </p:cNvSpPr>
            <p:nvPr/>
          </p:nvSpPr>
          <p:spPr bwMode="auto">
            <a:xfrm flipV="1">
              <a:off x="5260" y="2925"/>
              <a:ext cx="371" cy="5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58" name="Line 18"/>
          <p:cNvSpPr>
            <a:spLocks noChangeShapeType="1"/>
          </p:cNvSpPr>
          <p:nvPr/>
        </p:nvSpPr>
        <p:spPr bwMode="auto">
          <a:xfrm>
            <a:off x="6081713" y="2592388"/>
            <a:ext cx="0" cy="1804987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9" name="Line 19"/>
          <p:cNvSpPr>
            <a:spLocks noChangeShapeType="1"/>
          </p:cNvSpPr>
          <p:nvPr/>
        </p:nvSpPr>
        <p:spPr bwMode="auto">
          <a:xfrm>
            <a:off x="7489825" y="2797175"/>
            <a:ext cx="0" cy="2514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0" name="Line 20"/>
          <p:cNvSpPr>
            <a:spLocks noChangeShapeType="1"/>
          </p:cNvSpPr>
          <p:nvPr/>
        </p:nvSpPr>
        <p:spPr bwMode="auto">
          <a:xfrm>
            <a:off x="8091488" y="1630363"/>
            <a:ext cx="0" cy="277971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661" name="Group 21"/>
          <p:cNvGrpSpPr>
            <a:grpSpLocks/>
          </p:cNvGrpSpPr>
          <p:nvPr/>
        </p:nvGrpSpPr>
        <p:grpSpPr bwMode="auto">
          <a:xfrm>
            <a:off x="5456238" y="1617663"/>
            <a:ext cx="2622550" cy="2152650"/>
            <a:chOff x="3979" y="1159"/>
            <a:chExt cx="1652" cy="1356"/>
          </a:xfrm>
        </p:grpSpPr>
        <p:grpSp>
          <p:nvGrpSpPr>
            <p:cNvPr id="27693" name="Group 22"/>
            <p:cNvGrpSpPr>
              <a:grpSpLocks/>
            </p:cNvGrpSpPr>
            <p:nvPr/>
          </p:nvGrpSpPr>
          <p:grpSpPr bwMode="auto">
            <a:xfrm>
              <a:off x="3979" y="1159"/>
              <a:ext cx="1652" cy="1356"/>
              <a:chOff x="3979" y="1159"/>
              <a:chExt cx="1652" cy="1356"/>
            </a:xfrm>
          </p:grpSpPr>
          <p:sp>
            <p:nvSpPr>
              <p:cNvPr id="27695" name="Freeform 23"/>
              <p:cNvSpPr>
                <a:spLocks/>
              </p:cNvSpPr>
              <p:nvPr/>
            </p:nvSpPr>
            <p:spPr bwMode="auto">
              <a:xfrm>
                <a:off x="3979" y="1773"/>
                <a:ext cx="402" cy="650"/>
              </a:xfrm>
              <a:custGeom>
                <a:avLst/>
                <a:gdLst>
                  <a:gd name="T0" fmla="*/ 0 w 402"/>
                  <a:gd name="T1" fmla="*/ 622 h 650"/>
                  <a:gd name="T2" fmla="*/ 167 w 402"/>
                  <a:gd name="T3" fmla="*/ 546 h 650"/>
                  <a:gd name="T4" fmla="*/ 402 w 402"/>
                  <a:gd name="T5" fmla="*/ 0 h 65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02" h="650">
                    <a:moveTo>
                      <a:pt x="0" y="622"/>
                    </a:moveTo>
                    <a:cubicBezTo>
                      <a:pt x="50" y="636"/>
                      <a:pt x="100" y="650"/>
                      <a:pt x="167" y="546"/>
                    </a:cubicBezTo>
                    <a:cubicBezTo>
                      <a:pt x="234" y="442"/>
                      <a:pt x="318" y="221"/>
                      <a:pt x="402" y="0"/>
                    </a:cubicBezTo>
                  </a:path>
                </a:pathLst>
              </a:custGeom>
              <a:noFill/>
              <a:ln w="38100" cap="flat" cmpd="sng">
                <a:solidFill>
                  <a:schemeClr val="tx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6" name="Freeform 24"/>
              <p:cNvSpPr>
                <a:spLocks/>
              </p:cNvSpPr>
              <p:nvPr/>
            </p:nvSpPr>
            <p:spPr bwMode="auto">
              <a:xfrm>
                <a:off x="3979" y="1895"/>
                <a:ext cx="1273" cy="620"/>
              </a:xfrm>
              <a:custGeom>
                <a:avLst/>
                <a:gdLst>
                  <a:gd name="T0" fmla="*/ 0 w 1273"/>
                  <a:gd name="T1" fmla="*/ 508 h 620"/>
                  <a:gd name="T2" fmla="*/ 152 w 1273"/>
                  <a:gd name="T3" fmla="*/ 614 h 620"/>
                  <a:gd name="T4" fmla="*/ 576 w 1273"/>
                  <a:gd name="T5" fmla="*/ 470 h 620"/>
                  <a:gd name="T6" fmla="*/ 879 w 1273"/>
                  <a:gd name="T7" fmla="*/ 174 h 620"/>
                  <a:gd name="T8" fmla="*/ 1273 w 1273"/>
                  <a:gd name="T9" fmla="*/ 0 h 6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73" h="620">
                    <a:moveTo>
                      <a:pt x="0" y="508"/>
                    </a:moveTo>
                    <a:cubicBezTo>
                      <a:pt x="28" y="564"/>
                      <a:pt x="56" y="620"/>
                      <a:pt x="152" y="614"/>
                    </a:cubicBezTo>
                    <a:cubicBezTo>
                      <a:pt x="248" y="608"/>
                      <a:pt x="455" y="543"/>
                      <a:pt x="576" y="470"/>
                    </a:cubicBezTo>
                    <a:cubicBezTo>
                      <a:pt x="697" y="397"/>
                      <a:pt x="763" y="252"/>
                      <a:pt x="879" y="174"/>
                    </a:cubicBezTo>
                    <a:cubicBezTo>
                      <a:pt x="995" y="96"/>
                      <a:pt x="1134" y="48"/>
                      <a:pt x="1273" y="0"/>
                    </a:cubicBezTo>
                  </a:path>
                </a:pathLst>
              </a:custGeom>
              <a:noFill/>
              <a:ln w="38100" cap="flat" cmpd="sng">
                <a:solidFill>
                  <a:schemeClr val="tx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7" name="Freeform 25"/>
              <p:cNvSpPr>
                <a:spLocks/>
              </p:cNvSpPr>
              <p:nvPr/>
            </p:nvSpPr>
            <p:spPr bwMode="auto">
              <a:xfrm>
                <a:off x="4388" y="1159"/>
                <a:ext cx="1243" cy="633"/>
              </a:xfrm>
              <a:custGeom>
                <a:avLst/>
                <a:gdLst>
                  <a:gd name="T0" fmla="*/ 0 w 1145"/>
                  <a:gd name="T1" fmla="*/ 545 h 716"/>
                  <a:gd name="T2" fmla="*/ 269 w 1145"/>
                  <a:gd name="T3" fmla="*/ 522 h 716"/>
                  <a:gd name="T4" fmla="*/ 581 w 1145"/>
                  <a:gd name="T5" fmla="*/ 314 h 716"/>
                  <a:gd name="T6" fmla="*/ 822 w 1145"/>
                  <a:gd name="T7" fmla="*/ 59 h 716"/>
                  <a:gd name="T8" fmla="*/ 1349 w 1145"/>
                  <a:gd name="T9" fmla="*/ 0 h 7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45" h="716">
                    <a:moveTo>
                      <a:pt x="0" y="697"/>
                    </a:moveTo>
                    <a:cubicBezTo>
                      <a:pt x="73" y="706"/>
                      <a:pt x="146" y="716"/>
                      <a:pt x="228" y="667"/>
                    </a:cubicBezTo>
                    <a:cubicBezTo>
                      <a:pt x="310" y="618"/>
                      <a:pt x="415" y="500"/>
                      <a:pt x="493" y="402"/>
                    </a:cubicBezTo>
                    <a:cubicBezTo>
                      <a:pt x="571" y="304"/>
                      <a:pt x="588" y="143"/>
                      <a:pt x="697" y="76"/>
                    </a:cubicBezTo>
                    <a:cubicBezTo>
                      <a:pt x="806" y="9"/>
                      <a:pt x="975" y="4"/>
                      <a:pt x="1145" y="0"/>
                    </a:cubicBezTo>
                  </a:path>
                </a:pathLst>
              </a:custGeom>
              <a:noFill/>
              <a:ln w="38100" cap="flat" cmpd="sng">
                <a:solidFill>
                  <a:schemeClr val="tx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8" name="Freeform 26"/>
              <p:cNvSpPr>
                <a:spLocks/>
              </p:cNvSpPr>
              <p:nvPr/>
            </p:nvSpPr>
            <p:spPr bwMode="auto">
              <a:xfrm>
                <a:off x="5275" y="1167"/>
                <a:ext cx="349" cy="720"/>
              </a:xfrm>
              <a:custGeom>
                <a:avLst/>
                <a:gdLst>
                  <a:gd name="T0" fmla="*/ 0 w 258"/>
                  <a:gd name="T1" fmla="*/ 646 h 803"/>
                  <a:gd name="T2" fmla="*/ 166 w 258"/>
                  <a:gd name="T3" fmla="*/ 238 h 803"/>
                  <a:gd name="T4" fmla="*/ 472 w 258"/>
                  <a:gd name="T5" fmla="*/ 0 h 80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58" h="803">
                    <a:moveTo>
                      <a:pt x="0" y="803"/>
                    </a:moveTo>
                    <a:cubicBezTo>
                      <a:pt x="24" y="616"/>
                      <a:pt x="48" y="429"/>
                      <a:pt x="91" y="295"/>
                    </a:cubicBezTo>
                    <a:cubicBezTo>
                      <a:pt x="134" y="161"/>
                      <a:pt x="196" y="80"/>
                      <a:pt x="258" y="0"/>
                    </a:cubicBezTo>
                  </a:path>
                </a:pathLst>
              </a:custGeom>
              <a:noFill/>
              <a:ln w="38100" cap="flat" cmpd="sng">
                <a:solidFill>
                  <a:schemeClr val="tx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694" name="Text Box 27"/>
            <p:cNvSpPr txBox="1">
              <a:spLocks noChangeArrowheads="1"/>
            </p:cNvSpPr>
            <p:nvPr/>
          </p:nvSpPr>
          <p:spPr bwMode="auto">
            <a:xfrm>
              <a:off x="4773" y="1536"/>
              <a:ext cx="53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i="1">
                  <a:latin typeface="Tahoma" pitchFamily="34" charset="0"/>
                </a:rPr>
                <a:t>“cut”</a:t>
              </a:r>
            </a:p>
          </p:txBody>
        </p:sp>
      </p:grpSp>
      <p:grpSp>
        <p:nvGrpSpPr>
          <p:cNvPr id="27662" name="Group 28"/>
          <p:cNvGrpSpPr>
            <a:grpSpLocks/>
          </p:cNvGrpSpPr>
          <p:nvPr/>
        </p:nvGrpSpPr>
        <p:grpSpPr bwMode="auto">
          <a:xfrm>
            <a:off x="5489575" y="5110163"/>
            <a:ext cx="2651125" cy="457200"/>
            <a:chOff x="3992" y="3359"/>
            <a:chExt cx="1670" cy="288"/>
          </a:xfrm>
        </p:grpSpPr>
        <p:sp>
          <p:nvSpPr>
            <p:cNvPr id="27691" name="Line 29"/>
            <p:cNvSpPr>
              <a:spLocks noChangeShapeType="1"/>
            </p:cNvSpPr>
            <p:nvPr/>
          </p:nvSpPr>
          <p:spPr bwMode="auto">
            <a:xfrm>
              <a:off x="3992" y="3482"/>
              <a:ext cx="1462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2" name="Text Box 30"/>
            <p:cNvSpPr txBox="1">
              <a:spLocks noChangeArrowheads="1"/>
            </p:cNvSpPr>
            <p:nvPr/>
          </p:nvSpPr>
          <p:spPr bwMode="auto">
            <a:xfrm>
              <a:off x="5451" y="3359"/>
              <a:ext cx="21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>
                  <a:latin typeface="Tahoma" pitchFamily="34" charset="0"/>
                </a:rPr>
                <a:t>x</a:t>
              </a:r>
            </a:p>
          </p:txBody>
        </p:sp>
      </p:grpSp>
      <p:grpSp>
        <p:nvGrpSpPr>
          <p:cNvPr id="27663" name="Group 31"/>
          <p:cNvGrpSpPr>
            <a:grpSpLocks/>
          </p:cNvGrpSpPr>
          <p:nvPr/>
        </p:nvGrpSpPr>
        <p:grpSpPr bwMode="auto">
          <a:xfrm>
            <a:off x="5451475" y="3605213"/>
            <a:ext cx="1011238" cy="1681162"/>
            <a:chOff x="3968" y="2411"/>
            <a:chExt cx="637" cy="1059"/>
          </a:xfrm>
        </p:grpSpPr>
        <p:sp>
          <p:nvSpPr>
            <p:cNvPr id="27689" name="Line 32"/>
            <p:cNvSpPr>
              <a:spLocks noChangeShapeType="1"/>
            </p:cNvSpPr>
            <p:nvPr/>
          </p:nvSpPr>
          <p:spPr bwMode="auto">
            <a:xfrm flipV="1">
              <a:off x="3968" y="2591"/>
              <a:ext cx="637" cy="8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0" name="Text Box 33"/>
            <p:cNvSpPr txBox="1">
              <a:spLocks noChangeArrowheads="1"/>
            </p:cNvSpPr>
            <p:nvPr/>
          </p:nvSpPr>
          <p:spPr bwMode="auto">
            <a:xfrm>
              <a:off x="4388" y="2411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>
                  <a:latin typeface="Tahoma" pitchFamily="34" charset="0"/>
                </a:rPr>
                <a:t>y</a:t>
              </a:r>
            </a:p>
          </p:txBody>
        </p:sp>
      </p:grpSp>
      <p:grpSp>
        <p:nvGrpSpPr>
          <p:cNvPr id="27664" name="Group 34"/>
          <p:cNvGrpSpPr>
            <a:grpSpLocks/>
          </p:cNvGrpSpPr>
          <p:nvPr/>
        </p:nvGrpSpPr>
        <p:grpSpPr bwMode="auto">
          <a:xfrm>
            <a:off x="5029200" y="1676400"/>
            <a:ext cx="457200" cy="3630613"/>
            <a:chOff x="3702" y="1196"/>
            <a:chExt cx="288" cy="2287"/>
          </a:xfrm>
        </p:grpSpPr>
        <p:sp>
          <p:nvSpPr>
            <p:cNvPr id="27687" name="Line 35"/>
            <p:cNvSpPr>
              <a:spLocks noChangeShapeType="1"/>
            </p:cNvSpPr>
            <p:nvPr/>
          </p:nvSpPr>
          <p:spPr bwMode="auto">
            <a:xfrm flipH="1" flipV="1">
              <a:off x="3976" y="1262"/>
              <a:ext cx="0" cy="2221"/>
            </a:xfrm>
            <a:prstGeom prst="line">
              <a:avLst/>
            </a:prstGeom>
            <a:noFill/>
            <a:ln w="12700">
              <a:solidFill>
                <a:srgbClr val="00CC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8" name="Text Box 36"/>
            <p:cNvSpPr txBox="1">
              <a:spLocks noChangeArrowheads="1"/>
            </p:cNvSpPr>
            <p:nvPr/>
          </p:nvSpPr>
          <p:spPr bwMode="auto">
            <a:xfrm rot="-5400000">
              <a:off x="3547" y="1351"/>
              <a:ext cx="59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>
                  <a:solidFill>
                    <a:srgbClr val="00CC00"/>
                  </a:solidFill>
                  <a:latin typeface="Tahoma" pitchFamily="34" charset="0"/>
                </a:rPr>
                <a:t>labels</a:t>
              </a:r>
            </a:p>
          </p:txBody>
        </p:sp>
      </p:grpSp>
      <p:grpSp>
        <p:nvGrpSpPr>
          <p:cNvPr id="27665" name="Group 37"/>
          <p:cNvGrpSpPr>
            <a:grpSpLocks/>
          </p:cNvGrpSpPr>
          <p:nvPr/>
        </p:nvGrpSpPr>
        <p:grpSpPr bwMode="auto">
          <a:xfrm>
            <a:off x="1320800" y="1768475"/>
            <a:ext cx="457200" cy="3525838"/>
            <a:chOff x="3702" y="1262"/>
            <a:chExt cx="288" cy="2221"/>
          </a:xfrm>
        </p:grpSpPr>
        <p:sp>
          <p:nvSpPr>
            <p:cNvPr id="27685" name="Line 38"/>
            <p:cNvSpPr>
              <a:spLocks noChangeShapeType="1"/>
            </p:cNvSpPr>
            <p:nvPr/>
          </p:nvSpPr>
          <p:spPr bwMode="auto">
            <a:xfrm flipH="1" flipV="1">
              <a:off x="3976" y="1262"/>
              <a:ext cx="0" cy="2221"/>
            </a:xfrm>
            <a:prstGeom prst="line">
              <a:avLst/>
            </a:prstGeom>
            <a:noFill/>
            <a:ln w="12700">
              <a:solidFill>
                <a:srgbClr val="00CC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6" name="Text Box 39"/>
            <p:cNvSpPr txBox="1">
              <a:spLocks noChangeArrowheads="1"/>
            </p:cNvSpPr>
            <p:nvPr/>
          </p:nvSpPr>
          <p:spPr bwMode="auto">
            <a:xfrm rot="-5400000">
              <a:off x="3547" y="1684"/>
              <a:ext cx="59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>
                  <a:solidFill>
                    <a:srgbClr val="00CC00"/>
                  </a:solidFill>
                  <a:latin typeface="Tahoma" pitchFamily="34" charset="0"/>
                </a:rPr>
                <a:t>labels</a:t>
              </a:r>
            </a:p>
          </p:txBody>
        </p:sp>
      </p:grpSp>
      <p:grpSp>
        <p:nvGrpSpPr>
          <p:cNvPr id="27666" name="Group 40"/>
          <p:cNvGrpSpPr>
            <a:grpSpLocks/>
          </p:cNvGrpSpPr>
          <p:nvPr/>
        </p:nvGrpSpPr>
        <p:grpSpPr bwMode="auto">
          <a:xfrm>
            <a:off x="1755775" y="5110163"/>
            <a:ext cx="2651125" cy="457200"/>
            <a:chOff x="3992" y="3359"/>
            <a:chExt cx="1670" cy="288"/>
          </a:xfrm>
        </p:grpSpPr>
        <p:sp>
          <p:nvSpPr>
            <p:cNvPr id="27683" name="Line 41"/>
            <p:cNvSpPr>
              <a:spLocks noChangeShapeType="1"/>
            </p:cNvSpPr>
            <p:nvPr/>
          </p:nvSpPr>
          <p:spPr bwMode="auto">
            <a:xfrm>
              <a:off x="3992" y="3482"/>
              <a:ext cx="1462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4" name="Text Box 42"/>
            <p:cNvSpPr txBox="1">
              <a:spLocks noChangeArrowheads="1"/>
            </p:cNvSpPr>
            <p:nvPr/>
          </p:nvSpPr>
          <p:spPr bwMode="auto">
            <a:xfrm>
              <a:off x="5451" y="3359"/>
              <a:ext cx="21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>
                  <a:latin typeface="Tahoma" pitchFamily="34" charset="0"/>
                </a:rPr>
                <a:t>x</a:t>
              </a:r>
            </a:p>
          </p:txBody>
        </p:sp>
      </p:grpSp>
      <p:grpSp>
        <p:nvGrpSpPr>
          <p:cNvPr id="27667" name="Group 43"/>
          <p:cNvGrpSpPr>
            <a:grpSpLocks/>
          </p:cNvGrpSpPr>
          <p:nvPr/>
        </p:nvGrpSpPr>
        <p:grpSpPr bwMode="auto">
          <a:xfrm>
            <a:off x="965200" y="2998788"/>
            <a:ext cx="968375" cy="457200"/>
            <a:chOff x="3486" y="2021"/>
            <a:chExt cx="610" cy="288"/>
          </a:xfrm>
        </p:grpSpPr>
        <p:sp>
          <p:nvSpPr>
            <p:cNvPr id="27681" name="Text Box 44"/>
            <p:cNvSpPr txBox="1">
              <a:spLocks noChangeArrowheads="1"/>
            </p:cNvSpPr>
            <p:nvPr/>
          </p:nvSpPr>
          <p:spPr bwMode="auto">
            <a:xfrm>
              <a:off x="3486" y="2021"/>
              <a:ext cx="61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i="1">
                  <a:latin typeface="Tahoma" pitchFamily="34" charset="0"/>
                </a:rPr>
                <a:t>L(p)</a:t>
              </a:r>
            </a:p>
          </p:txBody>
        </p:sp>
        <p:sp>
          <p:nvSpPr>
            <p:cNvPr id="27682" name="Oval 45"/>
            <p:cNvSpPr>
              <a:spLocks noChangeArrowheads="1"/>
            </p:cNvSpPr>
            <p:nvPr/>
          </p:nvSpPr>
          <p:spPr bwMode="auto">
            <a:xfrm>
              <a:off x="3956" y="2183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27668" name="Line 46"/>
          <p:cNvSpPr>
            <a:spLocks noChangeShapeType="1"/>
          </p:cNvSpPr>
          <p:nvPr/>
        </p:nvSpPr>
        <p:spPr bwMode="auto">
          <a:xfrm>
            <a:off x="1712913" y="3302000"/>
            <a:ext cx="1093787" cy="158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669" name="Group 47"/>
          <p:cNvGrpSpPr>
            <a:grpSpLocks/>
          </p:cNvGrpSpPr>
          <p:nvPr/>
        </p:nvGrpSpPr>
        <p:grpSpPr bwMode="auto">
          <a:xfrm>
            <a:off x="2727325" y="5262563"/>
            <a:ext cx="565150" cy="463550"/>
            <a:chOff x="1460" y="3495"/>
            <a:chExt cx="356" cy="292"/>
          </a:xfrm>
        </p:grpSpPr>
        <p:sp>
          <p:nvSpPr>
            <p:cNvPr id="27679" name="Oval 48"/>
            <p:cNvSpPr>
              <a:spLocks noChangeArrowheads="1"/>
            </p:cNvSpPr>
            <p:nvPr/>
          </p:nvSpPr>
          <p:spPr bwMode="auto">
            <a:xfrm>
              <a:off x="1460" y="3495"/>
              <a:ext cx="83" cy="56"/>
            </a:xfrm>
            <a:prstGeom prst="ellipse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7680" name="Text Box 49"/>
            <p:cNvSpPr txBox="1">
              <a:spLocks noChangeArrowheads="1"/>
            </p:cNvSpPr>
            <p:nvPr/>
          </p:nvSpPr>
          <p:spPr bwMode="auto">
            <a:xfrm>
              <a:off x="1525" y="3499"/>
              <a:ext cx="29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i="1">
                  <a:latin typeface="Tahoma" pitchFamily="34" charset="0"/>
                </a:rPr>
                <a:t>p</a:t>
              </a:r>
            </a:p>
          </p:txBody>
        </p:sp>
      </p:grpSp>
      <p:grpSp>
        <p:nvGrpSpPr>
          <p:cNvPr id="27670" name="Group 50"/>
          <p:cNvGrpSpPr>
            <a:grpSpLocks/>
          </p:cNvGrpSpPr>
          <p:nvPr/>
        </p:nvGrpSpPr>
        <p:grpSpPr bwMode="auto">
          <a:xfrm>
            <a:off x="2751138" y="3278188"/>
            <a:ext cx="88900" cy="2044700"/>
            <a:chOff x="4722" y="1933"/>
            <a:chExt cx="56" cy="1288"/>
          </a:xfrm>
        </p:grpSpPr>
        <p:sp>
          <p:nvSpPr>
            <p:cNvPr id="27677" name="Line 51"/>
            <p:cNvSpPr>
              <a:spLocks noChangeShapeType="1"/>
            </p:cNvSpPr>
            <p:nvPr/>
          </p:nvSpPr>
          <p:spPr bwMode="auto">
            <a:xfrm flipV="1">
              <a:off x="4744" y="1955"/>
              <a:ext cx="0" cy="12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8" name="Oval 52"/>
            <p:cNvSpPr>
              <a:spLocks noChangeArrowheads="1"/>
            </p:cNvSpPr>
            <p:nvPr/>
          </p:nvSpPr>
          <p:spPr bwMode="auto">
            <a:xfrm>
              <a:off x="4722" y="1933"/>
              <a:ext cx="56" cy="5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27671" name="Line 53"/>
          <p:cNvSpPr>
            <a:spLocks noChangeShapeType="1"/>
          </p:cNvSpPr>
          <p:nvPr/>
        </p:nvSpPr>
        <p:spPr bwMode="auto">
          <a:xfrm>
            <a:off x="3868738" y="2417763"/>
            <a:ext cx="0" cy="29003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2" name="Freeform 54"/>
          <p:cNvSpPr>
            <a:spLocks/>
          </p:cNvSpPr>
          <p:nvPr/>
        </p:nvSpPr>
        <p:spPr bwMode="auto">
          <a:xfrm>
            <a:off x="1757363" y="2863850"/>
            <a:ext cx="2117725" cy="1062038"/>
          </a:xfrm>
          <a:custGeom>
            <a:avLst/>
            <a:gdLst>
              <a:gd name="T0" fmla="*/ 0 w 1334"/>
              <a:gd name="T1" fmla="*/ 1685986119 h 669"/>
              <a:gd name="T2" fmla="*/ 554434375 w 1334"/>
              <a:gd name="T3" fmla="*/ 977821085 h 669"/>
              <a:gd name="T4" fmla="*/ 1297881263 w 1334"/>
              <a:gd name="T5" fmla="*/ 1073587068 h 669"/>
              <a:gd name="T6" fmla="*/ 1852315638 w 1334"/>
              <a:gd name="T7" fmla="*/ 367942986 h 669"/>
              <a:gd name="T8" fmla="*/ 2147483647 w 1334"/>
              <a:gd name="T9" fmla="*/ 5040315 h 669"/>
              <a:gd name="T10" fmla="*/ 2147483647 w 1334"/>
              <a:gd name="T11" fmla="*/ 330141418 h 669"/>
              <a:gd name="T12" fmla="*/ 2147483647 w 1334"/>
              <a:gd name="T13" fmla="*/ 1093748327 h 669"/>
              <a:gd name="T14" fmla="*/ 2147483647 w 1334"/>
              <a:gd name="T15" fmla="*/ 1552416981 h 66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334" h="669">
                <a:moveTo>
                  <a:pt x="0" y="669"/>
                </a:moveTo>
                <a:cubicBezTo>
                  <a:pt x="67" y="548"/>
                  <a:pt x="134" y="428"/>
                  <a:pt x="220" y="388"/>
                </a:cubicBezTo>
                <a:cubicBezTo>
                  <a:pt x="306" y="348"/>
                  <a:pt x="429" y="466"/>
                  <a:pt x="515" y="426"/>
                </a:cubicBezTo>
                <a:cubicBezTo>
                  <a:pt x="601" y="386"/>
                  <a:pt x="676" y="217"/>
                  <a:pt x="735" y="146"/>
                </a:cubicBezTo>
                <a:cubicBezTo>
                  <a:pt x="794" y="75"/>
                  <a:pt x="818" y="4"/>
                  <a:pt x="871" y="2"/>
                </a:cubicBezTo>
                <a:cubicBezTo>
                  <a:pt x="924" y="0"/>
                  <a:pt x="1009" y="59"/>
                  <a:pt x="1053" y="131"/>
                </a:cubicBezTo>
                <a:cubicBezTo>
                  <a:pt x="1097" y="203"/>
                  <a:pt x="1090" y="353"/>
                  <a:pt x="1137" y="434"/>
                </a:cubicBezTo>
                <a:cubicBezTo>
                  <a:pt x="1184" y="515"/>
                  <a:pt x="1259" y="565"/>
                  <a:pt x="1334" y="616"/>
                </a:cubicBezTo>
              </a:path>
            </a:pathLst>
          </a:custGeom>
          <a:noFill/>
          <a:ln w="38100" cap="flat" cmpd="sng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3" name="Text Box 55"/>
          <p:cNvSpPr txBox="1">
            <a:spLocks noChangeArrowheads="1"/>
          </p:cNvSpPr>
          <p:nvPr/>
        </p:nvSpPr>
        <p:spPr bwMode="auto">
          <a:xfrm>
            <a:off x="762000" y="5792788"/>
            <a:ext cx="431165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>
                <a:latin typeface="Tahoma" pitchFamily="34" charset="0"/>
              </a:rPr>
              <a:t>single scan line optimization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>
                <a:latin typeface="Tahoma" pitchFamily="34" charset="0"/>
              </a:rPr>
              <a:t>eg Search, </a:t>
            </a:r>
            <a:r>
              <a:rPr lang="en-US" sz="2000" i="1">
                <a:latin typeface="Tahoma" pitchFamily="34" charset="0"/>
              </a:rPr>
              <a:t>Dynamic Programming</a:t>
            </a:r>
          </a:p>
          <a:p>
            <a:pPr algn="ctr" eaLnBrk="1" hangingPunct="1">
              <a:spcBef>
                <a:spcPct val="50000"/>
              </a:spcBef>
            </a:pPr>
            <a:endParaRPr lang="en-US" sz="2000">
              <a:latin typeface="Tahoma" pitchFamily="34" charset="0"/>
            </a:endParaRPr>
          </a:p>
        </p:txBody>
      </p:sp>
      <p:sp>
        <p:nvSpPr>
          <p:cNvPr id="27674" name="Text Box 56"/>
          <p:cNvSpPr txBox="1">
            <a:spLocks noChangeArrowheads="1"/>
          </p:cNvSpPr>
          <p:nvPr/>
        </p:nvSpPr>
        <p:spPr bwMode="auto">
          <a:xfrm>
            <a:off x="4922838" y="5627688"/>
            <a:ext cx="3459162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>
                <a:latin typeface="Tahoma" pitchFamily="34" charset="0"/>
              </a:rPr>
              <a:t>s-t Graph Cuts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>
                <a:latin typeface="Tahoma" pitchFamily="34" charset="0"/>
              </a:rPr>
              <a:t>multi-scan-line optimization</a:t>
            </a:r>
          </a:p>
        </p:txBody>
      </p:sp>
      <p:pic>
        <p:nvPicPr>
          <p:cNvPr id="27675" name="Picture 6" descr="C:\snavely\work\teaching\09Fa-CS6610\lectures\lec10\tsukuba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23825"/>
            <a:ext cx="1241425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6" name="Picture 7" descr="C:\snavely\work\teaching\09Fa-CS6610\lectures\lec10\tsukuba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123825"/>
            <a:ext cx="1241425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Line 39"/>
          <p:cNvSpPr>
            <a:spLocks noChangeShapeType="1"/>
          </p:cNvSpPr>
          <p:nvPr/>
        </p:nvSpPr>
        <p:spPr bwMode="auto">
          <a:xfrm flipH="1">
            <a:off x="1735138" y="5411788"/>
            <a:ext cx="769937" cy="528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5" name="Line 40"/>
          <p:cNvSpPr>
            <a:spLocks noChangeShapeType="1"/>
          </p:cNvSpPr>
          <p:nvPr/>
        </p:nvSpPr>
        <p:spPr bwMode="auto">
          <a:xfrm>
            <a:off x="1474788" y="5389563"/>
            <a:ext cx="242887" cy="54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6" name="Line 41"/>
          <p:cNvSpPr>
            <a:spLocks noChangeShapeType="1"/>
          </p:cNvSpPr>
          <p:nvPr/>
        </p:nvSpPr>
        <p:spPr bwMode="auto">
          <a:xfrm>
            <a:off x="939800" y="5356225"/>
            <a:ext cx="771525" cy="57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7" name="Line 38"/>
          <p:cNvSpPr>
            <a:spLocks noChangeShapeType="1"/>
          </p:cNvSpPr>
          <p:nvPr/>
        </p:nvSpPr>
        <p:spPr bwMode="auto">
          <a:xfrm flipH="1">
            <a:off x="1749425" y="5437188"/>
            <a:ext cx="242888" cy="454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8" name="Line 34"/>
          <p:cNvSpPr>
            <a:spLocks noChangeShapeType="1"/>
          </p:cNvSpPr>
          <p:nvPr/>
        </p:nvSpPr>
        <p:spPr bwMode="auto">
          <a:xfrm>
            <a:off x="1803400" y="3160713"/>
            <a:ext cx="714375" cy="587375"/>
          </a:xfrm>
          <a:prstGeom prst="line">
            <a:avLst/>
          </a:prstGeom>
          <a:noFill/>
          <a:ln w="12700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of geometric graph</a:t>
            </a:r>
          </a:p>
        </p:txBody>
      </p:sp>
      <p:graphicFrame>
        <p:nvGraphicFramePr>
          <p:cNvPr id="28680" name="Object 3"/>
          <p:cNvGraphicFramePr>
            <a:graphicFrameLocks noChangeAspect="1"/>
          </p:cNvGraphicFramePr>
          <p:nvPr/>
        </p:nvGraphicFramePr>
        <p:xfrm>
          <a:off x="342900" y="2232025"/>
          <a:ext cx="3941763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5" name="Equation" r:id="rId3" imgW="2133600" imgH="368300" progId="Equation.3">
                  <p:embed/>
                </p:oleObj>
              </mc:Choice>
              <mc:Fallback>
                <p:oleObj name="Equation" r:id="rId3" imgW="2133600" imgH="3683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" y="2232025"/>
                        <a:ext cx="3941763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1" name="Rectangle 4"/>
          <p:cNvSpPr>
            <a:spLocks noChangeArrowheads="1"/>
          </p:cNvSpPr>
          <p:nvPr/>
        </p:nvSpPr>
        <p:spPr bwMode="auto">
          <a:xfrm>
            <a:off x="396875" y="1690688"/>
            <a:ext cx="7183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Disparity map: pixel                label = disparity</a:t>
            </a:r>
          </a:p>
        </p:txBody>
      </p:sp>
      <p:graphicFrame>
        <p:nvGraphicFramePr>
          <p:cNvPr id="28682" name="Object 5"/>
          <p:cNvGraphicFramePr>
            <a:graphicFrameLocks noChangeAspect="1"/>
          </p:cNvGraphicFramePr>
          <p:nvPr/>
        </p:nvGraphicFramePr>
        <p:xfrm>
          <a:off x="3344863" y="1785938"/>
          <a:ext cx="977900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6" name="Equation" r:id="rId5" imgW="622030" imgH="203112" progId="Equation.3">
                  <p:embed/>
                </p:oleObj>
              </mc:Choice>
              <mc:Fallback>
                <p:oleObj name="Equation" r:id="rId5" imgW="622030" imgH="203112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4863" y="1785938"/>
                        <a:ext cx="977900" cy="319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3" name="Rectangle 6"/>
          <p:cNvSpPr>
            <a:spLocks noChangeArrowheads="1"/>
          </p:cNvSpPr>
          <p:nvPr/>
        </p:nvSpPr>
        <p:spPr bwMode="auto">
          <a:xfrm>
            <a:off x="439738" y="958850"/>
            <a:ext cx="8312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2000" b="1">
                <a:solidFill>
                  <a:srgbClr val="0066FF"/>
                </a:solidFill>
              </a:rPr>
              <a:t>[Paris, Sillion, Quan: A surface reconstruction method using global graph cut optimization IJCV 05]</a:t>
            </a:r>
          </a:p>
        </p:txBody>
      </p:sp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949325" y="3749675"/>
            <a:ext cx="1595438" cy="1609725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8685" name="Line 13"/>
          <p:cNvSpPr>
            <a:spLocks noChangeShapeType="1"/>
          </p:cNvSpPr>
          <p:nvPr/>
        </p:nvSpPr>
        <p:spPr bwMode="auto">
          <a:xfrm>
            <a:off x="1458913" y="3748088"/>
            <a:ext cx="0" cy="1611312"/>
          </a:xfrm>
          <a:prstGeom prst="line">
            <a:avLst/>
          </a:prstGeom>
          <a:noFill/>
          <a:ln w="19050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6" name="Line 15"/>
          <p:cNvSpPr>
            <a:spLocks noChangeShapeType="1"/>
          </p:cNvSpPr>
          <p:nvPr/>
        </p:nvSpPr>
        <p:spPr bwMode="auto">
          <a:xfrm>
            <a:off x="947738" y="4276725"/>
            <a:ext cx="1601787" cy="0"/>
          </a:xfrm>
          <a:prstGeom prst="line">
            <a:avLst/>
          </a:prstGeom>
          <a:noFill/>
          <a:ln w="9525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7" name="Line 16"/>
          <p:cNvSpPr>
            <a:spLocks noChangeShapeType="1"/>
          </p:cNvSpPr>
          <p:nvPr/>
        </p:nvSpPr>
        <p:spPr bwMode="auto">
          <a:xfrm>
            <a:off x="965200" y="4781550"/>
            <a:ext cx="1601788" cy="0"/>
          </a:xfrm>
          <a:prstGeom prst="line">
            <a:avLst/>
          </a:prstGeom>
          <a:noFill/>
          <a:ln w="9525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8" name="Oval 7"/>
          <p:cNvSpPr>
            <a:spLocks noChangeArrowheads="1"/>
          </p:cNvSpPr>
          <p:nvPr/>
        </p:nvSpPr>
        <p:spPr bwMode="auto">
          <a:xfrm>
            <a:off x="898525" y="4730750"/>
            <a:ext cx="133350" cy="1270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8689" name="Oval 17"/>
          <p:cNvSpPr>
            <a:spLocks noChangeArrowheads="1"/>
          </p:cNvSpPr>
          <p:nvPr/>
        </p:nvSpPr>
        <p:spPr bwMode="auto">
          <a:xfrm>
            <a:off x="1393825" y="4732338"/>
            <a:ext cx="133350" cy="1270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8690" name="Oval 18"/>
          <p:cNvSpPr>
            <a:spLocks noChangeArrowheads="1"/>
          </p:cNvSpPr>
          <p:nvPr/>
        </p:nvSpPr>
        <p:spPr bwMode="auto">
          <a:xfrm>
            <a:off x="1957388" y="4725988"/>
            <a:ext cx="133350" cy="1270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8691" name="Oval 19"/>
          <p:cNvSpPr>
            <a:spLocks noChangeArrowheads="1"/>
          </p:cNvSpPr>
          <p:nvPr/>
        </p:nvSpPr>
        <p:spPr bwMode="auto">
          <a:xfrm>
            <a:off x="2479675" y="4725988"/>
            <a:ext cx="133350" cy="1270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8692" name="Oval 20"/>
          <p:cNvSpPr>
            <a:spLocks noChangeArrowheads="1"/>
          </p:cNvSpPr>
          <p:nvPr/>
        </p:nvSpPr>
        <p:spPr bwMode="auto">
          <a:xfrm>
            <a:off x="869950" y="4224338"/>
            <a:ext cx="133350" cy="1270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8693" name="Oval 21"/>
          <p:cNvSpPr>
            <a:spLocks noChangeArrowheads="1"/>
          </p:cNvSpPr>
          <p:nvPr/>
        </p:nvSpPr>
        <p:spPr bwMode="auto">
          <a:xfrm>
            <a:off x="1384300" y="4233863"/>
            <a:ext cx="133350" cy="1270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8694" name="Oval 22"/>
          <p:cNvSpPr>
            <a:spLocks noChangeArrowheads="1"/>
          </p:cNvSpPr>
          <p:nvPr/>
        </p:nvSpPr>
        <p:spPr bwMode="auto">
          <a:xfrm>
            <a:off x="1946275" y="4227513"/>
            <a:ext cx="133350" cy="1270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8695" name="Oval 23"/>
          <p:cNvSpPr>
            <a:spLocks noChangeArrowheads="1"/>
          </p:cNvSpPr>
          <p:nvPr/>
        </p:nvSpPr>
        <p:spPr bwMode="auto">
          <a:xfrm>
            <a:off x="2468563" y="4203700"/>
            <a:ext cx="133350" cy="1270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8696" name="Oval 24"/>
          <p:cNvSpPr>
            <a:spLocks noChangeArrowheads="1"/>
          </p:cNvSpPr>
          <p:nvPr/>
        </p:nvSpPr>
        <p:spPr bwMode="auto">
          <a:xfrm>
            <a:off x="876300" y="5295900"/>
            <a:ext cx="133350" cy="1270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8697" name="Oval 28"/>
          <p:cNvSpPr>
            <a:spLocks noChangeArrowheads="1"/>
          </p:cNvSpPr>
          <p:nvPr/>
        </p:nvSpPr>
        <p:spPr bwMode="auto">
          <a:xfrm>
            <a:off x="2455863" y="3703638"/>
            <a:ext cx="133350" cy="1270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8698" name="Oval 29"/>
          <p:cNvSpPr>
            <a:spLocks noChangeArrowheads="1"/>
          </p:cNvSpPr>
          <p:nvPr/>
        </p:nvSpPr>
        <p:spPr bwMode="auto">
          <a:xfrm>
            <a:off x="1400175" y="5299075"/>
            <a:ext cx="133350" cy="1270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8699" name="Oval 30"/>
          <p:cNvSpPr>
            <a:spLocks noChangeArrowheads="1"/>
          </p:cNvSpPr>
          <p:nvPr/>
        </p:nvSpPr>
        <p:spPr bwMode="auto">
          <a:xfrm>
            <a:off x="2460625" y="5294313"/>
            <a:ext cx="133350" cy="1270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8700" name="Oval 31"/>
          <p:cNvSpPr>
            <a:spLocks noChangeArrowheads="1"/>
          </p:cNvSpPr>
          <p:nvPr/>
        </p:nvSpPr>
        <p:spPr bwMode="auto">
          <a:xfrm>
            <a:off x="1949450" y="5295900"/>
            <a:ext cx="133350" cy="1270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8701" name="Oval 33"/>
          <p:cNvSpPr>
            <a:spLocks noChangeArrowheads="1"/>
          </p:cNvSpPr>
          <p:nvPr/>
        </p:nvSpPr>
        <p:spPr bwMode="auto">
          <a:xfrm>
            <a:off x="1663700" y="5865813"/>
            <a:ext cx="133350" cy="127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8702" name="Line 35"/>
          <p:cNvSpPr>
            <a:spLocks noChangeShapeType="1"/>
          </p:cNvSpPr>
          <p:nvPr/>
        </p:nvSpPr>
        <p:spPr bwMode="auto">
          <a:xfrm>
            <a:off x="1728788" y="3136900"/>
            <a:ext cx="269875" cy="620713"/>
          </a:xfrm>
          <a:prstGeom prst="line">
            <a:avLst/>
          </a:prstGeom>
          <a:noFill/>
          <a:ln w="12700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03" name="Line 36"/>
          <p:cNvSpPr>
            <a:spLocks noChangeShapeType="1"/>
          </p:cNvSpPr>
          <p:nvPr/>
        </p:nvSpPr>
        <p:spPr bwMode="auto">
          <a:xfrm flipH="1">
            <a:off x="1463675" y="3128963"/>
            <a:ext cx="268288" cy="620712"/>
          </a:xfrm>
          <a:prstGeom prst="line">
            <a:avLst/>
          </a:prstGeom>
          <a:noFill/>
          <a:ln w="12700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04" name="Line 37"/>
          <p:cNvSpPr>
            <a:spLocks noChangeShapeType="1"/>
          </p:cNvSpPr>
          <p:nvPr/>
        </p:nvSpPr>
        <p:spPr bwMode="auto">
          <a:xfrm flipH="1">
            <a:off x="976313" y="3132138"/>
            <a:ext cx="746125" cy="611187"/>
          </a:xfrm>
          <a:prstGeom prst="line">
            <a:avLst/>
          </a:prstGeom>
          <a:noFill/>
          <a:ln w="12700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05" name="Oval 32"/>
          <p:cNvSpPr>
            <a:spLocks noChangeArrowheads="1"/>
          </p:cNvSpPr>
          <p:nvPr/>
        </p:nvSpPr>
        <p:spPr bwMode="auto">
          <a:xfrm>
            <a:off x="1662113" y="3063875"/>
            <a:ext cx="133350" cy="1270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8706" name="Oval 25"/>
          <p:cNvSpPr>
            <a:spLocks noChangeArrowheads="1"/>
          </p:cNvSpPr>
          <p:nvPr/>
        </p:nvSpPr>
        <p:spPr bwMode="auto">
          <a:xfrm>
            <a:off x="900113" y="3700463"/>
            <a:ext cx="133350" cy="1270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8707" name="Oval 26"/>
          <p:cNvSpPr>
            <a:spLocks noChangeArrowheads="1"/>
          </p:cNvSpPr>
          <p:nvPr/>
        </p:nvSpPr>
        <p:spPr bwMode="auto">
          <a:xfrm>
            <a:off x="1404938" y="3694113"/>
            <a:ext cx="133350" cy="1270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8708" name="Oval 27"/>
          <p:cNvSpPr>
            <a:spLocks noChangeArrowheads="1"/>
          </p:cNvSpPr>
          <p:nvPr/>
        </p:nvSpPr>
        <p:spPr bwMode="auto">
          <a:xfrm>
            <a:off x="1943100" y="3686175"/>
            <a:ext cx="133350" cy="1270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8709" name="Text Box 42"/>
          <p:cNvSpPr txBox="1">
            <a:spLocks noChangeArrowheads="1"/>
          </p:cNvSpPr>
          <p:nvPr/>
        </p:nvSpPr>
        <p:spPr bwMode="auto">
          <a:xfrm>
            <a:off x="822325" y="2843213"/>
            <a:ext cx="973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i="1">
                <a:latin typeface="Times New Roman" pitchFamily="18" charset="0"/>
              </a:rPr>
              <a:t>source</a:t>
            </a:r>
          </a:p>
        </p:txBody>
      </p:sp>
      <p:sp>
        <p:nvSpPr>
          <p:cNvPr id="28710" name="Text Box 43"/>
          <p:cNvSpPr txBox="1">
            <a:spLocks noChangeArrowheads="1"/>
          </p:cNvSpPr>
          <p:nvPr/>
        </p:nvSpPr>
        <p:spPr bwMode="auto">
          <a:xfrm>
            <a:off x="1039813" y="5738813"/>
            <a:ext cx="973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i="1">
                <a:latin typeface="Times New Roman" pitchFamily="18" charset="0"/>
              </a:rPr>
              <a:t>sink</a:t>
            </a:r>
          </a:p>
        </p:txBody>
      </p:sp>
      <p:sp>
        <p:nvSpPr>
          <p:cNvPr id="28711" name="Text Box 44"/>
          <p:cNvSpPr txBox="1">
            <a:spLocks noChangeArrowheads="1"/>
          </p:cNvSpPr>
          <p:nvPr/>
        </p:nvSpPr>
        <p:spPr bwMode="auto">
          <a:xfrm>
            <a:off x="319088" y="3527425"/>
            <a:ext cx="4270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i="1">
                <a:latin typeface="Times New Roman" pitchFamily="18" charset="0"/>
              </a:rPr>
              <a:t>d</a:t>
            </a:r>
            <a:r>
              <a:rPr lang="en-US" sz="2000" i="1" baseline="-25000">
                <a:latin typeface="Times New Roman" pitchFamily="18" charset="0"/>
              </a:rPr>
              <a:t>1</a:t>
            </a:r>
            <a:endParaRPr lang="en-US" sz="2000" i="1">
              <a:latin typeface="Times New Roman" pitchFamily="18" charset="0"/>
            </a:endParaRPr>
          </a:p>
        </p:txBody>
      </p:sp>
      <p:sp>
        <p:nvSpPr>
          <p:cNvPr id="28712" name="Text Box 45"/>
          <p:cNvSpPr txBox="1">
            <a:spLocks noChangeArrowheads="1"/>
          </p:cNvSpPr>
          <p:nvPr/>
        </p:nvSpPr>
        <p:spPr bwMode="auto">
          <a:xfrm>
            <a:off x="319088" y="4559300"/>
            <a:ext cx="4778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i="1">
                <a:latin typeface="Times New Roman" pitchFamily="18" charset="0"/>
              </a:rPr>
              <a:t>d</a:t>
            </a:r>
            <a:r>
              <a:rPr lang="en-US" sz="2000" i="1" baseline="-25000">
                <a:latin typeface="Times New Roman" pitchFamily="18" charset="0"/>
              </a:rPr>
              <a:t>3</a:t>
            </a:r>
            <a:endParaRPr lang="en-US" sz="2000" i="1">
              <a:latin typeface="Times New Roman" pitchFamily="18" charset="0"/>
            </a:endParaRPr>
          </a:p>
        </p:txBody>
      </p:sp>
      <p:sp>
        <p:nvSpPr>
          <p:cNvPr id="28713" name="Text Box 46"/>
          <p:cNvSpPr txBox="1">
            <a:spLocks noChangeArrowheads="1"/>
          </p:cNvSpPr>
          <p:nvPr/>
        </p:nvSpPr>
        <p:spPr bwMode="auto">
          <a:xfrm>
            <a:off x="585788" y="3282950"/>
            <a:ext cx="742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i="1">
                <a:solidFill>
                  <a:srgbClr val="808080"/>
                </a:solidFill>
                <a:latin typeface="Times New Roman" pitchFamily="18" charset="0"/>
              </a:rPr>
              <a:t>D</a:t>
            </a:r>
            <a:r>
              <a:rPr lang="en-US" sz="1600" b="1" i="1" baseline="-25000">
                <a:solidFill>
                  <a:srgbClr val="808080"/>
                </a:solidFill>
                <a:latin typeface="Times New Roman" pitchFamily="18" charset="0"/>
              </a:rPr>
              <a:t>1</a:t>
            </a:r>
            <a:r>
              <a:rPr lang="en-US" sz="1600" b="1" i="1">
                <a:solidFill>
                  <a:srgbClr val="808080"/>
                </a:solidFill>
                <a:latin typeface="Times New Roman" pitchFamily="18" charset="0"/>
              </a:rPr>
              <a:t>(d</a:t>
            </a:r>
            <a:r>
              <a:rPr lang="en-US" sz="1600" b="1" i="1" baseline="-25000">
                <a:solidFill>
                  <a:srgbClr val="808080"/>
                </a:solidFill>
                <a:latin typeface="Times New Roman" pitchFamily="18" charset="0"/>
              </a:rPr>
              <a:t>1</a:t>
            </a:r>
            <a:r>
              <a:rPr lang="en-US" sz="1600" b="1" i="1">
                <a:solidFill>
                  <a:srgbClr val="80808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28714" name="Text Box 47"/>
          <p:cNvSpPr txBox="1">
            <a:spLocks noChangeArrowheads="1"/>
          </p:cNvSpPr>
          <p:nvPr/>
        </p:nvSpPr>
        <p:spPr bwMode="auto">
          <a:xfrm>
            <a:off x="319088" y="4062413"/>
            <a:ext cx="460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i="1">
                <a:latin typeface="Times New Roman" pitchFamily="18" charset="0"/>
              </a:rPr>
              <a:t>d</a:t>
            </a:r>
            <a:r>
              <a:rPr lang="en-US" sz="2000" i="1" baseline="-25000">
                <a:latin typeface="Times New Roman" pitchFamily="18" charset="0"/>
              </a:rPr>
              <a:t>2</a:t>
            </a:r>
            <a:endParaRPr lang="en-US" sz="2000" i="1">
              <a:latin typeface="Times New Roman" pitchFamily="18" charset="0"/>
            </a:endParaRPr>
          </a:p>
        </p:txBody>
      </p:sp>
      <p:sp>
        <p:nvSpPr>
          <p:cNvPr id="28715" name="Text Box 48"/>
          <p:cNvSpPr txBox="1">
            <a:spLocks noChangeArrowheads="1"/>
          </p:cNvSpPr>
          <p:nvPr/>
        </p:nvSpPr>
        <p:spPr bwMode="auto">
          <a:xfrm>
            <a:off x="319088" y="5149850"/>
            <a:ext cx="485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i="1">
                <a:latin typeface="Times New Roman" pitchFamily="18" charset="0"/>
              </a:rPr>
              <a:t>d</a:t>
            </a:r>
            <a:r>
              <a:rPr lang="en-US" sz="2000" i="1" baseline="-25000">
                <a:latin typeface="Times New Roman" pitchFamily="18" charset="0"/>
              </a:rPr>
              <a:t>4</a:t>
            </a:r>
            <a:endParaRPr lang="en-US" sz="2000" i="1">
              <a:latin typeface="Times New Roman" pitchFamily="18" charset="0"/>
            </a:endParaRPr>
          </a:p>
        </p:txBody>
      </p:sp>
      <p:sp>
        <p:nvSpPr>
          <p:cNvPr id="28716" name="Text Box 49"/>
          <p:cNvSpPr txBox="1">
            <a:spLocks noChangeArrowheads="1"/>
          </p:cNvSpPr>
          <p:nvPr/>
        </p:nvSpPr>
        <p:spPr bwMode="auto">
          <a:xfrm>
            <a:off x="2132013" y="3235325"/>
            <a:ext cx="7445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i="1">
                <a:solidFill>
                  <a:srgbClr val="808080"/>
                </a:solidFill>
                <a:latin typeface="Times New Roman" pitchFamily="18" charset="0"/>
              </a:rPr>
              <a:t>D</a:t>
            </a:r>
            <a:r>
              <a:rPr lang="en-US" sz="1600" b="1" i="1" baseline="-25000">
                <a:solidFill>
                  <a:srgbClr val="808080"/>
                </a:solidFill>
                <a:latin typeface="Times New Roman" pitchFamily="18" charset="0"/>
              </a:rPr>
              <a:t>4</a:t>
            </a:r>
            <a:r>
              <a:rPr lang="en-US" sz="1600" b="1" i="1">
                <a:solidFill>
                  <a:srgbClr val="808080"/>
                </a:solidFill>
                <a:latin typeface="Times New Roman" pitchFamily="18" charset="0"/>
              </a:rPr>
              <a:t>(d</a:t>
            </a:r>
            <a:r>
              <a:rPr lang="en-US" sz="1600" b="1" i="1" baseline="-25000">
                <a:solidFill>
                  <a:srgbClr val="808080"/>
                </a:solidFill>
                <a:latin typeface="Times New Roman" pitchFamily="18" charset="0"/>
              </a:rPr>
              <a:t>1</a:t>
            </a:r>
            <a:r>
              <a:rPr lang="en-US" sz="1600" b="1" i="1">
                <a:solidFill>
                  <a:srgbClr val="808080"/>
                </a:solidFill>
                <a:latin typeface="Times New Roman" pitchFamily="18" charset="0"/>
              </a:rPr>
              <a:t>)</a:t>
            </a:r>
          </a:p>
        </p:txBody>
      </p:sp>
      <p:graphicFrame>
        <p:nvGraphicFramePr>
          <p:cNvPr id="28717" name="Object 50"/>
          <p:cNvGraphicFramePr>
            <a:graphicFrameLocks noChangeAspect="1"/>
          </p:cNvGraphicFramePr>
          <p:nvPr/>
        </p:nvGraphicFramePr>
        <p:xfrm>
          <a:off x="4884738" y="2259013"/>
          <a:ext cx="311785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7" name="Equation" r:id="rId7" imgW="1727200" imgH="241300" progId="Equation.3">
                  <p:embed/>
                </p:oleObj>
              </mc:Choice>
              <mc:Fallback>
                <p:oleObj name="Equation" r:id="rId7" imgW="1727200" imgH="241300" progId="Equation.3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4738" y="2259013"/>
                        <a:ext cx="3117850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718" name="Text Box 51"/>
          <p:cNvSpPr txBox="1">
            <a:spLocks noChangeArrowheads="1"/>
          </p:cNvSpPr>
          <p:nvPr/>
        </p:nvSpPr>
        <p:spPr bwMode="auto">
          <a:xfrm>
            <a:off x="1724025" y="3836988"/>
            <a:ext cx="7445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i="1">
                <a:solidFill>
                  <a:srgbClr val="808080"/>
                </a:solidFill>
                <a:latin typeface="Times New Roman" pitchFamily="18" charset="0"/>
              </a:rPr>
              <a:t>D</a:t>
            </a:r>
            <a:r>
              <a:rPr lang="en-US" sz="1600" b="1" i="1" baseline="-25000">
                <a:solidFill>
                  <a:srgbClr val="808080"/>
                </a:solidFill>
                <a:latin typeface="Times New Roman" pitchFamily="18" charset="0"/>
              </a:rPr>
              <a:t>3</a:t>
            </a:r>
            <a:r>
              <a:rPr lang="en-US" sz="1600" b="1" i="1">
                <a:solidFill>
                  <a:srgbClr val="808080"/>
                </a:solidFill>
                <a:latin typeface="Times New Roman" pitchFamily="18" charset="0"/>
              </a:rPr>
              <a:t>(d</a:t>
            </a:r>
            <a:r>
              <a:rPr lang="en-US" sz="1600" b="1" i="1" baseline="-25000">
                <a:solidFill>
                  <a:srgbClr val="808080"/>
                </a:solidFill>
                <a:latin typeface="Times New Roman" pitchFamily="18" charset="0"/>
              </a:rPr>
              <a:t>2</a:t>
            </a:r>
            <a:r>
              <a:rPr lang="en-US" sz="1600" b="1" i="1">
                <a:solidFill>
                  <a:srgbClr val="80808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28719" name="Text Box 52"/>
          <p:cNvSpPr txBox="1">
            <a:spLocks noChangeArrowheads="1"/>
          </p:cNvSpPr>
          <p:nvPr/>
        </p:nvSpPr>
        <p:spPr bwMode="auto">
          <a:xfrm>
            <a:off x="2560638" y="3835400"/>
            <a:ext cx="7445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i="1">
                <a:solidFill>
                  <a:srgbClr val="808080"/>
                </a:solidFill>
                <a:latin typeface="Times New Roman" pitchFamily="18" charset="0"/>
              </a:rPr>
              <a:t>D</a:t>
            </a:r>
            <a:r>
              <a:rPr lang="en-US" sz="1600" b="1" i="1" baseline="-25000">
                <a:solidFill>
                  <a:srgbClr val="808080"/>
                </a:solidFill>
                <a:latin typeface="Times New Roman" pitchFamily="18" charset="0"/>
              </a:rPr>
              <a:t>4</a:t>
            </a:r>
            <a:r>
              <a:rPr lang="en-US" sz="1600" b="1" i="1">
                <a:solidFill>
                  <a:srgbClr val="808080"/>
                </a:solidFill>
                <a:latin typeface="Times New Roman" pitchFamily="18" charset="0"/>
              </a:rPr>
              <a:t>(d</a:t>
            </a:r>
            <a:r>
              <a:rPr lang="en-US" sz="1600" b="1" i="1" baseline="-25000">
                <a:solidFill>
                  <a:srgbClr val="808080"/>
                </a:solidFill>
                <a:latin typeface="Times New Roman" pitchFamily="18" charset="0"/>
              </a:rPr>
              <a:t>2</a:t>
            </a:r>
            <a:r>
              <a:rPr lang="en-US" sz="1600" b="1" i="1">
                <a:solidFill>
                  <a:srgbClr val="80808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28720" name="Text Box 53"/>
          <p:cNvSpPr txBox="1">
            <a:spLocks noChangeArrowheads="1"/>
          </p:cNvSpPr>
          <p:nvPr/>
        </p:nvSpPr>
        <p:spPr bwMode="auto">
          <a:xfrm>
            <a:off x="2546350" y="4335463"/>
            <a:ext cx="7445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i="1">
                <a:solidFill>
                  <a:srgbClr val="808080"/>
                </a:solidFill>
                <a:latin typeface="Times New Roman" pitchFamily="18" charset="0"/>
              </a:rPr>
              <a:t>D</a:t>
            </a:r>
            <a:r>
              <a:rPr lang="en-US" sz="1600" b="1" i="1" baseline="-25000">
                <a:solidFill>
                  <a:srgbClr val="808080"/>
                </a:solidFill>
                <a:latin typeface="Times New Roman" pitchFamily="18" charset="0"/>
              </a:rPr>
              <a:t>4</a:t>
            </a:r>
            <a:r>
              <a:rPr lang="en-US" sz="1600" b="1" i="1">
                <a:solidFill>
                  <a:srgbClr val="808080"/>
                </a:solidFill>
                <a:latin typeface="Times New Roman" pitchFamily="18" charset="0"/>
              </a:rPr>
              <a:t>(d</a:t>
            </a:r>
            <a:r>
              <a:rPr lang="en-US" sz="1600" b="1" i="1" baseline="-25000">
                <a:solidFill>
                  <a:srgbClr val="808080"/>
                </a:solidFill>
                <a:latin typeface="Times New Roman" pitchFamily="18" charset="0"/>
              </a:rPr>
              <a:t>3</a:t>
            </a:r>
            <a:r>
              <a:rPr lang="en-US" sz="1600" b="1" i="1">
                <a:solidFill>
                  <a:srgbClr val="80808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28721" name="Text Box 54"/>
          <p:cNvSpPr txBox="1">
            <a:spLocks noChangeArrowheads="1"/>
          </p:cNvSpPr>
          <p:nvPr/>
        </p:nvSpPr>
        <p:spPr bwMode="auto">
          <a:xfrm>
            <a:off x="2471738" y="4899025"/>
            <a:ext cx="7445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i="1">
                <a:solidFill>
                  <a:srgbClr val="808080"/>
                </a:solidFill>
                <a:latin typeface="Times New Roman" pitchFamily="18" charset="0"/>
              </a:rPr>
              <a:t>D</a:t>
            </a:r>
            <a:r>
              <a:rPr lang="en-US" sz="1600" b="1" i="1" baseline="-25000">
                <a:solidFill>
                  <a:srgbClr val="808080"/>
                </a:solidFill>
                <a:latin typeface="Times New Roman" pitchFamily="18" charset="0"/>
              </a:rPr>
              <a:t>4</a:t>
            </a:r>
            <a:r>
              <a:rPr lang="en-US" sz="1600" b="1" i="1">
                <a:solidFill>
                  <a:srgbClr val="808080"/>
                </a:solidFill>
                <a:latin typeface="Times New Roman" pitchFamily="18" charset="0"/>
              </a:rPr>
              <a:t>(d</a:t>
            </a:r>
            <a:r>
              <a:rPr lang="en-US" sz="1600" b="1" i="1" baseline="-25000">
                <a:solidFill>
                  <a:srgbClr val="808080"/>
                </a:solidFill>
                <a:latin typeface="Times New Roman" pitchFamily="18" charset="0"/>
              </a:rPr>
              <a:t>4</a:t>
            </a:r>
            <a:r>
              <a:rPr lang="en-US" sz="1600" b="1" i="1">
                <a:solidFill>
                  <a:srgbClr val="80808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28722" name="Line 55"/>
          <p:cNvSpPr>
            <a:spLocks noChangeShapeType="1"/>
          </p:cNvSpPr>
          <p:nvPr/>
        </p:nvSpPr>
        <p:spPr bwMode="auto">
          <a:xfrm>
            <a:off x="2541588" y="3740150"/>
            <a:ext cx="0" cy="1611313"/>
          </a:xfrm>
          <a:prstGeom prst="line">
            <a:avLst/>
          </a:prstGeom>
          <a:noFill/>
          <a:ln w="19050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23" name="Line 56"/>
          <p:cNvSpPr>
            <a:spLocks noChangeShapeType="1"/>
          </p:cNvSpPr>
          <p:nvPr/>
        </p:nvSpPr>
        <p:spPr bwMode="auto">
          <a:xfrm>
            <a:off x="2020888" y="3741738"/>
            <a:ext cx="0" cy="1611312"/>
          </a:xfrm>
          <a:prstGeom prst="line">
            <a:avLst/>
          </a:prstGeom>
          <a:noFill/>
          <a:ln w="19050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24" name="Line 57"/>
          <p:cNvSpPr>
            <a:spLocks noChangeShapeType="1"/>
          </p:cNvSpPr>
          <p:nvPr/>
        </p:nvSpPr>
        <p:spPr bwMode="auto">
          <a:xfrm>
            <a:off x="950913" y="3825875"/>
            <a:ext cx="0" cy="1611313"/>
          </a:xfrm>
          <a:prstGeom prst="line">
            <a:avLst/>
          </a:prstGeom>
          <a:noFill/>
          <a:ln w="19050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25" name="Text Box 58"/>
          <p:cNvSpPr txBox="1">
            <a:spLocks noChangeArrowheads="1"/>
          </p:cNvSpPr>
          <p:nvPr/>
        </p:nvSpPr>
        <p:spPr bwMode="auto">
          <a:xfrm>
            <a:off x="1158875" y="3817938"/>
            <a:ext cx="7445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i="1">
                <a:solidFill>
                  <a:srgbClr val="808080"/>
                </a:solidFill>
                <a:latin typeface="Times New Roman" pitchFamily="18" charset="0"/>
              </a:rPr>
              <a:t>D</a:t>
            </a:r>
            <a:r>
              <a:rPr lang="en-US" sz="1600" b="1" i="1" baseline="-25000">
                <a:solidFill>
                  <a:srgbClr val="808080"/>
                </a:solidFill>
                <a:latin typeface="Times New Roman" pitchFamily="18" charset="0"/>
              </a:rPr>
              <a:t>2</a:t>
            </a:r>
            <a:r>
              <a:rPr lang="en-US" sz="1600" b="1" i="1">
                <a:solidFill>
                  <a:srgbClr val="808080"/>
                </a:solidFill>
                <a:latin typeface="Times New Roman" pitchFamily="18" charset="0"/>
              </a:rPr>
              <a:t>(d</a:t>
            </a:r>
            <a:r>
              <a:rPr lang="en-US" sz="1600" b="1" i="1" baseline="-25000">
                <a:solidFill>
                  <a:srgbClr val="808080"/>
                </a:solidFill>
                <a:latin typeface="Times New Roman" pitchFamily="18" charset="0"/>
              </a:rPr>
              <a:t>2</a:t>
            </a:r>
            <a:r>
              <a:rPr lang="en-US" sz="1600" b="1" i="1">
                <a:solidFill>
                  <a:srgbClr val="80808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28726" name="Text Box 59"/>
          <p:cNvSpPr txBox="1">
            <a:spLocks noChangeArrowheads="1"/>
          </p:cNvSpPr>
          <p:nvPr/>
        </p:nvSpPr>
        <p:spPr bwMode="auto">
          <a:xfrm>
            <a:off x="609600" y="3808413"/>
            <a:ext cx="7445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i="1">
                <a:solidFill>
                  <a:srgbClr val="808080"/>
                </a:solidFill>
                <a:latin typeface="Times New Roman" pitchFamily="18" charset="0"/>
              </a:rPr>
              <a:t>D</a:t>
            </a:r>
            <a:r>
              <a:rPr lang="en-US" sz="1600" b="1" i="1" baseline="-25000">
                <a:solidFill>
                  <a:srgbClr val="808080"/>
                </a:solidFill>
                <a:latin typeface="Times New Roman" pitchFamily="18" charset="0"/>
              </a:rPr>
              <a:t>1</a:t>
            </a:r>
            <a:r>
              <a:rPr lang="en-US" sz="1600" b="1" i="1">
                <a:solidFill>
                  <a:srgbClr val="808080"/>
                </a:solidFill>
                <a:latin typeface="Times New Roman" pitchFamily="18" charset="0"/>
              </a:rPr>
              <a:t>(d</a:t>
            </a:r>
            <a:r>
              <a:rPr lang="en-US" sz="1600" b="1" i="1" baseline="-25000">
                <a:solidFill>
                  <a:srgbClr val="808080"/>
                </a:solidFill>
                <a:latin typeface="Times New Roman" pitchFamily="18" charset="0"/>
              </a:rPr>
              <a:t>2</a:t>
            </a:r>
            <a:r>
              <a:rPr lang="en-US" sz="1600" b="1" i="1">
                <a:solidFill>
                  <a:srgbClr val="80808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28727" name="Text Box 60"/>
          <p:cNvSpPr txBox="1">
            <a:spLocks noChangeArrowheads="1"/>
          </p:cNvSpPr>
          <p:nvPr/>
        </p:nvSpPr>
        <p:spPr bwMode="auto">
          <a:xfrm>
            <a:off x="1112838" y="3455988"/>
            <a:ext cx="384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>
                <a:solidFill>
                  <a:srgbClr val="0066FF"/>
                </a:solidFill>
                <a:latin typeface="Times New Roman" pitchFamily="18" charset="0"/>
                <a:sym typeface="Symbol" pitchFamily="18" charset="2"/>
              </a:rPr>
              <a:t>’</a:t>
            </a:r>
            <a:endParaRPr lang="en-US" sz="1600" i="1">
              <a:solidFill>
                <a:srgbClr val="0066FF"/>
              </a:solidFill>
              <a:latin typeface="Times New Roman" pitchFamily="18" charset="0"/>
            </a:endParaRPr>
          </a:p>
        </p:txBody>
      </p:sp>
      <p:sp>
        <p:nvSpPr>
          <p:cNvPr id="28728" name="Text Box 61"/>
          <p:cNvSpPr txBox="1">
            <a:spLocks noChangeArrowheads="1"/>
          </p:cNvSpPr>
          <p:nvPr/>
        </p:nvSpPr>
        <p:spPr bwMode="auto">
          <a:xfrm>
            <a:off x="1979613" y="3433763"/>
            <a:ext cx="384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>
                <a:solidFill>
                  <a:srgbClr val="0066FF"/>
                </a:solidFill>
                <a:latin typeface="Times New Roman" pitchFamily="18" charset="0"/>
                <a:sym typeface="Symbol" pitchFamily="18" charset="2"/>
              </a:rPr>
              <a:t>’</a:t>
            </a:r>
            <a:endParaRPr lang="en-US" sz="1600" i="1">
              <a:solidFill>
                <a:srgbClr val="0066FF"/>
              </a:solidFill>
              <a:latin typeface="Times New Roman" pitchFamily="18" charset="0"/>
            </a:endParaRPr>
          </a:p>
        </p:txBody>
      </p:sp>
      <p:sp>
        <p:nvSpPr>
          <p:cNvPr id="28729" name="Text Box 62"/>
          <p:cNvSpPr txBox="1">
            <a:spLocks noChangeArrowheads="1"/>
          </p:cNvSpPr>
          <p:nvPr/>
        </p:nvSpPr>
        <p:spPr bwMode="auto">
          <a:xfrm>
            <a:off x="1527175" y="3459163"/>
            <a:ext cx="384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>
                <a:solidFill>
                  <a:srgbClr val="0066FF"/>
                </a:solidFill>
                <a:latin typeface="Times New Roman" pitchFamily="18" charset="0"/>
                <a:sym typeface="Symbol" pitchFamily="18" charset="2"/>
              </a:rPr>
              <a:t>’</a:t>
            </a:r>
            <a:endParaRPr lang="en-US" sz="1600" i="1">
              <a:solidFill>
                <a:srgbClr val="0066FF"/>
              </a:solidFill>
              <a:latin typeface="Times New Roman" pitchFamily="18" charset="0"/>
            </a:endParaRPr>
          </a:p>
        </p:txBody>
      </p:sp>
      <p:sp>
        <p:nvSpPr>
          <p:cNvPr id="28730" name="Text Box 63"/>
          <p:cNvSpPr txBox="1">
            <a:spLocks noChangeArrowheads="1"/>
          </p:cNvSpPr>
          <p:nvPr/>
        </p:nvSpPr>
        <p:spPr bwMode="auto">
          <a:xfrm>
            <a:off x="1536700" y="5046663"/>
            <a:ext cx="384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>
                <a:solidFill>
                  <a:srgbClr val="0066FF"/>
                </a:solidFill>
                <a:latin typeface="Times New Roman" pitchFamily="18" charset="0"/>
                <a:sym typeface="Symbol" pitchFamily="18" charset="2"/>
              </a:rPr>
              <a:t>’</a:t>
            </a:r>
            <a:endParaRPr lang="en-US" sz="1600" i="1">
              <a:solidFill>
                <a:srgbClr val="0066FF"/>
              </a:solidFill>
              <a:latin typeface="Times New Roman" pitchFamily="18" charset="0"/>
            </a:endParaRPr>
          </a:p>
        </p:txBody>
      </p:sp>
      <p:sp>
        <p:nvSpPr>
          <p:cNvPr id="28731" name="Text Box 64"/>
          <p:cNvSpPr txBox="1">
            <a:spLocks noChangeArrowheads="1"/>
          </p:cNvSpPr>
          <p:nvPr/>
        </p:nvSpPr>
        <p:spPr bwMode="auto">
          <a:xfrm>
            <a:off x="992188" y="5046663"/>
            <a:ext cx="384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>
                <a:solidFill>
                  <a:srgbClr val="0066FF"/>
                </a:solidFill>
                <a:latin typeface="Times New Roman" pitchFamily="18" charset="0"/>
                <a:sym typeface="Symbol" pitchFamily="18" charset="2"/>
              </a:rPr>
              <a:t>’</a:t>
            </a:r>
            <a:endParaRPr lang="en-US" sz="1600" i="1">
              <a:solidFill>
                <a:srgbClr val="0066FF"/>
              </a:solidFill>
              <a:latin typeface="Times New Roman" pitchFamily="18" charset="0"/>
            </a:endParaRPr>
          </a:p>
        </p:txBody>
      </p:sp>
      <p:sp>
        <p:nvSpPr>
          <p:cNvPr id="28732" name="Text Box 65"/>
          <p:cNvSpPr txBox="1">
            <a:spLocks noChangeArrowheads="1"/>
          </p:cNvSpPr>
          <p:nvPr/>
        </p:nvSpPr>
        <p:spPr bwMode="auto">
          <a:xfrm>
            <a:off x="2100263" y="5038725"/>
            <a:ext cx="384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>
                <a:solidFill>
                  <a:srgbClr val="0066FF"/>
                </a:solidFill>
                <a:latin typeface="Times New Roman" pitchFamily="18" charset="0"/>
                <a:sym typeface="Symbol" pitchFamily="18" charset="2"/>
              </a:rPr>
              <a:t>’</a:t>
            </a:r>
            <a:endParaRPr lang="en-US" sz="1600" i="1">
              <a:solidFill>
                <a:srgbClr val="0066FF"/>
              </a:solidFill>
              <a:latin typeface="Times New Roman" pitchFamily="18" charset="0"/>
            </a:endParaRPr>
          </a:p>
        </p:txBody>
      </p:sp>
      <p:sp>
        <p:nvSpPr>
          <p:cNvPr id="28733" name="Text Box 66"/>
          <p:cNvSpPr txBox="1">
            <a:spLocks noChangeArrowheads="1"/>
          </p:cNvSpPr>
          <p:nvPr/>
        </p:nvSpPr>
        <p:spPr bwMode="auto">
          <a:xfrm>
            <a:off x="1465263" y="5426075"/>
            <a:ext cx="384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>
                <a:latin typeface="Times New Roman" pitchFamily="18" charset="0"/>
                <a:sym typeface="Symbol" pitchFamily="18" charset="2"/>
              </a:rPr>
              <a:t></a:t>
            </a:r>
            <a:endParaRPr lang="en-US" sz="1600" i="1">
              <a:latin typeface="Times New Roman" pitchFamily="18" charset="0"/>
            </a:endParaRPr>
          </a:p>
        </p:txBody>
      </p:sp>
      <p:sp>
        <p:nvSpPr>
          <p:cNvPr id="28734" name="Text Box 67"/>
          <p:cNvSpPr txBox="1">
            <a:spLocks noChangeArrowheads="1"/>
          </p:cNvSpPr>
          <p:nvPr/>
        </p:nvSpPr>
        <p:spPr bwMode="auto">
          <a:xfrm>
            <a:off x="1827213" y="5443538"/>
            <a:ext cx="384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>
                <a:latin typeface="Times New Roman" pitchFamily="18" charset="0"/>
                <a:sym typeface="Symbol" pitchFamily="18" charset="2"/>
              </a:rPr>
              <a:t></a:t>
            </a:r>
            <a:endParaRPr lang="en-US" sz="1600" i="1">
              <a:latin typeface="Times New Roman" pitchFamily="18" charset="0"/>
            </a:endParaRPr>
          </a:p>
        </p:txBody>
      </p:sp>
      <p:sp>
        <p:nvSpPr>
          <p:cNvPr id="28735" name="Text Box 68"/>
          <p:cNvSpPr txBox="1">
            <a:spLocks noChangeArrowheads="1"/>
          </p:cNvSpPr>
          <p:nvPr/>
        </p:nvSpPr>
        <p:spPr bwMode="auto">
          <a:xfrm>
            <a:off x="1014413" y="5430838"/>
            <a:ext cx="384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>
                <a:latin typeface="Times New Roman" pitchFamily="18" charset="0"/>
                <a:sym typeface="Symbol" pitchFamily="18" charset="2"/>
              </a:rPr>
              <a:t></a:t>
            </a:r>
            <a:endParaRPr lang="en-US" sz="1600" i="1">
              <a:latin typeface="Times New Roman" pitchFamily="18" charset="0"/>
            </a:endParaRPr>
          </a:p>
        </p:txBody>
      </p:sp>
      <p:sp>
        <p:nvSpPr>
          <p:cNvPr id="28736" name="Text Box 69"/>
          <p:cNvSpPr txBox="1">
            <a:spLocks noChangeArrowheads="1"/>
          </p:cNvSpPr>
          <p:nvPr/>
        </p:nvSpPr>
        <p:spPr bwMode="auto">
          <a:xfrm>
            <a:off x="2085975" y="5459413"/>
            <a:ext cx="384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>
                <a:latin typeface="Times New Roman" pitchFamily="18" charset="0"/>
                <a:sym typeface="Symbol" pitchFamily="18" charset="2"/>
              </a:rPr>
              <a:t></a:t>
            </a:r>
            <a:endParaRPr lang="en-US" sz="1600" i="1">
              <a:latin typeface="Times New Roman" pitchFamily="18" charset="0"/>
            </a:endParaRPr>
          </a:p>
        </p:txBody>
      </p:sp>
      <p:sp>
        <p:nvSpPr>
          <p:cNvPr id="28737" name="Freeform 70"/>
          <p:cNvSpPr>
            <a:spLocks/>
          </p:cNvSpPr>
          <p:nvPr/>
        </p:nvSpPr>
        <p:spPr bwMode="auto">
          <a:xfrm>
            <a:off x="704850" y="4359275"/>
            <a:ext cx="2382838" cy="755650"/>
          </a:xfrm>
          <a:custGeom>
            <a:avLst/>
            <a:gdLst>
              <a:gd name="T0" fmla="*/ 0 w 1501"/>
              <a:gd name="T1" fmla="*/ 1093747813 h 476"/>
              <a:gd name="T2" fmla="*/ 758567984 w 1501"/>
              <a:gd name="T3" fmla="*/ 1040825325 h 476"/>
              <a:gd name="T4" fmla="*/ 892135500 w 1501"/>
              <a:gd name="T5" fmla="*/ 136088438 h 476"/>
              <a:gd name="T6" fmla="*/ 2147483647 w 1501"/>
              <a:gd name="T7" fmla="*/ 216733438 h 476"/>
              <a:gd name="T8" fmla="*/ 2147483647 w 1501"/>
              <a:gd name="T9" fmla="*/ 1015623763 h 476"/>
              <a:gd name="T10" fmla="*/ 2147483647 w 1501"/>
              <a:gd name="T11" fmla="*/ 602318138 h 4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01" h="476">
                <a:moveTo>
                  <a:pt x="0" y="434"/>
                </a:moveTo>
                <a:cubicBezTo>
                  <a:pt x="121" y="455"/>
                  <a:pt x="242" y="476"/>
                  <a:pt x="301" y="413"/>
                </a:cubicBezTo>
                <a:cubicBezTo>
                  <a:pt x="360" y="350"/>
                  <a:pt x="247" y="108"/>
                  <a:pt x="354" y="54"/>
                </a:cubicBezTo>
                <a:cubicBezTo>
                  <a:pt x="461" y="0"/>
                  <a:pt x="828" y="28"/>
                  <a:pt x="946" y="86"/>
                </a:cubicBezTo>
                <a:cubicBezTo>
                  <a:pt x="1064" y="144"/>
                  <a:pt x="970" y="378"/>
                  <a:pt x="1062" y="403"/>
                </a:cubicBezTo>
                <a:cubicBezTo>
                  <a:pt x="1154" y="428"/>
                  <a:pt x="1327" y="333"/>
                  <a:pt x="1501" y="239"/>
                </a:cubicBezTo>
              </a:path>
            </a:pathLst>
          </a:custGeom>
          <a:noFill/>
          <a:ln w="22225" cap="flat">
            <a:solidFill>
              <a:srgbClr val="00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38" name="Freeform 72"/>
          <p:cNvSpPr>
            <a:spLocks/>
          </p:cNvSpPr>
          <p:nvPr/>
        </p:nvSpPr>
        <p:spPr bwMode="auto">
          <a:xfrm>
            <a:off x="3205163" y="4832350"/>
            <a:ext cx="1627187" cy="728663"/>
          </a:xfrm>
          <a:custGeom>
            <a:avLst/>
            <a:gdLst>
              <a:gd name="T0" fmla="*/ 0 w 1025"/>
              <a:gd name="T1" fmla="*/ 1144151723 h 459"/>
              <a:gd name="T2" fmla="*/ 10080622 w 1025"/>
              <a:gd name="T3" fmla="*/ 892135925 h 459"/>
              <a:gd name="T4" fmla="*/ 861893173 w 1025"/>
              <a:gd name="T5" fmla="*/ 879535929 h 459"/>
              <a:gd name="T6" fmla="*/ 849291602 w 1025"/>
              <a:gd name="T7" fmla="*/ 0 h 459"/>
              <a:gd name="T8" fmla="*/ 1769149144 w 1025"/>
              <a:gd name="T9" fmla="*/ 0 h 459"/>
              <a:gd name="T10" fmla="*/ 1784270077 w 1025"/>
              <a:gd name="T11" fmla="*/ 824092453 h 459"/>
              <a:gd name="T12" fmla="*/ 2147483647 w 1025"/>
              <a:gd name="T13" fmla="*/ 839213401 h 459"/>
              <a:gd name="T14" fmla="*/ 2147483647 w 1025"/>
              <a:gd name="T15" fmla="*/ 1156753306 h 459"/>
              <a:gd name="T16" fmla="*/ 0 w 1025"/>
              <a:gd name="T17" fmla="*/ 1144151723 h 4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25" h="459">
                <a:moveTo>
                  <a:pt x="0" y="454"/>
                </a:moveTo>
                <a:lnTo>
                  <a:pt x="4" y="354"/>
                </a:lnTo>
                <a:lnTo>
                  <a:pt x="342" y="349"/>
                </a:lnTo>
                <a:lnTo>
                  <a:pt x="337" y="0"/>
                </a:lnTo>
                <a:lnTo>
                  <a:pt x="702" y="0"/>
                </a:lnTo>
                <a:lnTo>
                  <a:pt x="708" y="327"/>
                </a:lnTo>
                <a:lnTo>
                  <a:pt x="1024" y="333"/>
                </a:lnTo>
                <a:lnTo>
                  <a:pt x="1025" y="459"/>
                </a:lnTo>
                <a:lnTo>
                  <a:pt x="0" y="454"/>
                </a:lnTo>
                <a:close/>
              </a:path>
            </a:pathLst>
          </a:custGeom>
          <a:solidFill>
            <a:srgbClr val="0066FF">
              <a:alpha val="50195"/>
            </a:srgb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39" name="Rectangle 73"/>
          <p:cNvSpPr>
            <a:spLocks noChangeArrowheads="1"/>
          </p:cNvSpPr>
          <p:nvPr/>
        </p:nvSpPr>
        <p:spPr bwMode="auto">
          <a:xfrm>
            <a:off x="708025" y="6262688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Graph</a:t>
            </a:r>
          </a:p>
        </p:txBody>
      </p:sp>
      <p:sp>
        <p:nvSpPr>
          <p:cNvPr id="28740" name="Rectangle 74"/>
          <p:cNvSpPr>
            <a:spLocks noChangeArrowheads="1"/>
          </p:cNvSpPr>
          <p:nvPr/>
        </p:nvSpPr>
        <p:spPr bwMode="auto">
          <a:xfrm>
            <a:off x="3125788" y="6261100"/>
            <a:ext cx="123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Surface</a:t>
            </a:r>
          </a:p>
        </p:txBody>
      </p:sp>
      <p:graphicFrame>
        <p:nvGraphicFramePr>
          <p:cNvPr id="28741" name="Object 75"/>
          <p:cNvGraphicFramePr>
            <a:graphicFrameLocks noChangeAspect="1"/>
          </p:cNvGraphicFramePr>
          <p:nvPr/>
        </p:nvGraphicFramePr>
        <p:xfrm>
          <a:off x="4933950" y="2841625"/>
          <a:ext cx="1393825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8" name="Equation" r:id="rId9" imgW="837836" imgH="253890" progId="Equation.3">
                  <p:embed/>
                </p:oleObj>
              </mc:Choice>
              <mc:Fallback>
                <p:oleObj name="Equation" r:id="rId9" imgW="837836" imgH="253890" progId="Equation.3">
                  <p:embed/>
                  <p:pic>
                    <p:nvPicPr>
                      <p:cNvPr id="0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3950" y="2841625"/>
                        <a:ext cx="1393825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42" name="Object 76"/>
          <p:cNvGraphicFramePr>
            <a:graphicFrameLocks noChangeAspect="1"/>
          </p:cNvGraphicFramePr>
          <p:nvPr/>
        </p:nvGraphicFramePr>
        <p:xfrm>
          <a:off x="4902200" y="3409950"/>
          <a:ext cx="3884613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9" name="Equation" r:id="rId11" imgW="2781300" imgH="508000" progId="Equation.3">
                  <p:embed/>
                </p:oleObj>
              </mc:Choice>
              <mc:Fallback>
                <p:oleObj name="Equation" r:id="rId11" imgW="2781300" imgH="508000" progId="Equation.3">
                  <p:embed/>
                  <p:pic>
                    <p:nvPicPr>
                      <p:cNvPr id="0" name="Object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2200" y="3409950"/>
                        <a:ext cx="3884613" cy="70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43" name="Object 77"/>
          <p:cNvGraphicFramePr>
            <a:graphicFrameLocks noChangeAspect="1"/>
          </p:cNvGraphicFramePr>
          <p:nvPr/>
        </p:nvGraphicFramePr>
        <p:xfrm>
          <a:off x="6808788" y="1773238"/>
          <a:ext cx="776287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0" name="Equation" r:id="rId13" imgW="508000" imgH="241300" progId="Equation.3">
                  <p:embed/>
                </p:oleObj>
              </mc:Choice>
              <mc:Fallback>
                <p:oleObj name="Equation" r:id="rId13" imgW="508000" imgH="241300" progId="Equation.3">
                  <p:embed/>
                  <p:pic>
                    <p:nvPicPr>
                      <p:cNvPr id="0" name="Object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8788" y="1773238"/>
                        <a:ext cx="776287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744" name="Rectangle 78"/>
          <p:cNvSpPr>
            <a:spLocks noChangeArrowheads="1"/>
          </p:cNvSpPr>
          <p:nvPr/>
        </p:nvSpPr>
        <p:spPr bwMode="auto">
          <a:xfrm>
            <a:off x="4972050" y="4237038"/>
            <a:ext cx="771525" cy="132080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i="1">
                <a:latin typeface="Times New Roman" pitchFamily="18" charset="0"/>
              </a:rPr>
              <a:t>f</a:t>
            </a:r>
            <a:r>
              <a:rPr lang="en-US" sz="2000" i="1" baseline="-25000">
                <a:latin typeface="Times New Roman" pitchFamily="18" charset="0"/>
              </a:rPr>
              <a:t>1</a:t>
            </a:r>
            <a:r>
              <a:rPr lang="en-US" sz="2000" i="1">
                <a:latin typeface="Times New Roman" pitchFamily="18" charset="0"/>
              </a:rPr>
              <a:t>=d4</a:t>
            </a:r>
          </a:p>
          <a:p>
            <a:r>
              <a:rPr lang="en-US" sz="2000" i="1">
                <a:latin typeface="Times New Roman" pitchFamily="18" charset="0"/>
              </a:rPr>
              <a:t>f</a:t>
            </a:r>
            <a:r>
              <a:rPr lang="en-US" sz="2000" i="1" baseline="-25000">
                <a:latin typeface="Times New Roman" pitchFamily="18" charset="0"/>
              </a:rPr>
              <a:t>2</a:t>
            </a:r>
            <a:r>
              <a:rPr lang="en-US" sz="2000" i="1">
                <a:latin typeface="Times New Roman" pitchFamily="18" charset="0"/>
              </a:rPr>
              <a:t>=d3</a:t>
            </a:r>
          </a:p>
          <a:p>
            <a:r>
              <a:rPr lang="en-US" sz="2000" i="1">
                <a:latin typeface="Times New Roman" pitchFamily="18" charset="0"/>
              </a:rPr>
              <a:t>f</a:t>
            </a:r>
            <a:r>
              <a:rPr lang="en-US" sz="2000" i="1" baseline="-25000">
                <a:latin typeface="Times New Roman" pitchFamily="18" charset="0"/>
              </a:rPr>
              <a:t>3</a:t>
            </a:r>
            <a:r>
              <a:rPr lang="en-US" sz="2000" i="1">
                <a:latin typeface="Times New Roman" pitchFamily="18" charset="0"/>
              </a:rPr>
              <a:t>=d3</a:t>
            </a:r>
          </a:p>
          <a:p>
            <a:r>
              <a:rPr lang="en-US" sz="2000" i="1">
                <a:latin typeface="Times New Roman" pitchFamily="18" charset="0"/>
              </a:rPr>
              <a:t>f</a:t>
            </a:r>
            <a:r>
              <a:rPr lang="en-US" sz="2000" i="1" baseline="-25000">
                <a:latin typeface="Times New Roman" pitchFamily="18" charset="0"/>
              </a:rPr>
              <a:t>4</a:t>
            </a:r>
            <a:r>
              <a:rPr lang="en-US" sz="2000" i="1">
                <a:latin typeface="Times New Roman" pitchFamily="18" charset="0"/>
              </a:rPr>
              <a:t>=d4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Results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396875" y="1119188"/>
            <a:ext cx="5086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Convex smoothing – global solution 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280988" y="6132513"/>
            <a:ext cx="4864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66FF"/>
                </a:solidFill>
              </a:rPr>
              <a:t>[Paris, Sillion, Quan IJCV 05, ACCV 04]</a:t>
            </a:r>
          </a:p>
        </p:txBody>
      </p:sp>
      <p:pic>
        <p:nvPicPr>
          <p:cNvPr id="29701" name="Picture 5" descr="paris_c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654175"/>
            <a:ext cx="4859338" cy="363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 descr="paris_cu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88" y="1516063"/>
            <a:ext cx="3281362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Types of regularization energies</a:t>
            </a:r>
          </a:p>
        </p:txBody>
      </p:sp>
      <p:graphicFrame>
        <p:nvGraphicFramePr>
          <p:cNvPr id="30723" name="Object 3"/>
          <p:cNvGraphicFramePr>
            <a:graphicFrameLocks noChangeAspect="1"/>
          </p:cNvGraphicFramePr>
          <p:nvPr/>
        </p:nvGraphicFramePr>
        <p:xfrm>
          <a:off x="477838" y="1044575"/>
          <a:ext cx="396557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1" name="Equation" r:id="rId3" imgW="2145369" imgH="355446" progId="Equation.3">
                  <p:embed/>
                </p:oleObj>
              </mc:Choice>
              <mc:Fallback>
                <p:oleObj name="Equation" r:id="rId3" imgW="2145369" imgH="355446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838" y="1044575"/>
                        <a:ext cx="3965575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1701800"/>
            <a:ext cx="9144000" cy="1076325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0066FF"/>
                </a:solidFill>
              </a:rPr>
              <a:t>Convex</a:t>
            </a:r>
          </a:p>
          <a:p>
            <a:r>
              <a:rPr lang="en-US" sz="2000"/>
              <a:t>+ global convergence</a:t>
            </a:r>
          </a:p>
          <a:p>
            <a:pPr>
              <a:buFontTx/>
              <a:buChar char="-"/>
            </a:pPr>
            <a:r>
              <a:rPr lang="en-US" sz="2000"/>
              <a:t> oversmooth</a:t>
            </a:r>
            <a:endParaRPr lang="en-US">
              <a:solidFill>
                <a:srgbClr val="0066FF"/>
              </a:solidFill>
            </a:endParaRPr>
          </a:p>
        </p:txBody>
      </p:sp>
      <p:graphicFrame>
        <p:nvGraphicFramePr>
          <p:cNvPr id="30725" name="Object 5"/>
          <p:cNvGraphicFramePr>
            <a:graphicFrameLocks noChangeAspect="1"/>
          </p:cNvGraphicFramePr>
          <p:nvPr/>
        </p:nvGraphicFramePr>
        <p:xfrm>
          <a:off x="3592513" y="4132263"/>
          <a:ext cx="3300412" cy="1338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2" name="Equation" r:id="rId5" imgW="1752600" imgH="711200" progId="Equation.3">
                  <p:embed/>
                </p:oleObj>
              </mc:Choice>
              <mc:Fallback>
                <p:oleObj name="Equation" r:id="rId5" imgW="1752600" imgH="71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2513" y="4132263"/>
                        <a:ext cx="3300412" cy="1338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6" name="Object 6"/>
          <p:cNvGraphicFramePr>
            <a:graphicFrameLocks noChangeAspect="1"/>
          </p:cNvGraphicFramePr>
          <p:nvPr/>
        </p:nvGraphicFramePr>
        <p:xfrm>
          <a:off x="3444875" y="1765300"/>
          <a:ext cx="2352675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3" name="Equation" r:id="rId7" imgW="1333500" imgH="558800" progId="Equation.3">
                  <p:embed/>
                </p:oleObj>
              </mc:Choice>
              <mc:Fallback>
                <p:oleObj name="Equation" r:id="rId7" imgW="1333500" imgH="558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4875" y="1765300"/>
                        <a:ext cx="2352675" cy="985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7" name="Object 7"/>
          <p:cNvGraphicFramePr>
            <a:graphicFrameLocks noChangeAspect="1"/>
          </p:cNvGraphicFramePr>
          <p:nvPr/>
        </p:nvGraphicFramePr>
        <p:xfrm>
          <a:off x="3541713" y="3000375"/>
          <a:ext cx="3203575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4" name="Equation" r:id="rId9" imgW="1816100" imgH="558800" progId="Equation.3">
                  <p:embed/>
                </p:oleObj>
              </mc:Choice>
              <mc:Fallback>
                <p:oleObj name="Equation" r:id="rId9" imgW="1816100" imgH="5588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1713" y="3000375"/>
                        <a:ext cx="3203575" cy="985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728" name="Group 16"/>
          <p:cNvGrpSpPr>
            <a:grpSpLocks/>
          </p:cNvGrpSpPr>
          <p:nvPr/>
        </p:nvGrpSpPr>
        <p:grpSpPr bwMode="auto">
          <a:xfrm>
            <a:off x="6865938" y="1778000"/>
            <a:ext cx="1827212" cy="1063625"/>
            <a:chOff x="758" y="2615"/>
            <a:chExt cx="1645" cy="1243"/>
          </a:xfrm>
        </p:grpSpPr>
        <p:sp>
          <p:nvSpPr>
            <p:cNvPr id="30749" name="Line 17"/>
            <p:cNvSpPr>
              <a:spLocks noChangeShapeType="1"/>
            </p:cNvSpPr>
            <p:nvPr/>
          </p:nvSpPr>
          <p:spPr bwMode="auto">
            <a:xfrm>
              <a:off x="758" y="3729"/>
              <a:ext cx="1645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0" name="Line 18"/>
            <p:cNvSpPr>
              <a:spLocks noChangeShapeType="1"/>
            </p:cNvSpPr>
            <p:nvPr/>
          </p:nvSpPr>
          <p:spPr bwMode="auto">
            <a:xfrm flipV="1">
              <a:off x="1584" y="2615"/>
              <a:ext cx="0" cy="1243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29" name="Text Box 19"/>
          <p:cNvSpPr txBox="1">
            <a:spLocks noChangeArrowheads="1"/>
          </p:cNvSpPr>
          <p:nvPr/>
        </p:nvSpPr>
        <p:spPr bwMode="auto">
          <a:xfrm>
            <a:off x="7194550" y="1722438"/>
            <a:ext cx="6937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/>
              <a:t>V(</a:t>
            </a:r>
            <a:r>
              <a:rPr lang="en-US" sz="1800">
                <a:cs typeface="Tahoma" pitchFamily="34" charset="0"/>
              </a:rPr>
              <a:t>Δ</a:t>
            </a:r>
            <a:r>
              <a:rPr lang="en-US" sz="1800"/>
              <a:t>f)</a:t>
            </a:r>
          </a:p>
        </p:txBody>
      </p:sp>
      <p:sp>
        <p:nvSpPr>
          <p:cNvPr id="30730" name="Text Box 20"/>
          <p:cNvSpPr txBox="1">
            <a:spLocks noChangeArrowheads="1"/>
          </p:cNvSpPr>
          <p:nvPr/>
        </p:nvSpPr>
        <p:spPr bwMode="auto">
          <a:xfrm>
            <a:off x="8164513" y="2428875"/>
            <a:ext cx="979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>
                <a:cs typeface="Tahoma" pitchFamily="34" charset="0"/>
              </a:rPr>
              <a:t>Δ</a:t>
            </a:r>
            <a:r>
              <a:rPr lang="en-US" sz="1800"/>
              <a:t>f=fp-fq</a:t>
            </a:r>
          </a:p>
        </p:txBody>
      </p:sp>
      <p:sp>
        <p:nvSpPr>
          <p:cNvPr id="30731" name="Line 21"/>
          <p:cNvSpPr>
            <a:spLocks noChangeShapeType="1"/>
          </p:cNvSpPr>
          <p:nvPr/>
        </p:nvSpPr>
        <p:spPr bwMode="auto">
          <a:xfrm flipH="1" flipV="1">
            <a:off x="6992938" y="2043113"/>
            <a:ext cx="800100" cy="687387"/>
          </a:xfrm>
          <a:prstGeom prst="line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2" name="Line 22"/>
          <p:cNvSpPr>
            <a:spLocks noChangeShapeType="1"/>
          </p:cNvSpPr>
          <p:nvPr/>
        </p:nvSpPr>
        <p:spPr bwMode="auto">
          <a:xfrm flipV="1">
            <a:off x="7781925" y="2085975"/>
            <a:ext cx="731838" cy="636588"/>
          </a:xfrm>
          <a:prstGeom prst="line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733" name="Group 36"/>
          <p:cNvGrpSpPr>
            <a:grpSpLocks/>
          </p:cNvGrpSpPr>
          <p:nvPr/>
        </p:nvGrpSpPr>
        <p:grpSpPr bwMode="auto">
          <a:xfrm>
            <a:off x="6883400" y="4287838"/>
            <a:ext cx="1827213" cy="1063625"/>
            <a:chOff x="758" y="2615"/>
            <a:chExt cx="1645" cy="1243"/>
          </a:xfrm>
        </p:grpSpPr>
        <p:sp>
          <p:nvSpPr>
            <p:cNvPr id="30747" name="Line 37"/>
            <p:cNvSpPr>
              <a:spLocks noChangeShapeType="1"/>
            </p:cNvSpPr>
            <p:nvPr/>
          </p:nvSpPr>
          <p:spPr bwMode="auto">
            <a:xfrm>
              <a:off x="758" y="3729"/>
              <a:ext cx="1645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8" name="Line 38"/>
            <p:cNvSpPr>
              <a:spLocks noChangeShapeType="1"/>
            </p:cNvSpPr>
            <p:nvPr/>
          </p:nvSpPr>
          <p:spPr bwMode="auto">
            <a:xfrm flipV="1">
              <a:off x="1584" y="2615"/>
              <a:ext cx="0" cy="1243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34" name="Rectangle 39"/>
          <p:cNvSpPr>
            <a:spLocks noChangeArrowheads="1"/>
          </p:cNvSpPr>
          <p:nvPr/>
        </p:nvSpPr>
        <p:spPr bwMode="auto">
          <a:xfrm>
            <a:off x="0" y="4048125"/>
            <a:ext cx="9144000" cy="1381125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0066FF"/>
                </a:solidFill>
              </a:rPr>
              <a:t>Potts</a:t>
            </a:r>
          </a:p>
          <a:p>
            <a:r>
              <a:rPr lang="en-US" sz="2000"/>
              <a:t>piecewise planar</a:t>
            </a:r>
          </a:p>
          <a:p>
            <a:r>
              <a:rPr lang="en-US" sz="2000"/>
              <a:t>binary graph</a:t>
            </a:r>
          </a:p>
          <a:p>
            <a:endParaRPr lang="en-US" sz="2000"/>
          </a:p>
        </p:txBody>
      </p:sp>
      <p:sp>
        <p:nvSpPr>
          <p:cNvPr id="30735" name="Rectangle 40"/>
          <p:cNvSpPr>
            <a:spLocks noChangeArrowheads="1"/>
          </p:cNvSpPr>
          <p:nvPr/>
        </p:nvSpPr>
        <p:spPr bwMode="auto">
          <a:xfrm>
            <a:off x="0" y="2909888"/>
            <a:ext cx="9144000" cy="1076325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66FF"/>
                </a:solidFill>
              </a:rPr>
              <a:t>Preserves discontinuities</a:t>
            </a:r>
          </a:p>
          <a:p>
            <a:r>
              <a:rPr lang="en-US" sz="2000"/>
              <a:t>NP hard</a:t>
            </a:r>
          </a:p>
          <a:p>
            <a:r>
              <a:rPr lang="en-US" sz="2000"/>
              <a:t>? convergence</a:t>
            </a:r>
            <a:endParaRPr lang="en-US">
              <a:solidFill>
                <a:srgbClr val="0066FF"/>
              </a:solidFill>
            </a:endParaRPr>
          </a:p>
        </p:txBody>
      </p:sp>
      <p:sp>
        <p:nvSpPr>
          <p:cNvPr id="30736" name="Text Box 41"/>
          <p:cNvSpPr txBox="1">
            <a:spLocks noChangeArrowheads="1"/>
          </p:cNvSpPr>
          <p:nvPr/>
        </p:nvSpPr>
        <p:spPr bwMode="auto">
          <a:xfrm>
            <a:off x="7181850" y="4214813"/>
            <a:ext cx="6937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/>
              <a:t>V(</a:t>
            </a:r>
            <a:r>
              <a:rPr lang="en-US" sz="1800">
                <a:cs typeface="Tahoma" pitchFamily="34" charset="0"/>
              </a:rPr>
              <a:t>Δ</a:t>
            </a:r>
            <a:r>
              <a:rPr lang="en-US" sz="1800"/>
              <a:t>f)</a:t>
            </a:r>
          </a:p>
        </p:txBody>
      </p:sp>
      <p:sp>
        <p:nvSpPr>
          <p:cNvPr id="30737" name="Text Box 42"/>
          <p:cNvSpPr txBox="1">
            <a:spLocks noChangeArrowheads="1"/>
          </p:cNvSpPr>
          <p:nvPr/>
        </p:nvSpPr>
        <p:spPr bwMode="auto">
          <a:xfrm>
            <a:off x="8105775" y="4913313"/>
            <a:ext cx="9794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>
                <a:cs typeface="Tahoma" pitchFamily="34" charset="0"/>
              </a:rPr>
              <a:t>Δ</a:t>
            </a:r>
            <a:r>
              <a:rPr lang="en-US" sz="1800"/>
              <a:t>f=fp-fq</a:t>
            </a:r>
          </a:p>
        </p:txBody>
      </p:sp>
      <p:grpSp>
        <p:nvGrpSpPr>
          <p:cNvPr id="30738" name="Group 51"/>
          <p:cNvGrpSpPr>
            <a:grpSpLocks/>
          </p:cNvGrpSpPr>
          <p:nvPr/>
        </p:nvGrpSpPr>
        <p:grpSpPr bwMode="auto">
          <a:xfrm>
            <a:off x="6932613" y="2995613"/>
            <a:ext cx="1827212" cy="1063625"/>
            <a:chOff x="758" y="2615"/>
            <a:chExt cx="1645" cy="1243"/>
          </a:xfrm>
        </p:grpSpPr>
        <p:sp>
          <p:nvSpPr>
            <p:cNvPr id="30745" name="Line 52"/>
            <p:cNvSpPr>
              <a:spLocks noChangeShapeType="1"/>
            </p:cNvSpPr>
            <p:nvPr/>
          </p:nvSpPr>
          <p:spPr bwMode="auto">
            <a:xfrm>
              <a:off x="758" y="3729"/>
              <a:ext cx="1645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6" name="Line 53"/>
            <p:cNvSpPr>
              <a:spLocks noChangeShapeType="1"/>
            </p:cNvSpPr>
            <p:nvPr/>
          </p:nvSpPr>
          <p:spPr bwMode="auto">
            <a:xfrm flipV="1">
              <a:off x="1584" y="2615"/>
              <a:ext cx="0" cy="1243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39" name="Text Box 54"/>
          <p:cNvSpPr txBox="1">
            <a:spLocks noChangeArrowheads="1"/>
          </p:cNvSpPr>
          <p:nvPr/>
        </p:nvSpPr>
        <p:spPr bwMode="auto">
          <a:xfrm>
            <a:off x="7231063" y="2922588"/>
            <a:ext cx="6937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/>
              <a:t>V(</a:t>
            </a:r>
            <a:r>
              <a:rPr lang="en-US" sz="1800">
                <a:cs typeface="Tahoma" pitchFamily="34" charset="0"/>
              </a:rPr>
              <a:t>Δ</a:t>
            </a:r>
            <a:r>
              <a:rPr lang="en-US" sz="1800"/>
              <a:t>f)</a:t>
            </a:r>
          </a:p>
        </p:txBody>
      </p:sp>
      <p:sp>
        <p:nvSpPr>
          <p:cNvPr id="30740" name="Text Box 55"/>
          <p:cNvSpPr txBox="1">
            <a:spLocks noChangeArrowheads="1"/>
          </p:cNvSpPr>
          <p:nvPr/>
        </p:nvSpPr>
        <p:spPr bwMode="auto">
          <a:xfrm>
            <a:off x="8047038" y="3603625"/>
            <a:ext cx="979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>
                <a:cs typeface="Tahoma" pitchFamily="34" charset="0"/>
              </a:rPr>
              <a:t>Δ</a:t>
            </a:r>
            <a:r>
              <a:rPr lang="en-US" sz="1800"/>
              <a:t>f=fp-fq</a:t>
            </a:r>
          </a:p>
        </p:txBody>
      </p:sp>
      <p:sp>
        <p:nvSpPr>
          <p:cNvPr id="30741" name="Freeform 56"/>
          <p:cNvSpPr>
            <a:spLocks/>
          </p:cNvSpPr>
          <p:nvPr/>
        </p:nvSpPr>
        <p:spPr bwMode="auto">
          <a:xfrm>
            <a:off x="7004050" y="3289300"/>
            <a:ext cx="1628775" cy="663575"/>
          </a:xfrm>
          <a:custGeom>
            <a:avLst/>
            <a:gdLst>
              <a:gd name="T0" fmla="*/ 0 w 1026"/>
              <a:gd name="T1" fmla="*/ 105846563 h 418"/>
              <a:gd name="T2" fmla="*/ 680442188 w 1026"/>
              <a:gd name="T3" fmla="*/ 105846563 h 418"/>
              <a:gd name="T4" fmla="*/ 866933750 w 1026"/>
              <a:gd name="T5" fmla="*/ 199093138 h 418"/>
              <a:gd name="T6" fmla="*/ 1066026888 w 1026"/>
              <a:gd name="T7" fmla="*/ 851812813 h 418"/>
              <a:gd name="T8" fmla="*/ 1345763438 w 1026"/>
              <a:gd name="T9" fmla="*/ 1050905950 h 418"/>
              <a:gd name="T10" fmla="*/ 1544856575 w 1026"/>
              <a:gd name="T11" fmla="*/ 864414388 h 418"/>
              <a:gd name="T12" fmla="*/ 1600300013 w 1026"/>
              <a:gd name="T13" fmla="*/ 612398763 h 418"/>
              <a:gd name="T14" fmla="*/ 1824593125 w 1026"/>
              <a:gd name="T15" fmla="*/ 90725625 h 418"/>
              <a:gd name="T16" fmla="*/ 2147483647 w 1026"/>
              <a:gd name="T17" fmla="*/ 65524063 h 41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26" h="418">
                <a:moveTo>
                  <a:pt x="0" y="42"/>
                </a:moveTo>
                <a:cubicBezTo>
                  <a:pt x="106" y="39"/>
                  <a:pt x="213" y="36"/>
                  <a:pt x="270" y="42"/>
                </a:cubicBezTo>
                <a:cubicBezTo>
                  <a:pt x="327" y="48"/>
                  <a:pt x="318" y="30"/>
                  <a:pt x="344" y="79"/>
                </a:cubicBezTo>
                <a:cubicBezTo>
                  <a:pt x="370" y="128"/>
                  <a:pt x="391" y="282"/>
                  <a:pt x="423" y="338"/>
                </a:cubicBezTo>
                <a:cubicBezTo>
                  <a:pt x="455" y="394"/>
                  <a:pt x="502" y="416"/>
                  <a:pt x="534" y="417"/>
                </a:cubicBezTo>
                <a:cubicBezTo>
                  <a:pt x="566" y="418"/>
                  <a:pt x="596" y="372"/>
                  <a:pt x="613" y="343"/>
                </a:cubicBezTo>
                <a:cubicBezTo>
                  <a:pt x="630" y="314"/>
                  <a:pt x="616" y="294"/>
                  <a:pt x="635" y="243"/>
                </a:cubicBezTo>
                <a:cubicBezTo>
                  <a:pt x="654" y="192"/>
                  <a:pt x="659" y="72"/>
                  <a:pt x="724" y="36"/>
                </a:cubicBezTo>
                <a:cubicBezTo>
                  <a:pt x="789" y="0"/>
                  <a:pt x="963" y="28"/>
                  <a:pt x="1026" y="26"/>
                </a:cubicBezTo>
              </a:path>
            </a:pathLst>
          </a:cu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2" name="Freeform 57"/>
          <p:cNvSpPr>
            <a:spLocks/>
          </p:cNvSpPr>
          <p:nvPr/>
        </p:nvSpPr>
        <p:spPr bwMode="auto">
          <a:xfrm>
            <a:off x="7131050" y="4638675"/>
            <a:ext cx="1458913" cy="612775"/>
          </a:xfrm>
          <a:custGeom>
            <a:avLst/>
            <a:gdLst>
              <a:gd name="T0" fmla="*/ 0 w 919"/>
              <a:gd name="T1" fmla="*/ 27722513 h 386"/>
              <a:gd name="T2" fmla="*/ 637600544 w 919"/>
              <a:gd name="T3" fmla="*/ 27722513 h 386"/>
              <a:gd name="T4" fmla="*/ 637600544 w 919"/>
              <a:gd name="T5" fmla="*/ 972780313 h 386"/>
              <a:gd name="T6" fmla="*/ 1529736162 w 919"/>
              <a:gd name="T7" fmla="*/ 960180325 h 386"/>
              <a:gd name="T8" fmla="*/ 1529736162 w 919"/>
              <a:gd name="T9" fmla="*/ 0 h 386"/>
              <a:gd name="T10" fmla="*/ 2147483647 w 919"/>
              <a:gd name="T11" fmla="*/ 0 h 38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19" h="386">
                <a:moveTo>
                  <a:pt x="0" y="11"/>
                </a:moveTo>
                <a:lnTo>
                  <a:pt x="253" y="11"/>
                </a:lnTo>
                <a:lnTo>
                  <a:pt x="253" y="386"/>
                </a:lnTo>
                <a:lnTo>
                  <a:pt x="607" y="381"/>
                </a:lnTo>
                <a:lnTo>
                  <a:pt x="607" y="0"/>
                </a:lnTo>
                <a:lnTo>
                  <a:pt x="919" y="0"/>
                </a:lnTo>
              </a:path>
            </a:pathLst>
          </a:cu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3" name="Rectangle 58"/>
          <p:cNvSpPr>
            <a:spLocks noChangeArrowheads="1"/>
          </p:cNvSpPr>
          <p:nvPr/>
        </p:nvSpPr>
        <p:spPr bwMode="auto">
          <a:xfrm>
            <a:off x="6326188" y="1741488"/>
            <a:ext cx="6746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FF6600"/>
                </a:solidFill>
                <a:latin typeface="Tahoma" pitchFamily="34" charset="0"/>
              </a:rPr>
              <a:t>linear</a:t>
            </a:r>
          </a:p>
        </p:txBody>
      </p:sp>
      <p:sp>
        <p:nvSpPr>
          <p:cNvPr id="30744" name="Rectangle 59"/>
          <p:cNvSpPr>
            <a:spLocks noChangeArrowheads="1"/>
          </p:cNvSpPr>
          <p:nvPr/>
        </p:nvSpPr>
        <p:spPr bwMode="auto">
          <a:xfrm>
            <a:off x="6672263" y="4302125"/>
            <a:ext cx="63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FF6600"/>
                </a:solidFill>
                <a:latin typeface="Tahoma" pitchFamily="34" charset="0"/>
              </a:rPr>
              <a:t>Potts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Photo-consistency function(al)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350" y="1468438"/>
            <a:ext cx="9144000" cy="104933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400" smtClean="0"/>
              <a:t>Based on image cues (shading, stereo, silhouettes, …)</a:t>
            </a:r>
          </a:p>
        </p:txBody>
      </p:sp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220663" y="968375"/>
          <a:ext cx="854075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" name="Equation" r:id="rId3" imgW="368140" imgH="203112" progId="Equation.3">
                  <p:embed/>
                </p:oleObj>
              </mc:Choice>
              <mc:Fallback>
                <p:oleObj name="Equation" r:id="rId3" imgW="368140" imgH="203112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63" y="968375"/>
                        <a:ext cx="854075" cy="47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101" name="Group 75"/>
          <p:cNvGrpSpPr>
            <a:grpSpLocks/>
          </p:cNvGrpSpPr>
          <p:nvPr/>
        </p:nvGrpSpPr>
        <p:grpSpPr bwMode="auto">
          <a:xfrm>
            <a:off x="125413" y="2582863"/>
            <a:ext cx="8909050" cy="2257425"/>
            <a:chOff x="148" y="2898"/>
            <a:chExt cx="5612" cy="1422"/>
          </a:xfrm>
        </p:grpSpPr>
        <p:sp>
          <p:nvSpPr>
            <p:cNvPr id="4102" name="Rectangle 76"/>
            <p:cNvSpPr>
              <a:spLocks noChangeArrowheads="1"/>
            </p:cNvSpPr>
            <p:nvPr/>
          </p:nvSpPr>
          <p:spPr bwMode="auto">
            <a:xfrm>
              <a:off x="148" y="2898"/>
              <a:ext cx="256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2000" b="1" u="sng">
                  <a:solidFill>
                    <a:srgbClr val="0066FF"/>
                  </a:solidFill>
                </a:rPr>
                <a:t>Extension SFS/PS to multi-view:</a:t>
              </a:r>
            </a:p>
          </p:txBody>
        </p:sp>
        <p:sp>
          <p:nvSpPr>
            <p:cNvPr id="4103" name="Text Box 77"/>
            <p:cNvSpPr txBox="1">
              <a:spLocks noChangeArrowheads="1"/>
            </p:cNvSpPr>
            <p:nvPr/>
          </p:nvSpPr>
          <p:spPr bwMode="auto">
            <a:xfrm>
              <a:off x="300" y="3351"/>
              <a:ext cx="457" cy="21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sz="2000"/>
                <a:t>SFS</a:t>
              </a:r>
            </a:p>
          </p:txBody>
        </p:sp>
        <p:sp>
          <p:nvSpPr>
            <p:cNvPr id="4104" name="Rectangle 78"/>
            <p:cNvSpPr>
              <a:spLocks noChangeArrowheads="1"/>
            </p:cNvSpPr>
            <p:nvPr/>
          </p:nvSpPr>
          <p:spPr bwMode="auto">
            <a:xfrm>
              <a:off x="236" y="3166"/>
              <a:ext cx="988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1800"/>
                <a:t>Move camera</a:t>
              </a:r>
            </a:p>
          </p:txBody>
        </p:sp>
        <p:sp>
          <p:nvSpPr>
            <p:cNvPr id="4105" name="Rectangle 79"/>
            <p:cNvSpPr>
              <a:spLocks noChangeArrowheads="1"/>
            </p:cNvSpPr>
            <p:nvPr/>
          </p:nvSpPr>
          <p:spPr bwMode="auto">
            <a:xfrm>
              <a:off x="3411" y="3182"/>
              <a:ext cx="892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1800"/>
                <a:t>Move object</a:t>
              </a:r>
            </a:p>
          </p:txBody>
        </p:sp>
        <p:sp>
          <p:nvSpPr>
            <p:cNvPr id="4106" name="Text Box 80"/>
            <p:cNvSpPr txBox="1">
              <a:spLocks noChangeArrowheads="1"/>
            </p:cNvSpPr>
            <p:nvPr/>
          </p:nvSpPr>
          <p:spPr bwMode="auto">
            <a:xfrm>
              <a:off x="3477" y="3346"/>
              <a:ext cx="457" cy="21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sz="2000"/>
                <a:t>PS</a:t>
              </a:r>
            </a:p>
          </p:txBody>
        </p:sp>
        <p:pic>
          <p:nvPicPr>
            <p:cNvPr id="4107" name="Picture 81" descr="saddog_rotat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3" y="2962"/>
              <a:ext cx="1507" cy="1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8" name="Picture 82" descr="saddog_rend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" y="3299"/>
              <a:ext cx="494" cy="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09" name="Group 83"/>
            <p:cNvGrpSpPr>
              <a:grpSpLocks/>
            </p:cNvGrpSpPr>
            <p:nvPr/>
          </p:nvGrpSpPr>
          <p:grpSpPr bwMode="auto">
            <a:xfrm rot="-2922849">
              <a:off x="1457" y="4101"/>
              <a:ext cx="187" cy="157"/>
              <a:chOff x="2604" y="3863"/>
              <a:chExt cx="187" cy="158"/>
            </a:xfrm>
          </p:grpSpPr>
          <p:sp>
            <p:nvSpPr>
              <p:cNvPr id="4138" name="AutoShape 84"/>
              <p:cNvSpPr>
                <a:spLocks noChangeArrowheads="1"/>
              </p:cNvSpPr>
              <p:nvPr/>
            </p:nvSpPr>
            <p:spPr bwMode="auto">
              <a:xfrm>
                <a:off x="2604" y="3863"/>
                <a:ext cx="111" cy="158"/>
              </a:xfrm>
              <a:prstGeom prst="cube">
                <a:avLst>
                  <a:gd name="adj" fmla="val 25000"/>
                </a:avLst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4139" name="AutoShape 85"/>
              <p:cNvSpPr>
                <a:spLocks noChangeArrowheads="1"/>
              </p:cNvSpPr>
              <p:nvPr/>
            </p:nvSpPr>
            <p:spPr bwMode="auto">
              <a:xfrm rot="5551170">
                <a:off x="2705" y="3900"/>
                <a:ext cx="84" cy="89"/>
              </a:xfrm>
              <a:prstGeom prst="can">
                <a:avLst>
                  <a:gd name="adj" fmla="val 26488"/>
                </a:avLst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</p:grpSp>
        <p:grpSp>
          <p:nvGrpSpPr>
            <p:cNvPr id="4110" name="Group 86"/>
            <p:cNvGrpSpPr>
              <a:grpSpLocks/>
            </p:cNvGrpSpPr>
            <p:nvPr/>
          </p:nvGrpSpPr>
          <p:grpSpPr bwMode="auto">
            <a:xfrm>
              <a:off x="1030" y="3736"/>
              <a:ext cx="187" cy="158"/>
              <a:chOff x="2604" y="3863"/>
              <a:chExt cx="187" cy="158"/>
            </a:xfrm>
          </p:grpSpPr>
          <p:sp>
            <p:nvSpPr>
              <p:cNvPr id="4136" name="AutoShape 87"/>
              <p:cNvSpPr>
                <a:spLocks noChangeArrowheads="1"/>
              </p:cNvSpPr>
              <p:nvPr/>
            </p:nvSpPr>
            <p:spPr bwMode="auto">
              <a:xfrm>
                <a:off x="2604" y="3863"/>
                <a:ext cx="111" cy="158"/>
              </a:xfrm>
              <a:prstGeom prst="cube">
                <a:avLst>
                  <a:gd name="adj" fmla="val 25000"/>
                </a:avLst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4137" name="AutoShape 88"/>
              <p:cNvSpPr>
                <a:spLocks noChangeArrowheads="1"/>
              </p:cNvSpPr>
              <p:nvPr/>
            </p:nvSpPr>
            <p:spPr bwMode="auto">
              <a:xfrm rot="5551170">
                <a:off x="2705" y="3900"/>
                <a:ext cx="84" cy="89"/>
              </a:xfrm>
              <a:prstGeom prst="can">
                <a:avLst>
                  <a:gd name="adj" fmla="val 26488"/>
                </a:avLst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</p:grpSp>
        <p:grpSp>
          <p:nvGrpSpPr>
            <p:cNvPr id="4111" name="Group 89"/>
            <p:cNvGrpSpPr>
              <a:grpSpLocks/>
            </p:cNvGrpSpPr>
            <p:nvPr/>
          </p:nvGrpSpPr>
          <p:grpSpPr bwMode="auto">
            <a:xfrm rot="-7530233">
              <a:off x="2066" y="4118"/>
              <a:ext cx="187" cy="157"/>
              <a:chOff x="2604" y="3863"/>
              <a:chExt cx="187" cy="158"/>
            </a:xfrm>
          </p:grpSpPr>
          <p:sp>
            <p:nvSpPr>
              <p:cNvPr id="4134" name="AutoShape 90"/>
              <p:cNvSpPr>
                <a:spLocks noChangeArrowheads="1"/>
              </p:cNvSpPr>
              <p:nvPr/>
            </p:nvSpPr>
            <p:spPr bwMode="auto">
              <a:xfrm>
                <a:off x="2604" y="3863"/>
                <a:ext cx="111" cy="158"/>
              </a:xfrm>
              <a:prstGeom prst="cube">
                <a:avLst>
                  <a:gd name="adj" fmla="val 25000"/>
                </a:avLst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4135" name="AutoShape 91"/>
              <p:cNvSpPr>
                <a:spLocks noChangeArrowheads="1"/>
              </p:cNvSpPr>
              <p:nvPr/>
            </p:nvSpPr>
            <p:spPr bwMode="auto">
              <a:xfrm rot="5551170">
                <a:off x="2705" y="3900"/>
                <a:ext cx="84" cy="89"/>
              </a:xfrm>
              <a:prstGeom prst="can">
                <a:avLst>
                  <a:gd name="adj" fmla="val 26488"/>
                </a:avLst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</p:grpSp>
        <p:grpSp>
          <p:nvGrpSpPr>
            <p:cNvPr id="4112" name="Group 92"/>
            <p:cNvGrpSpPr>
              <a:grpSpLocks/>
            </p:cNvGrpSpPr>
            <p:nvPr/>
          </p:nvGrpSpPr>
          <p:grpSpPr bwMode="auto">
            <a:xfrm rot="10655714">
              <a:off x="2361" y="3641"/>
              <a:ext cx="186" cy="158"/>
              <a:chOff x="2604" y="3863"/>
              <a:chExt cx="187" cy="158"/>
            </a:xfrm>
          </p:grpSpPr>
          <p:sp>
            <p:nvSpPr>
              <p:cNvPr id="4132" name="AutoShape 93"/>
              <p:cNvSpPr>
                <a:spLocks noChangeArrowheads="1"/>
              </p:cNvSpPr>
              <p:nvPr/>
            </p:nvSpPr>
            <p:spPr bwMode="auto">
              <a:xfrm>
                <a:off x="2604" y="3863"/>
                <a:ext cx="111" cy="158"/>
              </a:xfrm>
              <a:prstGeom prst="cube">
                <a:avLst>
                  <a:gd name="adj" fmla="val 25000"/>
                </a:avLst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4133" name="AutoShape 94"/>
              <p:cNvSpPr>
                <a:spLocks noChangeArrowheads="1"/>
              </p:cNvSpPr>
              <p:nvPr/>
            </p:nvSpPr>
            <p:spPr bwMode="auto">
              <a:xfrm rot="5551170">
                <a:off x="2705" y="3900"/>
                <a:ext cx="84" cy="89"/>
              </a:xfrm>
              <a:prstGeom prst="can">
                <a:avLst>
                  <a:gd name="adj" fmla="val 26488"/>
                </a:avLst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</p:grpSp>
        <p:grpSp>
          <p:nvGrpSpPr>
            <p:cNvPr id="4113" name="Group 95"/>
            <p:cNvGrpSpPr>
              <a:grpSpLocks/>
            </p:cNvGrpSpPr>
            <p:nvPr/>
          </p:nvGrpSpPr>
          <p:grpSpPr bwMode="auto">
            <a:xfrm>
              <a:off x="2097" y="3118"/>
              <a:ext cx="260" cy="242"/>
              <a:chOff x="2097" y="3055"/>
              <a:chExt cx="260" cy="242"/>
            </a:xfrm>
          </p:grpSpPr>
          <p:sp>
            <p:nvSpPr>
              <p:cNvPr id="4124" name="Oval 96"/>
              <p:cNvSpPr>
                <a:spLocks noChangeArrowheads="1"/>
              </p:cNvSpPr>
              <p:nvPr/>
            </p:nvSpPr>
            <p:spPr bwMode="auto">
              <a:xfrm>
                <a:off x="2177" y="3128"/>
                <a:ext cx="101" cy="9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4125" name="Line 97"/>
              <p:cNvSpPr>
                <a:spLocks noChangeShapeType="1"/>
              </p:cNvSpPr>
              <p:nvPr/>
            </p:nvSpPr>
            <p:spPr bwMode="auto">
              <a:xfrm>
                <a:off x="2256" y="3239"/>
                <a:ext cx="2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26" name="Line 98"/>
              <p:cNvSpPr>
                <a:spLocks noChangeShapeType="1"/>
              </p:cNvSpPr>
              <p:nvPr/>
            </p:nvSpPr>
            <p:spPr bwMode="auto">
              <a:xfrm>
                <a:off x="2299" y="3207"/>
                <a:ext cx="48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27" name="Line 99"/>
              <p:cNvSpPr>
                <a:spLocks noChangeShapeType="1"/>
              </p:cNvSpPr>
              <p:nvPr/>
            </p:nvSpPr>
            <p:spPr bwMode="auto">
              <a:xfrm flipH="1">
                <a:off x="2177" y="3234"/>
                <a:ext cx="16" cy="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28" name="Line 100"/>
              <p:cNvSpPr>
                <a:spLocks noChangeShapeType="1"/>
              </p:cNvSpPr>
              <p:nvPr/>
            </p:nvSpPr>
            <p:spPr bwMode="auto">
              <a:xfrm flipH="1">
                <a:off x="2246" y="3055"/>
                <a:ext cx="5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29" name="Line 101"/>
              <p:cNvSpPr>
                <a:spLocks noChangeShapeType="1"/>
              </p:cNvSpPr>
              <p:nvPr/>
            </p:nvSpPr>
            <p:spPr bwMode="auto">
              <a:xfrm flipV="1">
                <a:off x="2299" y="3102"/>
                <a:ext cx="58" cy="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30" name="Line 102"/>
              <p:cNvSpPr>
                <a:spLocks noChangeShapeType="1"/>
              </p:cNvSpPr>
              <p:nvPr/>
            </p:nvSpPr>
            <p:spPr bwMode="auto">
              <a:xfrm>
                <a:off x="2097" y="3088"/>
                <a:ext cx="64" cy="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31" name="Line 103"/>
              <p:cNvSpPr>
                <a:spLocks noChangeShapeType="1"/>
              </p:cNvSpPr>
              <p:nvPr/>
            </p:nvSpPr>
            <p:spPr bwMode="auto">
              <a:xfrm flipH="1">
                <a:off x="2098" y="3197"/>
                <a:ext cx="53" cy="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4114" name="Group 104"/>
            <p:cNvGrpSpPr>
              <a:grpSpLocks/>
            </p:cNvGrpSpPr>
            <p:nvPr/>
          </p:nvGrpSpPr>
          <p:grpSpPr bwMode="auto">
            <a:xfrm>
              <a:off x="5273" y="3140"/>
              <a:ext cx="260" cy="242"/>
              <a:chOff x="2097" y="3055"/>
              <a:chExt cx="260" cy="242"/>
            </a:xfrm>
          </p:grpSpPr>
          <p:sp>
            <p:nvSpPr>
              <p:cNvPr id="4116" name="Oval 105"/>
              <p:cNvSpPr>
                <a:spLocks noChangeArrowheads="1"/>
              </p:cNvSpPr>
              <p:nvPr/>
            </p:nvSpPr>
            <p:spPr bwMode="auto">
              <a:xfrm>
                <a:off x="2177" y="3128"/>
                <a:ext cx="101" cy="9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4117" name="Line 106"/>
              <p:cNvSpPr>
                <a:spLocks noChangeShapeType="1"/>
              </p:cNvSpPr>
              <p:nvPr/>
            </p:nvSpPr>
            <p:spPr bwMode="auto">
              <a:xfrm>
                <a:off x="2256" y="3239"/>
                <a:ext cx="2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18" name="Line 107"/>
              <p:cNvSpPr>
                <a:spLocks noChangeShapeType="1"/>
              </p:cNvSpPr>
              <p:nvPr/>
            </p:nvSpPr>
            <p:spPr bwMode="auto">
              <a:xfrm>
                <a:off x="2299" y="3207"/>
                <a:ext cx="48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19" name="Line 108"/>
              <p:cNvSpPr>
                <a:spLocks noChangeShapeType="1"/>
              </p:cNvSpPr>
              <p:nvPr/>
            </p:nvSpPr>
            <p:spPr bwMode="auto">
              <a:xfrm flipH="1">
                <a:off x="2177" y="3234"/>
                <a:ext cx="16" cy="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20" name="Line 109"/>
              <p:cNvSpPr>
                <a:spLocks noChangeShapeType="1"/>
              </p:cNvSpPr>
              <p:nvPr/>
            </p:nvSpPr>
            <p:spPr bwMode="auto">
              <a:xfrm flipH="1">
                <a:off x="2246" y="3055"/>
                <a:ext cx="5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21" name="Line 110"/>
              <p:cNvSpPr>
                <a:spLocks noChangeShapeType="1"/>
              </p:cNvSpPr>
              <p:nvPr/>
            </p:nvSpPr>
            <p:spPr bwMode="auto">
              <a:xfrm flipV="1">
                <a:off x="2299" y="3102"/>
                <a:ext cx="58" cy="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22" name="Line 111"/>
              <p:cNvSpPr>
                <a:spLocks noChangeShapeType="1"/>
              </p:cNvSpPr>
              <p:nvPr/>
            </p:nvSpPr>
            <p:spPr bwMode="auto">
              <a:xfrm>
                <a:off x="2097" y="3088"/>
                <a:ext cx="64" cy="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23" name="Line 112"/>
              <p:cNvSpPr>
                <a:spLocks noChangeShapeType="1"/>
              </p:cNvSpPr>
              <p:nvPr/>
            </p:nvSpPr>
            <p:spPr bwMode="auto">
              <a:xfrm flipH="1">
                <a:off x="2098" y="3197"/>
                <a:ext cx="53" cy="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4115" name="Text Box 113"/>
            <p:cNvSpPr txBox="1">
              <a:spLocks noChangeArrowheads="1"/>
            </p:cNvSpPr>
            <p:nvPr/>
          </p:nvSpPr>
          <p:spPr bwMode="auto">
            <a:xfrm>
              <a:off x="2828" y="2908"/>
              <a:ext cx="2793" cy="21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sz="2000"/>
                <a:t>Needs camera/light calibration 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 cuts : state of the art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-52388" y="1490663"/>
            <a:ext cx="9163051" cy="568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>
                <a:solidFill>
                  <a:srgbClr val="0066FF"/>
                </a:solidFill>
              </a:rPr>
              <a:t>Optimization of first-order properties of segmentation boundary</a:t>
            </a:r>
            <a:r>
              <a:rPr lang="en-US" sz="2000"/>
              <a:t> (Riemannian length/area, flux of a vector field)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2000"/>
              <a:t>     Can’t optimize curvature of the boundary (for now)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endParaRPr lang="en-US" sz="200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>
                <a:solidFill>
                  <a:srgbClr val="0066FF"/>
                </a:solidFill>
              </a:rPr>
              <a:t>Class of energies that can be </a:t>
            </a:r>
            <a:r>
              <a:rPr lang="en-US" b="1">
                <a:solidFill>
                  <a:srgbClr val="0066FF"/>
                </a:solidFill>
              </a:rPr>
              <a:t>minimized</a:t>
            </a:r>
            <a:r>
              <a:rPr lang="en-US">
                <a:solidFill>
                  <a:srgbClr val="0066FF"/>
                </a:solidFill>
              </a:rPr>
              <a:t> </a:t>
            </a:r>
            <a:r>
              <a:rPr lang="en-US" b="1">
                <a:solidFill>
                  <a:srgbClr val="0066FF"/>
                </a:solidFill>
              </a:rPr>
              <a:t>exactly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b="1"/>
              <a:t>binary</a:t>
            </a:r>
            <a:r>
              <a:rPr lang="en-US" sz="2000"/>
              <a:t> energies with regular (sub-modular) interactions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b="1"/>
              <a:t>multi-label </a:t>
            </a:r>
            <a:r>
              <a:rPr lang="en-US" sz="2000"/>
              <a:t>(non-binary) energies with “convex” interactions</a:t>
            </a: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>
                <a:solidFill>
                  <a:srgbClr val="FF6600"/>
                </a:solidFill>
              </a:rPr>
              <a:t>excludes robust </a:t>
            </a:r>
            <a:r>
              <a:rPr lang="en-US" sz="2000" i="1">
                <a:solidFill>
                  <a:srgbClr val="FF6600"/>
                </a:solidFill>
              </a:rPr>
              <a:t>discontinuity-preserving</a:t>
            </a:r>
            <a:r>
              <a:rPr lang="en-US" sz="2000">
                <a:solidFill>
                  <a:srgbClr val="FF6600"/>
                </a:solidFill>
              </a:rPr>
              <a:t> interactions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endParaRPr lang="en-US" sz="2000" b="1">
              <a:solidFill>
                <a:srgbClr val="FF66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>
                <a:solidFill>
                  <a:srgbClr val="0066FF"/>
                </a:solidFill>
              </a:rPr>
              <a:t>Guaranteed quality </a:t>
            </a:r>
            <a:r>
              <a:rPr lang="en-US" b="1">
                <a:solidFill>
                  <a:srgbClr val="0066FF"/>
                </a:solidFill>
              </a:rPr>
              <a:t>approximation</a:t>
            </a:r>
            <a:r>
              <a:rPr lang="en-US">
                <a:solidFill>
                  <a:srgbClr val="0066FF"/>
                </a:solidFill>
              </a:rPr>
              <a:t> algorithms for </a:t>
            </a:r>
            <a:r>
              <a:rPr lang="en-US" b="1">
                <a:solidFill>
                  <a:srgbClr val="0066FF"/>
                </a:solidFill>
              </a:rPr>
              <a:t>multi-label</a:t>
            </a:r>
            <a:r>
              <a:rPr lang="en-US">
                <a:solidFill>
                  <a:srgbClr val="0066FF"/>
                </a:solidFill>
              </a:rPr>
              <a:t> energies with </a:t>
            </a:r>
            <a:r>
              <a:rPr lang="en-US" b="1">
                <a:solidFill>
                  <a:srgbClr val="0066FF"/>
                </a:solidFill>
              </a:rPr>
              <a:t>discontinuity-preserving</a:t>
            </a:r>
            <a:r>
              <a:rPr lang="en-US">
                <a:solidFill>
                  <a:srgbClr val="0066FF"/>
                </a:solidFill>
              </a:rPr>
              <a:t> interactions…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/>
              <a:t>Potts model of interactions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i="1"/>
              <a:t>Metric </a:t>
            </a:r>
            <a:r>
              <a:rPr lang="en-US" sz="2000"/>
              <a:t>interactions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/>
              <a:t>Regular (sub-modular) interactions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244475" y="914400"/>
            <a:ext cx="3471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66FF"/>
                </a:solidFill>
              </a:rPr>
              <a:t>[ Boykov CVPR 05 Tutorial]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GOTO slide 41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Exact multi-labeling</a:t>
            </a:r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463550" y="1044575"/>
            <a:ext cx="69675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Linear and convex smoothing (interaction) energy </a:t>
            </a:r>
          </a:p>
          <a:p>
            <a:r>
              <a:rPr lang="en-US"/>
              <a:t>Geometric graphs.</a:t>
            </a:r>
          </a:p>
        </p:txBody>
      </p:sp>
      <p:grpSp>
        <p:nvGrpSpPr>
          <p:cNvPr id="33796" name="Group 5"/>
          <p:cNvGrpSpPr>
            <a:grpSpLocks/>
          </p:cNvGrpSpPr>
          <p:nvPr/>
        </p:nvGrpSpPr>
        <p:grpSpPr bwMode="auto">
          <a:xfrm>
            <a:off x="6342063" y="1557338"/>
            <a:ext cx="2439987" cy="3467100"/>
            <a:chOff x="1786" y="738"/>
            <a:chExt cx="1537" cy="2184"/>
          </a:xfrm>
        </p:grpSpPr>
        <p:grpSp>
          <p:nvGrpSpPr>
            <p:cNvPr id="33798" name="Group 6"/>
            <p:cNvGrpSpPr>
              <a:grpSpLocks/>
            </p:cNvGrpSpPr>
            <p:nvPr/>
          </p:nvGrpSpPr>
          <p:grpSpPr bwMode="auto">
            <a:xfrm>
              <a:off x="2089" y="1901"/>
              <a:ext cx="1049" cy="413"/>
              <a:chOff x="1680" y="3168"/>
              <a:chExt cx="1248" cy="480"/>
            </a:xfrm>
          </p:grpSpPr>
          <p:sp>
            <p:nvSpPr>
              <p:cNvPr id="33944" name="Line 7"/>
              <p:cNvSpPr>
                <a:spLocks noChangeShapeType="1"/>
              </p:cNvSpPr>
              <p:nvPr/>
            </p:nvSpPr>
            <p:spPr bwMode="auto">
              <a:xfrm flipH="1">
                <a:off x="1776" y="3216"/>
                <a:ext cx="288" cy="384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45" name="Line 8"/>
              <p:cNvSpPr>
                <a:spLocks noChangeShapeType="1"/>
              </p:cNvSpPr>
              <p:nvPr/>
            </p:nvSpPr>
            <p:spPr bwMode="auto">
              <a:xfrm flipH="1">
                <a:off x="2304" y="3216"/>
                <a:ext cx="144" cy="192"/>
              </a:xfrm>
              <a:prstGeom prst="line">
                <a:avLst/>
              </a:prstGeom>
              <a:noFill/>
              <a:ln w="57150">
                <a:solidFill>
                  <a:srgbClr val="E4B7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46" name="Line 9"/>
              <p:cNvSpPr>
                <a:spLocks noChangeShapeType="1"/>
              </p:cNvSpPr>
              <p:nvPr/>
            </p:nvSpPr>
            <p:spPr bwMode="auto">
              <a:xfrm flipH="1">
                <a:off x="2544" y="3216"/>
                <a:ext cx="288" cy="384"/>
              </a:xfrm>
              <a:prstGeom prst="line">
                <a:avLst/>
              </a:prstGeom>
              <a:noFill/>
              <a:ln w="57150">
                <a:solidFill>
                  <a:srgbClr val="E4B7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47" name="Line 10"/>
              <p:cNvSpPr>
                <a:spLocks noChangeShapeType="1"/>
              </p:cNvSpPr>
              <p:nvPr/>
            </p:nvSpPr>
            <p:spPr bwMode="auto">
              <a:xfrm>
                <a:off x="2160" y="3600"/>
                <a:ext cx="384" cy="0"/>
              </a:xfrm>
              <a:prstGeom prst="line">
                <a:avLst/>
              </a:prstGeom>
              <a:noFill/>
              <a:ln w="57150">
                <a:solidFill>
                  <a:srgbClr val="E4B7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48" name="Line 11"/>
              <p:cNvSpPr>
                <a:spLocks noChangeShapeType="1"/>
              </p:cNvSpPr>
              <p:nvPr/>
            </p:nvSpPr>
            <p:spPr bwMode="auto">
              <a:xfrm>
                <a:off x="1920" y="3408"/>
                <a:ext cx="384" cy="0"/>
              </a:xfrm>
              <a:prstGeom prst="line">
                <a:avLst/>
              </a:prstGeom>
              <a:noFill/>
              <a:ln w="57150">
                <a:solidFill>
                  <a:srgbClr val="E4B7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49" name="Line 12"/>
              <p:cNvSpPr>
                <a:spLocks noChangeShapeType="1"/>
              </p:cNvSpPr>
              <p:nvPr/>
            </p:nvSpPr>
            <p:spPr bwMode="auto">
              <a:xfrm>
                <a:off x="2064" y="3216"/>
                <a:ext cx="384" cy="0"/>
              </a:xfrm>
              <a:prstGeom prst="line">
                <a:avLst/>
              </a:prstGeom>
              <a:noFill/>
              <a:ln w="57150">
                <a:solidFill>
                  <a:srgbClr val="E4B7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50" name="Line 13"/>
              <p:cNvSpPr>
                <a:spLocks noChangeShapeType="1"/>
              </p:cNvSpPr>
              <p:nvPr/>
            </p:nvSpPr>
            <p:spPr bwMode="auto">
              <a:xfrm flipH="1">
                <a:off x="1776" y="3216"/>
                <a:ext cx="288" cy="384"/>
              </a:xfrm>
              <a:prstGeom prst="line">
                <a:avLst/>
              </a:prstGeom>
              <a:noFill/>
              <a:ln w="57150">
                <a:solidFill>
                  <a:srgbClr val="E4B7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51" name="Line 14"/>
              <p:cNvSpPr>
                <a:spLocks noChangeShapeType="1"/>
              </p:cNvSpPr>
              <p:nvPr/>
            </p:nvSpPr>
            <p:spPr bwMode="auto">
              <a:xfrm>
                <a:off x="1776" y="3600"/>
                <a:ext cx="384" cy="0"/>
              </a:xfrm>
              <a:prstGeom prst="line">
                <a:avLst/>
              </a:prstGeom>
              <a:noFill/>
              <a:ln w="28575">
                <a:solidFill>
                  <a:srgbClr val="E4B7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52" name="Line 15"/>
              <p:cNvSpPr>
                <a:spLocks noChangeShapeType="1"/>
              </p:cNvSpPr>
              <p:nvPr/>
            </p:nvSpPr>
            <p:spPr bwMode="auto">
              <a:xfrm>
                <a:off x="2304" y="3408"/>
                <a:ext cx="384" cy="0"/>
              </a:xfrm>
              <a:prstGeom prst="line">
                <a:avLst/>
              </a:prstGeom>
              <a:noFill/>
              <a:ln w="28575">
                <a:solidFill>
                  <a:srgbClr val="E4B7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53" name="Line 16"/>
              <p:cNvSpPr>
                <a:spLocks noChangeShapeType="1"/>
              </p:cNvSpPr>
              <p:nvPr/>
            </p:nvSpPr>
            <p:spPr bwMode="auto">
              <a:xfrm>
                <a:off x="2448" y="3216"/>
                <a:ext cx="384" cy="0"/>
              </a:xfrm>
              <a:prstGeom prst="line">
                <a:avLst/>
              </a:prstGeom>
              <a:noFill/>
              <a:ln w="28575">
                <a:solidFill>
                  <a:srgbClr val="E4B7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54" name="Line 17"/>
              <p:cNvSpPr>
                <a:spLocks noChangeShapeType="1"/>
              </p:cNvSpPr>
              <p:nvPr/>
            </p:nvSpPr>
            <p:spPr bwMode="auto">
              <a:xfrm flipH="1">
                <a:off x="2160" y="3408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E4B7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3955" name="Group 18"/>
              <p:cNvGrpSpPr>
                <a:grpSpLocks/>
              </p:cNvGrpSpPr>
              <p:nvPr/>
            </p:nvGrpSpPr>
            <p:grpSpPr bwMode="auto">
              <a:xfrm>
                <a:off x="1680" y="3168"/>
                <a:ext cx="1248" cy="480"/>
                <a:chOff x="2256" y="1536"/>
                <a:chExt cx="1248" cy="480"/>
              </a:xfrm>
            </p:grpSpPr>
            <p:sp>
              <p:nvSpPr>
                <p:cNvPr id="33956" name="Oval 19"/>
                <p:cNvSpPr>
                  <a:spLocks noChangeArrowheads="1"/>
                </p:cNvSpPr>
                <p:nvPr/>
              </p:nvSpPr>
              <p:spPr bwMode="auto">
                <a:xfrm>
                  <a:off x="2544" y="1536"/>
                  <a:ext cx="192" cy="96"/>
                </a:xfrm>
                <a:prstGeom prst="ellipse">
                  <a:avLst/>
                </a:prstGeom>
                <a:solidFill>
                  <a:schemeClr val="bg2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  <p:sp>
              <p:nvSpPr>
                <p:cNvPr id="33957" name="Oval 20"/>
                <p:cNvSpPr>
                  <a:spLocks noChangeArrowheads="1"/>
                </p:cNvSpPr>
                <p:nvPr/>
              </p:nvSpPr>
              <p:spPr bwMode="auto">
                <a:xfrm>
                  <a:off x="2400" y="1728"/>
                  <a:ext cx="192" cy="96"/>
                </a:xfrm>
                <a:prstGeom prst="ellipse">
                  <a:avLst/>
                </a:prstGeom>
                <a:solidFill>
                  <a:schemeClr val="bg2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  <p:sp>
              <p:nvSpPr>
                <p:cNvPr id="33958" name="Oval 21"/>
                <p:cNvSpPr>
                  <a:spLocks noChangeArrowheads="1"/>
                </p:cNvSpPr>
                <p:nvPr/>
              </p:nvSpPr>
              <p:spPr bwMode="auto">
                <a:xfrm>
                  <a:off x="2256" y="1920"/>
                  <a:ext cx="192" cy="96"/>
                </a:xfrm>
                <a:prstGeom prst="ellipse">
                  <a:avLst/>
                </a:prstGeom>
                <a:solidFill>
                  <a:schemeClr val="bg2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  <p:sp>
              <p:nvSpPr>
                <p:cNvPr id="33959" name="Oval 22"/>
                <p:cNvSpPr>
                  <a:spLocks noChangeArrowheads="1"/>
                </p:cNvSpPr>
                <p:nvPr/>
              </p:nvSpPr>
              <p:spPr bwMode="auto">
                <a:xfrm>
                  <a:off x="2928" y="1536"/>
                  <a:ext cx="192" cy="96"/>
                </a:xfrm>
                <a:prstGeom prst="ellipse">
                  <a:avLst/>
                </a:prstGeom>
                <a:solidFill>
                  <a:schemeClr val="bg2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  <p:sp>
              <p:nvSpPr>
                <p:cNvPr id="33960" name="Oval 23"/>
                <p:cNvSpPr>
                  <a:spLocks noChangeArrowheads="1"/>
                </p:cNvSpPr>
                <p:nvPr/>
              </p:nvSpPr>
              <p:spPr bwMode="auto">
                <a:xfrm>
                  <a:off x="2784" y="1728"/>
                  <a:ext cx="192" cy="96"/>
                </a:xfrm>
                <a:prstGeom prst="ellipse">
                  <a:avLst/>
                </a:prstGeom>
                <a:solidFill>
                  <a:schemeClr val="bg2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  <p:sp>
              <p:nvSpPr>
                <p:cNvPr id="33961" name="Oval 24"/>
                <p:cNvSpPr>
                  <a:spLocks noChangeArrowheads="1"/>
                </p:cNvSpPr>
                <p:nvPr/>
              </p:nvSpPr>
              <p:spPr bwMode="auto">
                <a:xfrm>
                  <a:off x="2640" y="1920"/>
                  <a:ext cx="192" cy="96"/>
                </a:xfrm>
                <a:prstGeom prst="ellipse">
                  <a:avLst/>
                </a:prstGeom>
                <a:solidFill>
                  <a:schemeClr val="bg2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  <p:sp>
              <p:nvSpPr>
                <p:cNvPr id="33962" name="Oval 25"/>
                <p:cNvSpPr>
                  <a:spLocks noChangeArrowheads="1"/>
                </p:cNvSpPr>
                <p:nvPr/>
              </p:nvSpPr>
              <p:spPr bwMode="auto">
                <a:xfrm>
                  <a:off x="3312" y="1536"/>
                  <a:ext cx="192" cy="96"/>
                </a:xfrm>
                <a:prstGeom prst="ellipse">
                  <a:avLst/>
                </a:prstGeom>
                <a:solidFill>
                  <a:schemeClr val="bg2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  <p:sp>
              <p:nvSpPr>
                <p:cNvPr id="33963" name="Oval 26"/>
                <p:cNvSpPr>
                  <a:spLocks noChangeArrowheads="1"/>
                </p:cNvSpPr>
                <p:nvPr/>
              </p:nvSpPr>
              <p:spPr bwMode="auto">
                <a:xfrm>
                  <a:off x="3168" y="1728"/>
                  <a:ext cx="192" cy="96"/>
                </a:xfrm>
                <a:prstGeom prst="ellipse">
                  <a:avLst/>
                </a:prstGeom>
                <a:solidFill>
                  <a:schemeClr val="bg2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  <p:sp>
              <p:nvSpPr>
                <p:cNvPr id="33964" name="Oval 27"/>
                <p:cNvSpPr>
                  <a:spLocks noChangeArrowheads="1"/>
                </p:cNvSpPr>
                <p:nvPr/>
              </p:nvSpPr>
              <p:spPr bwMode="auto">
                <a:xfrm>
                  <a:off x="3024" y="1920"/>
                  <a:ext cx="192" cy="96"/>
                </a:xfrm>
                <a:prstGeom prst="ellipse">
                  <a:avLst/>
                </a:prstGeom>
                <a:solidFill>
                  <a:schemeClr val="bg2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</p:grpSp>
        </p:grpSp>
        <p:grpSp>
          <p:nvGrpSpPr>
            <p:cNvPr id="33799" name="Group 28"/>
            <p:cNvGrpSpPr>
              <a:grpSpLocks/>
            </p:cNvGrpSpPr>
            <p:nvPr/>
          </p:nvGrpSpPr>
          <p:grpSpPr bwMode="auto">
            <a:xfrm>
              <a:off x="2075" y="1695"/>
              <a:ext cx="1050" cy="413"/>
              <a:chOff x="1633" y="1857"/>
              <a:chExt cx="1248" cy="480"/>
            </a:xfrm>
          </p:grpSpPr>
          <p:sp>
            <p:nvSpPr>
              <p:cNvPr id="33921" name="Rectangle 29"/>
              <p:cNvSpPr>
                <a:spLocks noChangeArrowheads="1"/>
              </p:cNvSpPr>
              <p:nvPr/>
            </p:nvSpPr>
            <p:spPr bwMode="auto">
              <a:xfrm>
                <a:off x="1839" y="1893"/>
                <a:ext cx="808" cy="3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grpSp>
            <p:nvGrpSpPr>
              <p:cNvPr id="33922" name="Group 30"/>
              <p:cNvGrpSpPr>
                <a:grpSpLocks/>
              </p:cNvGrpSpPr>
              <p:nvPr/>
            </p:nvGrpSpPr>
            <p:grpSpPr bwMode="auto">
              <a:xfrm>
                <a:off x="1633" y="1857"/>
                <a:ext cx="1248" cy="480"/>
                <a:chOff x="1680" y="3168"/>
                <a:chExt cx="1248" cy="480"/>
              </a:xfrm>
            </p:grpSpPr>
            <p:sp>
              <p:nvSpPr>
                <p:cNvPr id="33923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776" y="3216"/>
                  <a:ext cx="288" cy="384"/>
                </a:xfrm>
                <a:prstGeom prst="line">
                  <a:avLst/>
                </a:prstGeom>
                <a:noFill/>
                <a:ln w="57150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24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2304" y="3216"/>
                  <a:ext cx="144" cy="192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25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2544" y="3216"/>
                  <a:ext cx="288" cy="384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26" name="Line 34"/>
                <p:cNvSpPr>
                  <a:spLocks noChangeShapeType="1"/>
                </p:cNvSpPr>
                <p:nvPr/>
              </p:nvSpPr>
              <p:spPr bwMode="auto">
                <a:xfrm>
                  <a:off x="2160" y="3600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27" name="Line 35"/>
                <p:cNvSpPr>
                  <a:spLocks noChangeShapeType="1"/>
                </p:cNvSpPr>
                <p:nvPr/>
              </p:nvSpPr>
              <p:spPr bwMode="auto">
                <a:xfrm>
                  <a:off x="1920" y="3408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28" name="Line 36"/>
                <p:cNvSpPr>
                  <a:spLocks noChangeShapeType="1"/>
                </p:cNvSpPr>
                <p:nvPr/>
              </p:nvSpPr>
              <p:spPr bwMode="auto">
                <a:xfrm>
                  <a:off x="2064" y="3216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29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1776" y="3216"/>
                  <a:ext cx="288" cy="384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30" name="Line 38"/>
                <p:cNvSpPr>
                  <a:spLocks noChangeShapeType="1"/>
                </p:cNvSpPr>
                <p:nvPr/>
              </p:nvSpPr>
              <p:spPr bwMode="auto">
                <a:xfrm>
                  <a:off x="1776" y="3600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31" name="Line 39"/>
                <p:cNvSpPr>
                  <a:spLocks noChangeShapeType="1"/>
                </p:cNvSpPr>
                <p:nvPr/>
              </p:nvSpPr>
              <p:spPr bwMode="auto">
                <a:xfrm>
                  <a:off x="2304" y="3408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32" name="Line 40"/>
                <p:cNvSpPr>
                  <a:spLocks noChangeShapeType="1"/>
                </p:cNvSpPr>
                <p:nvPr/>
              </p:nvSpPr>
              <p:spPr bwMode="auto">
                <a:xfrm>
                  <a:off x="2448" y="3216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33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2160" y="3408"/>
                  <a:ext cx="144" cy="192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3934" name="Group 42"/>
                <p:cNvGrpSpPr>
                  <a:grpSpLocks/>
                </p:cNvGrpSpPr>
                <p:nvPr/>
              </p:nvGrpSpPr>
              <p:grpSpPr bwMode="auto">
                <a:xfrm>
                  <a:off x="1680" y="3168"/>
                  <a:ext cx="1248" cy="480"/>
                  <a:chOff x="2256" y="1536"/>
                  <a:chExt cx="1248" cy="480"/>
                </a:xfrm>
              </p:grpSpPr>
              <p:sp>
                <p:nvSpPr>
                  <p:cNvPr id="33935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2544" y="1536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33936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728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33937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1920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33938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2928" y="1536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33939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2784" y="1728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33940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1920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33941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3312" y="1536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33942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1728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33943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1920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</p:grpSp>
          </p:grpSp>
        </p:grpSp>
        <p:grpSp>
          <p:nvGrpSpPr>
            <p:cNvPr id="33800" name="Group 52"/>
            <p:cNvGrpSpPr>
              <a:grpSpLocks/>
            </p:cNvGrpSpPr>
            <p:nvPr/>
          </p:nvGrpSpPr>
          <p:grpSpPr bwMode="auto">
            <a:xfrm>
              <a:off x="2069" y="1516"/>
              <a:ext cx="1049" cy="413"/>
              <a:chOff x="1977" y="2129"/>
              <a:chExt cx="1248" cy="480"/>
            </a:xfrm>
          </p:grpSpPr>
          <p:sp>
            <p:nvSpPr>
              <p:cNvPr id="33898" name="Rectangle 53"/>
              <p:cNvSpPr>
                <a:spLocks noChangeArrowheads="1"/>
              </p:cNvSpPr>
              <p:nvPr/>
            </p:nvSpPr>
            <p:spPr bwMode="auto">
              <a:xfrm>
                <a:off x="2138" y="2165"/>
                <a:ext cx="785" cy="3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grpSp>
            <p:nvGrpSpPr>
              <p:cNvPr id="33899" name="Group 54"/>
              <p:cNvGrpSpPr>
                <a:grpSpLocks/>
              </p:cNvGrpSpPr>
              <p:nvPr/>
            </p:nvGrpSpPr>
            <p:grpSpPr bwMode="auto">
              <a:xfrm>
                <a:off x="1977" y="2129"/>
                <a:ext cx="1248" cy="480"/>
                <a:chOff x="1680" y="3168"/>
                <a:chExt cx="1248" cy="480"/>
              </a:xfrm>
            </p:grpSpPr>
            <p:sp>
              <p:nvSpPr>
                <p:cNvPr id="33900" name="Line 55"/>
                <p:cNvSpPr>
                  <a:spLocks noChangeShapeType="1"/>
                </p:cNvSpPr>
                <p:nvPr/>
              </p:nvSpPr>
              <p:spPr bwMode="auto">
                <a:xfrm flipH="1">
                  <a:off x="1776" y="3216"/>
                  <a:ext cx="288" cy="384"/>
                </a:xfrm>
                <a:prstGeom prst="line">
                  <a:avLst/>
                </a:prstGeom>
                <a:noFill/>
                <a:ln w="57150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01" name="Line 56"/>
                <p:cNvSpPr>
                  <a:spLocks noChangeShapeType="1"/>
                </p:cNvSpPr>
                <p:nvPr/>
              </p:nvSpPr>
              <p:spPr bwMode="auto">
                <a:xfrm flipH="1">
                  <a:off x="2304" y="3216"/>
                  <a:ext cx="144" cy="192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02" name="Line 57"/>
                <p:cNvSpPr>
                  <a:spLocks noChangeShapeType="1"/>
                </p:cNvSpPr>
                <p:nvPr/>
              </p:nvSpPr>
              <p:spPr bwMode="auto">
                <a:xfrm flipH="1">
                  <a:off x="2544" y="3216"/>
                  <a:ext cx="288" cy="384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03" name="Line 58"/>
                <p:cNvSpPr>
                  <a:spLocks noChangeShapeType="1"/>
                </p:cNvSpPr>
                <p:nvPr/>
              </p:nvSpPr>
              <p:spPr bwMode="auto">
                <a:xfrm>
                  <a:off x="2160" y="3600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04" name="Line 59"/>
                <p:cNvSpPr>
                  <a:spLocks noChangeShapeType="1"/>
                </p:cNvSpPr>
                <p:nvPr/>
              </p:nvSpPr>
              <p:spPr bwMode="auto">
                <a:xfrm>
                  <a:off x="1920" y="3408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05" name="Line 60"/>
                <p:cNvSpPr>
                  <a:spLocks noChangeShapeType="1"/>
                </p:cNvSpPr>
                <p:nvPr/>
              </p:nvSpPr>
              <p:spPr bwMode="auto">
                <a:xfrm>
                  <a:off x="2064" y="3216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06" name="Line 61"/>
                <p:cNvSpPr>
                  <a:spLocks noChangeShapeType="1"/>
                </p:cNvSpPr>
                <p:nvPr/>
              </p:nvSpPr>
              <p:spPr bwMode="auto">
                <a:xfrm flipH="1">
                  <a:off x="1776" y="3216"/>
                  <a:ext cx="288" cy="384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07" name="Line 62"/>
                <p:cNvSpPr>
                  <a:spLocks noChangeShapeType="1"/>
                </p:cNvSpPr>
                <p:nvPr/>
              </p:nvSpPr>
              <p:spPr bwMode="auto">
                <a:xfrm>
                  <a:off x="1776" y="3600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08" name="Line 63"/>
                <p:cNvSpPr>
                  <a:spLocks noChangeShapeType="1"/>
                </p:cNvSpPr>
                <p:nvPr/>
              </p:nvSpPr>
              <p:spPr bwMode="auto">
                <a:xfrm>
                  <a:off x="2304" y="3408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09" name="Line 64"/>
                <p:cNvSpPr>
                  <a:spLocks noChangeShapeType="1"/>
                </p:cNvSpPr>
                <p:nvPr/>
              </p:nvSpPr>
              <p:spPr bwMode="auto">
                <a:xfrm>
                  <a:off x="2448" y="3216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10" name="Line 65"/>
                <p:cNvSpPr>
                  <a:spLocks noChangeShapeType="1"/>
                </p:cNvSpPr>
                <p:nvPr/>
              </p:nvSpPr>
              <p:spPr bwMode="auto">
                <a:xfrm flipH="1">
                  <a:off x="2160" y="3408"/>
                  <a:ext cx="144" cy="192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3911" name="Group 66"/>
                <p:cNvGrpSpPr>
                  <a:grpSpLocks/>
                </p:cNvGrpSpPr>
                <p:nvPr/>
              </p:nvGrpSpPr>
              <p:grpSpPr bwMode="auto">
                <a:xfrm>
                  <a:off x="1680" y="3168"/>
                  <a:ext cx="1248" cy="480"/>
                  <a:chOff x="2256" y="1536"/>
                  <a:chExt cx="1248" cy="480"/>
                </a:xfrm>
              </p:grpSpPr>
              <p:sp>
                <p:nvSpPr>
                  <p:cNvPr id="33912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2544" y="1536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33913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728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33914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1920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33915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2928" y="1536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33916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2784" y="1728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33917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1920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33918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3312" y="1536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33919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1728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33920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1920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</p:grpSp>
          </p:grpSp>
        </p:grpSp>
        <p:grpSp>
          <p:nvGrpSpPr>
            <p:cNvPr id="33801" name="Group 76"/>
            <p:cNvGrpSpPr>
              <a:grpSpLocks/>
            </p:cNvGrpSpPr>
            <p:nvPr/>
          </p:nvGrpSpPr>
          <p:grpSpPr bwMode="auto">
            <a:xfrm>
              <a:off x="2062" y="1344"/>
              <a:ext cx="1049" cy="413"/>
              <a:chOff x="1969" y="1929"/>
              <a:chExt cx="1248" cy="480"/>
            </a:xfrm>
          </p:grpSpPr>
          <p:sp>
            <p:nvSpPr>
              <p:cNvPr id="33875" name="Rectangle 77"/>
              <p:cNvSpPr>
                <a:spLocks noChangeArrowheads="1"/>
              </p:cNvSpPr>
              <p:nvPr/>
            </p:nvSpPr>
            <p:spPr bwMode="auto">
              <a:xfrm>
                <a:off x="2130" y="1965"/>
                <a:ext cx="731" cy="3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grpSp>
            <p:nvGrpSpPr>
              <p:cNvPr id="33876" name="Group 78"/>
              <p:cNvGrpSpPr>
                <a:grpSpLocks/>
              </p:cNvGrpSpPr>
              <p:nvPr/>
            </p:nvGrpSpPr>
            <p:grpSpPr bwMode="auto">
              <a:xfrm>
                <a:off x="1969" y="1929"/>
                <a:ext cx="1248" cy="480"/>
                <a:chOff x="1680" y="3168"/>
                <a:chExt cx="1248" cy="480"/>
              </a:xfrm>
            </p:grpSpPr>
            <p:sp>
              <p:nvSpPr>
                <p:cNvPr id="33877" name="Line 79"/>
                <p:cNvSpPr>
                  <a:spLocks noChangeShapeType="1"/>
                </p:cNvSpPr>
                <p:nvPr/>
              </p:nvSpPr>
              <p:spPr bwMode="auto">
                <a:xfrm flipH="1">
                  <a:off x="1776" y="3216"/>
                  <a:ext cx="288" cy="384"/>
                </a:xfrm>
                <a:prstGeom prst="line">
                  <a:avLst/>
                </a:prstGeom>
                <a:noFill/>
                <a:ln w="57150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78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2304" y="3216"/>
                  <a:ext cx="144" cy="192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79" name="Line 81"/>
                <p:cNvSpPr>
                  <a:spLocks noChangeShapeType="1"/>
                </p:cNvSpPr>
                <p:nvPr/>
              </p:nvSpPr>
              <p:spPr bwMode="auto">
                <a:xfrm flipH="1">
                  <a:off x="2544" y="3216"/>
                  <a:ext cx="288" cy="384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80" name="Line 82"/>
                <p:cNvSpPr>
                  <a:spLocks noChangeShapeType="1"/>
                </p:cNvSpPr>
                <p:nvPr/>
              </p:nvSpPr>
              <p:spPr bwMode="auto">
                <a:xfrm>
                  <a:off x="2160" y="3600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81" name="Line 83"/>
                <p:cNvSpPr>
                  <a:spLocks noChangeShapeType="1"/>
                </p:cNvSpPr>
                <p:nvPr/>
              </p:nvSpPr>
              <p:spPr bwMode="auto">
                <a:xfrm>
                  <a:off x="1920" y="3408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82" name="Line 84"/>
                <p:cNvSpPr>
                  <a:spLocks noChangeShapeType="1"/>
                </p:cNvSpPr>
                <p:nvPr/>
              </p:nvSpPr>
              <p:spPr bwMode="auto">
                <a:xfrm>
                  <a:off x="2064" y="3216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83" name="Line 85"/>
                <p:cNvSpPr>
                  <a:spLocks noChangeShapeType="1"/>
                </p:cNvSpPr>
                <p:nvPr/>
              </p:nvSpPr>
              <p:spPr bwMode="auto">
                <a:xfrm flipH="1">
                  <a:off x="1776" y="3216"/>
                  <a:ext cx="288" cy="384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84" name="Line 86"/>
                <p:cNvSpPr>
                  <a:spLocks noChangeShapeType="1"/>
                </p:cNvSpPr>
                <p:nvPr/>
              </p:nvSpPr>
              <p:spPr bwMode="auto">
                <a:xfrm>
                  <a:off x="1776" y="3600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85" name="Line 87"/>
                <p:cNvSpPr>
                  <a:spLocks noChangeShapeType="1"/>
                </p:cNvSpPr>
                <p:nvPr/>
              </p:nvSpPr>
              <p:spPr bwMode="auto">
                <a:xfrm>
                  <a:off x="2304" y="3408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86" name="Line 88"/>
                <p:cNvSpPr>
                  <a:spLocks noChangeShapeType="1"/>
                </p:cNvSpPr>
                <p:nvPr/>
              </p:nvSpPr>
              <p:spPr bwMode="auto">
                <a:xfrm>
                  <a:off x="2448" y="3216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87" name="Line 89"/>
                <p:cNvSpPr>
                  <a:spLocks noChangeShapeType="1"/>
                </p:cNvSpPr>
                <p:nvPr/>
              </p:nvSpPr>
              <p:spPr bwMode="auto">
                <a:xfrm flipH="1">
                  <a:off x="2160" y="3408"/>
                  <a:ext cx="144" cy="192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3888" name="Group 90"/>
                <p:cNvGrpSpPr>
                  <a:grpSpLocks/>
                </p:cNvGrpSpPr>
                <p:nvPr/>
              </p:nvGrpSpPr>
              <p:grpSpPr bwMode="auto">
                <a:xfrm>
                  <a:off x="1680" y="3168"/>
                  <a:ext cx="1248" cy="480"/>
                  <a:chOff x="2256" y="1536"/>
                  <a:chExt cx="1248" cy="480"/>
                </a:xfrm>
              </p:grpSpPr>
              <p:sp>
                <p:nvSpPr>
                  <p:cNvPr id="33889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2544" y="1536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33890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728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33891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1920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33892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2928" y="1536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33893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2784" y="1728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33894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1920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33895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3312" y="1536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33896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1728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33897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1920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</p:grpSp>
          </p:grpSp>
        </p:grpSp>
        <p:grpSp>
          <p:nvGrpSpPr>
            <p:cNvPr id="33802" name="Group 100"/>
            <p:cNvGrpSpPr>
              <a:grpSpLocks/>
            </p:cNvGrpSpPr>
            <p:nvPr/>
          </p:nvGrpSpPr>
          <p:grpSpPr bwMode="auto">
            <a:xfrm>
              <a:off x="2062" y="1179"/>
              <a:ext cx="1049" cy="413"/>
              <a:chOff x="1969" y="1737"/>
              <a:chExt cx="1248" cy="480"/>
            </a:xfrm>
          </p:grpSpPr>
          <p:sp>
            <p:nvSpPr>
              <p:cNvPr id="33852" name="Rectangle 101"/>
              <p:cNvSpPr>
                <a:spLocks noChangeArrowheads="1"/>
              </p:cNvSpPr>
              <p:nvPr/>
            </p:nvSpPr>
            <p:spPr bwMode="auto">
              <a:xfrm>
                <a:off x="2137" y="1773"/>
                <a:ext cx="762" cy="3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grpSp>
            <p:nvGrpSpPr>
              <p:cNvPr id="33853" name="Group 102"/>
              <p:cNvGrpSpPr>
                <a:grpSpLocks/>
              </p:cNvGrpSpPr>
              <p:nvPr/>
            </p:nvGrpSpPr>
            <p:grpSpPr bwMode="auto">
              <a:xfrm>
                <a:off x="1969" y="1737"/>
                <a:ext cx="1248" cy="480"/>
                <a:chOff x="1680" y="3168"/>
                <a:chExt cx="1248" cy="480"/>
              </a:xfrm>
            </p:grpSpPr>
            <p:sp>
              <p:nvSpPr>
                <p:cNvPr id="33854" name="Line 103"/>
                <p:cNvSpPr>
                  <a:spLocks noChangeShapeType="1"/>
                </p:cNvSpPr>
                <p:nvPr/>
              </p:nvSpPr>
              <p:spPr bwMode="auto">
                <a:xfrm flipH="1">
                  <a:off x="1776" y="3216"/>
                  <a:ext cx="288" cy="384"/>
                </a:xfrm>
                <a:prstGeom prst="line">
                  <a:avLst/>
                </a:prstGeom>
                <a:noFill/>
                <a:ln w="57150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55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2304" y="3216"/>
                  <a:ext cx="144" cy="192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56" name="Line 105"/>
                <p:cNvSpPr>
                  <a:spLocks noChangeShapeType="1"/>
                </p:cNvSpPr>
                <p:nvPr/>
              </p:nvSpPr>
              <p:spPr bwMode="auto">
                <a:xfrm flipH="1">
                  <a:off x="2544" y="3216"/>
                  <a:ext cx="288" cy="384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57" name="Line 106"/>
                <p:cNvSpPr>
                  <a:spLocks noChangeShapeType="1"/>
                </p:cNvSpPr>
                <p:nvPr/>
              </p:nvSpPr>
              <p:spPr bwMode="auto">
                <a:xfrm>
                  <a:off x="2160" y="3600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58" name="Line 107"/>
                <p:cNvSpPr>
                  <a:spLocks noChangeShapeType="1"/>
                </p:cNvSpPr>
                <p:nvPr/>
              </p:nvSpPr>
              <p:spPr bwMode="auto">
                <a:xfrm>
                  <a:off x="1920" y="3408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59" name="Line 108"/>
                <p:cNvSpPr>
                  <a:spLocks noChangeShapeType="1"/>
                </p:cNvSpPr>
                <p:nvPr/>
              </p:nvSpPr>
              <p:spPr bwMode="auto">
                <a:xfrm>
                  <a:off x="2064" y="3216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60" name="Line 109"/>
                <p:cNvSpPr>
                  <a:spLocks noChangeShapeType="1"/>
                </p:cNvSpPr>
                <p:nvPr/>
              </p:nvSpPr>
              <p:spPr bwMode="auto">
                <a:xfrm flipH="1">
                  <a:off x="1776" y="3216"/>
                  <a:ext cx="288" cy="384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61" name="Line 110"/>
                <p:cNvSpPr>
                  <a:spLocks noChangeShapeType="1"/>
                </p:cNvSpPr>
                <p:nvPr/>
              </p:nvSpPr>
              <p:spPr bwMode="auto">
                <a:xfrm>
                  <a:off x="1776" y="3600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62" name="Line 111"/>
                <p:cNvSpPr>
                  <a:spLocks noChangeShapeType="1"/>
                </p:cNvSpPr>
                <p:nvPr/>
              </p:nvSpPr>
              <p:spPr bwMode="auto">
                <a:xfrm>
                  <a:off x="2304" y="3408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63" name="Line 112"/>
                <p:cNvSpPr>
                  <a:spLocks noChangeShapeType="1"/>
                </p:cNvSpPr>
                <p:nvPr/>
              </p:nvSpPr>
              <p:spPr bwMode="auto">
                <a:xfrm>
                  <a:off x="2448" y="3216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64" name="Line 113"/>
                <p:cNvSpPr>
                  <a:spLocks noChangeShapeType="1"/>
                </p:cNvSpPr>
                <p:nvPr/>
              </p:nvSpPr>
              <p:spPr bwMode="auto">
                <a:xfrm flipH="1">
                  <a:off x="2160" y="3408"/>
                  <a:ext cx="144" cy="192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3865" name="Group 114"/>
                <p:cNvGrpSpPr>
                  <a:grpSpLocks/>
                </p:cNvGrpSpPr>
                <p:nvPr/>
              </p:nvGrpSpPr>
              <p:grpSpPr bwMode="auto">
                <a:xfrm>
                  <a:off x="1680" y="3168"/>
                  <a:ext cx="1248" cy="480"/>
                  <a:chOff x="2256" y="1536"/>
                  <a:chExt cx="1248" cy="480"/>
                </a:xfrm>
              </p:grpSpPr>
              <p:sp>
                <p:nvSpPr>
                  <p:cNvPr id="33866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2544" y="1536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33867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728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33868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1920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33869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2928" y="1536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33870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2784" y="1728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33871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1920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33872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3312" y="1536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33873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1728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  <p:sp>
                <p:nvSpPr>
                  <p:cNvPr id="33874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1920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spcBef>
                        <a:spcPct val="50000"/>
                      </a:spcBef>
                    </a:pPr>
                    <a:endParaRPr lang="en-US"/>
                  </a:p>
                </p:txBody>
              </p:sp>
            </p:grpSp>
          </p:grpSp>
        </p:grpSp>
        <p:grpSp>
          <p:nvGrpSpPr>
            <p:cNvPr id="33803" name="Group 124"/>
            <p:cNvGrpSpPr>
              <a:grpSpLocks/>
            </p:cNvGrpSpPr>
            <p:nvPr/>
          </p:nvGrpSpPr>
          <p:grpSpPr bwMode="auto">
            <a:xfrm>
              <a:off x="2130" y="946"/>
              <a:ext cx="907" cy="1703"/>
              <a:chOff x="2069" y="1411"/>
              <a:chExt cx="1079" cy="1981"/>
            </a:xfrm>
          </p:grpSpPr>
          <p:grpSp>
            <p:nvGrpSpPr>
              <p:cNvPr id="33812" name="Group 125"/>
              <p:cNvGrpSpPr>
                <a:grpSpLocks/>
              </p:cNvGrpSpPr>
              <p:nvPr/>
            </p:nvGrpSpPr>
            <p:grpSpPr bwMode="auto">
              <a:xfrm>
                <a:off x="2090" y="2624"/>
                <a:ext cx="1058" cy="768"/>
                <a:chOff x="1773" y="3216"/>
                <a:chExt cx="1058" cy="768"/>
              </a:xfrm>
            </p:grpSpPr>
            <p:sp>
              <p:nvSpPr>
                <p:cNvPr id="33844" name="Freeform 126"/>
                <p:cNvSpPr>
                  <a:spLocks/>
                </p:cNvSpPr>
                <p:nvPr/>
              </p:nvSpPr>
              <p:spPr bwMode="auto">
                <a:xfrm rot="-10763698">
                  <a:off x="2350" y="3601"/>
                  <a:ext cx="192" cy="336"/>
                </a:xfrm>
                <a:custGeom>
                  <a:avLst/>
                  <a:gdLst>
                    <a:gd name="T0" fmla="*/ 192 w 192"/>
                    <a:gd name="T1" fmla="*/ 0 h 336"/>
                    <a:gd name="T2" fmla="*/ 48 w 192"/>
                    <a:gd name="T3" fmla="*/ 144 h 336"/>
                    <a:gd name="T4" fmla="*/ 0 w 192"/>
                    <a:gd name="T5" fmla="*/ 336 h 3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336">
                      <a:moveTo>
                        <a:pt x="192" y="0"/>
                      </a:moveTo>
                      <a:cubicBezTo>
                        <a:pt x="136" y="44"/>
                        <a:pt x="80" y="88"/>
                        <a:pt x="48" y="144"/>
                      </a:cubicBezTo>
                      <a:cubicBezTo>
                        <a:pt x="16" y="200"/>
                        <a:pt x="8" y="268"/>
                        <a:pt x="0" y="33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45" name="Freeform 127"/>
                <p:cNvSpPr>
                  <a:spLocks/>
                </p:cNvSpPr>
                <p:nvPr/>
              </p:nvSpPr>
              <p:spPr bwMode="auto">
                <a:xfrm rot="-10763698">
                  <a:off x="2304" y="3408"/>
                  <a:ext cx="390" cy="574"/>
                </a:xfrm>
                <a:custGeom>
                  <a:avLst/>
                  <a:gdLst>
                    <a:gd name="T0" fmla="*/ 442 w 344"/>
                    <a:gd name="T1" fmla="*/ 0 h 576"/>
                    <a:gd name="T2" fmla="*/ 71 w 344"/>
                    <a:gd name="T3" fmla="*/ 190 h 576"/>
                    <a:gd name="T4" fmla="*/ 10 w 344"/>
                    <a:gd name="T5" fmla="*/ 572 h 57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4" h="576">
                      <a:moveTo>
                        <a:pt x="344" y="0"/>
                      </a:moveTo>
                      <a:cubicBezTo>
                        <a:pt x="228" y="48"/>
                        <a:pt x="112" y="96"/>
                        <a:pt x="56" y="192"/>
                      </a:cubicBezTo>
                      <a:cubicBezTo>
                        <a:pt x="0" y="288"/>
                        <a:pt x="4" y="432"/>
                        <a:pt x="8" y="57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46" name="Freeform 128"/>
                <p:cNvSpPr>
                  <a:spLocks/>
                </p:cNvSpPr>
                <p:nvPr/>
              </p:nvSpPr>
              <p:spPr bwMode="auto">
                <a:xfrm rot="-10763698">
                  <a:off x="2351" y="3219"/>
                  <a:ext cx="480" cy="765"/>
                </a:xfrm>
                <a:custGeom>
                  <a:avLst/>
                  <a:gdLst>
                    <a:gd name="T0" fmla="*/ 480 w 480"/>
                    <a:gd name="T1" fmla="*/ 0 h 816"/>
                    <a:gd name="T2" fmla="*/ 96 w 480"/>
                    <a:gd name="T3" fmla="*/ 169 h 816"/>
                    <a:gd name="T4" fmla="*/ 0 w 480"/>
                    <a:gd name="T5" fmla="*/ 717 h 81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80" h="816">
                      <a:moveTo>
                        <a:pt x="480" y="0"/>
                      </a:moveTo>
                      <a:cubicBezTo>
                        <a:pt x="328" y="28"/>
                        <a:pt x="176" y="56"/>
                        <a:pt x="96" y="192"/>
                      </a:cubicBezTo>
                      <a:cubicBezTo>
                        <a:pt x="16" y="328"/>
                        <a:pt x="8" y="572"/>
                        <a:pt x="0" y="81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47" name="Freeform 129"/>
                <p:cNvSpPr>
                  <a:spLocks/>
                </p:cNvSpPr>
                <p:nvPr/>
              </p:nvSpPr>
              <p:spPr bwMode="auto">
                <a:xfrm rot="-10763698">
                  <a:off x="2142" y="3598"/>
                  <a:ext cx="112" cy="336"/>
                </a:xfrm>
                <a:custGeom>
                  <a:avLst/>
                  <a:gdLst>
                    <a:gd name="T0" fmla="*/ 0 w 112"/>
                    <a:gd name="T1" fmla="*/ 0 h 336"/>
                    <a:gd name="T2" fmla="*/ 96 w 112"/>
                    <a:gd name="T3" fmla="*/ 192 h 336"/>
                    <a:gd name="T4" fmla="*/ 96 w 112"/>
                    <a:gd name="T5" fmla="*/ 336 h 3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12" h="336">
                      <a:moveTo>
                        <a:pt x="0" y="0"/>
                      </a:moveTo>
                      <a:cubicBezTo>
                        <a:pt x="40" y="68"/>
                        <a:pt x="80" y="136"/>
                        <a:pt x="96" y="192"/>
                      </a:cubicBezTo>
                      <a:cubicBezTo>
                        <a:pt x="112" y="248"/>
                        <a:pt x="104" y="292"/>
                        <a:pt x="96" y="33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48" name="Freeform 130"/>
                <p:cNvSpPr>
                  <a:spLocks/>
                </p:cNvSpPr>
                <p:nvPr/>
              </p:nvSpPr>
              <p:spPr bwMode="auto">
                <a:xfrm rot="-10763698">
                  <a:off x="2301" y="3407"/>
                  <a:ext cx="1" cy="528"/>
                </a:xfrm>
                <a:custGeom>
                  <a:avLst/>
                  <a:gdLst>
                    <a:gd name="T0" fmla="*/ 0 w 1"/>
                    <a:gd name="T1" fmla="*/ 0 h 528"/>
                    <a:gd name="T2" fmla="*/ 0 w 1"/>
                    <a:gd name="T3" fmla="*/ 528 h 5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528">
                      <a:moveTo>
                        <a:pt x="0" y="0"/>
                      </a:moveTo>
                      <a:cubicBezTo>
                        <a:pt x="0" y="0"/>
                        <a:pt x="0" y="264"/>
                        <a:pt x="0" y="52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00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49" name="Freeform 131"/>
                <p:cNvSpPr>
                  <a:spLocks/>
                </p:cNvSpPr>
                <p:nvPr/>
              </p:nvSpPr>
              <p:spPr bwMode="auto">
                <a:xfrm rot="-10763698">
                  <a:off x="2351" y="3216"/>
                  <a:ext cx="120" cy="720"/>
                </a:xfrm>
                <a:custGeom>
                  <a:avLst/>
                  <a:gdLst>
                    <a:gd name="T0" fmla="*/ 86 w 168"/>
                    <a:gd name="T1" fmla="*/ 0 h 720"/>
                    <a:gd name="T2" fmla="*/ 12 w 168"/>
                    <a:gd name="T3" fmla="*/ 480 h 720"/>
                    <a:gd name="T4" fmla="*/ 12 w 168"/>
                    <a:gd name="T5" fmla="*/ 720 h 72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68" h="720">
                      <a:moveTo>
                        <a:pt x="168" y="0"/>
                      </a:moveTo>
                      <a:cubicBezTo>
                        <a:pt x="108" y="180"/>
                        <a:pt x="48" y="360"/>
                        <a:pt x="24" y="480"/>
                      </a:cubicBezTo>
                      <a:cubicBezTo>
                        <a:pt x="0" y="600"/>
                        <a:pt x="12" y="660"/>
                        <a:pt x="24" y="72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50" name="Freeform 132"/>
                <p:cNvSpPr>
                  <a:spLocks/>
                </p:cNvSpPr>
                <p:nvPr/>
              </p:nvSpPr>
              <p:spPr bwMode="auto">
                <a:xfrm rot="-10763698">
                  <a:off x="1773" y="3596"/>
                  <a:ext cx="480" cy="388"/>
                </a:xfrm>
                <a:custGeom>
                  <a:avLst/>
                  <a:gdLst>
                    <a:gd name="T0" fmla="*/ 0 w 480"/>
                    <a:gd name="T1" fmla="*/ 0 h 432"/>
                    <a:gd name="T2" fmla="*/ 336 w 480"/>
                    <a:gd name="T3" fmla="*/ 77 h 432"/>
                    <a:gd name="T4" fmla="*/ 480 w 480"/>
                    <a:gd name="T5" fmla="*/ 348 h 43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80" h="432">
                      <a:moveTo>
                        <a:pt x="0" y="0"/>
                      </a:moveTo>
                      <a:cubicBezTo>
                        <a:pt x="128" y="12"/>
                        <a:pt x="256" y="24"/>
                        <a:pt x="336" y="96"/>
                      </a:cubicBezTo>
                      <a:cubicBezTo>
                        <a:pt x="416" y="168"/>
                        <a:pt x="448" y="300"/>
                        <a:pt x="480" y="43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51" name="Freeform 133"/>
                <p:cNvSpPr>
                  <a:spLocks/>
                </p:cNvSpPr>
                <p:nvPr/>
              </p:nvSpPr>
              <p:spPr bwMode="auto">
                <a:xfrm rot="-10763698">
                  <a:off x="1911" y="3405"/>
                  <a:ext cx="344" cy="576"/>
                </a:xfrm>
                <a:custGeom>
                  <a:avLst/>
                  <a:gdLst>
                    <a:gd name="T0" fmla="*/ 0 w 344"/>
                    <a:gd name="T1" fmla="*/ 0 h 576"/>
                    <a:gd name="T2" fmla="*/ 288 w 344"/>
                    <a:gd name="T3" fmla="*/ 288 h 576"/>
                    <a:gd name="T4" fmla="*/ 336 w 344"/>
                    <a:gd name="T5" fmla="*/ 576 h 57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4" h="576">
                      <a:moveTo>
                        <a:pt x="0" y="0"/>
                      </a:moveTo>
                      <a:cubicBezTo>
                        <a:pt x="116" y="96"/>
                        <a:pt x="232" y="192"/>
                        <a:pt x="288" y="288"/>
                      </a:cubicBezTo>
                      <a:cubicBezTo>
                        <a:pt x="344" y="384"/>
                        <a:pt x="340" y="480"/>
                        <a:pt x="336" y="57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3813" name="Line 134"/>
              <p:cNvSpPr>
                <a:spLocks noChangeShapeType="1"/>
              </p:cNvSpPr>
              <p:nvPr/>
            </p:nvSpPr>
            <p:spPr bwMode="auto">
              <a:xfrm>
                <a:off x="2072" y="2224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4" name="Line 135"/>
              <p:cNvSpPr>
                <a:spLocks noChangeShapeType="1"/>
              </p:cNvSpPr>
              <p:nvPr/>
            </p:nvSpPr>
            <p:spPr bwMode="auto">
              <a:xfrm>
                <a:off x="2080" y="2616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5" name="Line 136"/>
              <p:cNvSpPr>
                <a:spLocks noChangeShapeType="1"/>
              </p:cNvSpPr>
              <p:nvPr/>
            </p:nvSpPr>
            <p:spPr bwMode="auto">
              <a:xfrm>
                <a:off x="2464" y="2832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6" name="Line 137"/>
              <p:cNvSpPr>
                <a:spLocks noChangeShapeType="1"/>
              </p:cNvSpPr>
              <p:nvPr/>
            </p:nvSpPr>
            <p:spPr bwMode="auto">
              <a:xfrm>
                <a:off x="2456" y="2232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7" name="Line 138"/>
              <p:cNvSpPr>
                <a:spLocks noChangeShapeType="1"/>
              </p:cNvSpPr>
              <p:nvPr/>
            </p:nvSpPr>
            <p:spPr bwMode="auto">
              <a:xfrm>
                <a:off x="2072" y="2416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8" name="Line 139"/>
              <p:cNvSpPr>
                <a:spLocks noChangeShapeType="1"/>
              </p:cNvSpPr>
              <p:nvPr/>
            </p:nvSpPr>
            <p:spPr bwMode="auto">
              <a:xfrm>
                <a:off x="2080" y="2832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9" name="Line 140"/>
              <p:cNvSpPr>
                <a:spLocks noChangeShapeType="1"/>
              </p:cNvSpPr>
              <p:nvPr/>
            </p:nvSpPr>
            <p:spPr bwMode="auto">
              <a:xfrm>
                <a:off x="2456" y="2424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0" name="Line 141"/>
              <p:cNvSpPr>
                <a:spLocks noChangeShapeType="1"/>
              </p:cNvSpPr>
              <p:nvPr/>
            </p:nvSpPr>
            <p:spPr bwMode="auto">
              <a:xfrm>
                <a:off x="2848" y="2624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1" name="Line 142"/>
              <p:cNvSpPr>
                <a:spLocks noChangeShapeType="1"/>
              </p:cNvSpPr>
              <p:nvPr/>
            </p:nvSpPr>
            <p:spPr bwMode="auto">
              <a:xfrm>
                <a:off x="2856" y="2840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2" name="Line 143"/>
              <p:cNvSpPr>
                <a:spLocks noChangeShapeType="1"/>
              </p:cNvSpPr>
              <p:nvPr/>
            </p:nvSpPr>
            <p:spPr bwMode="auto">
              <a:xfrm>
                <a:off x="3136" y="1848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3" name="Line 144"/>
              <p:cNvSpPr>
                <a:spLocks noChangeShapeType="1"/>
              </p:cNvSpPr>
              <p:nvPr/>
            </p:nvSpPr>
            <p:spPr bwMode="auto">
              <a:xfrm>
                <a:off x="3144" y="2240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4" name="Line 145"/>
              <p:cNvSpPr>
                <a:spLocks noChangeShapeType="1"/>
              </p:cNvSpPr>
              <p:nvPr/>
            </p:nvSpPr>
            <p:spPr bwMode="auto">
              <a:xfrm>
                <a:off x="3136" y="2040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5" name="Line 146"/>
              <p:cNvSpPr>
                <a:spLocks noChangeShapeType="1"/>
              </p:cNvSpPr>
              <p:nvPr/>
            </p:nvSpPr>
            <p:spPr bwMode="auto">
              <a:xfrm>
                <a:off x="3144" y="2456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6" name="Line 147"/>
              <p:cNvSpPr>
                <a:spLocks noChangeShapeType="1"/>
              </p:cNvSpPr>
              <p:nvPr/>
            </p:nvSpPr>
            <p:spPr bwMode="auto">
              <a:xfrm>
                <a:off x="2464" y="2624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7" name="Line 148"/>
              <p:cNvSpPr>
                <a:spLocks noChangeShapeType="1"/>
              </p:cNvSpPr>
              <p:nvPr/>
            </p:nvSpPr>
            <p:spPr bwMode="auto">
              <a:xfrm>
                <a:off x="2848" y="2224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8" name="Line 149"/>
              <p:cNvSpPr>
                <a:spLocks noChangeShapeType="1"/>
              </p:cNvSpPr>
              <p:nvPr/>
            </p:nvSpPr>
            <p:spPr bwMode="auto">
              <a:xfrm>
                <a:off x="2848" y="2416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9" name="Line 150"/>
              <p:cNvSpPr>
                <a:spLocks noChangeShapeType="1"/>
              </p:cNvSpPr>
              <p:nvPr/>
            </p:nvSpPr>
            <p:spPr bwMode="auto">
              <a:xfrm>
                <a:off x="3000" y="2640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0" name="Line 151"/>
              <p:cNvSpPr>
                <a:spLocks noChangeShapeType="1"/>
              </p:cNvSpPr>
              <p:nvPr/>
            </p:nvSpPr>
            <p:spPr bwMode="auto">
              <a:xfrm>
                <a:off x="2992" y="2040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1" name="Line 152"/>
              <p:cNvSpPr>
                <a:spLocks noChangeShapeType="1"/>
              </p:cNvSpPr>
              <p:nvPr/>
            </p:nvSpPr>
            <p:spPr bwMode="auto">
              <a:xfrm>
                <a:off x="2992" y="2232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2" name="Line 153"/>
              <p:cNvSpPr>
                <a:spLocks noChangeShapeType="1"/>
              </p:cNvSpPr>
              <p:nvPr/>
            </p:nvSpPr>
            <p:spPr bwMode="auto">
              <a:xfrm>
                <a:off x="3000" y="2432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00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3833" name="Group 154"/>
              <p:cNvGrpSpPr>
                <a:grpSpLocks/>
              </p:cNvGrpSpPr>
              <p:nvPr/>
            </p:nvGrpSpPr>
            <p:grpSpPr bwMode="auto">
              <a:xfrm>
                <a:off x="2069" y="1411"/>
                <a:ext cx="1056" cy="768"/>
                <a:chOff x="1733" y="1635"/>
                <a:chExt cx="1056" cy="768"/>
              </a:xfrm>
            </p:grpSpPr>
            <p:grpSp>
              <p:nvGrpSpPr>
                <p:cNvPr id="33834" name="Group 155"/>
                <p:cNvGrpSpPr>
                  <a:grpSpLocks/>
                </p:cNvGrpSpPr>
                <p:nvPr/>
              </p:nvGrpSpPr>
              <p:grpSpPr bwMode="auto">
                <a:xfrm>
                  <a:off x="1733" y="1635"/>
                  <a:ext cx="1056" cy="768"/>
                  <a:chOff x="1776" y="2832"/>
                  <a:chExt cx="1056" cy="768"/>
                </a:xfrm>
              </p:grpSpPr>
              <p:sp>
                <p:nvSpPr>
                  <p:cNvPr id="33836" name="Freeform 156"/>
                  <p:cNvSpPr>
                    <a:spLocks/>
                  </p:cNvSpPr>
                  <p:nvPr/>
                </p:nvSpPr>
                <p:spPr bwMode="auto">
                  <a:xfrm>
                    <a:off x="2064" y="2880"/>
                    <a:ext cx="192" cy="336"/>
                  </a:xfrm>
                  <a:custGeom>
                    <a:avLst/>
                    <a:gdLst>
                      <a:gd name="T0" fmla="*/ 192 w 192"/>
                      <a:gd name="T1" fmla="*/ 0 h 336"/>
                      <a:gd name="T2" fmla="*/ 48 w 192"/>
                      <a:gd name="T3" fmla="*/ 144 h 336"/>
                      <a:gd name="T4" fmla="*/ 0 w 192"/>
                      <a:gd name="T5" fmla="*/ 336 h 336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336">
                        <a:moveTo>
                          <a:pt x="192" y="0"/>
                        </a:moveTo>
                        <a:cubicBezTo>
                          <a:pt x="136" y="44"/>
                          <a:pt x="80" y="88"/>
                          <a:pt x="48" y="144"/>
                        </a:cubicBezTo>
                        <a:cubicBezTo>
                          <a:pt x="16" y="200"/>
                          <a:pt x="8" y="268"/>
                          <a:pt x="0" y="336"/>
                        </a:cubicBezTo>
                      </a:path>
                    </a:pathLst>
                  </a:custGeom>
                  <a:noFill/>
                  <a:ln w="38100" cap="flat" cmpd="sng">
                    <a:solidFill>
                      <a:srgbClr val="00CC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2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837" name="Freeform 157"/>
                  <p:cNvSpPr>
                    <a:spLocks/>
                  </p:cNvSpPr>
                  <p:nvPr/>
                </p:nvSpPr>
                <p:spPr bwMode="auto">
                  <a:xfrm>
                    <a:off x="1912" y="2832"/>
                    <a:ext cx="392" cy="576"/>
                  </a:xfrm>
                  <a:custGeom>
                    <a:avLst/>
                    <a:gdLst>
                      <a:gd name="T0" fmla="*/ 447 w 344"/>
                      <a:gd name="T1" fmla="*/ 0 h 576"/>
                      <a:gd name="T2" fmla="*/ 73 w 344"/>
                      <a:gd name="T3" fmla="*/ 192 h 576"/>
                      <a:gd name="T4" fmla="*/ 10 w 344"/>
                      <a:gd name="T5" fmla="*/ 576 h 576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44" h="576">
                        <a:moveTo>
                          <a:pt x="344" y="0"/>
                        </a:moveTo>
                        <a:cubicBezTo>
                          <a:pt x="228" y="48"/>
                          <a:pt x="112" y="96"/>
                          <a:pt x="56" y="192"/>
                        </a:cubicBezTo>
                        <a:cubicBezTo>
                          <a:pt x="0" y="288"/>
                          <a:pt x="4" y="432"/>
                          <a:pt x="8" y="576"/>
                        </a:cubicBezTo>
                      </a:path>
                    </a:pathLst>
                  </a:custGeom>
                  <a:noFill/>
                  <a:ln w="38100" cap="flat" cmpd="sng">
                    <a:solidFill>
                      <a:srgbClr val="00CC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2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838" name="Freeform 158"/>
                  <p:cNvSpPr>
                    <a:spLocks/>
                  </p:cNvSpPr>
                  <p:nvPr/>
                </p:nvSpPr>
                <p:spPr bwMode="auto">
                  <a:xfrm>
                    <a:off x="1776" y="2832"/>
                    <a:ext cx="480" cy="768"/>
                  </a:xfrm>
                  <a:custGeom>
                    <a:avLst/>
                    <a:gdLst>
                      <a:gd name="T0" fmla="*/ 480 w 480"/>
                      <a:gd name="T1" fmla="*/ 0 h 816"/>
                      <a:gd name="T2" fmla="*/ 96 w 480"/>
                      <a:gd name="T3" fmla="*/ 170 h 816"/>
                      <a:gd name="T4" fmla="*/ 0 w 480"/>
                      <a:gd name="T5" fmla="*/ 723 h 816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80" h="816">
                        <a:moveTo>
                          <a:pt x="480" y="0"/>
                        </a:moveTo>
                        <a:cubicBezTo>
                          <a:pt x="328" y="28"/>
                          <a:pt x="176" y="56"/>
                          <a:pt x="96" y="192"/>
                        </a:cubicBezTo>
                        <a:cubicBezTo>
                          <a:pt x="16" y="328"/>
                          <a:pt x="8" y="572"/>
                          <a:pt x="0" y="816"/>
                        </a:cubicBezTo>
                      </a:path>
                    </a:pathLst>
                  </a:custGeom>
                  <a:noFill/>
                  <a:ln w="38100" cap="flat" cmpd="sng">
                    <a:solidFill>
                      <a:srgbClr val="00CC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2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839" name="Freeform 159"/>
                  <p:cNvSpPr>
                    <a:spLocks/>
                  </p:cNvSpPr>
                  <p:nvPr/>
                </p:nvSpPr>
                <p:spPr bwMode="auto">
                  <a:xfrm>
                    <a:off x="2352" y="2880"/>
                    <a:ext cx="112" cy="336"/>
                  </a:xfrm>
                  <a:custGeom>
                    <a:avLst/>
                    <a:gdLst>
                      <a:gd name="T0" fmla="*/ 0 w 112"/>
                      <a:gd name="T1" fmla="*/ 0 h 336"/>
                      <a:gd name="T2" fmla="*/ 96 w 112"/>
                      <a:gd name="T3" fmla="*/ 192 h 336"/>
                      <a:gd name="T4" fmla="*/ 96 w 112"/>
                      <a:gd name="T5" fmla="*/ 336 h 336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12" h="336">
                        <a:moveTo>
                          <a:pt x="0" y="0"/>
                        </a:moveTo>
                        <a:cubicBezTo>
                          <a:pt x="40" y="68"/>
                          <a:pt x="80" y="136"/>
                          <a:pt x="96" y="192"/>
                        </a:cubicBezTo>
                        <a:cubicBezTo>
                          <a:pt x="112" y="248"/>
                          <a:pt x="104" y="292"/>
                          <a:pt x="96" y="336"/>
                        </a:cubicBezTo>
                      </a:path>
                    </a:pathLst>
                  </a:custGeom>
                  <a:noFill/>
                  <a:ln w="38100" cap="flat" cmpd="sng">
                    <a:solidFill>
                      <a:srgbClr val="00CC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2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840" name="Freeform 160"/>
                  <p:cNvSpPr>
                    <a:spLocks/>
                  </p:cNvSpPr>
                  <p:nvPr/>
                </p:nvSpPr>
                <p:spPr bwMode="auto">
                  <a:xfrm>
                    <a:off x="2304" y="2880"/>
                    <a:ext cx="1" cy="528"/>
                  </a:xfrm>
                  <a:custGeom>
                    <a:avLst/>
                    <a:gdLst>
                      <a:gd name="T0" fmla="*/ 0 w 1"/>
                      <a:gd name="T1" fmla="*/ 0 h 528"/>
                      <a:gd name="T2" fmla="*/ 0 w 1"/>
                      <a:gd name="T3" fmla="*/ 528 h 52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1" h="528">
                        <a:moveTo>
                          <a:pt x="0" y="0"/>
                        </a:moveTo>
                        <a:cubicBezTo>
                          <a:pt x="0" y="0"/>
                          <a:pt x="0" y="264"/>
                          <a:pt x="0" y="528"/>
                        </a:cubicBezTo>
                      </a:path>
                    </a:pathLst>
                  </a:custGeom>
                  <a:noFill/>
                  <a:ln w="38100" cap="flat" cmpd="sng">
                    <a:solidFill>
                      <a:srgbClr val="00CC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2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841" name="Freeform 161"/>
                  <p:cNvSpPr>
                    <a:spLocks/>
                  </p:cNvSpPr>
                  <p:nvPr/>
                </p:nvSpPr>
                <p:spPr bwMode="auto">
                  <a:xfrm>
                    <a:off x="2136" y="2880"/>
                    <a:ext cx="120" cy="720"/>
                  </a:xfrm>
                  <a:custGeom>
                    <a:avLst/>
                    <a:gdLst>
                      <a:gd name="T0" fmla="*/ 86 w 168"/>
                      <a:gd name="T1" fmla="*/ 0 h 720"/>
                      <a:gd name="T2" fmla="*/ 12 w 168"/>
                      <a:gd name="T3" fmla="*/ 480 h 720"/>
                      <a:gd name="T4" fmla="*/ 12 w 168"/>
                      <a:gd name="T5" fmla="*/ 720 h 72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68" h="720">
                        <a:moveTo>
                          <a:pt x="168" y="0"/>
                        </a:moveTo>
                        <a:cubicBezTo>
                          <a:pt x="108" y="180"/>
                          <a:pt x="48" y="360"/>
                          <a:pt x="24" y="480"/>
                        </a:cubicBezTo>
                        <a:cubicBezTo>
                          <a:pt x="0" y="600"/>
                          <a:pt x="12" y="660"/>
                          <a:pt x="24" y="72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00CC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2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842" name="Freeform 162"/>
                  <p:cNvSpPr>
                    <a:spLocks/>
                  </p:cNvSpPr>
                  <p:nvPr/>
                </p:nvSpPr>
                <p:spPr bwMode="auto">
                  <a:xfrm>
                    <a:off x="2352" y="2832"/>
                    <a:ext cx="480" cy="384"/>
                  </a:xfrm>
                  <a:custGeom>
                    <a:avLst/>
                    <a:gdLst>
                      <a:gd name="T0" fmla="*/ 0 w 480"/>
                      <a:gd name="T1" fmla="*/ 0 h 432"/>
                      <a:gd name="T2" fmla="*/ 336 w 480"/>
                      <a:gd name="T3" fmla="*/ 76 h 432"/>
                      <a:gd name="T4" fmla="*/ 480 w 480"/>
                      <a:gd name="T5" fmla="*/ 341 h 4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80" h="432">
                        <a:moveTo>
                          <a:pt x="0" y="0"/>
                        </a:moveTo>
                        <a:cubicBezTo>
                          <a:pt x="128" y="12"/>
                          <a:pt x="256" y="24"/>
                          <a:pt x="336" y="96"/>
                        </a:cubicBezTo>
                        <a:cubicBezTo>
                          <a:pt x="416" y="168"/>
                          <a:pt x="448" y="300"/>
                          <a:pt x="480" y="432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00CC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2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843" name="Freeform 163"/>
                  <p:cNvSpPr>
                    <a:spLocks/>
                  </p:cNvSpPr>
                  <p:nvPr/>
                </p:nvSpPr>
                <p:spPr bwMode="auto">
                  <a:xfrm>
                    <a:off x="2352" y="2832"/>
                    <a:ext cx="344" cy="576"/>
                  </a:xfrm>
                  <a:custGeom>
                    <a:avLst/>
                    <a:gdLst>
                      <a:gd name="T0" fmla="*/ 0 w 344"/>
                      <a:gd name="T1" fmla="*/ 0 h 576"/>
                      <a:gd name="T2" fmla="*/ 288 w 344"/>
                      <a:gd name="T3" fmla="*/ 288 h 576"/>
                      <a:gd name="T4" fmla="*/ 336 w 344"/>
                      <a:gd name="T5" fmla="*/ 576 h 576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44" h="576">
                        <a:moveTo>
                          <a:pt x="0" y="0"/>
                        </a:moveTo>
                        <a:cubicBezTo>
                          <a:pt x="116" y="96"/>
                          <a:pt x="232" y="192"/>
                          <a:pt x="288" y="288"/>
                        </a:cubicBezTo>
                        <a:cubicBezTo>
                          <a:pt x="344" y="384"/>
                          <a:pt x="340" y="480"/>
                          <a:pt x="336" y="576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00CC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2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3835" name="Freeform 164"/>
                <p:cNvSpPr>
                  <a:spLocks/>
                </p:cNvSpPr>
                <p:nvPr/>
              </p:nvSpPr>
              <p:spPr bwMode="auto">
                <a:xfrm>
                  <a:off x="2334" y="1676"/>
                  <a:ext cx="182" cy="690"/>
                </a:xfrm>
                <a:custGeom>
                  <a:avLst/>
                  <a:gdLst>
                    <a:gd name="T0" fmla="*/ 0 w 182"/>
                    <a:gd name="T1" fmla="*/ 0 h 690"/>
                    <a:gd name="T2" fmla="*/ 152 w 182"/>
                    <a:gd name="T3" fmla="*/ 243 h 690"/>
                    <a:gd name="T4" fmla="*/ 182 w 182"/>
                    <a:gd name="T5" fmla="*/ 690 h 69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82" h="690">
                      <a:moveTo>
                        <a:pt x="0" y="0"/>
                      </a:moveTo>
                      <a:cubicBezTo>
                        <a:pt x="61" y="64"/>
                        <a:pt x="122" y="128"/>
                        <a:pt x="152" y="243"/>
                      </a:cubicBezTo>
                      <a:cubicBezTo>
                        <a:pt x="182" y="358"/>
                        <a:pt x="182" y="524"/>
                        <a:pt x="182" y="69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CC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3804" name="Group 165"/>
            <p:cNvGrpSpPr>
              <a:grpSpLocks/>
            </p:cNvGrpSpPr>
            <p:nvPr/>
          </p:nvGrpSpPr>
          <p:grpSpPr bwMode="auto">
            <a:xfrm>
              <a:off x="2330" y="738"/>
              <a:ext cx="463" cy="2184"/>
              <a:chOff x="2359" y="1132"/>
              <a:chExt cx="551" cy="2541"/>
            </a:xfrm>
          </p:grpSpPr>
          <p:grpSp>
            <p:nvGrpSpPr>
              <p:cNvPr id="33806" name="Group 166"/>
              <p:cNvGrpSpPr>
                <a:grpSpLocks/>
              </p:cNvGrpSpPr>
              <p:nvPr/>
            </p:nvGrpSpPr>
            <p:grpSpPr bwMode="auto">
              <a:xfrm>
                <a:off x="2525" y="3292"/>
                <a:ext cx="385" cy="381"/>
                <a:chOff x="1053" y="2637"/>
                <a:chExt cx="385" cy="381"/>
              </a:xfrm>
            </p:grpSpPr>
            <p:sp>
              <p:nvSpPr>
                <p:cNvPr id="33810" name="Oval 167"/>
                <p:cNvSpPr>
                  <a:spLocks noChangeArrowheads="1"/>
                </p:cNvSpPr>
                <p:nvPr/>
              </p:nvSpPr>
              <p:spPr bwMode="auto">
                <a:xfrm>
                  <a:off x="1053" y="2637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  <p:sp>
              <p:nvSpPr>
                <p:cNvPr id="33811" name="Text Box 168"/>
                <p:cNvSpPr txBox="1">
                  <a:spLocks noChangeArrowheads="1"/>
                </p:cNvSpPr>
                <p:nvPr/>
              </p:nvSpPr>
              <p:spPr bwMode="auto">
                <a:xfrm>
                  <a:off x="1196" y="2637"/>
                  <a:ext cx="242" cy="3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n-US" sz="2800" b="1" i="1">
                      <a:solidFill>
                        <a:schemeClr val="accent1"/>
                      </a:solidFill>
                      <a:latin typeface="Times New Roman" pitchFamily="18" charset="0"/>
                    </a:rPr>
                    <a:t>s</a:t>
                  </a:r>
                </a:p>
              </p:txBody>
            </p:sp>
          </p:grpSp>
          <p:grpSp>
            <p:nvGrpSpPr>
              <p:cNvPr id="33807" name="Group 169"/>
              <p:cNvGrpSpPr>
                <a:grpSpLocks/>
              </p:cNvGrpSpPr>
              <p:nvPr/>
            </p:nvGrpSpPr>
            <p:grpSpPr bwMode="auto">
              <a:xfrm>
                <a:off x="2359" y="1132"/>
                <a:ext cx="336" cy="384"/>
                <a:chOff x="909" y="1293"/>
                <a:chExt cx="336" cy="384"/>
              </a:xfrm>
            </p:grpSpPr>
            <p:sp>
              <p:nvSpPr>
                <p:cNvPr id="33808" name="Oval 170"/>
                <p:cNvSpPr>
                  <a:spLocks noChangeArrowheads="1"/>
                </p:cNvSpPr>
                <p:nvPr/>
              </p:nvSpPr>
              <p:spPr bwMode="auto">
                <a:xfrm>
                  <a:off x="1053" y="1485"/>
                  <a:ext cx="192" cy="192"/>
                </a:xfrm>
                <a:prstGeom prst="ellipse">
                  <a:avLst/>
                </a:prstGeom>
                <a:solidFill>
                  <a:schemeClr val="accent2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  <p:sp>
              <p:nvSpPr>
                <p:cNvPr id="33809" name="Text Box 171"/>
                <p:cNvSpPr txBox="1">
                  <a:spLocks noChangeArrowheads="1"/>
                </p:cNvSpPr>
                <p:nvPr/>
              </p:nvSpPr>
              <p:spPr bwMode="auto">
                <a:xfrm>
                  <a:off x="909" y="1293"/>
                  <a:ext cx="212" cy="3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n-US" sz="2800" b="1" i="1">
                      <a:solidFill>
                        <a:schemeClr val="accent2"/>
                      </a:solidFill>
                      <a:latin typeface="Times New Roman" pitchFamily="18" charset="0"/>
                    </a:rPr>
                    <a:t>t</a:t>
                  </a:r>
                </a:p>
              </p:txBody>
            </p:sp>
          </p:grpSp>
        </p:grpSp>
        <p:sp>
          <p:nvSpPr>
            <p:cNvPr id="33805" name="Freeform 172"/>
            <p:cNvSpPr>
              <a:spLocks/>
            </p:cNvSpPr>
            <p:nvPr/>
          </p:nvSpPr>
          <p:spPr bwMode="auto">
            <a:xfrm>
              <a:off x="1786" y="862"/>
              <a:ext cx="1537" cy="1277"/>
            </a:xfrm>
            <a:custGeom>
              <a:avLst/>
              <a:gdLst>
                <a:gd name="T0" fmla="*/ 1293 w 1827"/>
                <a:gd name="T1" fmla="*/ 0 h 1485"/>
                <a:gd name="T2" fmla="*/ 1052 w 1827"/>
                <a:gd name="T3" fmla="*/ 297 h 1485"/>
                <a:gd name="T4" fmla="*/ 805 w 1827"/>
                <a:gd name="T5" fmla="*/ 880 h 1485"/>
                <a:gd name="T6" fmla="*/ 0 w 1827"/>
                <a:gd name="T7" fmla="*/ 1098 h 148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27" h="1485">
                  <a:moveTo>
                    <a:pt x="1827" y="0"/>
                  </a:moveTo>
                  <a:cubicBezTo>
                    <a:pt x="1714" y="101"/>
                    <a:pt x="1601" y="203"/>
                    <a:pt x="1486" y="401"/>
                  </a:cubicBezTo>
                  <a:cubicBezTo>
                    <a:pt x="1371" y="599"/>
                    <a:pt x="1385" y="1009"/>
                    <a:pt x="1137" y="1190"/>
                  </a:cubicBezTo>
                  <a:cubicBezTo>
                    <a:pt x="889" y="1371"/>
                    <a:pt x="444" y="1428"/>
                    <a:pt x="0" y="1485"/>
                  </a:cubicBezTo>
                </a:path>
              </a:pathLst>
            </a:custGeom>
            <a:noFill/>
            <a:ln w="76200" cap="flat" cmpd="sng">
              <a:solidFill>
                <a:srgbClr val="00FF00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797" name="Rectangle 173"/>
          <p:cNvSpPr>
            <a:spLocks noChangeArrowheads="1"/>
          </p:cNvSpPr>
          <p:nvPr/>
        </p:nvSpPr>
        <p:spPr bwMode="auto">
          <a:xfrm>
            <a:off x="515938" y="2005013"/>
            <a:ext cx="8388350" cy="363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0066FF"/>
              </a:buClr>
              <a:buFont typeface="Wingdings" pitchFamily="2" charset="2"/>
              <a:buChar char="§"/>
            </a:pPr>
            <a:r>
              <a:rPr lang="en-US"/>
              <a:t>Multi-scan-line stereo</a:t>
            </a:r>
            <a:r>
              <a:rPr lang="en-US" sz="2800"/>
              <a:t> </a:t>
            </a:r>
          </a:p>
          <a:p>
            <a:pPr lvl="1" eaLnBrk="0" hangingPunct="0">
              <a:lnSpc>
                <a:spcPct val="90000"/>
              </a:lnSpc>
              <a:spcBef>
                <a:spcPct val="50000"/>
              </a:spcBef>
              <a:buClr>
                <a:srgbClr val="0066FF"/>
              </a:buClr>
              <a:buFont typeface="Wingdings" pitchFamily="2" charset="2"/>
              <a:buNone/>
            </a:pPr>
            <a:r>
              <a:rPr lang="en-US" sz="2000">
                <a:solidFill>
                  <a:srgbClr val="0066FF"/>
                </a:solidFill>
              </a:rPr>
              <a:t>[Roy &amp; Cox 1998, 1999]</a:t>
            </a:r>
          </a:p>
          <a:p>
            <a:pPr lvl="1" eaLnBrk="0" hangingPunct="0">
              <a:lnSpc>
                <a:spcPct val="90000"/>
              </a:lnSpc>
              <a:spcBef>
                <a:spcPct val="50000"/>
              </a:spcBef>
              <a:buClr>
                <a:srgbClr val="0066FF"/>
              </a:buClr>
              <a:buFont typeface="Wingdings" pitchFamily="2" charset="2"/>
              <a:buNone/>
            </a:pPr>
            <a:r>
              <a:rPr lang="en-US" sz="2000">
                <a:solidFill>
                  <a:srgbClr val="0066FF"/>
                </a:solidFill>
              </a:rPr>
              <a:t>[Ishikawa &amp; Geiger 1999]</a:t>
            </a:r>
            <a:r>
              <a:rPr lang="en-US" sz="2000"/>
              <a:t> (occlusion handling)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0066FF"/>
              </a:buClr>
              <a:buFont typeface="Wingdings" pitchFamily="2" charset="2"/>
              <a:buChar char="§"/>
            </a:pPr>
            <a:r>
              <a:rPr lang="en-US"/>
              <a:t>“Linear” interaction energy</a:t>
            </a:r>
          </a:p>
          <a:p>
            <a:pPr lvl="1" eaLnBrk="0" hangingPunct="0">
              <a:lnSpc>
                <a:spcPct val="90000"/>
              </a:lnSpc>
              <a:spcBef>
                <a:spcPct val="50000"/>
              </a:spcBef>
              <a:buClr>
                <a:srgbClr val="0066FF"/>
              </a:buClr>
              <a:buFont typeface="Wingdings" pitchFamily="2" charset="2"/>
              <a:buNone/>
            </a:pPr>
            <a:r>
              <a:rPr lang="en-US" sz="2000">
                <a:solidFill>
                  <a:srgbClr val="0066FF"/>
                </a:solidFill>
              </a:rPr>
              <a:t>[Ishikawa &amp; Geiger 1998]</a:t>
            </a:r>
          </a:p>
          <a:p>
            <a:pPr lvl="1" eaLnBrk="0" hangingPunct="0">
              <a:lnSpc>
                <a:spcPct val="90000"/>
              </a:lnSpc>
              <a:spcBef>
                <a:spcPct val="50000"/>
              </a:spcBef>
              <a:buClr>
                <a:srgbClr val="0066FF"/>
              </a:buClr>
              <a:buFont typeface="Wingdings" pitchFamily="2" charset="2"/>
              <a:buNone/>
            </a:pPr>
            <a:r>
              <a:rPr lang="en-US" sz="2000">
                <a:solidFill>
                  <a:srgbClr val="0066FF"/>
                </a:solidFill>
              </a:rPr>
              <a:t>[Boykov, Veksler, Zabih 1998]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0066FF"/>
              </a:buClr>
              <a:buFont typeface="Wingdings" pitchFamily="2" charset="2"/>
              <a:buChar char="§"/>
            </a:pPr>
            <a:r>
              <a:rPr lang="en-US"/>
              <a:t>Convex interaction energy</a:t>
            </a:r>
          </a:p>
          <a:p>
            <a:pPr lvl="1" eaLnBrk="0" hangingPunct="0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100000"/>
            </a:pPr>
            <a:r>
              <a:rPr lang="en-US" sz="2000">
                <a:solidFill>
                  <a:srgbClr val="0066FF"/>
                </a:solidFill>
              </a:rPr>
              <a:t>[Ishikawa 2000, 2003]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Binary graphs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125413" y="966788"/>
            <a:ext cx="8883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66FF"/>
                </a:solidFill>
              </a:rPr>
              <a:t>[Kolmogorov, Zabih : What energy functions can be minimized via graph cuts? ECCV 2002]</a:t>
            </a:r>
          </a:p>
        </p:txBody>
      </p:sp>
      <p:graphicFrame>
        <p:nvGraphicFramePr>
          <p:cNvPr id="34820" name="Object 85"/>
          <p:cNvGraphicFramePr>
            <a:graphicFrameLocks noChangeAspect="1"/>
          </p:cNvGraphicFramePr>
          <p:nvPr/>
        </p:nvGraphicFramePr>
        <p:xfrm>
          <a:off x="568325" y="2090738"/>
          <a:ext cx="4643438" cy="74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08" name="Equation" r:id="rId3" imgW="2476500" imgH="355600" progId="Equation.3">
                  <p:embed/>
                </p:oleObj>
              </mc:Choice>
              <mc:Fallback>
                <p:oleObj name="Equation" r:id="rId3" imgW="2476500" imgH="355600" progId="Equation.3">
                  <p:embed/>
                  <p:pic>
                    <p:nvPicPr>
                      <p:cNvPr id="0" name="Object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325" y="2090738"/>
                        <a:ext cx="4643438" cy="747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1" name="Object 86"/>
          <p:cNvGraphicFramePr>
            <a:graphicFrameLocks noChangeAspect="1"/>
          </p:cNvGraphicFramePr>
          <p:nvPr/>
        </p:nvGraphicFramePr>
        <p:xfrm>
          <a:off x="466725" y="2905125"/>
          <a:ext cx="1179513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09" name="Equation" r:id="rId5" imgW="622030" imgH="241195" progId="Equation.3">
                  <p:embed/>
                </p:oleObj>
              </mc:Choice>
              <mc:Fallback>
                <p:oleObj name="Equation" r:id="rId5" imgW="622030" imgH="241195" progId="Equation.3">
                  <p:embed/>
                  <p:pic>
                    <p:nvPicPr>
                      <p:cNvPr id="0" name="Object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2905125"/>
                        <a:ext cx="1179513" cy="534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2" name="Rectangle 88"/>
          <p:cNvSpPr>
            <a:spLocks noChangeArrowheads="1"/>
          </p:cNvSpPr>
          <p:nvPr/>
        </p:nvSpPr>
        <p:spPr bwMode="auto">
          <a:xfrm>
            <a:off x="0" y="4475163"/>
            <a:ext cx="9144000" cy="1552575"/>
          </a:xfrm>
          <a:prstGeom prst="rect">
            <a:avLst/>
          </a:prstGeom>
          <a:solidFill>
            <a:srgbClr val="FFFF99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0066FF"/>
                </a:solidFill>
              </a:rPr>
              <a:t>Complete characterization of energies that can be minimized with graph cut : </a:t>
            </a:r>
          </a:p>
          <a:p>
            <a:r>
              <a:rPr lang="en-US" i="1">
                <a:latin typeface="Times New Roman" pitchFamily="18" charset="0"/>
              </a:rPr>
              <a:t>E(f)</a:t>
            </a:r>
            <a:r>
              <a:rPr lang="en-US">
                <a:latin typeface="Tahoma" pitchFamily="34" charset="0"/>
              </a:rPr>
              <a:t>  can be minimized by </a:t>
            </a:r>
          </a:p>
          <a:p>
            <a:r>
              <a:rPr lang="en-US" i="1">
                <a:latin typeface="Tahoma" pitchFamily="34" charset="0"/>
              </a:rPr>
              <a:t>s-t</a:t>
            </a:r>
            <a:r>
              <a:rPr lang="en-US">
                <a:latin typeface="Tahoma" pitchFamily="34" charset="0"/>
              </a:rPr>
              <a:t> graph cuts</a:t>
            </a:r>
            <a:endParaRPr lang="en-US">
              <a:solidFill>
                <a:srgbClr val="0066FF"/>
              </a:solidFill>
            </a:endParaRPr>
          </a:p>
        </p:txBody>
      </p:sp>
      <p:grpSp>
        <p:nvGrpSpPr>
          <p:cNvPr id="34823" name="Group 92"/>
          <p:cNvGrpSpPr>
            <a:grpSpLocks/>
          </p:cNvGrpSpPr>
          <p:nvPr/>
        </p:nvGrpSpPr>
        <p:grpSpPr bwMode="auto">
          <a:xfrm>
            <a:off x="6148388" y="1560513"/>
            <a:ext cx="2995612" cy="2652712"/>
            <a:chOff x="3873" y="983"/>
            <a:chExt cx="1887" cy="1671"/>
          </a:xfrm>
        </p:grpSpPr>
        <p:graphicFrame>
          <p:nvGraphicFramePr>
            <p:cNvPr id="34827" name="Object 4"/>
            <p:cNvGraphicFramePr>
              <a:graphicFrameLocks noChangeAspect="1"/>
            </p:cNvGraphicFramePr>
            <p:nvPr/>
          </p:nvGraphicFramePr>
          <p:xfrm>
            <a:off x="4419" y="1795"/>
            <a:ext cx="364" cy="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10" name="Equation" r:id="rId7" imgW="253890" imgH="241195" progId="Equation.3">
                    <p:embed/>
                  </p:oleObj>
                </mc:Choice>
                <mc:Fallback>
                  <p:oleObj name="Equation" r:id="rId7" imgW="253890" imgH="241195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9" y="1795"/>
                          <a:ext cx="364" cy="2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4828" name="Group 5"/>
            <p:cNvGrpSpPr>
              <a:grpSpLocks/>
            </p:cNvGrpSpPr>
            <p:nvPr/>
          </p:nvGrpSpPr>
          <p:grpSpPr bwMode="auto">
            <a:xfrm>
              <a:off x="4352" y="1040"/>
              <a:ext cx="776" cy="1182"/>
              <a:chOff x="3504" y="1497"/>
              <a:chExt cx="776" cy="1182"/>
            </a:xfrm>
          </p:grpSpPr>
          <p:grpSp>
            <p:nvGrpSpPr>
              <p:cNvPr id="34896" name="Group 6"/>
              <p:cNvGrpSpPr>
                <a:grpSpLocks/>
              </p:cNvGrpSpPr>
              <p:nvPr/>
            </p:nvGrpSpPr>
            <p:grpSpPr bwMode="auto">
              <a:xfrm>
                <a:off x="3504" y="1911"/>
                <a:ext cx="768" cy="768"/>
                <a:chOff x="672" y="1344"/>
                <a:chExt cx="768" cy="768"/>
              </a:xfrm>
            </p:grpSpPr>
            <p:sp>
              <p:nvSpPr>
                <p:cNvPr id="34898" name="Line 7"/>
                <p:cNvSpPr>
                  <a:spLocks noChangeShapeType="1"/>
                </p:cNvSpPr>
                <p:nvPr/>
              </p:nvSpPr>
              <p:spPr bwMode="auto">
                <a:xfrm>
                  <a:off x="672" y="1344"/>
                  <a:ext cx="0" cy="768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99" name="Line 8"/>
                <p:cNvSpPr>
                  <a:spLocks noChangeShapeType="1"/>
                </p:cNvSpPr>
                <p:nvPr/>
              </p:nvSpPr>
              <p:spPr bwMode="auto">
                <a:xfrm>
                  <a:off x="1440" y="1344"/>
                  <a:ext cx="0" cy="768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900" name="Line 9"/>
                <p:cNvSpPr>
                  <a:spLocks noChangeShapeType="1"/>
                </p:cNvSpPr>
                <p:nvPr/>
              </p:nvSpPr>
              <p:spPr bwMode="auto">
                <a:xfrm>
                  <a:off x="1056" y="2112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901" name="Line 10"/>
                <p:cNvSpPr>
                  <a:spLocks noChangeShapeType="1"/>
                </p:cNvSpPr>
                <p:nvPr/>
              </p:nvSpPr>
              <p:spPr bwMode="auto">
                <a:xfrm>
                  <a:off x="672" y="1728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902" name="Line 11"/>
                <p:cNvSpPr>
                  <a:spLocks noChangeShapeType="1"/>
                </p:cNvSpPr>
                <p:nvPr/>
              </p:nvSpPr>
              <p:spPr bwMode="auto">
                <a:xfrm>
                  <a:off x="672" y="1344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903" name="Line 12"/>
                <p:cNvSpPr>
                  <a:spLocks noChangeShapeType="1"/>
                </p:cNvSpPr>
                <p:nvPr/>
              </p:nvSpPr>
              <p:spPr bwMode="auto">
                <a:xfrm>
                  <a:off x="672" y="2112"/>
                  <a:ext cx="384" cy="0"/>
                </a:xfrm>
                <a:prstGeom prst="line">
                  <a:avLst/>
                </a:prstGeom>
                <a:noFill/>
                <a:ln w="1270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904" name="Line 13"/>
                <p:cNvSpPr>
                  <a:spLocks noChangeShapeType="1"/>
                </p:cNvSpPr>
                <p:nvPr/>
              </p:nvSpPr>
              <p:spPr bwMode="auto">
                <a:xfrm>
                  <a:off x="1056" y="1728"/>
                  <a:ext cx="384" cy="0"/>
                </a:xfrm>
                <a:prstGeom prst="line">
                  <a:avLst/>
                </a:prstGeom>
                <a:noFill/>
                <a:ln w="1270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905" name="Line 14"/>
                <p:cNvSpPr>
                  <a:spLocks noChangeShapeType="1"/>
                </p:cNvSpPr>
                <p:nvPr/>
              </p:nvSpPr>
              <p:spPr bwMode="auto">
                <a:xfrm>
                  <a:off x="1056" y="1344"/>
                  <a:ext cx="384" cy="0"/>
                </a:xfrm>
                <a:prstGeom prst="line">
                  <a:avLst/>
                </a:prstGeom>
                <a:noFill/>
                <a:ln w="1270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906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1056" y="1344"/>
                  <a:ext cx="0" cy="384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907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1056" y="1728"/>
                  <a:ext cx="0" cy="384"/>
                </a:xfrm>
                <a:prstGeom prst="line">
                  <a:avLst/>
                </a:prstGeom>
                <a:noFill/>
                <a:ln w="1270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4897" name="Text Box 17"/>
              <p:cNvSpPr txBox="1">
                <a:spLocks noChangeArrowheads="1"/>
              </p:cNvSpPr>
              <p:nvPr/>
            </p:nvSpPr>
            <p:spPr bwMode="auto">
              <a:xfrm>
                <a:off x="3542" y="1497"/>
                <a:ext cx="738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2800">
                    <a:solidFill>
                      <a:srgbClr val="E4B766"/>
                    </a:solidFill>
                    <a:latin typeface="Times New Roman" pitchFamily="18" charset="0"/>
                  </a:rPr>
                  <a:t>n-links</a:t>
                </a:r>
              </a:p>
            </p:txBody>
          </p:sp>
        </p:grpSp>
        <p:grpSp>
          <p:nvGrpSpPr>
            <p:cNvPr id="34829" name="Group 18"/>
            <p:cNvGrpSpPr>
              <a:grpSpLocks/>
            </p:cNvGrpSpPr>
            <p:nvPr/>
          </p:nvGrpSpPr>
          <p:grpSpPr bwMode="auto">
            <a:xfrm>
              <a:off x="4256" y="1358"/>
              <a:ext cx="960" cy="960"/>
              <a:chOff x="576" y="1248"/>
              <a:chExt cx="960" cy="960"/>
            </a:xfrm>
          </p:grpSpPr>
          <p:sp>
            <p:nvSpPr>
              <p:cNvPr id="34887" name="Oval 19"/>
              <p:cNvSpPr>
                <a:spLocks noChangeArrowheads="1"/>
              </p:cNvSpPr>
              <p:nvPr/>
            </p:nvSpPr>
            <p:spPr bwMode="auto">
              <a:xfrm>
                <a:off x="576" y="1248"/>
                <a:ext cx="192" cy="192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4888" name="Oval 20"/>
              <p:cNvSpPr>
                <a:spLocks noChangeArrowheads="1"/>
              </p:cNvSpPr>
              <p:nvPr/>
            </p:nvSpPr>
            <p:spPr bwMode="auto">
              <a:xfrm>
                <a:off x="576" y="1632"/>
                <a:ext cx="192" cy="192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4889" name="Oval 21"/>
              <p:cNvSpPr>
                <a:spLocks noChangeArrowheads="1"/>
              </p:cNvSpPr>
              <p:nvPr/>
            </p:nvSpPr>
            <p:spPr bwMode="auto">
              <a:xfrm>
                <a:off x="576" y="2016"/>
                <a:ext cx="192" cy="192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4890" name="Oval 22"/>
              <p:cNvSpPr>
                <a:spLocks noChangeArrowheads="1"/>
              </p:cNvSpPr>
              <p:nvPr/>
            </p:nvSpPr>
            <p:spPr bwMode="auto">
              <a:xfrm>
                <a:off x="960" y="1248"/>
                <a:ext cx="192" cy="192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4891" name="Oval 23"/>
              <p:cNvSpPr>
                <a:spLocks noChangeArrowheads="1"/>
              </p:cNvSpPr>
              <p:nvPr/>
            </p:nvSpPr>
            <p:spPr bwMode="auto">
              <a:xfrm>
                <a:off x="960" y="1632"/>
                <a:ext cx="192" cy="192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4892" name="Oval 24"/>
              <p:cNvSpPr>
                <a:spLocks noChangeArrowheads="1"/>
              </p:cNvSpPr>
              <p:nvPr/>
            </p:nvSpPr>
            <p:spPr bwMode="auto">
              <a:xfrm>
                <a:off x="960" y="2016"/>
                <a:ext cx="192" cy="192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4893" name="Oval 25"/>
              <p:cNvSpPr>
                <a:spLocks noChangeArrowheads="1"/>
              </p:cNvSpPr>
              <p:nvPr/>
            </p:nvSpPr>
            <p:spPr bwMode="auto">
              <a:xfrm>
                <a:off x="1344" y="1248"/>
                <a:ext cx="192" cy="192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4894" name="Oval 26"/>
              <p:cNvSpPr>
                <a:spLocks noChangeArrowheads="1"/>
              </p:cNvSpPr>
              <p:nvPr/>
            </p:nvSpPr>
            <p:spPr bwMode="auto">
              <a:xfrm>
                <a:off x="1344" y="1632"/>
                <a:ext cx="192" cy="192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4895" name="Oval 27"/>
              <p:cNvSpPr>
                <a:spLocks noChangeArrowheads="1"/>
              </p:cNvSpPr>
              <p:nvPr/>
            </p:nvSpPr>
            <p:spPr bwMode="auto">
              <a:xfrm>
                <a:off x="1344" y="2016"/>
                <a:ext cx="192" cy="192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</p:grpSp>
        <p:grpSp>
          <p:nvGrpSpPr>
            <p:cNvPr id="34830" name="Group 28"/>
            <p:cNvGrpSpPr>
              <a:grpSpLocks/>
            </p:cNvGrpSpPr>
            <p:nvPr/>
          </p:nvGrpSpPr>
          <p:grpSpPr bwMode="auto">
            <a:xfrm>
              <a:off x="4016" y="983"/>
              <a:ext cx="1392" cy="1671"/>
              <a:chOff x="3408" y="1497"/>
              <a:chExt cx="1392" cy="1671"/>
            </a:xfrm>
          </p:grpSpPr>
          <p:grpSp>
            <p:nvGrpSpPr>
              <p:cNvPr id="34858" name="Group 29"/>
              <p:cNvGrpSpPr>
                <a:grpSpLocks/>
              </p:cNvGrpSpPr>
              <p:nvPr/>
            </p:nvGrpSpPr>
            <p:grpSpPr bwMode="auto">
              <a:xfrm>
                <a:off x="3408" y="1536"/>
                <a:ext cx="1392" cy="1584"/>
                <a:chOff x="1632" y="2592"/>
                <a:chExt cx="1392" cy="1584"/>
              </a:xfrm>
            </p:grpSpPr>
            <p:sp>
              <p:nvSpPr>
                <p:cNvPr id="34864" name="Rectangle 30"/>
                <p:cNvSpPr>
                  <a:spLocks noChangeArrowheads="1"/>
                </p:cNvSpPr>
                <p:nvPr/>
              </p:nvSpPr>
              <p:spPr bwMode="auto">
                <a:xfrm>
                  <a:off x="1632" y="2592"/>
                  <a:ext cx="1392" cy="15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  <p:grpSp>
              <p:nvGrpSpPr>
                <p:cNvPr id="34865" name="Group 31"/>
                <p:cNvGrpSpPr>
                  <a:grpSpLocks/>
                </p:cNvGrpSpPr>
                <p:nvPr/>
              </p:nvGrpSpPr>
              <p:grpSpPr bwMode="auto">
                <a:xfrm>
                  <a:off x="1680" y="3168"/>
                  <a:ext cx="1248" cy="480"/>
                  <a:chOff x="1680" y="3168"/>
                  <a:chExt cx="1248" cy="480"/>
                </a:xfrm>
              </p:grpSpPr>
              <p:sp>
                <p:nvSpPr>
                  <p:cNvPr id="34866" name="Line 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76" y="3216"/>
                    <a:ext cx="288" cy="384"/>
                  </a:xfrm>
                  <a:prstGeom prst="line">
                    <a:avLst/>
                  </a:prstGeom>
                  <a:noFill/>
                  <a:ln w="57150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67" name="Line 3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4" y="3216"/>
                    <a:ext cx="144" cy="192"/>
                  </a:xfrm>
                  <a:prstGeom prst="line">
                    <a:avLst/>
                  </a:prstGeom>
                  <a:noFill/>
                  <a:ln w="57150">
                    <a:solidFill>
                      <a:srgbClr val="E4B7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68" name="Line 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44" y="3216"/>
                    <a:ext cx="288" cy="384"/>
                  </a:xfrm>
                  <a:prstGeom prst="line">
                    <a:avLst/>
                  </a:prstGeom>
                  <a:noFill/>
                  <a:ln w="57150">
                    <a:solidFill>
                      <a:srgbClr val="E4B7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69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2160" y="3600"/>
                    <a:ext cx="384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E4B7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70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1920" y="3408"/>
                    <a:ext cx="384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E4B7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71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064" y="3216"/>
                    <a:ext cx="384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E4B7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72" name="Line 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76" y="3216"/>
                    <a:ext cx="288" cy="384"/>
                  </a:xfrm>
                  <a:prstGeom prst="line">
                    <a:avLst/>
                  </a:prstGeom>
                  <a:noFill/>
                  <a:ln w="57150">
                    <a:solidFill>
                      <a:srgbClr val="E4B7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73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3600"/>
                    <a:ext cx="384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E4B7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74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3408"/>
                    <a:ext cx="384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E4B7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75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3216"/>
                    <a:ext cx="384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E4B7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76" name="Line 4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60" y="3408"/>
                    <a:ext cx="144" cy="192"/>
                  </a:xfrm>
                  <a:prstGeom prst="line">
                    <a:avLst/>
                  </a:prstGeom>
                  <a:noFill/>
                  <a:ln w="28575">
                    <a:solidFill>
                      <a:srgbClr val="E4B7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4877" name="Group 43"/>
                  <p:cNvGrpSpPr>
                    <a:grpSpLocks/>
                  </p:cNvGrpSpPr>
                  <p:nvPr/>
                </p:nvGrpSpPr>
                <p:grpSpPr bwMode="auto">
                  <a:xfrm>
                    <a:off x="1680" y="3168"/>
                    <a:ext cx="1248" cy="480"/>
                    <a:chOff x="2256" y="1536"/>
                    <a:chExt cx="1248" cy="480"/>
                  </a:xfrm>
                </p:grpSpPr>
                <p:sp>
                  <p:nvSpPr>
                    <p:cNvPr id="34878" name="Oval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4" y="1536"/>
                      <a:ext cx="192" cy="96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50000"/>
                        </a:spcBef>
                      </a:pPr>
                      <a:endParaRPr lang="en-US"/>
                    </a:p>
                  </p:txBody>
                </p:sp>
                <p:sp>
                  <p:nvSpPr>
                    <p:cNvPr id="34879" name="Oval 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0" y="1728"/>
                      <a:ext cx="192" cy="96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50000"/>
                        </a:spcBef>
                      </a:pPr>
                      <a:endParaRPr lang="en-US"/>
                    </a:p>
                  </p:txBody>
                </p:sp>
                <p:sp>
                  <p:nvSpPr>
                    <p:cNvPr id="34880" name="Oval 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6" y="1920"/>
                      <a:ext cx="192" cy="96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50000"/>
                        </a:spcBef>
                      </a:pPr>
                      <a:endParaRPr lang="en-US"/>
                    </a:p>
                  </p:txBody>
                </p:sp>
                <p:sp>
                  <p:nvSpPr>
                    <p:cNvPr id="34881" name="Oval 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8" y="1536"/>
                      <a:ext cx="192" cy="96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50000"/>
                        </a:spcBef>
                      </a:pPr>
                      <a:endParaRPr lang="en-US"/>
                    </a:p>
                  </p:txBody>
                </p:sp>
                <p:sp>
                  <p:nvSpPr>
                    <p:cNvPr id="34882" name="Oval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1728"/>
                      <a:ext cx="192" cy="96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50000"/>
                        </a:spcBef>
                      </a:pPr>
                      <a:endParaRPr lang="en-US"/>
                    </a:p>
                  </p:txBody>
                </p:sp>
                <p:sp>
                  <p:nvSpPr>
                    <p:cNvPr id="34883" name="Oval 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40" y="1920"/>
                      <a:ext cx="192" cy="96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50000"/>
                        </a:spcBef>
                      </a:pPr>
                      <a:endParaRPr lang="en-US"/>
                    </a:p>
                  </p:txBody>
                </p:sp>
                <p:sp>
                  <p:nvSpPr>
                    <p:cNvPr id="34884" name="Oval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12" y="1536"/>
                      <a:ext cx="192" cy="96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50000"/>
                        </a:spcBef>
                      </a:pPr>
                      <a:endParaRPr lang="en-US"/>
                    </a:p>
                  </p:txBody>
                </p:sp>
                <p:sp>
                  <p:nvSpPr>
                    <p:cNvPr id="34885" name="Oval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68" y="1728"/>
                      <a:ext cx="192" cy="96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50000"/>
                        </a:spcBef>
                      </a:pPr>
                      <a:endParaRPr lang="en-US"/>
                    </a:p>
                  </p:txBody>
                </p:sp>
                <p:sp>
                  <p:nvSpPr>
                    <p:cNvPr id="34886" name="Oval 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4" y="1920"/>
                      <a:ext cx="192" cy="96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50000"/>
                        </a:spcBef>
                      </a:pPr>
                      <a:endParaRPr lang="en-US"/>
                    </a:p>
                  </p:txBody>
                </p:sp>
              </p:grpSp>
            </p:grpSp>
          </p:grpSp>
          <p:grpSp>
            <p:nvGrpSpPr>
              <p:cNvPr id="34859" name="Group 53"/>
              <p:cNvGrpSpPr>
                <a:grpSpLocks/>
              </p:cNvGrpSpPr>
              <p:nvPr/>
            </p:nvGrpSpPr>
            <p:grpSpPr bwMode="auto">
              <a:xfrm>
                <a:off x="3840" y="1497"/>
                <a:ext cx="491" cy="1671"/>
                <a:chOff x="2064" y="2544"/>
                <a:chExt cx="491" cy="1671"/>
              </a:xfrm>
            </p:grpSpPr>
            <p:sp>
              <p:nvSpPr>
                <p:cNvPr id="34860" name="Oval 54"/>
                <p:cNvSpPr>
                  <a:spLocks noChangeArrowheads="1"/>
                </p:cNvSpPr>
                <p:nvPr/>
              </p:nvSpPr>
              <p:spPr bwMode="auto">
                <a:xfrm>
                  <a:off x="2208" y="2736"/>
                  <a:ext cx="192" cy="192"/>
                </a:xfrm>
                <a:prstGeom prst="ellipse">
                  <a:avLst/>
                </a:prstGeom>
                <a:solidFill>
                  <a:schemeClr val="accent2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  <p:sp>
              <p:nvSpPr>
                <p:cNvPr id="34861" name="Oval 55"/>
                <p:cNvSpPr>
                  <a:spLocks noChangeArrowheads="1"/>
                </p:cNvSpPr>
                <p:nvPr/>
              </p:nvSpPr>
              <p:spPr bwMode="auto">
                <a:xfrm>
                  <a:off x="2208" y="3888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  <p:sp>
              <p:nvSpPr>
                <p:cNvPr id="34862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2352" y="3888"/>
                  <a:ext cx="203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n-US" sz="2800" b="1" i="1">
                      <a:solidFill>
                        <a:schemeClr val="accent1"/>
                      </a:solidFill>
                      <a:latin typeface="Times New Roman" pitchFamily="18" charset="0"/>
                    </a:rPr>
                    <a:t>s</a:t>
                  </a:r>
                </a:p>
              </p:txBody>
            </p:sp>
            <p:sp>
              <p:nvSpPr>
                <p:cNvPr id="34863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2064" y="2544"/>
                  <a:ext cx="178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n-US" sz="2800" b="1" i="1">
                      <a:solidFill>
                        <a:schemeClr val="accent2"/>
                      </a:solidFill>
                      <a:latin typeface="Times New Roman" pitchFamily="18" charset="0"/>
                    </a:rPr>
                    <a:t>t</a:t>
                  </a:r>
                </a:p>
              </p:txBody>
            </p:sp>
          </p:grpSp>
        </p:grpSp>
        <p:grpSp>
          <p:nvGrpSpPr>
            <p:cNvPr id="34831" name="Group 58"/>
            <p:cNvGrpSpPr>
              <a:grpSpLocks/>
            </p:cNvGrpSpPr>
            <p:nvPr/>
          </p:nvGrpSpPr>
          <p:grpSpPr bwMode="auto">
            <a:xfrm>
              <a:off x="4112" y="1070"/>
              <a:ext cx="1648" cy="1440"/>
              <a:chOff x="2304" y="1008"/>
              <a:chExt cx="1648" cy="1440"/>
            </a:xfrm>
          </p:grpSpPr>
          <p:sp>
            <p:nvSpPr>
              <p:cNvPr id="34856" name="Freeform 59"/>
              <p:cNvSpPr>
                <a:spLocks/>
              </p:cNvSpPr>
              <p:nvPr/>
            </p:nvSpPr>
            <p:spPr bwMode="auto">
              <a:xfrm>
                <a:off x="2304" y="1200"/>
                <a:ext cx="1056" cy="1248"/>
              </a:xfrm>
              <a:custGeom>
                <a:avLst/>
                <a:gdLst>
                  <a:gd name="T0" fmla="*/ 1056 w 1056"/>
                  <a:gd name="T1" fmla="*/ 0 h 1248"/>
                  <a:gd name="T2" fmla="*/ 864 w 1056"/>
                  <a:gd name="T3" fmla="*/ 480 h 1248"/>
                  <a:gd name="T4" fmla="*/ 672 w 1056"/>
                  <a:gd name="T5" fmla="*/ 720 h 1248"/>
                  <a:gd name="T6" fmla="*/ 384 w 1056"/>
                  <a:gd name="T7" fmla="*/ 672 h 1248"/>
                  <a:gd name="T8" fmla="*/ 144 w 1056"/>
                  <a:gd name="T9" fmla="*/ 912 h 1248"/>
                  <a:gd name="T10" fmla="*/ 0 w 1056"/>
                  <a:gd name="T11" fmla="*/ 1248 h 12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56" h="1248">
                    <a:moveTo>
                      <a:pt x="1056" y="0"/>
                    </a:moveTo>
                    <a:cubicBezTo>
                      <a:pt x="992" y="180"/>
                      <a:pt x="928" y="360"/>
                      <a:pt x="864" y="480"/>
                    </a:cubicBezTo>
                    <a:cubicBezTo>
                      <a:pt x="800" y="600"/>
                      <a:pt x="752" y="688"/>
                      <a:pt x="672" y="720"/>
                    </a:cubicBezTo>
                    <a:cubicBezTo>
                      <a:pt x="592" y="752"/>
                      <a:pt x="472" y="640"/>
                      <a:pt x="384" y="672"/>
                    </a:cubicBezTo>
                    <a:cubicBezTo>
                      <a:pt x="296" y="704"/>
                      <a:pt x="208" y="816"/>
                      <a:pt x="144" y="912"/>
                    </a:cubicBezTo>
                    <a:cubicBezTo>
                      <a:pt x="80" y="1008"/>
                      <a:pt x="40" y="1128"/>
                      <a:pt x="0" y="1248"/>
                    </a:cubicBezTo>
                  </a:path>
                </a:pathLst>
              </a:custGeom>
              <a:noFill/>
              <a:ln w="38100" cap="flat" cmpd="sng">
                <a:solidFill>
                  <a:srgbClr val="33CC33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7" name="Text Box 60"/>
              <p:cNvSpPr txBox="1">
                <a:spLocks noChangeArrowheads="1"/>
              </p:cNvSpPr>
              <p:nvPr/>
            </p:nvSpPr>
            <p:spPr bwMode="auto">
              <a:xfrm>
                <a:off x="3408" y="1008"/>
                <a:ext cx="544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2800">
                    <a:solidFill>
                      <a:srgbClr val="33CC33"/>
                    </a:solidFill>
                    <a:latin typeface="Times New Roman" pitchFamily="18" charset="0"/>
                  </a:rPr>
                  <a:t>a cut</a:t>
                </a:r>
              </a:p>
            </p:txBody>
          </p:sp>
        </p:grpSp>
        <p:graphicFrame>
          <p:nvGraphicFramePr>
            <p:cNvPr id="34832" name="Object 61"/>
            <p:cNvGraphicFramePr>
              <a:graphicFrameLocks noChangeAspect="1"/>
            </p:cNvGraphicFramePr>
            <p:nvPr/>
          </p:nvGraphicFramePr>
          <p:xfrm>
            <a:off x="3873" y="1104"/>
            <a:ext cx="446" cy="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11" name="Equation" r:id="rId9" imgW="393529" imgH="241195" progId="Equation.3">
                    <p:embed/>
                  </p:oleObj>
                </mc:Choice>
                <mc:Fallback>
                  <p:oleObj name="Equation" r:id="rId9" imgW="393529" imgH="241195" progId="Equation.3">
                    <p:embed/>
                    <p:pic>
                      <p:nvPicPr>
                        <p:cNvPr id="0" name="Object 6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3" y="1104"/>
                          <a:ext cx="446" cy="2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4833" name="Group 63"/>
            <p:cNvGrpSpPr>
              <a:grpSpLocks/>
            </p:cNvGrpSpPr>
            <p:nvPr/>
          </p:nvGrpSpPr>
          <p:grpSpPr bwMode="auto">
            <a:xfrm>
              <a:off x="3985" y="1271"/>
              <a:ext cx="1231" cy="768"/>
              <a:chOff x="3377" y="2073"/>
              <a:chExt cx="1231" cy="768"/>
            </a:xfrm>
          </p:grpSpPr>
          <p:grpSp>
            <p:nvGrpSpPr>
              <p:cNvPr id="34846" name="Group 64"/>
              <p:cNvGrpSpPr>
                <a:grpSpLocks/>
              </p:cNvGrpSpPr>
              <p:nvPr/>
            </p:nvGrpSpPr>
            <p:grpSpPr bwMode="auto">
              <a:xfrm>
                <a:off x="3552" y="2073"/>
                <a:ext cx="1056" cy="768"/>
                <a:chOff x="1776" y="2832"/>
                <a:chExt cx="1056" cy="768"/>
              </a:xfrm>
            </p:grpSpPr>
            <p:sp>
              <p:nvSpPr>
                <p:cNvPr id="34848" name="Freeform 65"/>
                <p:cNvSpPr>
                  <a:spLocks/>
                </p:cNvSpPr>
                <p:nvPr/>
              </p:nvSpPr>
              <p:spPr bwMode="auto">
                <a:xfrm>
                  <a:off x="2064" y="2880"/>
                  <a:ext cx="192" cy="336"/>
                </a:xfrm>
                <a:custGeom>
                  <a:avLst/>
                  <a:gdLst>
                    <a:gd name="T0" fmla="*/ 192 w 192"/>
                    <a:gd name="T1" fmla="*/ 0 h 336"/>
                    <a:gd name="T2" fmla="*/ 48 w 192"/>
                    <a:gd name="T3" fmla="*/ 144 h 336"/>
                    <a:gd name="T4" fmla="*/ 0 w 192"/>
                    <a:gd name="T5" fmla="*/ 336 h 3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336">
                      <a:moveTo>
                        <a:pt x="192" y="0"/>
                      </a:moveTo>
                      <a:cubicBezTo>
                        <a:pt x="136" y="44"/>
                        <a:pt x="80" y="88"/>
                        <a:pt x="48" y="144"/>
                      </a:cubicBezTo>
                      <a:cubicBezTo>
                        <a:pt x="16" y="200"/>
                        <a:pt x="8" y="268"/>
                        <a:pt x="0" y="336"/>
                      </a:cubicBezTo>
                    </a:path>
                  </a:pathLst>
                </a:custGeom>
                <a:noFill/>
                <a:ln w="381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49" name="Freeform 66"/>
                <p:cNvSpPr>
                  <a:spLocks/>
                </p:cNvSpPr>
                <p:nvPr/>
              </p:nvSpPr>
              <p:spPr bwMode="auto">
                <a:xfrm>
                  <a:off x="1912" y="2832"/>
                  <a:ext cx="392" cy="576"/>
                </a:xfrm>
                <a:custGeom>
                  <a:avLst/>
                  <a:gdLst>
                    <a:gd name="T0" fmla="*/ 447 w 344"/>
                    <a:gd name="T1" fmla="*/ 0 h 576"/>
                    <a:gd name="T2" fmla="*/ 73 w 344"/>
                    <a:gd name="T3" fmla="*/ 192 h 576"/>
                    <a:gd name="T4" fmla="*/ 10 w 344"/>
                    <a:gd name="T5" fmla="*/ 576 h 57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4" h="576">
                      <a:moveTo>
                        <a:pt x="344" y="0"/>
                      </a:moveTo>
                      <a:cubicBezTo>
                        <a:pt x="228" y="48"/>
                        <a:pt x="112" y="96"/>
                        <a:pt x="56" y="192"/>
                      </a:cubicBezTo>
                      <a:cubicBezTo>
                        <a:pt x="0" y="288"/>
                        <a:pt x="4" y="432"/>
                        <a:pt x="8" y="576"/>
                      </a:cubicBezTo>
                    </a:path>
                  </a:pathLst>
                </a:custGeom>
                <a:noFill/>
                <a:ln w="381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50" name="Freeform 67"/>
                <p:cNvSpPr>
                  <a:spLocks/>
                </p:cNvSpPr>
                <p:nvPr/>
              </p:nvSpPr>
              <p:spPr bwMode="auto">
                <a:xfrm>
                  <a:off x="1776" y="2832"/>
                  <a:ext cx="480" cy="768"/>
                </a:xfrm>
                <a:custGeom>
                  <a:avLst/>
                  <a:gdLst>
                    <a:gd name="T0" fmla="*/ 480 w 480"/>
                    <a:gd name="T1" fmla="*/ 0 h 816"/>
                    <a:gd name="T2" fmla="*/ 96 w 480"/>
                    <a:gd name="T3" fmla="*/ 170 h 816"/>
                    <a:gd name="T4" fmla="*/ 0 w 480"/>
                    <a:gd name="T5" fmla="*/ 723 h 81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80" h="816">
                      <a:moveTo>
                        <a:pt x="480" y="0"/>
                      </a:moveTo>
                      <a:cubicBezTo>
                        <a:pt x="328" y="28"/>
                        <a:pt x="176" y="56"/>
                        <a:pt x="96" y="192"/>
                      </a:cubicBezTo>
                      <a:cubicBezTo>
                        <a:pt x="16" y="328"/>
                        <a:pt x="8" y="572"/>
                        <a:pt x="0" y="816"/>
                      </a:cubicBezTo>
                    </a:path>
                  </a:pathLst>
                </a:custGeom>
                <a:noFill/>
                <a:ln w="381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51" name="Freeform 68"/>
                <p:cNvSpPr>
                  <a:spLocks/>
                </p:cNvSpPr>
                <p:nvPr/>
              </p:nvSpPr>
              <p:spPr bwMode="auto">
                <a:xfrm>
                  <a:off x="2352" y="2880"/>
                  <a:ext cx="112" cy="336"/>
                </a:xfrm>
                <a:custGeom>
                  <a:avLst/>
                  <a:gdLst>
                    <a:gd name="T0" fmla="*/ 0 w 112"/>
                    <a:gd name="T1" fmla="*/ 0 h 336"/>
                    <a:gd name="T2" fmla="*/ 96 w 112"/>
                    <a:gd name="T3" fmla="*/ 192 h 336"/>
                    <a:gd name="T4" fmla="*/ 96 w 112"/>
                    <a:gd name="T5" fmla="*/ 336 h 3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12" h="336">
                      <a:moveTo>
                        <a:pt x="0" y="0"/>
                      </a:moveTo>
                      <a:cubicBezTo>
                        <a:pt x="40" y="68"/>
                        <a:pt x="80" y="136"/>
                        <a:pt x="96" y="192"/>
                      </a:cubicBezTo>
                      <a:cubicBezTo>
                        <a:pt x="112" y="248"/>
                        <a:pt x="104" y="292"/>
                        <a:pt x="96" y="336"/>
                      </a:cubicBezTo>
                    </a:path>
                  </a:pathLst>
                </a:custGeom>
                <a:noFill/>
                <a:ln w="381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52" name="Freeform 69"/>
                <p:cNvSpPr>
                  <a:spLocks/>
                </p:cNvSpPr>
                <p:nvPr/>
              </p:nvSpPr>
              <p:spPr bwMode="auto">
                <a:xfrm>
                  <a:off x="2304" y="2880"/>
                  <a:ext cx="1" cy="528"/>
                </a:xfrm>
                <a:custGeom>
                  <a:avLst/>
                  <a:gdLst>
                    <a:gd name="T0" fmla="*/ 0 w 1"/>
                    <a:gd name="T1" fmla="*/ 0 h 528"/>
                    <a:gd name="T2" fmla="*/ 0 w 1"/>
                    <a:gd name="T3" fmla="*/ 528 h 5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528">
                      <a:moveTo>
                        <a:pt x="0" y="0"/>
                      </a:moveTo>
                      <a:cubicBezTo>
                        <a:pt x="0" y="0"/>
                        <a:pt x="0" y="264"/>
                        <a:pt x="0" y="528"/>
                      </a:cubicBezTo>
                    </a:path>
                  </a:pathLst>
                </a:custGeom>
                <a:noFill/>
                <a:ln w="381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53" name="Freeform 70"/>
                <p:cNvSpPr>
                  <a:spLocks/>
                </p:cNvSpPr>
                <p:nvPr/>
              </p:nvSpPr>
              <p:spPr bwMode="auto">
                <a:xfrm>
                  <a:off x="2136" y="2880"/>
                  <a:ext cx="120" cy="720"/>
                </a:xfrm>
                <a:custGeom>
                  <a:avLst/>
                  <a:gdLst>
                    <a:gd name="T0" fmla="*/ 86 w 168"/>
                    <a:gd name="T1" fmla="*/ 0 h 720"/>
                    <a:gd name="T2" fmla="*/ 12 w 168"/>
                    <a:gd name="T3" fmla="*/ 480 h 720"/>
                    <a:gd name="T4" fmla="*/ 12 w 168"/>
                    <a:gd name="T5" fmla="*/ 720 h 72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68" h="720">
                      <a:moveTo>
                        <a:pt x="168" y="0"/>
                      </a:moveTo>
                      <a:cubicBezTo>
                        <a:pt x="108" y="180"/>
                        <a:pt x="48" y="360"/>
                        <a:pt x="24" y="480"/>
                      </a:cubicBezTo>
                      <a:cubicBezTo>
                        <a:pt x="0" y="600"/>
                        <a:pt x="12" y="660"/>
                        <a:pt x="24" y="72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54" name="Freeform 71"/>
                <p:cNvSpPr>
                  <a:spLocks/>
                </p:cNvSpPr>
                <p:nvPr/>
              </p:nvSpPr>
              <p:spPr bwMode="auto">
                <a:xfrm>
                  <a:off x="2352" y="2832"/>
                  <a:ext cx="480" cy="384"/>
                </a:xfrm>
                <a:custGeom>
                  <a:avLst/>
                  <a:gdLst>
                    <a:gd name="T0" fmla="*/ 0 w 480"/>
                    <a:gd name="T1" fmla="*/ 0 h 432"/>
                    <a:gd name="T2" fmla="*/ 336 w 480"/>
                    <a:gd name="T3" fmla="*/ 76 h 432"/>
                    <a:gd name="T4" fmla="*/ 480 w 480"/>
                    <a:gd name="T5" fmla="*/ 341 h 43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80" h="432">
                      <a:moveTo>
                        <a:pt x="0" y="0"/>
                      </a:moveTo>
                      <a:cubicBezTo>
                        <a:pt x="128" y="12"/>
                        <a:pt x="256" y="24"/>
                        <a:pt x="336" y="96"/>
                      </a:cubicBezTo>
                      <a:cubicBezTo>
                        <a:pt x="416" y="168"/>
                        <a:pt x="448" y="300"/>
                        <a:pt x="480" y="432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55" name="Freeform 72"/>
                <p:cNvSpPr>
                  <a:spLocks/>
                </p:cNvSpPr>
                <p:nvPr/>
              </p:nvSpPr>
              <p:spPr bwMode="auto">
                <a:xfrm>
                  <a:off x="2352" y="2832"/>
                  <a:ext cx="344" cy="576"/>
                </a:xfrm>
                <a:custGeom>
                  <a:avLst/>
                  <a:gdLst>
                    <a:gd name="T0" fmla="*/ 0 w 344"/>
                    <a:gd name="T1" fmla="*/ 0 h 576"/>
                    <a:gd name="T2" fmla="*/ 288 w 344"/>
                    <a:gd name="T3" fmla="*/ 288 h 576"/>
                    <a:gd name="T4" fmla="*/ 336 w 344"/>
                    <a:gd name="T5" fmla="*/ 576 h 57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4" h="576">
                      <a:moveTo>
                        <a:pt x="0" y="0"/>
                      </a:moveTo>
                      <a:cubicBezTo>
                        <a:pt x="116" y="96"/>
                        <a:pt x="232" y="192"/>
                        <a:pt x="288" y="288"/>
                      </a:cubicBezTo>
                      <a:cubicBezTo>
                        <a:pt x="344" y="384"/>
                        <a:pt x="340" y="480"/>
                        <a:pt x="336" y="57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4847" name="Text Box 73"/>
              <p:cNvSpPr txBox="1">
                <a:spLocks noChangeArrowheads="1"/>
              </p:cNvSpPr>
              <p:nvPr/>
            </p:nvSpPr>
            <p:spPr bwMode="auto">
              <a:xfrm rot="-5107365">
                <a:off x="3283" y="2326"/>
                <a:ext cx="399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accent2"/>
                    </a:solidFill>
                    <a:latin typeface="Tahoma" pitchFamily="34" charset="0"/>
                  </a:rPr>
                  <a:t>t-link</a:t>
                </a:r>
              </a:p>
            </p:txBody>
          </p:sp>
        </p:grpSp>
        <p:grpSp>
          <p:nvGrpSpPr>
            <p:cNvPr id="34834" name="Group 74"/>
            <p:cNvGrpSpPr>
              <a:grpSpLocks/>
            </p:cNvGrpSpPr>
            <p:nvPr/>
          </p:nvGrpSpPr>
          <p:grpSpPr bwMode="auto">
            <a:xfrm>
              <a:off x="4158" y="1655"/>
              <a:ext cx="1259" cy="768"/>
              <a:chOff x="3550" y="2457"/>
              <a:chExt cx="1259" cy="768"/>
            </a:xfrm>
          </p:grpSpPr>
          <p:grpSp>
            <p:nvGrpSpPr>
              <p:cNvPr id="34836" name="Group 75"/>
              <p:cNvGrpSpPr>
                <a:grpSpLocks/>
              </p:cNvGrpSpPr>
              <p:nvPr/>
            </p:nvGrpSpPr>
            <p:grpSpPr bwMode="auto">
              <a:xfrm>
                <a:off x="3550" y="2457"/>
                <a:ext cx="1058" cy="768"/>
                <a:chOff x="1773" y="3216"/>
                <a:chExt cx="1058" cy="768"/>
              </a:xfrm>
            </p:grpSpPr>
            <p:sp>
              <p:nvSpPr>
                <p:cNvPr id="34838" name="Freeform 76"/>
                <p:cNvSpPr>
                  <a:spLocks/>
                </p:cNvSpPr>
                <p:nvPr/>
              </p:nvSpPr>
              <p:spPr bwMode="auto">
                <a:xfrm rot="-10763698">
                  <a:off x="2350" y="3601"/>
                  <a:ext cx="192" cy="336"/>
                </a:xfrm>
                <a:custGeom>
                  <a:avLst/>
                  <a:gdLst>
                    <a:gd name="T0" fmla="*/ 192 w 192"/>
                    <a:gd name="T1" fmla="*/ 0 h 336"/>
                    <a:gd name="T2" fmla="*/ 48 w 192"/>
                    <a:gd name="T3" fmla="*/ 144 h 336"/>
                    <a:gd name="T4" fmla="*/ 0 w 192"/>
                    <a:gd name="T5" fmla="*/ 336 h 3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336">
                      <a:moveTo>
                        <a:pt x="192" y="0"/>
                      </a:moveTo>
                      <a:cubicBezTo>
                        <a:pt x="136" y="44"/>
                        <a:pt x="80" y="88"/>
                        <a:pt x="48" y="144"/>
                      </a:cubicBezTo>
                      <a:cubicBezTo>
                        <a:pt x="16" y="200"/>
                        <a:pt x="8" y="268"/>
                        <a:pt x="0" y="336"/>
                      </a:cubicBezTo>
                    </a:path>
                  </a:pathLst>
                </a:custGeom>
                <a:noFill/>
                <a:ln w="38100" cap="flat" cmpd="sng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9" name="Freeform 77"/>
                <p:cNvSpPr>
                  <a:spLocks/>
                </p:cNvSpPr>
                <p:nvPr/>
              </p:nvSpPr>
              <p:spPr bwMode="auto">
                <a:xfrm rot="-10763698">
                  <a:off x="2304" y="3408"/>
                  <a:ext cx="390" cy="574"/>
                </a:xfrm>
                <a:custGeom>
                  <a:avLst/>
                  <a:gdLst>
                    <a:gd name="T0" fmla="*/ 442 w 344"/>
                    <a:gd name="T1" fmla="*/ 0 h 576"/>
                    <a:gd name="T2" fmla="*/ 71 w 344"/>
                    <a:gd name="T3" fmla="*/ 190 h 576"/>
                    <a:gd name="T4" fmla="*/ 10 w 344"/>
                    <a:gd name="T5" fmla="*/ 572 h 57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4" h="576">
                      <a:moveTo>
                        <a:pt x="344" y="0"/>
                      </a:moveTo>
                      <a:cubicBezTo>
                        <a:pt x="228" y="48"/>
                        <a:pt x="112" y="96"/>
                        <a:pt x="56" y="192"/>
                      </a:cubicBezTo>
                      <a:cubicBezTo>
                        <a:pt x="0" y="288"/>
                        <a:pt x="4" y="432"/>
                        <a:pt x="8" y="576"/>
                      </a:cubicBezTo>
                    </a:path>
                  </a:pathLst>
                </a:custGeom>
                <a:noFill/>
                <a:ln w="38100" cap="flat" cmpd="sng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40" name="Freeform 78"/>
                <p:cNvSpPr>
                  <a:spLocks/>
                </p:cNvSpPr>
                <p:nvPr/>
              </p:nvSpPr>
              <p:spPr bwMode="auto">
                <a:xfrm rot="-10763698">
                  <a:off x="2351" y="3219"/>
                  <a:ext cx="480" cy="765"/>
                </a:xfrm>
                <a:custGeom>
                  <a:avLst/>
                  <a:gdLst>
                    <a:gd name="T0" fmla="*/ 480 w 480"/>
                    <a:gd name="T1" fmla="*/ 0 h 816"/>
                    <a:gd name="T2" fmla="*/ 96 w 480"/>
                    <a:gd name="T3" fmla="*/ 169 h 816"/>
                    <a:gd name="T4" fmla="*/ 0 w 480"/>
                    <a:gd name="T5" fmla="*/ 717 h 81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80" h="816">
                      <a:moveTo>
                        <a:pt x="480" y="0"/>
                      </a:moveTo>
                      <a:cubicBezTo>
                        <a:pt x="328" y="28"/>
                        <a:pt x="176" y="56"/>
                        <a:pt x="96" y="192"/>
                      </a:cubicBezTo>
                      <a:cubicBezTo>
                        <a:pt x="16" y="328"/>
                        <a:pt x="8" y="572"/>
                        <a:pt x="0" y="816"/>
                      </a:cubicBezTo>
                    </a:path>
                  </a:pathLst>
                </a:custGeom>
                <a:noFill/>
                <a:ln w="38100" cap="flat" cmpd="sng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41" name="Freeform 79"/>
                <p:cNvSpPr>
                  <a:spLocks/>
                </p:cNvSpPr>
                <p:nvPr/>
              </p:nvSpPr>
              <p:spPr bwMode="auto">
                <a:xfrm rot="-10763698">
                  <a:off x="2142" y="3598"/>
                  <a:ext cx="112" cy="336"/>
                </a:xfrm>
                <a:custGeom>
                  <a:avLst/>
                  <a:gdLst>
                    <a:gd name="T0" fmla="*/ 0 w 112"/>
                    <a:gd name="T1" fmla="*/ 0 h 336"/>
                    <a:gd name="T2" fmla="*/ 96 w 112"/>
                    <a:gd name="T3" fmla="*/ 192 h 336"/>
                    <a:gd name="T4" fmla="*/ 96 w 112"/>
                    <a:gd name="T5" fmla="*/ 336 h 3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12" h="336">
                      <a:moveTo>
                        <a:pt x="0" y="0"/>
                      </a:moveTo>
                      <a:cubicBezTo>
                        <a:pt x="40" y="68"/>
                        <a:pt x="80" y="136"/>
                        <a:pt x="96" y="192"/>
                      </a:cubicBezTo>
                      <a:cubicBezTo>
                        <a:pt x="112" y="248"/>
                        <a:pt x="104" y="292"/>
                        <a:pt x="96" y="336"/>
                      </a:cubicBezTo>
                    </a:path>
                  </a:pathLst>
                </a:custGeom>
                <a:noFill/>
                <a:ln w="38100" cap="flat" cmpd="sng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42" name="Freeform 80"/>
                <p:cNvSpPr>
                  <a:spLocks/>
                </p:cNvSpPr>
                <p:nvPr/>
              </p:nvSpPr>
              <p:spPr bwMode="auto">
                <a:xfrm rot="-10763698">
                  <a:off x="2301" y="3407"/>
                  <a:ext cx="1" cy="528"/>
                </a:xfrm>
                <a:custGeom>
                  <a:avLst/>
                  <a:gdLst>
                    <a:gd name="T0" fmla="*/ 0 w 1"/>
                    <a:gd name="T1" fmla="*/ 0 h 528"/>
                    <a:gd name="T2" fmla="*/ 0 w 1"/>
                    <a:gd name="T3" fmla="*/ 528 h 5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528">
                      <a:moveTo>
                        <a:pt x="0" y="0"/>
                      </a:moveTo>
                      <a:cubicBezTo>
                        <a:pt x="0" y="0"/>
                        <a:pt x="0" y="264"/>
                        <a:pt x="0" y="528"/>
                      </a:cubicBezTo>
                    </a:path>
                  </a:pathLst>
                </a:custGeom>
                <a:noFill/>
                <a:ln w="12700" cap="flat" cmpd="sng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43" name="Freeform 81"/>
                <p:cNvSpPr>
                  <a:spLocks/>
                </p:cNvSpPr>
                <p:nvPr/>
              </p:nvSpPr>
              <p:spPr bwMode="auto">
                <a:xfrm rot="-10763698">
                  <a:off x="2351" y="3216"/>
                  <a:ext cx="120" cy="720"/>
                </a:xfrm>
                <a:custGeom>
                  <a:avLst/>
                  <a:gdLst>
                    <a:gd name="T0" fmla="*/ 86 w 168"/>
                    <a:gd name="T1" fmla="*/ 0 h 720"/>
                    <a:gd name="T2" fmla="*/ 12 w 168"/>
                    <a:gd name="T3" fmla="*/ 480 h 720"/>
                    <a:gd name="T4" fmla="*/ 12 w 168"/>
                    <a:gd name="T5" fmla="*/ 720 h 72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68" h="720">
                      <a:moveTo>
                        <a:pt x="168" y="0"/>
                      </a:moveTo>
                      <a:cubicBezTo>
                        <a:pt x="108" y="180"/>
                        <a:pt x="48" y="360"/>
                        <a:pt x="24" y="480"/>
                      </a:cubicBezTo>
                      <a:cubicBezTo>
                        <a:pt x="0" y="600"/>
                        <a:pt x="12" y="660"/>
                        <a:pt x="24" y="72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44" name="Freeform 82"/>
                <p:cNvSpPr>
                  <a:spLocks/>
                </p:cNvSpPr>
                <p:nvPr/>
              </p:nvSpPr>
              <p:spPr bwMode="auto">
                <a:xfrm rot="-10763698">
                  <a:off x="1773" y="3596"/>
                  <a:ext cx="480" cy="388"/>
                </a:xfrm>
                <a:custGeom>
                  <a:avLst/>
                  <a:gdLst>
                    <a:gd name="T0" fmla="*/ 0 w 480"/>
                    <a:gd name="T1" fmla="*/ 0 h 432"/>
                    <a:gd name="T2" fmla="*/ 336 w 480"/>
                    <a:gd name="T3" fmla="*/ 77 h 432"/>
                    <a:gd name="T4" fmla="*/ 480 w 480"/>
                    <a:gd name="T5" fmla="*/ 348 h 43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80" h="432">
                      <a:moveTo>
                        <a:pt x="0" y="0"/>
                      </a:moveTo>
                      <a:cubicBezTo>
                        <a:pt x="128" y="12"/>
                        <a:pt x="256" y="24"/>
                        <a:pt x="336" y="96"/>
                      </a:cubicBezTo>
                      <a:cubicBezTo>
                        <a:pt x="416" y="168"/>
                        <a:pt x="448" y="300"/>
                        <a:pt x="480" y="432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45" name="Freeform 83"/>
                <p:cNvSpPr>
                  <a:spLocks/>
                </p:cNvSpPr>
                <p:nvPr/>
              </p:nvSpPr>
              <p:spPr bwMode="auto">
                <a:xfrm rot="-10763698">
                  <a:off x="1911" y="3405"/>
                  <a:ext cx="344" cy="576"/>
                </a:xfrm>
                <a:custGeom>
                  <a:avLst/>
                  <a:gdLst>
                    <a:gd name="T0" fmla="*/ 0 w 344"/>
                    <a:gd name="T1" fmla="*/ 0 h 576"/>
                    <a:gd name="T2" fmla="*/ 288 w 344"/>
                    <a:gd name="T3" fmla="*/ 288 h 576"/>
                    <a:gd name="T4" fmla="*/ 336 w 344"/>
                    <a:gd name="T5" fmla="*/ 576 h 57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4" h="576">
                      <a:moveTo>
                        <a:pt x="0" y="0"/>
                      </a:moveTo>
                      <a:cubicBezTo>
                        <a:pt x="116" y="96"/>
                        <a:pt x="232" y="192"/>
                        <a:pt x="288" y="288"/>
                      </a:cubicBezTo>
                      <a:cubicBezTo>
                        <a:pt x="344" y="384"/>
                        <a:pt x="340" y="480"/>
                        <a:pt x="336" y="57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4837" name="Text Box 84"/>
              <p:cNvSpPr txBox="1">
                <a:spLocks noChangeArrowheads="1"/>
              </p:cNvSpPr>
              <p:nvPr/>
            </p:nvSpPr>
            <p:spPr bwMode="auto">
              <a:xfrm rot="5598185">
                <a:off x="4503" y="2686"/>
                <a:ext cx="399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accent1"/>
                    </a:solidFill>
                    <a:latin typeface="Tahoma" pitchFamily="34" charset="0"/>
                  </a:rPr>
                  <a:t>t-link</a:t>
                </a:r>
              </a:p>
            </p:txBody>
          </p:sp>
        </p:grpSp>
        <p:graphicFrame>
          <p:nvGraphicFramePr>
            <p:cNvPr id="34835" name="Object 62"/>
            <p:cNvGraphicFramePr>
              <a:graphicFrameLocks noChangeAspect="1"/>
            </p:cNvGraphicFramePr>
            <p:nvPr/>
          </p:nvGraphicFramePr>
          <p:xfrm>
            <a:off x="5049" y="2346"/>
            <a:ext cx="450" cy="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12" name="Equation" r:id="rId11" imgW="406224" imgH="241195" progId="Equation.3">
                    <p:embed/>
                  </p:oleObj>
                </mc:Choice>
                <mc:Fallback>
                  <p:oleObj name="Equation" r:id="rId11" imgW="406224" imgH="241195" progId="Equation.3">
                    <p:embed/>
                    <p:pic>
                      <p:nvPicPr>
                        <p:cNvPr id="0" name="Object 6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9" y="2346"/>
                          <a:ext cx="450" cy="2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4824" name="Object 90"/>
          <p:cNvGraphicFramePr>
            <a:graphicFrameLocks noChangeAspect="1"/>
          </p:cNvGraphicFramePr>
          <p:nvPr/>
        </p:nvGraphicFramePr>
        <p:xfrm>
          <a:off x="4645025" y="5260975"/>
          <a:ext cx="3827463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13" name="Equation" r:id="rId13" imgW="1981200" imgH="203200" progId="Equation.3">
                  <p:embed/>
                </p:oleObj>
              </mc:Choice>
              <mc:Fallback>
                <p:oleObj name="Equation" r:id="rId13" imgW="1981200" imgH="203200" progId="Equation.3">
                  <p:embed/>
                  <p:pic>
                    <p:nvPicPr>
                      <p:cNvPr id="0" name="Object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5025" y="5260975"/>
                        <a:ext cx="3827463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5" name="Object 91"/>
          <p:cNvGraphicFramePr>
            <a:graphicFrameLocks noChangeAspect="1"/>
          </p:cNvGraphicFramePr>
          <p:nvPr/>
        </p:nvGraphicFramePr>
        <p:xfrm>
          <a:off x="3873500" y="5230813"/>
          <a:ext cx="695325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14" name="Equation" r:id="rId15" imgW="215713" imgH="152268" progId="Equation.3">
                  <p:embed/>
                </p:oleObj>
              </mc:Choice>
              <mc:Fallback>
                <p:oleObj name="Equation" r:id="rId15" imgW="215713" imgH="152268" progId="Equation.3">
                  <p:embed/>
                  <p:pic>
                    <p:nvPicPr>
                      <p:cNvPr id="0" name="Object 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3500" y="5230813"/>
                        <a:ext cx="695325" cy="490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6" name="Rectangle 93"/>
          <p:cNvSpPr>
            <a:spLocks noChangeArrowheads="1"/>
          </p:cNvSpPr>
          <p:nvPr/>
        </p:nvSpPr>
        <p:spPr bwMode="auto">
          <a:xfrm>
            <a:off x="25400" y="6073775"/>
            <a:ext cx="6851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Tahoma" pitchFamily="34" charset="0"/>
              </a:rPr>
              <a:t>Large class of energies (Potts, metric …)</a:t>
            </a:r>
          </a:p>
          <a:p>
            <a:r>
              <a:rPr lang="en-US" sz="2000">
                <a:solidFill>
                  <a:srgbClr val="FF6600"/>
                </a:solidFill>
                <a:latin typeface="Tahoma" pitchFamily="34" charset="0"/>
              </a:rPr>
              <a:t>BUT multi-view reconstruction is a multi-labeling problem 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Approximate multi-labeling</a:t>
            </a:r>
          </a:p>
        </p:txBody>
      </p:sp>
      <p:sp>
        <p:nvSpPr>
          <p:cNvPr id="35843" name="Rectangle 1028"/>
          <p:cNvSpPr>
            <a:spLocks noChangeArrowheads="1"/>
          </p:cNvSpPr>
          <p:nvPr/>
        </p:nvSpPr>
        <p:spPr bwMode="auto">
          <a:xfrm>
            <a:off x="244475" y="1535113"/>
            <a:ext cx="31210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u="sng">
                <a:latin typeface="Tahoma" pitchFamily="34" charset="0"/>
              </a:rPr>
              <a:t>Binary Potts energy</a:t>
            </a:r>
          </a:p>
          <a:p>
            <a:r>
              <a:rPr lang="en-US" sz="2000">
                <a:latin typeface="Tahoma" pitchFamily="34" charset="0"/>
              </a:rPr>
              <a:t>Extended to multi-labeling</a:t>
            </a:r>
          </a:p>
          <a:p>
            <a:r>
              <a:rPr lang="en-US" sz="2000">
                <a:latin typeface="Tahoma" pitchFamily="34" charset="0"/>
              </a:rPr>
              <a:t>NP hard (</a:t>
            </a:r>
            <a:r>
              <a:rPr lang="en-US" sz="2000">
                <a:latin typeface="Tahoma" pitchFamily="34" charset="0"/>
                <a:sym typeface="Symbol" pitchFamily="18" charset="2"/>
              </a:rPr>
              <a:t> 3 labels)</a:t>
            </a:r>
            <a:endParaRPr lang="en-US" sz="2000">
              <a:latin typeface="Tahoma" pitchFamily="34" charset="0"/>
            </a:endParaRPr>
          </a:p>
        </p:txBody>
      </p:sp>
      <p:grpSp>
        <p:nvGrpSpPr>
          <p:cNvPr id="35844" name="Group 1172"/>
          <p:cNvGrpSpPr>
            <a:grpSpLocks/>
          </p:cNvGrpSpPr>
          <p:nvPr/>
        </p:nvGrpSpPr>
        <p:grpSpPr bwMode="auto">
          <a:xfrm>
            <a:off x="6164263" y="1336675"/>
            <a:ext cx="2309812" cy="2351088"/>
            <a:chOff x="3680" y="863"/>
            <a:chExt cx="1455" cy="1481"/>
          </a:xfrm>
        </p:grpSpPr>
        <p:graphicFrame>
          <p:nvGraphicFramePr>
            <p:cNvPr id="35890" name="Object 1030"/>
            <p:cNvGraphicFramePr>
              <a:graphicFrameLocks noChangeAspect="1"/>
            </p:cNvGraphicFramePr>
            <p:nvPr/>
          </p:nvGraphicFramePr>
          <p:xfrm>
            <a:off x="4055" y="1560"/>
            <a:ext cx="316" cy="2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69" name="Equation" r:id="rId3" imgW="253890" imgH="241195" progId="Equation.3">
                    <p:embed/>
                  </p:oleObj>
                </mc:Choice>
                <mc:Fallback>
                  <p:oleObj name="Equation" r:id="rId3" imgW="253890" imgH="241195" progId="Equation.3">
                    <p:embed/>
                    <p:pic>
                      <p:nvPicPr>
                        <p:cNvPr id="0" name="Object 10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55" y="1560"/>
                          <a:ext cx="316" cy="2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5891" name="Group 1031"/>
            <p:cNvGrpSpPr>
              <a:grpSpLocks/>
            </p:cNvGrpSpPr>
            <p:nvPr/>
          </p:nvGrpSpPr>
          <p:grpSpPr bwMode="auto">
            <a:xfrm>
              <a:off x="3997" y="912"/>
              <a:ext cx="770" cy="1015"/>
              <a:chOff x="3504" y="1497"/>
              <a:chExt cx="888" cy="1182"/>
            </a:xfrm>
          </p:grpSpPr>
          <p:grpSp>
            <p:nvGrpSpPr>
              <p:cNvPr id="35957" name="Group 1032"/>
              <p:cNvGrpSpPr>
                <a:grpSpLocks/>
              </p:cNvGrpSpPr>
              <p:nvPr/>
            </p:nvGrpSpPr>
            <p:grpSpPr bwMode="auto">
              <a:xfrm>
                <a:off x="3504" y="1911"/>
                <a:ext cx="768" cy="768"/>
                <a:chOff x="672" y="1344"/>
                <a:chExt cx="768" cy="768"/>
              </a:xfrm>
            </p:grpSpPr>
            <p:sp>
              <p:nvSpPr>
                <p:cNvPr id="35959" name="Line 1033"/>
                <p:cNvSpPr>
                  <a:spLocks noChangeShapeType="1"/>
                </p:cNvSpPr>
                <p:nvPr/>
              </p:nvSpPr>
              <p:spPr bwMode="auto">
                <a:xfrm>
                  <a:off x="672" y="1344"/>
                  <a:ext cx="0" cy="768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60" name="Line 1034"/>
                <p:cNvSpPr>
                  <a:spLocks noChangeShapeType="1"/>
                </p:cNvSpPr>
                <p:nvPr/>
              </p:nvSpPr>
              <p:spPr bwMode="auto">
                <a:xfrm>
                  <a:off x="1440" y="1344"/>
                  <a:ext cx="0" cy="768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61" name="Line 1035"/>
                <p:cNvSpPr>
                  <a:spLocks noChangeShapeType="1"/>
                </p:cNvSpPr>
                <p:nvPr/>
              </p:nvSpPr>
              <p:spPr bwMode="auto">
                <a:xfrm>
                  <a:off x="1056" y="2112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62" name="Line 1036"/>
                <p:cNvSpPr>
                  <a:spLocks noChangeShapeType="1"/>
                </p:cNvSpPr>
                <p:nvPr/>
              </p:nvSpPr>
              <p:spPr bwMode="auto">
                <a:xfrm>
                  <a:off x="672" y="1728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63" name="Line 1037"/>
                <p:cNvSpPr>
                  <a:spLocks noChangeShapeType="1"/>
                </p:cNvSpPr>
                <p:nvPr/>
              </p:nvSpPr>
              <p:spPr bwMode="auto">
                <a:xfrm>
                  <a:off x="672" y="1344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64" name="Line 1038"/>
                <p:cNvSpPr>
                  <a:spLocks noChangeShapeType="1"/>
                </p:cNvSpPr>
                <p:nvPr/>
              </p:nvSpPr>
              <p:spPr bwMode="auto">
                <a:xfrm>
                  <a:off x="672" y="2112"/>
                  <a:ext cx="384" cy="0"/>
                </a:xfrm>
                <a:prstGeom prst="line">
                  <a:avLst/>
                </a:prstGeom>
                <a:noFill/>
                <a:ln w="1270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65" name="Line 1039"/>
                <p:cNvSpPr>
                  <a:spLocks noChangeShapeType="1"/>
                </p:cNvSpPr>
                <p:nvPr/>
              </p:nvSpPr>
              <p:spPr bwMode="auto">
                <a:xfrm>
                  <a:off x="1056" y="1728"/>
                  <a:ext cx="384" cy="0"/>
                </a:xfrm>
                <a:prstGeom prst="line">
                  <a:avLst/>
                </a:prstGeom>
                <a:noFill/>
                <a:ln w="1270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66" name="Line 1040"/>
                <p:cNvSpPr>
                  <a:spLocks noChangeShapeType="1"/>
                </p:cNvSpPr>
                <p:nvPr/>
              </p:nvSpPr>
              <p:spPr bwMode="auto">
                <a:xfrm>
                  <a:off x="1056" y="1344"/>
                  <a:ext cx="384" cy="0"/>
                </a:xfrm>
                <a:prstGeom prst="line">
                  <a:avLst/>
                </a:prstGeom>
                <a:noFill/>
                <a:ln w="1270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67" name="Line 1041"/>
                <p:cNvSpPr>
                  <a:spLocks noChangeShapeType="1"/>
                </p:cNvSpPr>
                <p:nvPr/>
              </p:nvSpPr>
              <p:spPr bwMode="auto">
                <a:xfrm flipV="1">
                  <a:off x="1056" y="1344"/>
                  <a:ext cx="0" cy="384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68" name="Line 1042"/>
                <p:cNvSpPr>
                  <a:spLocks noChangeShapeType="1"/>
                </p:cNvSpPr>
                <p:nvPr/>
              </p:nvSpPr>
              <p:spPr bwMode="auto">
                <a:xfrm flipV="1">
                  <a:off x="1056" y="1728"/>
                  <a:ext cx="0" cy="384"/>
                </a:xfrm>
                <a:prstGeom prst="line">
                  <a:avLst/>
                </a:prstGeom>
                <a:noFill/>
                <a:ln w="12700">
                  <a:solidFill>
                    <a:srgbClr val="E4B7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5958" name="Text Box 1043"/>
              <p:cNvSpPr txBox="1">
                <a:spLocks noChangeArrowheads="1"/>
              </p:cNvSpPr>
              <p:nvPr/>
            </p:nvSpPr>
            <p:spPr bwMode="auto">
              <a:xfrm>
                <a:off x="3541" y="1497"/>
                <a:ext cx="851" cy="3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2800">
                    <a:solidFill>
                      <a:srgbClr val="E4B766"/>
                    </a:solidFill>
                    <a:latin typeface="Times New Roman" pitchFamily="18" charset="0"/>
                  </a:rPr>
                  <a:t>n-links</a:t>
                </a:r>
              </a:p>
            </p:txBody>
          </p:sp>
        </p:grpSp>
        <p:grpSp>
          <p:nvGrpSpPr>
            <p:cNvPr id="35892" name="Group 1044"/>
            <p:cNvGrpSpPr>
              <a:grpSpLocks/>
            </p:cNvGrpSpPr>
            <p:nvPr/>
          </p:nvGrpSpPr>
          <p:grpSpPr bwMode="auto">
            <a:xfrm>
              <a:off x="3914" y="1185"/>
              <a:ext cx="832" cy="824"/>
              <a:chOff x="576" y="1248"/>
              <a:chExt cx="960" cy="960"/>
            </a:xfrm>
          </p:grpSpPr>
          <p:sp>
            <p:nvSpPr>
              <p:cNvPr id="35948" name="Oval 1045"/>
              <p:cNvSpPr>
                <a:spLocks noChangeArrowheads="1"/>
              </p:cNvSpPr>
              <p:nvPr/>
            </p:nvSpPr>
            <p:spPr bwMode="auto">
              <a:xfrm>
                <a:off x="576" y="1248"/>
                <a:ext cx="192" cy="192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5949" name="Oval 1046"/>
              <p:cNvSpPr>
                <a:spLocks noChangeArrowheads="1"/>
              </p:cNvSpPr>
              <p:nvPr/>
            </p:nvSpPr>
            <p:spPr bwMode="auto">
              <a:xfrm>
                <a:off x="576" y="1632"/>
                <a:ext cx="192" cy="192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5950" name="Oval 1047"/>
              <p:cNvSpPr>
                <a:spLocks noChangeArrowheads="1"/>
              </p:cNvSpPr>
              <p:nvPr/>
            </p:nvSpPr>
            <p:spPr bwMode="auto">
              <a:xfrm>
                <a:off x="576" y="2016"/>
                <a:ext cx="192" cy="192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5951" name="Oval 1048"/>
              <p:cNvSpPr>
                <a:spLocks noChangeArrowheads="1"/>
              </p:cNvSpPr>
              <p:nvPr/>
            </p:nvSpPr>
            <p:spPr bwMode="auto">
              <a:xfrm>
                <a:off x="960" y="1248"/>
                <a:ext cx="192" cy="192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5952" name="Oval 1049"/>
              <p:cNvSpPr>
                <a:spLocks noChangeArrowheads="1"/>
              </p:cNvSpPr>
              <p:nvPr/>
            </p:nvSpPr>
            <p:spPr bwMode="auto">
              <a:xfrm>
                <a:off x="960" y="1632"/>
                <a:ext cx="192" cy="192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5953" name="Oval 1050"/>
              <p:cNvSpPr>
                <a:spLocks noChangeArrowheads="1"/>
              </p:cNvSpPr>
              <p:nvPr/>
            </p:nvSpPr>
            <p:spPr bwMode="auto">
              <a:xfrm>
                <a:off x="960" y="2016"/>
                <a:ext cx="192" cy="192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5954" name="Oval 1051"/>
              <p:cNvSpPr>
                <a:spLocks noChangeArrowheads="1"/>
              </p:cNvSpPr>
              <p:nvPr/>
            </p:nvSpPr>
            <p:spPr bwMode="auto">
              <a:xfrm>
                <a:off x="1344" y="1248"/>
                <a:ext cx="192" cy="192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5955" name="Oval 1052"/>
              <p:cNvSpPr>
                <a:spLocks noChangeArrowheads="1"/>
              </p:cNvSpPr>
              <p:nvPr/>
            </p:nvSpPr>
            <p:spPr bwMode="auto">
              <a:xfrm>
                <a:off x="1344" y="1632"/>
                <a:ext cx="192" cy="192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5956" name="Oval 1053"/>
              <p:cNvSpPr>
                <a:spLocks noChangeArrowheads="1"/>
              </p:cNvSpPr>
              <p:nvPr/>
            </p:nvSpPr>
            <p:spPr bwMode="auto">
              <a:xfrm>
                <a:off x="1344" y="2016"/>
                <a:ext cx="192" cy="192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</p:grpSp>
        <p:grpSp>
          <p:nvGrpSpPr>
            <p:cNvPr id="35893" name="Group 1054"/>
            <p:cNvGrpSpPr>
              <a:grpSpLocks/>
            </p:cNvGrpSpPr>
            <p:nvPr/>
          </p:nvGrpSpPr>
          <p:grpSpPr bwMode="auto">
            <a:xfrm>
              <a:off x="3706" y="863"/>
              <a:ext cx="1207" cy="1481"/>
              <a:chOff x="3408" y="1497"/>
              <a:chExt cx="1392" cy="1725"/>
            </a:xfrm>
          </p:grpSpPr>
          <p:grpSp>
            <p:nvGrpSpPr>
              <p:cNvPr id="35919" name="Group 1055"/>
              <p:cNvGrpSpPr>
                <a:grpSpLocks/>
              </p:cNvGrpSpPr>
              <p:nvPr/>
            </p:nvGrpSpPr>
            <p:grpSpPr bwMode="auto">
              <a:xfrm>
                <a:off x="3408" y="1536"/>
                <a:ext cx="1392" cy="1584"/>
                <a:chOff x="1632" y="2592"/>
                <a:chExt cx="1392" cy="1584"/>
              </a:xfrm>
            </p:grpSpPr>
            <p:sp>
              <p:nvSpPr>
                <p:cNvPr id="35925" name="Rectangle 1056"/>
                <p:cNvSpPr>
                  <a:spLocks noChangeArrowheads="1"/>
                </p:cNvSpPr>
                <p:nvPr/>
              </p:nvSpPr>
              <p:spPr bwMode="auto">
                <a:xfrm>
                  <a:off x="1632" y="2592"/>
                  <a:ext cx="1392" cy="15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  <p:grpSp>
              <p:nvGrpSpPr>
                <p:cNvPr id="35926" name="Group 1057"/>
                <p:cNvGrpSpPr>
                  <a:grpSpLocks/>
                </p:cNvGrpSpPr>
                <p:nvPr/>
              </p:nvGrpSpPr>
              <p:grpSpPr bwMode="auto">
                <a:xfrm>
                  <a:off x="1680" y="3168"/>
                  <a:ext cx="1248" cy="480"/>
                  <a:chOff x="1680" y="3168"/>
                  <a:chExt cx="1248" cy="480"/>
                </a:xfrm>
              </p:grpSpPr>
              <p:sp>
                <p:nvSpPr>
                  <p:cNvPr id="35927" name="Line 105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76" y="3216"/>
                    <a:ext cx="288" cy="384"/>
                  </a:xfrm>
                  <a:prstGeom prst="line">
                    <a:avLst/>
                  </a:prstGeom>
                  <a:noFill/>
                  <a:ln w="57150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928" name="Line 105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4" y="3216"/>
                    <a:ext cx="144" cy="192"/>
                  </a:xfrm>
                  <a:prstGeom prst="line">
                    <a:avLst/>
                  </a:prstGeom>
                  <a:noFill/>
                  <a:ln w="57150">
                    <a:solidFill>
                      <a:srgbClr val="E4B7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929" name="Line 106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44" y="3216"/>
                    <a:ext cx="288" cy="384"/>
                  </a:xfrm>
                  <a:prstGeom prst="line">
                    <a:avLst/>
                  </a:prstGeom>
                  <a:noFill/>
                  <a:ln w="57150">
                    <a:solidFill>
                      <a:srgbClr val="E4B7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930" name="Line 1061"/>
                  <p:cNvSpPr>
                    <a:spLocks noChangeShapeType="1"/>
                  </p:cNvSpPr>
                  <p:nvPr/>
                </p:nvSpPr>
                <p:spPr bwMode="auto">
                  <a:xfrm>
                    <a:off x="2160" y="3600"/>
                    <a:ext cx="384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E4B7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931" name="Line 1062"/>
                  <p:cNvSpPr>
                    <a:spLocks noChangeShapeType="1"/>
                  </p:cNvSpPr>
                  <p:nvPr/>
                </p:nvSpPr>
                <p:spPr bwMode="auto">
                  <a:xfrm>
                    <a:off x="1920" y="3408"/>
                    <a:ext cx="384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E4B7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932" name="Line 1063"/>
                  <p:cNvSpPr>
                    <a:spLocks noChangeShapeType="1"/>
                  </p:cNvSpPr>
                  <p:nvPr/>
                </p:nvSpPr>
                <p:spPr bwMode="auto">
                  <a:xfrm>
                    <a:off x="2064" y="3216"/>
                    <a:ext cx="384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E4B7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933" name="Line 106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76" y="3216"/>
                    <a:ext cx="288" cy="384"/>
                  </a:xfrm>
                  <a:prstGeom prst="line">
                    <a:avLst/>
                  </a:prstGeom>
                  <a:noFill/>
                  <a:ln w="57150">
                    <a:solidFill>
                      <a:srgbClr val="E4B7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934" name="Line 1065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3600"/>
                    <a:ext cx="384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E4B7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935" name="Line 1066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3408"/>
                    <a:ext cx="384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E4B7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936" name="Line 1067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3216"/>
                    <a:ext cx="384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E4B7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937" name="Line 106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60" y="3408"/>
                    <a:ext cx="144" cy="192"/>
                  </a:xfrm>
                  <a:prstGeom prst="line">
                    <a:avLst/>
                  </a:prstGeom>
                  <a:noFill/>
                  <a:ln w="28575">
                    <a:solidFill>
                      <a:srgbClr val="E4B7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5938" name="Group 1069"/>
                  <p:cNvGrpSpPr>
                    <a:grpSpLocks/>
                  </p:cNvGrpSpPr>
                  <p:nvPr/>
                </p:nvGrpSpPr>
                <p:grpSpPr bwMode="auto">
                  <a:xfrm>
                    <a:off x="1680" y="3168"/>
                    <a:ext cx="1248" cy="480"/>
                    <a:chOff x="2256" y="1536"/>
                    <a:chExt cx="1248" cy="480"/>
                  </a:xfrm>
                </p:grpSpPr>
                <p:sp>
                  <p:nvSpPr>
                    <p:cNvPr id="35939" name="Oval 10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4" y="1536"/>
                      <a:ext cx="192" cy="96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50000"/>
                        </a:spcBef>
                      </a:pPr>
                      <a:endParaRPr lang="en-US"/>
                    </a:p>
                  </p:txBody>
                </p:sp>
                <p:sp>
                  <p:nvSpPr>
                    <p:cNvPr id="35940" name="Oval 10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0" y="1728"/>
                      <a:ext cx="192" cy="96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50000"/>
                        </a:spcBef>
                      </a:pPr>
                      <a:endParaRPr lang="en-US"/>
                    </a:p>
                  </p:txBody>
                </p:sp>
                <p:sp>
                  <p:nvSpPr>
                    <p:cNvPr id="35941" name="Oval 10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6" y="1920"/>
                      <a:ext cx="192" cy="96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50000"/>
                        </a:spcBef>
                      </a:pPr>
                      <a:endParaRPr lang="en-US"/>
                    </a:p>
                  </p:txBody>
                </p:sp>
                <p:sp>
                  <p:nvSpPr>
                    <p:cNvPr id="35942" name="Oval 10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8" y="1536"/>
                      <a:ext cx="192" cy="96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50000"/>
                        </a:spcBef>
                      </a:pPr>
                      <a:endParaRPr lang="en-US"/>
                    </a:p>
                  </p:txBody>
                </p:sp>
                <p:sp>
                  <p:nvSpPr>
                    <p:cNvPr id="35943" name="Oval 10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1728"/>
                      <a:ext cx="192" cy="96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50000"/>
                        </a:spcBef>
                      </a:pPr>
                      <a:endParaRPr lang="en-US"/>
                    </a:p>
                  </p:txBody>
                </p:sp>
                <p:sp>
                  <p:nvSpPr>
                    <p:cNvPr id="35944" name="Oval 10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40" y="1920"/>
                      <a:ext cx="192" cy="96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50000"/>
                        </a:spcBef>
                      </a:pPr>
                      <a:endParaRPr lang="en-US"/>
                    </a:p>
                  </p:txBody>
                </p:sp>
                <p:sp>
                  <p:nvSpPr>
                    <p:cNvPr id="35945" name="Oval 10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12" y="1536"/>
                      <a:ext cx="192" cy="96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50000"/>
                        </a:spcBef>
                      </a:pPr>
                      <a:endParaRPr lang="en-US"/>
                    </a:p>
                  </p:txBody>
                </p:sp>
                <p:sp>
                  <p:nvSpPr>
                    <p:cNvPr id="35946" name="Oval 10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68" y="1728"/>
                      <a:ext cx="192" cy="96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50000"/>
                        </a:spcBef>
                      </a:pPr>
                      <a:endParaRPr lang="en-US"/>
                    </a:p>
                  </p:txBody>
                </p:sp>
                <p:sp>
                  <p:nvSpPr>
                    <p:cNvPr id="35947" name="Oval 10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4" y="1920"/>
                      <a:ext cx="192" cy="96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spcBef>
                          <a:spcPct val="50000"/>
                        </a:spcBef>
                      </a:pPr>
                      <a:endParaRPr lang="en-US"/>
                    </a:p>
                  </p:txBody>
                </p:sp>
              </p:grpSp>
            </p:grpSp>
          </p:grpSp>
          <p:grpSp>
            <p:nvGrpSpPr>
              <p:cNvPr id="35920" name="Group 1079"/>
              <p:cNvGrpSpPr>
                <a:grpSpLocks/>
              </p:cNvGrpSpPr>
              <p:nvPr/>
            </p:nvGrpSpPr>
            <p:grpSpPr bwMode="auto">
              <a:xfrm>
                <a:off x="3841" y="1497"/>
                <a:ext cx="521" cy="1725"/>
                <a:chOff x="2065" y="2544"/>
                <a:chExt cx="521" cy="1725"/>
              </a:xfrm>
            </p:grpSpPr>
            <p:sp>
              <p:nvSpPr>
                <p:cNvPr id="35921" name="Oval 1080"/>
                <p:cNvSpPr>
                  <a:spLocks noChangeArrowheads="1"/>
                </p:cNvSpPr>
                <p:nvPr/>
              </p:nvSpPr>
              <p:spPr bwMode="auto">
                <a:xfrm>
                  <a:off x="2208" y="2736"/>
                  <a:ext cx="192" cy="192"/>
                </a:xfrm>
                <a:prstGeom prst="ellipse">
                  <a:avLst/>
                </a:prstGeom>
                <a:solidFill>
                  <a:schemeClr val="accent2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  <p:sp>
              <p:nvSpPr>
                <p:cNvPr id="35922" name="Oval 1081"/>
                <p:cNvSpPr>
                  <a:spLocks noChangeArrowheads="1"/>
                </p:cNvSpPr>
                <p:nvPr/>
              </p:nvSpPr>
              <p:spPr bwMode="auto">
                <a:xfrm>
                  <a:off x="2208" y="3888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  <p:sp>
              <p:nvSpPr>
                <p:cNvPr id="35923" name="Text Box 1082"/>
                <p:cNvSpPr txBox="1">
                  <a:spLocks noChangeArrowheads="1"/>
                </p:cNvSpPr>
                <p:nvPr/>
              </p:nvSpPr>
              <p:spPr bwMode="auto">
                <a:xfrm>
                  <a:off x="2352" y="3888"/>
                  <a:ext cx="234" cy="3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n-US" sz="2800" b="1" i="1">
                      <a:solidFill>
                        <a:schemeClr val="accent1"/>
                      </a:solidFill>
                      <a:latin typeface="Times New Roman" pitchFamily="18" charset="0"/>
                    </a:rPr>
                    <a:t>s</a:t>
                  </a:r>
                </a:p>
              </p:txBody>
            </p:sp>
            <p:sp>
              <p:nvSpPr>
                <p:cNvPr id="35924" name="Text Box 1083"/>
                <p:cNvSpPr txBox="1">
                  <a:spLocks noChangeArrowheads="1"/>
                </p:cNvSpPr>
                <p:nvPr/>
              </p:nvSpPr>
              <p:spPr bwMode="auto">
                <a:xfrm>
                  <a:off x="2065" y="2544"/>
                  <a:ext cx="205" cy="3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n-US" sz="2800" b="1" i="1">
                      <a:solidFill>
                        <a:schemeClr val="accent2"/>
                      </a:solidFill>
                      <a:latin typeface="Times New Roman" pitchFamily="18" charset="0"/>
                    </a:rPr>
                    <a:t>t</a:t>
                  </a:r>
                </a:p>
              </p:txBody>
            </p:sp>
          </p:grpSp>
        </p:grpSp>
        <p:grpSp>
          <p:nvGrpSpPr>
            <p:cNvPr id="35894" name="Group 1084"/>
            <p:cNvGrpSpPr>
              <a:grpSpLocks/>
            </p:cNvGrpSpPr>
            <p:nvPr/>
          </p:nvGrpSpPr>
          <p:grpSpPr bwMode="auto">
            <a:xfrm>
              <a:off x="3789" y="938"/>
              <a:ext cx="1346" cy="1236"/>
              <a:chOff x="2304" y="1008"/>
              <a:chExt cx="1551" cy="1440"/>
            </a:xfrm>
          </p:grpSpPr>
          <p:sp>
            <p:nvSpPr>
              <p:cNvPr id="35917" name="Freeform 1085"/>
              <p:cNvSpPr>
                <a:spLocks/>
              </p:cNvSpPr>
              <p:nvPr/>
            </p:nvSpPr>
            <p:spPr bwMode="auto">
              <a:xfrm>
                <a:off x="2304" y="1200"/>
                <a:ext cx="1056" cy="1248"/>
              </a:xfrm>
              <a:custGeom>
                <a:avLst/>
                <a:gdLst>
                  <a:gd name="T0" fmla="*/ 1056 w 1056"/>
                  <a:gd name="T1" fmla="*/ 0 h 1248"/>
                  <a:gd name="T2" fmla="*/ 864 w 1056"/>
                  <a:gd name="T3" fmla="*/ 480 h 1248"/>
                  <a:gd name="T4" fmla="*/ 672 w 1056"/>
                  <a:gd name="T5" fmla="*/ 720 h 1248"/>
                  <a:gd name="T6" fmla="*/ 384 w 1056"/>
                  <a:gd name="T7" fmla="*/ 672 h 1248"/>
                  <a:gd name="T8" fmla="*/ 144 w 1056"/>
                  <a:gd name="T9" fmla="*/ 912 h 1248"/>
                  <a:gd name="T10" fmla="*/ 0 w 1056"/>
                  <a:gd name="T11" fmla="*/ 1248 h 12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56" h="1248">
                    <a:moveTo>
                      <a:pt x="1056" y="0"/>
                    </a:moveTo>
                    <a:cubicBezTo>
                      <a:pt x="992" y="180"/>
                      <a:pt x="928" y="360"/>
                      <a:pt x="864" y="480"/>
                    </a:cubicBezTo>
                    <a:cubicBezTo>
                      <a:pt x="800" y="600"/>
                      <a:pt x="752" y="688"/>
                      <a:pt x="672" y="720"/>
                    </a:cubicBezTo>
                    <a:cubicBezTo>
                      <a:pt x="592" y="752"/>
                      <a:pt x="472" y="640"/>
                      <a:pt x="384" y="672"/>
                    </a:cubicBezTo>
                    <a:cubicBezTo>
                      <a:pt x="296" y="704"/>
                      <a:pt x="208" y="816"/>
                      <a:pt x="144" y="912"/>
                    </a:cubicBezTo>
                    <a:cubicBezTo>
                      <a:pt x="80" y="1008"/>
                      <a:pt x="40" y="1128"/>
                      <a:pt x="0" y="1248"/>
                    </a:cubicBezTo>
                  </a:path>
                </a:pathLst>
              </a:custGeom>
              <a:noFill/>
              <a:ln w="38100" cap="flat" cmpd="sng">
                <a:solidFill>
                  <a:srgbClr val="33CC33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18" name="Text Box 1086"/>
              <p:cNvSpPr txBox="1">
                <a:spLocks noChangeArrowheads="1"/>
              </p:cNvSpPr>
              <p:nvPr/>
            </p:nvSpPr>
            <p:spPr bwMode="auto">
              <a:xfrm>
                <a:off x="3407" y="1008"/>
                <a:ext cx="448" cy="3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2800">
                    <a:solidFill>
                      <a:srgbClr val="33CC33"/>
                    </a:solidFill>
                    <a:latin typeface="Times New Roman" pitchFamily="18" charset="0"/>
                  </a:rPr>
                  <a:t>cut</a:t>
                </a:r>
              </a:p>
            </p:txBody>
          </p:sp>
        </p:grpSp>
        <p:grpSp>
          <p:nvGrpSpPr>
            <p:cNvPr id="35895" name="Group 1088"/>
            <p:cNvGrpSpPr>
              <a:grpSpLocks/>
            </p:cNvGrpSpPr>
            <p:nvPr/>
          </p:nvGrpSpPr>
          <p:grpSpPr bwMode="auto">
            <a:xfrm rot="-342079">
              <a:off x="3680" y="1110"/>
              <a:ext cx="1066" cy="660"/>
              <a:chOff x="3378" y="2073"/>
              <a:chExt cx="1230" cy="768"/>
            </a:xfrm>
          </p:grpSpPr>
          <p:grpSp>
            <p:nvGrpSpPr>
              <p:cNvPr id="35907" name="Group 1089"/>
              <p:cNvGrpSpPr>
                <a:grpSpLocks/>
              </p:cNvGrpSpPr>
              <p:nvPr/>
            </p:nvGrpSpPr>
            <p:grpSpPr bwMode="auto">
              <a:xfrm>
                <a:off x="3552" y="2073"/>
                <a:ext cx="1056" cy="768"/>
                <a:chOff x="1776" y="2832"/>
                <a:chExt cx="1056" cy="768"/>
              </a:xfrm>
            </p:grpSpPr>
            <p:sp>
              <p:nvSpPr>
                <p:cNvPr id="35909" name="Freeform 1090"/>
                <p:cNvSpPr>
                  <a:spLocks/>
                </p:cNvSpPr>
                <p:nvPr/>
              </p:nvSpPr>
              <p:spPr bwMode="auto">
                <a:xfrm>
                  <a:off x="2064" y="2880"/>
                  <a:ext cx="192" cy="336"/>
                </a:xfrm>
                <a:custGeom>
                  <a:avLst/>
                  <a:gdLst>
                    <a:gd name="T0" fmla="*/ 192 w 192"/>
                    <a:gd name="T1" fmla="*/ 0 h 336"/>
                    <a:gd name="T2" fmla="*/ 48 w 192"/>
                    <a:gd name="T3" fmla="*/ 144 h 336"/>
                    <a:gd name="T4" fmla="*/ 0 w 192"/>
                    <a:gd name="T5" fmla="*/ 336 h 3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336">
                      <a:moveTo>
                        <a:pt x="192" y="0"/>
                      </a:moveTo>
                      <a:cubicBezTo>
                        <a:pt x="136" y="44"/>
                        <a:pt x="80" y="88"/>
                        <a:pt x="48" y="144"/>
                      </a:cubicBezTo>
                      <a:cubicBezTo>
                        <a:pt x="16" y="200"/>
                        <a:pt x="8" y="268"/>
                        <a:pt x="0" y="336"/>
                      </a:cubicBezTo>
                    </a:path>
                  </a:pathLst>
                </a:custGeom>
                <a:noFill/>
                <a:ln w="381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10" name="Freeform 1091"/>
                <p:cNvSpPr>
                  <a:spLocks/>
                </p:cNvSpPr>
                <p:nvPr/>
              </p:nvSpPr>
              <p:spPr bwMode="auto">
                <a:xfrm>
                  <a:off x="1912" y="2832"/>
                  <a:ext cx="392" cy="576"/>
                </a:xfrm>
                <a:custGeom>
                  <a:avLst/>
                  <a:gdLst>
                    <a:gd name="T0" fmla="*/ 447 w 344"/>
                    <a:gd name="T1" fmla="*/ 0 h 576"/>
                    <a:gd name="T2" fmla="*/ 73 w 344"/>
                    <a:gd name="T3" fmla="*/ 192 h 576"/>
                    <a:gd name="T4" fmla="*/ 10 w 344"/>
                    <a:gd name="T5" fmla="*/ 576 h 57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4" h="576">
                      <a:moveTo>
                        <a:pt x="344" y="0"/>
                      </a:moveTo>
                      <a:cubicBezTo>
                        <a:pt x="228" y="48"/>
                        <a:pt x="112" y="96"/>
                        <a:pt x="56" y="192"/>
                      </a:cubicBezTo>
                      <a:cubicBezTo>
                        <a:pt x="0" y="288"/>
                        <a:pt x="4" y="432"/>
                        <a:pt x="8" y="576"/>
                      </a:cubicBezTo>
                    </a:path>
                  </a:pathLst>
                </a:custGeom>
                <a:noFill/>
                <a:ln w="381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11" name="Freeform 1092"/>
                <p:cNvSpPr>
                  <a:spLocks/>
                </p:cNvSpPr>
                <p:nvPr/>
              </p:nvSpPr>
              <p:spPr bwMode="auto">
                <a:xfrm>
                  <a:off x="1776" y="2832"/>
                  <a:ext cx="480" cy="768"/>
                </a:xfrm>
                <a:custGeom>
                  <a:avLst/>
                  <a:gdLst>
                    <a:gd name="T0" fmla="*/ 480 w 480"/>
                    <a:gd name="T1" fmla="*/ 0 h 816"/>
                    <a:gd name="T2" fmla="*/ 96 w 480"/>
                    <a:gd name="T3" fmla="*/ 170 h 816"/>
                    <a:gd name="T4" fmla="*/ 0 w 480"/>
                    <a:gd name="T5" fmla="*/ 723 h 81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80" h="816">
                      <a:moveTo>
                        <a:pt x="480" y="0"/>
                      </a:moveTo>
                      <a:cubicBezTo>
                        <a:pt x="328" y="28"/>
                        <a:pt x="176" y="56"/>
                        <a:pt x="96" y="192"/>
                      </a:cubicBezTo>
                      <a:cubicBezTo>
                        <a:pt x="16" y="328"/>
                        <a:pt x="8" y="572"/>
                        <a:pt x="0" y="816"/>
                      </a:cubicBezTo>
                    </a:path>
                  </a:pathLst>
                </a:custGeom>
                <a:noFill/>
                <a:ln w="381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12" name="Freeform 1093"/>
                <p:cNvSpPr>
                  <a:spLocks/>
                </p:cNvSpPr>
                <p:nvPr/>
              </p:nvSpPr>
              <p:spPr bwMode="auto">
                <a:xfrm>
                  <a:off x="2352" y="2880"/>
                  <a:ext cx="112" cy="336"/>
                </a:xfrm>
                <a:custGeom>
                  <a:avLst/>
                  <a:gdLst>
                    <a:gd name="T0" fmla="*/ 0 w 112"/>
                    <a:gd name="T1" fmla="*/ 0 h 336"/>
                    <a:gd name="T2" fmla="*/ 96 w 112"/>
                    <a:gd name="T3" fmla="*/ 192 h 336"/>
                    <a:gd name="T4" fmla="*/ 96 w 112"/>
                    <a:gd name="T5" fmla="*/ 336 h 3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12" h="336">
                      <a:moveTo>
                        <a:pt x="0" y="0"/>
                      </a:moveTo>
                      <a:cubicBezTo>
                        <a:pt x="40" y="68"/>
                        <a:pt x="80" y="136"/>
                        <a:pt x="96" y="192"/>
                      </a:cubicBezTo>
                      <a:cubicBezTo>
                        <a:pt x="112" y="248"/>
                        <a:pt x="104" y="292"/>
                        <a:pt x="96" y="336"/>
                      </a:cubicBezTo>
                    </a:path>
                  </a:pathLst>
                </a:custGeom>
                <a:noFill/>
                <a:ln w="381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13" name="Freeform 1094"/>
                <p:cNvSpPr>
                  <a:spLocks/>
                </p:cNvSpPr>
                <p:nvPr/>
              </p:nvSpPr>
              <p:spPr bwMode="auto">
                <a:xfrm>
                  <a:off x="2304" y="2880"/>
                  <a:ext cx="1" cy="528"/>
                </a:xfrm>
                <a:custGeom>
                  <a:avLst/>
                  <a:gdLst>
                    <a:gd name="T0" fmla="*/ 0 w 1"/>
                    <a:gd name="T1" fmla="*/ 0 h 528"/>
                    <a:gd name="T2" fmla="*/ 0 w 1"/>
                    <a:gd name="T3" fmla="*/ 528 h 5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528">
                      <a:moveTo>
                        <a:pt x="0" y="0"/>
                      </a:moveTo>
                      <a:cubicBezTo>
                        <a:pt x="0" y="0"/>
                        <a:pt x="0" y="264"/>
                        <a:pt x="0" y="528"/>
                      </a:cubicBezTo>
                    </a:path>
                  </a:pathLst>
                </a:custGeom>
                <a:noFill/>
                <a:ln w="3810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14" name="Freeform 1095"/>
                <p:cNvSpPr>
                  <a:spLocks/>
                </p:cNvSpPr>
                <p:nvPr/>
              </p:nvSpPr>
              <p:spPr bwMode="auto">
                <a:xfrm>
                  <a:off x="2136" y="2880"/>
                  <a:ext cx="120" cy="720"/>
                </a:xfrm>
                <a:custGeom>
                  <a:avLst/>
                  <a:gdLst>
                    <a:gd name="T0" fmla="*/ 86 w 168"/>
                    <a:gd name="T1" fmla="*/ 0 h 720"/>
                    <a:gd name="T2" fmla="*/ 12 w 168"/>
                    <a:gd name="T3" fmla="*/ 480 h 720"/>
                    <a:gd name="T4" fmla="*/ 12 w 168"/>
                    <a:gd name="T5" fmla="*/ 720 h 72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68" h="720">
                      <a:moveTo>
                        <a:pt x="168" y="0"/>
                      </a:moveTo>
                      <a:cubicBezTo>
                        <a:pt x="108" y="180"/>
                        <a:pt x="48" y="360"/>
                        <a:pt x="24" y="480"/>
                      </a:cubicBezTo>
                      <a:cubicBezTo>
                        <a:pt x="0" y="600"/>
                        <a:pt x="12" y="660"/>
                        <a:pt x="24" y="72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15" name="Freeform 1096"/>
                <p:cNvSpPr>
                  <a:spLocks/>
                </p:cNvSpPr>
                <p:nvPr/>
              </p:nvSpPr>
              <p:spPr bwMode="auto">
                <a:xfrm>
                  <a:off x="2352" y="2832"/>
                  <a:ext cx="480" cy="384"/>
                </a:xfrm>
                <a:custGeom>
                  <a:avLst/>
                  <a:gdLst>
                    <a:gd name="T0" fmla="*/ 0 w 480"/>
                    <a:gd name="T1" fmla="*/ 0 h 432"/>
                    <a:gd name="T2" fmla="*/ 336 w 480"/>
                    <a:gd name="T3" fmla="*/ 76 h 432"/>
                    <a:gd name="T4" fmla="*/ 480 w 480"/>
                    <a:gd name="T5" fmla="*/ 341 h 43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80" h="432">
                      <a:moveTo>
                        <a:pt x="0" y="0"/>
                      </a:moveTo>
                      <a:cubicBezTo>
                        <a:pt x="128" y="12"/>
                        <a:pt x="256" y="24"/>
                        <a:pt x="336" y="96"/>
                      </a:cubicBezTo>
                      <a:cubicBezTo>
                        <a:pt x="416" y="168"/>
                        <a:pt x="448" y="300"/>
                        <a:pt x="480" y="432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16" name="Freeform 1097"/>
                <p:cNvSpPr>
                  <a:spLocks/>
                </p:cNvSpPr>
                <p:nvPr/>
              </p:nvSpPr>
              <p:spPr bwMode="auto">
                <a:xfrm>
                  <a:off x="2352" y="2832"/>
                  <a:ext cx="344" cy="576"/>
                </a:xfrm>
                <a:custGeom>
                  <a:avLst/>
                  <a:gdLst>
                    <a:gd name="T0" fmla="*/ 0 w 344"/>
                    <a:gd name="T1" fmla="*/ 0 h 576"/>
                    <a:gd name="T2" fmla="*/ 288 w 344"/>
                    <a:gd name="T3" fmla="*/ 288 h 576"/>
                    <a:gd name="T4" fmla="*/ 336 w 344"/>
                    <a:gd name="T5" fmla="*/ 576 h 57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4" h="576">
                      <a:moveTo>
                        <a:pt x="0" y="0"/>
                      </a:moveTo>
                      <a:cubicBezTo>
                        <a:pt x="116" y="96"/>
                        <a:pt x="232" y="192"/>
                        <a:pt x="288" y="288"/>
                      </a:cubicBezTo>
                      <a:cubicBezTo>
                        <a:pt x="344" y="384"/>
                        <a:pt x="340" y="480"/>
                        <a:pt x="336" y="57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5908" name="Text Box 1098"/>
              <p:cNvSpPr txBox="1">
                <a:spLocks noChangeArrowheads="1"/>
              </p:cNvSpPr>
              <p:nvPr/>
            </p:nvSpPr>
            <p:spPr bwMode="auto">
              <a:xfrm rot="-5107365">
                <a:off x="3268" y="2276"/>
                <a:ext cx="465" cy="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accent2"/>
                    </a:solidFill>
                    <a:latin typeface="Tahoma" pitchFamily="34" charset="0"/>
                  </a:rPr>
                  <a:t>t-link</a:t>
                </a:r>
              </a:p>
            </p:txBody>
          </p:sp>
        </p:grpSp>
        <p:grpSp>
          <p:nvGrpSpPr>
            <p:cNvPr id="35896" name="Group 1099"/>
            <p:cNvGrpSpPr>
              <a:grpSpLocks/>
            </p:cNvGrpSpPr>
            <p:nvPr/>
          </p:nvGrpSpPr>
          <p:grpSpPr bwMode="auto">
            <a:xfrm>
              <a:off x="3829" y="1440"/>
              <a:ext cx="1090" cy="659"/>
              <a:chOff x="3550" y="2457"/>
              <a:chExt cx="1257" cy="768"/>
            </a:xfrm>
          </p:grpSpPr>
          <p:grpSp>
            <p:nvGrpSpPr>
              <p:cNvPr id="35897" name="Group 1100"/>
              <p:cNvGrpSpPr>
                <a:grpSpLocks/>
              </p:cNvGrpSpPr>
              <p:nvPr/>
            </p:nvGrpSpPr>
            <p:grpSpPr bwMode="auto">
              <a:xfrm>
                <a:off x="3550" y="2457"/>
                <a:ext cx="1058" cy="768"/>
                <a:chOff x="1773" y="3216"/>
                <a:chExt cx="1058" cy="768"/>
              </a:xfrm>
            </p:grpSpPr>
            <p:sp>
              <p:nvSpPr>
                <p:cNvPr id="35899" name="Freeform 1101"/>
                <p:cNvSpPr>
                  <a:spLocks/>
                </p:cNvSpPr>
                <p:nvPr/>
              </p:nvSpPr>
              <p:spPr bwMode="auto">
                <a:xfrm rot="-10763698">
                  <a:off x="2350" y="3601"/>
                  <a:ext cx="192" cy="336"/>
                </a:xfrm>
                <a:custGeom>
                  <a:avLst/>
                  <a:gdLst>
                    <a:gd name="T0" fmla="*/ 192 w 192"/>
                    <a:gd name="T1" fmla="*/ 0 h 336"/>
                    <a:gd name="T2" fmla="*/ 48 w 192"/>
                    <a:gd name="T3" fmla="*/ 144 h 336"/>
                    <a:gd name="T4" fmla="*/ 0 w 192"/>
                    <a:gd name="T5" fmla="*/ 336 h 3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336">
                      <a:moveTo>
                        <a:pt x="192" y="0"/>
                      </a:moveTo>
                      <a:cubicBezTo>
                        <a:pt x="136" y="44"/>
                        <a:pt x="80" y="88"/>
                        <a:pt x="48" y="144"/>
                      </a:cubicBezTo>
                      <a:cubicBezTo>
                        <a:pt x="16" y="200"/>
                        <a:pt x="8" y="268"/>
                        <a:pt x="0" y="336"/>
                      </a:cubicBezTo>
                    </a:path>
                  </a:pathLst>
                </a:custGeom>
                <a:noFill/>
                <a:ln w="38100" cap="flat" cmpd="sng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00" name="Freeform 1102"/>
                <p:cNvSpPr>
                  <a:spLocks/>
                </p:cNvSpPr>
                <p:nvPr/>
              </p:nvSpPr>
              <p:spPr bwMode="auto">
                <a:xfrm rot="-10763698">
                  <a:off x="2304" y="3408"/>
                  <a:ext cx="390" cy="574"/>
                </a:xfrm>
                <a:custGeom>
                  <a:avLst/>
                  <a:gdLst>
                    <a:gd name="T0" fmla="*/ 442 w 344"/>
                    <a:gd name="T1" fmla="*/ 0 h 576"/>
                    <a:gd name="T2" fmla="*/ 71 w 344"/>
                    <a:gd name="T3" fmla="*/ 190 h 576"/>
                    <a:gd name="T4" fmla="*/ 10 w 344"/>
                    <a:gd name="T5" fmla="*/ 572 h 57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4" h="576">
                      <a:moveTo>
                        <a:pt x="344" y="0"/>
                      </a:moveTo>
                      <a:cubicBezTo>
                        <a:pt x="228" y="48"/>
                        <a:pt x="112" y="96"/>
                        <a:pt x="56" y="192"/>
                      </a:cubicBezTo>
                      <a:cubicBezTo>
                        <a:pt x="0" y="288"/>
                        <a:pt x="4" y="432"/>
                        <a:pt x="8" y="576"/>
                      </a:cubicBezTo>
                    </a:path>
                  </a:pathLst>
                </a:custGeom>
                <a:noFill/>
                <a:ln w="38100" cap="flat" cmpd="sng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01" name="Freeform 1103"/>
                <p:cNvSpPr>
                  <a:spLocks/>
                </p:cNvSpPr>
                <p:nvPr/>
              </p:nvSpPr>
              <p:spPr bwMode="auto">
                <a:xfrm rot="-10763698">
                  <a:off x="2351" y="3219"/>
                  <a:ext cx="480" cy="765"/>
                </a:xfrm>
                <a:custGeom>
                  <a:avLst/>
                  <a:gdLst>
                    <a:gd name="T0" fmla="*/ 480 w 480"/>
                    <a:gd name="T1" fmla="*/ 0 h 816"/>
                    <a:gd name="T2" fmla="*/ 96 w 480"/>
                    <a:gd name="T3" fmla="*/ 169 h 816"/>
                    <a:gd name="T4" fmla="*/ 0 w 480"/>
                    <a:gd name="T5" fmla="*/ 717 h 81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80" h="816">
                      <a:moveTo>
                        <a:pt x="480" y="0"/>
                      </a:moveTo>
                      <a:cubicBezTo>
                        <a:pt x="328" y="28"/>
                        <a:pt x="176" y="56"/>
                        <a:pt x="96" y="192"/>
                      </a:cubicBezTo>
                      <a:cubicBezTo>
                        <a:pt x="16" y="328"/>
                        <a:pt x="8" y="572"/>
                        <a:pt x="0" y="816"/>
                      </a:cubicBezTo>
                    </a:path>
                  </a:pathLst>
                </a:custGeom>
                <a:noFill/>
                <a:ln w="38100" cap="flat" cmpd="sng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02" name="Freeform 1104"/>
                <p:cNvSpPr>
                  <a:spLocks/>
                </p:cNvSpPr>
                <p:nvPr/>
              </p:nvSpPr>
              <p:spPr bwMode="auto">
                <a:xfrm rot="-10763698">
                  <a:off x="2142" y="3598"/>
                  <a:ext cx="112" cy="336"/>
                </a:xfrm>
                <a:custGeom>
                  <a:avLst/>
                  <a:gdLst>
                    <a:gd name="T0" fmla="*/ 0 w 112"/>
                    <a:gd name="T1" fmla="*/ 0 h 336"/>
                    <a:gd name="T2" fmla="*/ 96 w 112"/>
                    <a:gd name="T3" fmla="*/ 192 h 336"/>
                    <a:gd name="T4" fmla="*/ 96 w 112"/>
                    <a:gd name="T5" fmla="*/ 336 h 33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12" h="336">
                      <a:moveTo>
                        <a:pt x="0" y="0"/>
                      </a:moveTo>
                      <a:cubicBezTo>
                        <a:pt x="40" y="68"/>
                        <a:pt x="80" y="136"/>
                        <a:pt x="96" y="192"/>
                      </a:cubicBezTo>
                      <a:cubicBezTo>
                        <a:pt x="112" y="248"/>
                        <a:pt x="104" y="292"/>
                        <a:pt x="96" y="336"/>
                      </a:cubicBezTo>
                    </a:path>
                  </a:pathLst>
                </a:custGeom>
                <a:noFill/>
                <a:ln w="38100" cap="flat" cmpd="sng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03" name="Freeform 1105"/>
                <p:cNvSpPr>
                  <a:spLocks/>
                </p:cNvSpPr>
                <p:nvPr/>
              </p:nvSpPr>
              <p:spPr bwMode="auto">
                <a:xfrm rot="-10763698">
                  <a:off x="2301" y="3407"/>
                  <a:ext cx="1" cy="528"/>
                </a:xfrm>
                <a:custGeom>
                  <a:avLst/>
                  <a:gdLst>
                    <a:gd name="T0" fmla="*/ 0 w 1"/>
                    <a:gd name="T1" fmla="*/ 0 h 528"/>
                    <a:gd name="T2" fmla="*/ 0 w 1"/>
                    <a:gd name="T3" fmla="*/ 528 h 5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528">
                      <a:moveTo>
                        <a:pt x="0" y="0"/>
                      </a:moveTo>
                      <a:cubicBezTo>
                        <a:pt x="0" y="0"/>
                        <a:pt x="0" y="264"/>
                        <a:pt x="0" y="528"/>
                      </a:cubicBezTo>
                    </a:path>
                  </a:pathLst>
                </a:custGeom>
                <a:noFill/>
                <a:ln w="12700" cap="flat" cmpd="sng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04" name="Freeform 1106"/>
                <p:cNvSpPr>
                  <a:spLocks/>
                </p:cNvSpPr>
                <p:nvPr/>
              </p:nvSpPr>
              <p:spPr bwMode="auto">
                <a:xfrm rot="-10763698">
                  <a:off x="2351" y="3216"/>
                  <a:ext cx="120" cy="720"/>
                </a:xfrm>
                <a:custGeom>
                  <a:avLst/>
                  <a:gdLst>
                    <a:gd name="T0" fmla="*/ 86 w 168"/>
                    <a:gd name="T1" fmla="*/ 0 h 720"/>
                    <a:gd name="T2" fmla="*/ 12 w 168"/>
                    <a:gd name="T3" fmla="*/ 480 h 720"/>
                    <a:gd name="T4" fmla="*/ 12 w 168"/>
                    <a:gd name="T5" fmla="*/ 720 h 72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68" h="720">
                      <a:moveTo>
                        <a:pt x="168" y="0"/>
                      </a:moveTo>
                      <a:cubicBezTo>
                        <a:pt x="108" y="180"/>
                        <a:pt x="48" y="360"/>
                        <a:pt x="24" y="480"/>
                      </a:cubicBezTo>
                      <a:cubicBezTo>
                        <a:pt x="0" y="600"/>
                        <a:pt x="12" y="660"/>
                        <a:pt x="24" y="72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05" name="Freeform 1107"/>
                <p:cNvSpPr>
                  <a:spLocks/>
                </p:cNvSpPr>
                <p:nvPr/>
              </p:nvSpPr>
              <p:spPr bwMode="auto">
                <a:xfrm rot="-10763698">
                  <a:off x="1773" y="3596"/>
                  <a:ext cx="480" cy="388"/>
                </a:xfrm>
                <a:custGeom>
                  <a:avLst/>
                  <a:gdLst>
                    <a:gd name="T0" fmla="*/ 0 w 480"/>
                    <a:gd name="T1" fmla="*/ 0 h 432"/>
                    <a:gd name="T2" fmla="*/ 336 w 480"/>
                    <a:gd name="T3" fmla="*/ 77 h 432"/>
                    <a:gd name="T4" fmla="*/ 480 w 480"/>
                    <a:gd name="T5" fmla="*/ 348 h 43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80" h="432">
                      <a:moveTo>
                        <a:pt x="0" y="0"/>
                      </a:moveTo>
                      <a:cubicBezTo>
                        <a:pt x="128" y="12"/>
                        <a:pt x="256" y="24"/>
                        <a:pt x="336" y="96"/>
                      </a:cubicBezTo>
                      <a:cubicBezTo>
                        <a:pt x="416" y="168"/>
                        <a:pt x="448" y="300"/>
                        <a:pt x="480" y="432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06" name="Freeform 1108"/>
                <p:cNvSpPr>
                  <a:spLocks/>
                </p:cNvSpPr>
                <p:nvPr/>
              </p:nvSpPr>
              <p:spPr bwMode="auto">
                <a:xfrm rot="-10763698">
                  <a:off x="1911" y="3405"/>
                  <a:ext cx="344" cy="576"/>
                </a:xfrm>
                <a:custGeom>
                  <a:avLst/>
                  <a:gdLst>
                    <a:gd name="T0" fmla="*/ 0 w 344"/>
                    <a:gd name="T1" fmla="*/ 0 h 576"/>
                    <a:gd name="T2" fmla="*/ 288 w 344"/>
                    <a:gd name="T3" fmla="*/ 288 h 576"/>
                    <a:gd name="T4" fmla="*/ 336 w 344"/>
                    <a:gd name="T5" fmla="*/ 576 h 57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4" h="576">
                      <a:moveTo>
                        <a:pt x="0" y="0"/>
                      </a:moveTo>
                      <a:cubicBezTo>
                        <a:pt x="116" y="96"/>
                        <a:pt x="232" y="192"/>
                        <a:pt x="288" y="288"/>
                      </a:cubicBezTo>
                      <a:cubicBezTo>
                        <a:pt x="344" y="384"/>
                        <a:pt x="340" y="480"/>
                        <a:pt x="336" y="57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5898" name="Text Box 1109"/>
              <p:cNvSpPr txBox="1">
                <a:spLocks noChangeArrowheads="1"/>
              </p:cNvSpPr>
              <p:nvPr/>
            </p:nvSpPr>
            <p:spPr bwMode="auto">
              <a:xfrm rot="5598185">
                <a:off x="4452" y="2703"/>
                <a:ext cx="465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accent1"/>
                    </a:solidFill>
                    <a:latin typeface="Tahoma" pitchFamily="34" charset="0"/>
                  </a:rPr>
                  <a:t>t-link</a:t>
                </a:r>
              </a:p>
            </p:txBody>
          </p:sp>
        </p:grpSp>
      </p:grpSp>
      <p:grpSp>
        <p:nvGrpSpPr>
          <p:cNvPr id="80070" name="Group 1222"/>
          <p:cNvGrpSpPr>
            <a:grpSpLocks/>
          </p:cNvGrpSpPr>
          <p:nvPr/>
        </p:nvGrpSpPr>
        <p:grpSpPr bwMode="auto">
          <a:xfrm>
            <a:off x="5283200" y="5430838"/>
            <a:ext cx="2774950" cy="1206500"/>
            <a:chOff x="3328" y="3421"/>
            <a:chExt cx="1748" cy="760"/>
          </a:xfrm>
        </p:grpSpPr>
        <p:grpSp>
          <p:nvGrpSpPr>
            <p:cNvPr id="35881" name="Group 1181"/>
            <p:cNvGrpSpPr>
              <a:grpSpLocks/>
            </p:cNvGrpSpPr>
            <p:nvPr/>
          </p:nvGrpSpPr>
          <p:grpSpPr bwMode="auto">
            <a:xfrm>
              <a:off x="3328" y="3421"/>
              <a:ext cx="1748" cy="559"/>
              <a:chOff x="1144" y="2474"/>
              <a:chExt cx="3594" cy="1290"/>
            </a:xfrm>
          </p:grpSpPr>
          <p:sp>
            <p:nvSpPr>
              <p:cNvPr id="35883" name="Freeform 1182"/>
              <p:cNvSpPr>
                <a:spLocks/>
              </p:cNvSpPr>
              <p:nvPr/>
            </p:nvSpPr>
            <p:spPr bwMode="auto">
              <a:xfrm>
                <a:off x="1144" y="2531"/>
                <a:ext cx="1476" cy="1190"/>
              </a:xfrm>
              <a:custGeom>
                <a:avLst/>
                <a:gdLst>
                  <a:gd name="T0" fmla="*/ 1476 w 1476"/>
                  <a:gd name="T1" fmla="*/ 1152 h 1190"/>
                  <a:gd name="T2" fmla="*/ 552 w 1476"/>
                  <a:gd name="T3" fmla="*/ 998 h 1190"/>
                  <a:gd name="T4" fmla="*/ 0 w 1476"/>
                  <a:gd name="T5" fmla="*/ 0 h 119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76" h="1190">
                    <a:moveTo>
                      <a:pt x="1476" y="1152"/>
                    </a:moveTo>
                    <a:cubicBezTo>
                      <a:pt x="1137" y="1171"/>
                      <a:pt x="798" y="1190"/>
                      <a:pt x="552" y="998"/>
                    </a:cubicBezTo>
                    <a:cubicBezTo>
                      <a:pt x="306" y="806"/>
                      <a:pt x="153" y="403"/>
                      <a:pt x="0" y="0"/>
                    </a:cubicBezTo>
                  </a:path>
                </a:pathLst>
              </a:custGeom>
              <a:noFill/>
              <a:ln w="28575" cap="flat" cmpd="sng">
                <a:solidFill>
                  <a:srgbClr val="FFCC66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84" name="Freeform 1183"/>
              <p:cNvSpPr>
                <a:spLocks/>
              </p:cNvSpPr>
              <p:nvPr/>
            </p:nvSpPr>
            <p:spPr bwMode="auto">
              <a:xfrm>
                <a:off x="1736" y="2523"/>
                <a:ext cx="966" cy="1079"/>
              </a:xfrm>
              <a:custGeom>
                <a:avLst/>
                <a:gdLst>
                  <a:gd name="T0" fmla="*/ 966 w 966"/>
                  <a:gd name="T1" fmla="*/ 1079 h 1079"/>
                  <a:gd name="T2" fmla="*/ 252 w 966"/>
                  <a:gd name="T3" fmla="*/ 755 h 1079"/>
                  <a:gd name="T4" fmla="*/ 0 w 966"/>
                  <a:gd name="T5" fmla="*/ 0 h 107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6" h="1079">
                    <a:moveTo>
                      <a:pt x="966" y="1079"/>
                    </a:moveTo>
                    <a:cubicBezTo>
                      <a:pt x="689" y="1007"/>
                      <a:pt x="413" y="935"/>
                      <a:pt x="252" y="755"/>
                    </a:cubicBezTo>
                    <a:cubicBezTo>
                      <a:pt x="91" y="575"/>
                      <a:pt x="45" y="287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rgbClr val="FFCC66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85" name="Freeform 1184"/>
              <p:cNvSpPr>
                <a:spLocks/>
              </p:cNvSpPr>
              <p:nvPr/>
            </p:nvSpPr>
            <p:spPr bwMode="auto">
              <a:xfrm>
                <a:off x="2331" y="2474"/>
                <a:ext cx="427" cy="1071"/>
              </a:xfrm>
              <a:custGeom>
                <a:avLst/>
                <a:gdLst>
                  <a:gd name="T0" fmla="*/ 427 w 427"/>
                  <a:gd name="T1" fmla="*/ 1071 h 1071"/>
                  <a:gd name="T2" fmla="*/ 70 w 427"/>
                  <a:gd name="T3" fmla="*/ 674 h 1071"/>
                  <a:gd name="T4" fmla="*/ 5 w 427"/>
                  <a:gd name="T5" fmla="*/ 0 h 107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27" h="1071">
                    <a:moveTo>
                      <a:pt x="427" y="1071"/>
                    </a:moveTo>
                    <a:cubicBezTo>
                      <a:pt x="283" y="961"/>
                      <a:pt x="140" y="852"/>
                      <a:pt x="70" y="674"/>
                    </a:cubicBezTo>
                    <a:cubicBezTo>
                      <a:pt x="0" y="496"/>
                      <a:pt x="2" y="248"/>
                      <a:pt x="5" y="0"/>
                    </a:cubicBezTo>
                  </a:path>
                </a:pathLst>
              </a:custGeom>
              <a:noFill/>
              <a:ln w="57150" cap="flat" cmpd="sng">
                <a:solidFill>
                  <a:srgbClr val="99FF33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86" name="Freeform 1185"/>
              <p:cNvSpPr>
                <a:spLocks/>
              </p:cNvSpPr>
              <p:nvPr/>
            </p:nvSpPr>
            <p:spPr bwMode="auto">
              <a:xfrm>
                <a:off x="2921" y="2507"/>
                <a:ext cx="16" cy="981"/>
              </a:xfrm>
              <a:custGeom>
                <a:avLst/>
                <a:gdLst>
                  <a:gd name="T0" fmla="*/ 0 w 16"/>
                  <a:gd name="T1" fmla="*/ 981 h 981"/>
                  <a:gd name="T2" fmla="*/ 16 w 16"/>
                  <a:gd name="T3" fmla="*/ 0 h 98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" h="981">
                    <a:moveTo>
                      <a:pt x="0" y="981"/>
                    </a:moveTo>
                    <a:cubicBezTo>
                      <a:pt x="0" y="981"/>
                      <a:pt x="8" y="490"/>
                      <a:pt x="16" y="0"/>
                    </a:cubicBezTo>
                  </a:path>
                </a:pathLst>
              </a:custGeom>
              <a:noFill/>
              <a:ln w="28575" cap="flat" cmpd="sng">
                <a:solidFill>
                  <a:srgbClr val="99FF33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87" name="Freeform 1186"/>
              <p:cNvSpPr>
                <a:spLocks/>
              </p:cNvSpPr>
              <p:nvPr/>
            </p:nvSpPr>
            <p:spPr bwMode="auto">
              <a:xfrm>
                <a:off x="3131" y="2499"/>
                <a:ext cx="422" cy="1087"/>
              </a:xfrm>
              <a:custGeom>
                <a:avLst/>
                <a:gdLst>
                  <a:gd name="T0" fmla="*/ 0 w 422"/>
                  <a:gd name="T1" fmla="*/ 1087 h 1087"/>
                  <a:gd name="T2" fmla="*/ 260 w 422"/>
                  <a:gd name="T3" fmla="*/ 730 h 1087"/>
                  <a:gd name="T4" fmla="*/ 422 w 422"/>
                  <a:gd name="T5" fmla="*/ 0 h 108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22" h="1087">
                    <a:moveTo>
                      <a:pt x="0" y="1087"/>
                    </a:moveTo>
                    <a:cubicBezTo>
                      <a:pt x="95" y="999"/>
                      <a:pt x="190" y="911"/>
                      <a:pt x="260" y="730"/>
                    </a:cubicBezTo>
                    <a:cubicBezTo>
                      <a:pt x="330" y="549"/>
                      <a:pt x="376" y="274"/>
                      <a:pt x="422" y="0"/>
                    </a:cubicBezTo>
                  </a:path>
                </a:pathLst>
              </a:custGeom>
              <a:noFill/>
              <a:ln w="28575" cap="flat" cmpd="sng">
                <a:solidFill>
                  <a:srgbClr val="99FF33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88" name="Freeform 1187"/>
              <p:cNvSpPr>
                <a:spLocks/>
              </p:cNvSpPr>
              <p:nvPr/>
            </p:nvSpPr>
            <p:spPr bwMode="auto">
              <a:xfrm>
                <a:off x="3196" y="2539"/>
                <a:ext cx="941" cy="1112"/>
              </a:xfrm>
              <a:custGeom>
                <a:avLst/>
                <a:gdLst>
                  <a:gd name="T0" fmla="*/ 0 w 941"/>
                  <a:gd name="T1" fmla="*/ 1112 h 1112"/>
                  <a:gd name="T2" fmla="*/ 455 w 941"/>
                  <a:gd name="T3" fmla="*/ 901 h 1112"/>
                  <a:gd name="T4" fmla="*/ 771 w 941"/>
                  <a:gd name="T5" fmla="*/ 528 h 1112"/>
                  <a:gd name="T6" fmla="*/ 941 w 941"/>
                  <a:gd name="T7" fmla="*/ 0 h 11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41" h="1112">
                    <a:moveTo>
                      <a:pt x="0" y="1112"/>
                    </a:moveTo>
                    <a:cubicBezTo>
                      <a:pt x="163" y="1055"/>
                      <a:pt x="327" y="998"/>
                      <a:pt x="455" y="901"/>
                    </a:cubicBezTo>
                    <a:cubicBezTo>
                      <a:pt x="583" y="804"/>
                      <a:pt x="690" y="678"/>
                      <a:pt x="771" y="528"/>
                    </a:cubicBezTo>
                    <a:cubicBezTo>
                      <a:pt x="852" y="378"/>
                      <a:pt x="896" y="189"/>
                      <a:pt x="941" y="0"/>
                    </a:cubicBezTo>
                  </a:path>
                </a:pathLst>
              </a:custGeom>
              <a:noFill/>
              <a:ln w="57150" cap="flat" cmpd="sng">
                <a:solidFill>
                  <a:srgbClr val="CC66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89" name="Freeform 1188"/>
              <p:cNvSpPr>
                <a:spLocks/>
              </p:cNvSpPr>
              <p:nvPr/>
            </p:nvSpPr>
            <p:spPr bwMode="auto">
              <a:xfrm>
                <a:off x="3245" y="2491"/>
                <a:ext cx="1493" cy="1273"/>
              </a:xfrm>
              <a:custGeom>
                <a:avLst/>
                <a:gdLst>
                  <a:gd name="T0" fmla="*/ 0 w 1493"/>
                  <a:gd name="T1" fmla="*/ 1273 h 1273"/>
                  <a:gd name="T2" fmla="*/ 949 w 1493"/>
                  <a:gd name="T3" fmla="*/ 997 h 1273"/>
                  <a:gd name="T4" fmla="*/ 1493 w 1493"/>
                  <a:gd name="T5" fmla="*/ 0 h 12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93" h="1273">
                    <a:moveTo>
                      <a:pt x="0" y="1273"/>
                    </a:moveTo>
                    <a:cubicBezTo>
                      <a:pt x="350" y="1241"/>
                      <a:pt x="700" y="1209"/>
                      <a:pt x="949" y="997"/>
                    </a:cubicBezTo>
                    <a:cubicBezTo>
                      <a:pt x="1198" y="785"/>
                      <a:pt x="1345" y="392"/>
                      <a:pt x="1493" y="0"/>
                    </a:cubicBezTo>
                  </a:path>
                </a:pathLst>
              </a:custGeom>
              <a:noFill/>
              <a:ln w="9525" cap="flat" cmpd="sng">
                <a:solidFill>
                  <a:srgbClr val="CC66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882" name="Oval 1189"/>
            <p:cNvSpPr>
              <a:spLocks noChangeArrowheads="1"/>
            </p:cNvSpPr>
            <p:nvPr/>
          </p:nvSpPr>
          <p:spPr bwMode="auto">
            <a:xfrm>
              <a:off x="3958" y="3755"/>
              <a:ext cx="447" cy="426"/>
            </a:xfrm>
            <a:prstGeom prst="ellipse">
              <a:avLst/>
            </a:prstGeom>
            <a:solidFill>
              <a:srgbClr val="DDDDDD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>
                  <a:latin typeface="Tahoma" pitchFamily="34" charset="0"/>
                </a:rPr>
                <a:t>current</a:t>
              </a:r>
            </a:p>
            <a:p>
              <a:pPr algn="ctr"/>
              <a:r>
                <a:rPr lang="en-US" sz="1600">
                  <a:latin typeface="Tahoma" pitchFamily="34" charset="0"/>
                </a:rPr>
                <a:t>label</a:t>
              </a:r>
            </a:p>
          </p:txBody>
        </p:sp>
      </p:grpSp>
      <p:grpSp>
        <p:nvGrpSpPr>
          <p:cNvPr id="80071" name="Group 1223"/>
          <p:cNvGrpSpPr>
            <a:grpSpLocks/>
          </p:cNvGrpSpPr>
          <p:nvPr/>
        </p:nvGrpSpPr>
        <p:grpSpPr bwMode="auto">
          <a:xfrm>
            <a:off x="5289550" y="4137025"/>
            <a:ext cx="2782888" cy="1189038"/>
            <a:chOff x="3332" y="2606"/>
            <a:chExt cx="1753" cy="749"/>
          </a:xfrm>
        </p:grpSpPr>
        <p:grpSp>
          <p:nvGrpSpPr>
            <p:cNvPr id="35872" name="Group 1191"/>
            <p:cNvGrpSpPr>
              <a:grpSpLocks/>
            </p:cNvGrpSpPr>
            <p:nvPr/>
          </p:nvGrpSpPr>
          <p:grpSpPr bwMode="auto">
            <a:xfrm>
              <a:off x="3332" y="2800"/>
              <a:ext cx="1753" cy="555"/>
              <a:chOff x="1152" y="1194"/>
              <a:chExt cx="3594" cy="1290"/>
            </a:xfrm>
          </p:grpSpPr>
          <p:sp>
            <p:nvSpPr>
              <p:cNvPr id="35874" name="Freeform 1192"/>
              <p:cNvSpPr>
                <a:spLocks/>
              </p:cNvSpPr>
              <p:nvPr/>
            </p:nvSpPr>
            <p:spPr bwMode="auto">
              <a:xfrm flipV="1">
                <a:off x="1152" y="1237"/>
                <a:ext cx="1476" cy="1190"/>
              </a:xfrm>
              <a:custGeom>
                <a:avLst/>
                <a:gdLst>
                  <a:gd name="T0" fmla="*/ 1476 w 1476"/>
                  <a:gd name="T1" fmla="*/ 1152 h 1190"/>
                  <a:gd name="T2" fmla="*/ 552 w 1476"/>
                  <a:gd name="T3" fmla="*/ 998 h 1190"/>
                  <a:gd name="T4" fmla="*/ 0 w 1476"/>
                  <a:gd name="T5" fmla="*/ 0 h 119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76" h="1190">
                    <a:moveTo>
                      <a:pt x="1476" y="1152"/>
                    </a:moveTo>
                    <a:cubicBezTo>
                      <a:pt x="1137" y="1171"/>
                      <a:pt x="798" y="1190"/>
                      <a:pt x="552" y="998"/>
                    </a:cubicBezTo>
                    <a:cubicBezTo>
                      <a:pt x="306" y="806"/>
                      <a:pt x="153" y="403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chemeClr val="accent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75" name="Freeform 1193"/>
              <p:cNvSpPr>
                <a:spLocks/>
              </p:cNvSpPr>
              <p:nvPr/>
            </p:nvSpPr>
            <p:spPr bwMode="auto">
              <a:xfrm flipV="1">
                <a:off x="1744" y="1356"/>
                <a:ext cx="966" cy="1079"/>
              </a:xfrm>
              <a:custGeom>
                <a:avLst/>
                <a:gdLst>
                  <a:gd name="T0" fmla="*/ 966 w 966"/>
                  <a:gd name="T1" fmla="*/ 1079 h 1079"/>
                  <a:gd name="T2" fmla="*/ 252 w 966"/>
                  <a:gd name="T3" fmla="*/ 755 h 1079"/>
                  <a:gd name="T4" fmla="*/ 0 w 966"/>
                  <a:gd name="T5" fmla="*/ 0 h 107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6" h="1079">
                    <a:moveTo>
                      <a:pt x="966" y="1079"/>
                    </a:moveTo>
                    <a:cubicBezTo>
                      <a:pt x="689" y="1007"/>
                      <a:pt x="413" y="935"/>
                      <a:pt x="252" y="755"/>
                    </a:cubicBezTo>
                    <a:cubicBezTo>
                      <a:pt x="91" y="575"/>
                      <a:pt x="45" y="287"/>
                      <a:pt x="0" y="0"/>
                    </a:cubicBezTo>
                  </a:path>
                </a:pathLst>
              </a:custGeom>
              <a:noFill/>
              <a:ln w="76200" cap="flat" cmpd="sng">
                <a:solidFill>
                  <a:schemeClr val="accent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76" name="Freeform 1194"/>
              <p:cNvSpPr>
                <a:spLocks/>
              </p:cNvSpPr>
              <p:nvPr/>
            </p:nvSpPr>
            <p:spPr bwMode="auto">
              <a:xfrm flipV="1">
                <a:off x="2339" y="1413"/>
                <a:ext cx="427" cy="1071"/>
              </a:xfrm>
              <a:custGeom>
                <a:avLst/>
                <a:gdLst>
                  <a:gd name="T0" fmla="*/ 427 w 427"/>
                  <a:gd name="T1" fmla="*/ 1071 h 1071"/>
                  <a:gd name="T2" fmla="*/ 70 w 427"/>
                  <a:gd name="T3" fmla="*/ 674 h 1071"/>
                  <a:gd name="T4" fmla="*/ 5 w 427"/>
                  <a:gd name="T5" fmla="*/ 0 h 107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27" h="1071">
                    <a:moveTo>
                      <a:pt x="427" y="1071"/>
                    </a:moveTo>
                    <a:cubicBezTo>
                      <a:pt x="283" y="961"/>
                      <a:pt x="140" y="852"/>
                      <a:pt x="70" y="674"/>
                    </a:cubicBezTo>
                    <a:cubicBezTo>
                      <a:pt x="0" y="496"/>
                      <a:pt x="2" y="248"/>
                      <a:pt x="5" y="0"/>
                    </a:cubicBezTo>
                  </a:path>
                </a:pathLst>
              </a:custGeom>
              <a:noFill/>
              <a:ln w="57150" cap="flat" cmpd="sng">
                <a:solidFill>
                  <a:schemeClr val="accent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77" name="Freeform 1195"/>
              <p:cNvSpPr>
                <a:spLocks/>
              </p:cNvSpPr>
              <p:nvPr/>
            </p:nvSpPr>
            <p:spPr bwMode="auto">
              <a:xfrm flipV="1">
                <a:off x="2929" y="1470"/>
                <a:ext cx="16" cy="981"/>
              </a:xfrm>
              <a:custGeom>
                <a:avLst/>
                <a:gdLst>
                  <a:gd name="T0" fmla="*/ 0 w 16"/>
                  <a:gd name="T1" fmla="*/ 981 h 981"/>
                  <a:gd name="T2" fmla="*/ 16 w 16"/>
                  <a:gd name="T3" fmla="*/ 0 h 98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" h="981">
                    <a:moveTo>
                      <a:pt x="0" y="981"/>
                    </a:moveTo>
                    <a:cubicBezTo>
                      <a:pt x="0" y="981"/>
                      <a:pt x="8" y="490"/>
                      <a:pt x="16" y="0"/>
                    </a:cubicBezTo>
                  </a:path>
                </a:pathLst>
              </a:custGeom>
              <a:noFill/>
              <a:ln w="38100" cap="flat" cmpd="sng">
                <a:solidFill>
                  <a:schemeClr val="accent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78" name="Freeform 1196"/>
              <p:cNvSpPr>
                <a:spLocks/>
              </p:cNvSpPr>
              <p:nvPr/>
            </p:nvSpPr>
            <p:spPr bwMode="auto">
              <a:xfrm flipV="1">
                <a:off x="3139" y="1372"/>
                <a:ext cx="422" cy="1087"/>
              </a:xfrm>
              <a:custGeom>
                <a:avLst/>
                <a:gdLst>
                  <a:gd name="T0" fmla="*/ 0 w 422"/>
                  <a:gd name="T1" fmla="*/ 1087 h 1087"/>
                  <a:gd name="T2" fmla="*/ 260 w 422"/>
                  <a:gd name="T3" fmla="*/ 730 h 1087"/>
                  <a:gd name="T4" fmla="*/ 422 w 422"/>
                  <a:gd name="T5" fmla="*/ 0 h 108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22" h="1087">
                    <a:moveTo>
                      <a:pt x="0" y="1087"/>
                    </a:moveTo>
                    <a:cubicBezTo>
                      <a:pt x="95" y="999"/>
                      <a:pt x="190" y="911"/>
                      <a:pt x="260" y="730"/>
                    </a:cubicBezTo>
                    <a:cubicBezTo>
                      <a:pt x="330" y="549"/>
                      <a:pt x="376" y="274"/>
                      <a:pt x="422" y="0"/>
                    </a:cubicBezTo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79" name="Freeform 1197"/>
              <p:cNvSpPr>
                <a:spLocks/>
              </p:cNvSpPr>
              <p:nvPr/>
            </p:nvSpPr>
            <p:spPr bwMode="auto">
              <a:xfrm flipV="1">
                <a:off x="3204" y="1307"/>
                <a:ext cx="941" cy="1112"/>
              </a:xfrm>
              <a:custGeom>
                <a:avLst/>
                <a:gdLst>
                  <a:gd name="T0" fmla="*/ 0 w 941"/>
                  <a:gd name="T1" fmla="*/ 1112 h 1112"/>
                  <a:gd name="T2" fmla="*/ 455 w 941"/>
                  <a:gd name="T3" fmla="*/ 901 h 1112"/>
                  <a:gd name="T4" fmla="*/ 771 w 941"/>
                  <a:gd name="T5" fmla="*/ 528 h 1112"/>
                  <a:gd name="T6" fmla="*/ 941 w 941"/>
                  <a:gd name="T7" fmla="*/ 0 h 11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41" h="1112">
                    <a:moveTo>
                      <a:pt x="0" y="1112"/>
                    </a:moveTo>
                    <a:cubicBezTo>
                      <a:pt x="163" y="1055"/>
                      <a:pt x="327" y="998"/>
                      <a:pt x="455" y="901"/>
                    </a:cubicBezTo>
                    <a:cubicBezTo>
                      <a:pt x="583" y="804"/>
                      <a:pt x="690" y="678"/>
                      <a:pt x="771" y="528"/>
                    </a:cubicBezTo>
                    <a:cubicBezTo>
                      <a:pt x="852" y="378"/>
                      <a:pt x="896" y="189"/>
                      <a:pt x="941" y="0"/>
                    </a:cubicBez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80" name="Freeform 1198"/>
              <p:cNvSpPr>
                <a:spLocks/>
              </p:cNvSpPr>
              <p:nvPr/>
            </p:nvSpPr>
            <p:spPr bwMode="auto">
              <a:xfrm flipV="1">
                <a:off x="3253" y="1194"/>
                <a:ext cx="1493" cy="1273"/>
              </a:xfrm>
              <a:custGeom>
                <a:avLst/>
                <a:gdLst>
                  <a:gd name="T0" fmla="*/ 0 w 1493"/>
                  <a:gd name="T1" fmla="*/ 1273 h 1273"/>
                  <a:gd name="T2" fmla="*/ 949 w 1493"/>
                  <a:gd name="T3" fmla="*/ 997 h 1273"/>
                  <a:gd name="T4" fmla="*/ 1493 w 1493"/>
                  <a:gd name="T5" fmla="*/ 0 h 12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93" h="1273">
                    <a:moveTo>
                      <a:pt x="0" y="1273"/>
                    </a:moveTo>
                    <a:cubicBezTo>
                      <a:pt x="350" y="1241"/>
                      <a:pt x="700" y="1209"/>
                      <a:pt x="949" y="997"/>
                    </a:cubicBezTo>
                    <a:cubicBezTo>
                      <a:pt x="1198" y="785"/>
                      <a:pt x="1345" y="392"/>
                      <a:pt x="1493" y="0"/>
                    </a:cubicBez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873" name="Oval 1199"/>
            <p:cNvSpPr>
              <a:spLocks noChangeArrowheads="1"/>
            </p:cNvSpPr>
            <p:nvPr/>
          </p:nvSpPr>
          <p:spPr bwMode="auto">
            <a:xfrm>
              <a:off x="4033" y="2606"/>
              <a:ext cx="326" cy="33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800" i="1">
                  <a:latin typeface="Tahoma" pitchFamily="34" charset="0"/>
                </a:rPr>
                <a:t>a</a:t>
              </a:r>
            </a:p>
          </p:txBody>
        </p:sp>
      </p:grpSp>
      <p:grpSp>
        <p:nvGrpSpPr>
          <p:cNvPr id="80074" name="Group 1226"/>
          <p:cNvGrpSpPr>
            <a:grpSpLocks/>
          </p:cNvGrpSpPr>
          <p:nvPr/>
        </p:nvGrpSpPr>
        <p:grpSpPr bwMode="auto">
          <a:xfrm>
            <a:off x="203200" y="3408363"/>
            <a:ext cx="7974013" cy="2584450"/>
            <a:chOff x="128" y="2147"/>
            <a:chExt cx="5023" cy="1628"/>
          </a:xfrm>
        </p:grpSpPr>
        <p:sp>
          <p:nvSpPr>
            <p:cNvPr id="35854" name="Rectangle 1027"/>
            <p:cNvSpPr>
              <a:spLocks noChangeArrowheads="1"/>
            </p:cNvSpPr>
            <p:nvPr/>
          </p:nvSpPr>
          <p:spPr bwMode="auto">
            <a:xfrm>
              <a:off x="174" y="2147"/>
              <a:ext cx="280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0066FF"/>
                  </a:solidFill>
                </a:rPr>
                <a:t>[ Boykov et al: Fast approximate energy via graph cuts, PAMI 2001]</a:t>
              </a:r>
            </a:p>
          </p:txBody>
        </p:sp>
        <p:grpSp>
          <p:nvGrpSpPr>
            <p:cNvPr id="35855" name="Group 1225"/>
            <p:cNvGrpSpPr>
              <a:grpSpLocks/>
            </p:cNvGrpSpPr>
            <p:nvPr/>
          </p:nvGrpSpPr>
          <p:grpSpPr bwMode="auto">
            <a:xfrm>
              <a:off x="128" y="2527"/>
              <a:ext cx="5023" cy="1248"/>
              <a:chOff x="128" y="2527"/>
              <a:chExt cx="5023" cy="1248"/>
            </a:xfrm>
          </p:grpSpPr>
          <p:sp>
            <p:nvSpPr>
              <p:cNvPr id="35856" name="Rectangle 1124"/>
              <p:cNvSpPr>
                <a:spLocks noChangeArrowheads="1"/>
              </p:cNvSpPr>
              <p:nvPr/>
            </p:nvSpPr>
            <p:spPr bwMode="auto">
              <a:xfrm>
                <a:off x="128" y="2527"/>
                <a:ext cx="2962" cy="1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225425" indent="-225425">
                  <a:buFont typeface="Symbol" pitchFamily="18" charset="2"/>
                  <a:buChar char="a"/>
                </a:pPr>
                <a:r>
                  <a:rPr lang="en-US" u="sng">
                    <a:latin typeface="Tahoma" pitchFamily="34" charset="0"/>
                  </a:rPr>
                  <a:t>Expansion</a:t>
                </a:r>
                <a:r>
                  <a:rPr lang="en-US">
                    <a:latin typeface="Tahoma" pitchFamily="34" charset="0"/>
                  </a:rPr>
                  <a:t> approximate solution</a:t>
                </a:r>
              </a:p>
              <a:p>
                <a:pPr marL="225425" indent="-225425">
                  <a:buFont typeface="Wingdings" pitchFamily="2" charset="2"/>
                  <a:buChar char="§"/>
                </a:pPr>
                <a:r>
                  <a:rPr lang="en-US" sz="2000">
                    <a:latin typeface="Tahoma" pitchFamily="34" charset="0"/>
                  </a:rPr>
                  <a:t>Ideea: break optimization into a set of binary s-t cut problems</a:t>
                </a:r>
              </a:p>
              <a:p>
                <a:pPr marL="225425" indent="-225425">
                  <a:buFont typeface="Wingdings" pitchFamily="2" charset="2"/>
                  <a:buChar char="§"/>
                </a:pPr>
                <a:r>
                  <a:rPr lang="en-US" sz="2000">
                    <a:latin typeface="Tahoma" pitchFamily="34" charset="0"/>
                  </a:rPr>
                  <a:t>Each iteration – consider one label </a:t>
                </a:r>
                <a:r>
                  <a:rPr lang="en-US" sz="2000" i="1">
                    <a:latin typeface="Tahoma" pitchFamily="34" charset="0"/>
                  </a:rPr>
                  <a:t>a</a:t>
                </a:r>
              </a:p>
              <a:p>
                <a:pPr marL="225425" indent="-225425">
                  <a:buFont typeface="Wingdings" pitchFamily="2" charset="2"/>
                  <a:buChar char="§"/>
                </a:pPr>
                <a:r>
                  <a:rPr lang="en-US" sz="2000">
                    <a:latin typeface="Tahoma" pitchFamily="34" charset="0"/>
                  </a:rPr>
                  <a:t>Binary cut: some labels are relabeled with </a:t>
                </a:r>
                <a:r>
                  <a:rPr lang="en-US" sz="2000" i="1">
                    <a:latin typeface="Tahoma" pitchFamily="34" charset="0"/>
                  </a:rPr>
                  <a:t>a</a:t>
                </a:r>
                <a:r>
                  <a:rPr lang="en-US" sz="2000">
                    <a:latin typeface="Tahoma" pitchFamily="34" charset="0"/>
                  </a:rPr>
                  <a:t>; the others remain unchanged </a:t>
                </a:r>
              </a:p>
            </p:txBody>
          </p:sp>
          <p:grpSp>
            <p:nvGrpSpPr>
              <p:cNvPr id="35857" name="Group 1200"/>
              <p:cNvGrpSpPr>
                <a:grpSpLocks/>
              </p:cNvGrpSpPr>
              <p:nvPr/>
            </p:nvGrpSpPr>
            <p:grpSpPr bwMode="auto">
              <a:xfrm>
                <a:off x="3405" y="3381"/>
                <a:ext cx="1635" cy="27"/>
                <a:chOff x="1209" y="2466"/>
                <a:chExt cx="3479" cy="0"/>
              </a:xfrm>
            </p:grpSpPr>
            <p:sp>
              <p:nvSpPr>
                <p:cNvPr id="35866" name="Line 1201"/>
                <p:cNvSpPr>
                  <a:spLocks noChangeShapeType="1"/>
                </p:cNvSpPr>
                <p:nvPr/>
              </p:nvSpPr>
              <p:spPr bwMode="auto">
                <a:xfrm>
                  <a:off x="1209" y="2466"/>
                  <a:ext cx="519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67" name="Line 1202"/>
                <p:cNvSpPr>
                  <a:spLocks noChangeShapeType="1"/>
                </p:cNvSpPr>
                <p:nvPr/>
              </p:nvSpPr>
              <p:spPr bwMode="auto">
                <a:xfrm>
                  <a:off x="1777" y="2466"/>
                  <a:ext cx="519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68" name="Line 1203"/>
                <p:cNvSpPr>
                  <a:spLocks noChangeShapeType="1"/>
                </p:cNvSpPr>
                <p:nvPr/>
              </p:nvSpPr>
              <p:spPr bwMode="auto">
                <a:xfrm>
                  <a:off x="2377" y="2466"/>
                  <a:ext cx="519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69" name="Line 1204"/>
                <p:cNvSpPr>
                  <a:spLocks noChangeShapeType="1"/>
                </p:cNvSpPr>
                <p:nvPr/>
              </p:nvSpPr>
              <p:spPr bwMode="auto">
                <a:xfrm>
                  <a:off x="2985" y="2466"/>
                  <a:ext cx="519" cy="0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70" name="Line 1205"/>
                <p:cNvSpPr>
                  <a:spLocks noChangeShapeType="1"/>
                </p:cNvSpPr>
                <p:nvPr/>
              </p:nvSpPr>
              <p:spPr bwMode="auto">
                <a:xfrm>
                  <a:off x="3577" y="2466"/>
                  <a:ext cx="519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71" name="Line 1206"/>
                <p:cNvSpPr>
                  <a:spLocks noChangeShapeType="1"/>
                </p:cNvSpPr>
                <p:nvPr/>
              </p:nvSpPr>
              <p:spPr bwMode="auto">
                <a:xfrm>
                  <a:off x="4169" y="2466"/>
                  <a:ext cx="519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5858" name="Group 1207"/>
              <p:cNvGrpSpPr>
                <a:grpSpLocks/>
              </p:cNvGrpSpPr>
              <p:nvPr/>
            </p:nvGrpSpPr>
            <p:grpSpPr bwMode="auto">
              <a:xfrm>
                <a:off x="3286" y="3327"/>
                <a:ext cx="1865" cy="105"/>
                <a:chOff x="1022" y="2354"/>
                <a:chExt cx="3822" cy="227"/>
              </a:xfrm>
            </p:grpSpPr>
            <p:sp>
              <p:nvSpPr>
                <p:cNvPr id="35859" name="Oval 1208"/>
                <p:cNvSpPr>
                  <a:spLocks noChangeArrowheads="1"/>
                </p:cNvSpPr>
                <p:nvPr/>
              </p:nvSpPr>
              <p:spPr bwMode="auto">
                <a:xfrm>
                  <a:off x="1022" y="2354"/>
                  <a:ext cx="227" cy="227"/>
                </a:xfrm>
                <a:prstGeom prst="ellipse">
                  <a:avLst/>
                </a:prstGeom>
                <a:solidFill>
                  <a:srgbClr val="FFCC66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  <p:sp>
              <p:nvSpPr>
                <p:cNvPr id="35860" name="Oval 1209"/>
                <p:cNvSpPr>
                  <a:spLocks noChangeArrowheads="1"/>
                </p:cNvSpPr>
                <p:nvPr/>
              </p:nvSpPr>
              <p:spPr bwMode="auto">
                <a:xfrm>
                  <a:off x="1621" y="2354"/>
                  <a:ext cx="227" cy="227"/>
                </a:xfrm>
                <a:prstGeom prst="ellipse">
                  <a:avLst/>
                </a:prstGeom>
                <a:solidFill>
                  <a:srgbClr val="FFCC66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  <p:sp>
              <p:nvSpPr>
                <p:cNvPr id="35861" name="Oval 1210"/>
                <p:cNvSpPr>
                  <a:spLocks noChangeArrowheads="1"/>
                </p:cNvSpPr>
                <p:nvPr/>
              </p:nvSpPr>
              <p:spPr bwMode="auto">
                <a:xfrm>
                  <a:off x="2220" y="2354"/>
                  <a:ext cx="227" cy="227"/>
                </a:xfrm>
                <a:prstGeom prst="ellipse">
                  <a:avLst/>
                </a:prstGeom>
                <a:solidFill>
                  <a:srgbClr val="99FF33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  <p:sp>
              <p:nvSpPr>
                <p:cNvPr id="35862" name="Oval 1211"/>
                <p:cNvSpPr>
                  <a:spLocks noChangeArrowheads="1"/>
                </p:cNvSpPr>
                <p:nvPr/>
              </p:nvSpPr>
              <p:spPr bwMode="auto">
                <a:xfrm>
                  <a:off x="2819" y="2354"/>
                  <a:ext cx="227" cy="227"/>
                </a:xfrm>
                <a:prstGeom prst="ellipse">
                  <a:avLst/>
                </a:prstGeom>
                <a:solidFill>
                  <a:srgbClr val="99FF33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  <p:sp>
              <p:nvSpPr>
                <p:cNvPr id="35863" name="Oval 1212"/>
                <p:cNvSpPr>
                  <a:spLocks noChangeArrowheads="1"/>
                </p:cNvSpPr>
                <p:nvPr/>
              </p:nvSpPr>
              <p:spPr bwMode="auto">
                <a:xfrm>
                  <a:off x="3418" y="2354"/>
                  <a:ext cx="227" cy="227"/>
                </a:xfrm>
                <a:prstGeom prst="ellipse">
                  <a:avLst/>
                </a:prstGeom>
                <a:solidFill>
                  <a:srgbClr val="99FF33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  <p:sp>
              <p:nvSpPr>
                <p:cNvPr id="35864" name="Oval 1213"/>
                <p:cNvSpPr>
                  <a:spLocks noChangeArrowheads="1"/>
                </p:cNvSpPr>
                <p:nvPr/>
              </p:nvSpPr>
              <p:spPr bwMode="auto">
                <a:xfrm>
                  <a:off x="4017" y="2354"/>
                  <a:ext cx="227" cy="227"/>
                </a:xfrm>
                <a:prstGeom prst="ellipse">
                  <a:avLst/>
                </a:prstGeom>
                <a:solidFill>
                  <a:srgbClr val="CC6600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  <p:sp>
              <p:nvSpPr>
                <p:cNvPr id="35865" name="Oval 1214"/>
                <p:cNvSpPr>
                  <a:spLocks noChangeArrowheads="1"/>
                </p:cNvSpPr>
                <p:nvPr/>
              </p:nvSpPr>
              <p:spPr bwMode="auto">
                <a:xfrm>
                  <a:off x="4617" y="2354"/>
                  <a:ext cx="227" cy="227"/>
                </a:xfrm>
                <a:prstGeom prst="ellipse">
                  <a:avLst/>
                </a:prstGeom>
                <a:solidFill>
                  <a:srgbClr val="CC6600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</p:grpSp>
        </p:grpSp>
      </p:grpSp>
      <p:grpSp>
        <p:nvGrpSpPr>
          <p:cNvPr id="80072" name="Group 1224"/>
          <p:cNvGrpSpPr>
            <a:grpSpLocks/>
          </p:cNvGrpSpPr>
          <p:nvPr/>
        </p:nvGrpSpPr>
        <p:grpSpPr bwMode="auto">
          <a:xfrm>
            <a:off x="5162550" y="4511675"/>
            <a:ext cx="2973388" cy="1868488"/>
            <a:chOff x="3253" y="2842"/>
            <a:chExt cx="1852" cy="1177"/>
          </a:xfrm>
        </p:grpSpPr>
        <p:sp>
          <p:nvSpPr>
            <p:cNvPr id="35849" name="Freeform 1215"/>
            <p:cNvSpPr>
              <a:spLocks/>
            </p:cNvSpPr>
            <p:nvPr/>
          </p:nvSpPr>
          <p:spPr bwMode="auto">
            <a:xfrm>
              <a:off x="3253" y="2842"/>
              <a:ext cx="1852" cy="1177"/>
            </a:xfrm>
            <a:custGeom>
              <a:avLst/>
              <a:gdLst>
                <a:gd name="T0" fmla="*/ 0 w 4372"/>
                <a:gd name="T1" fmla="*/ 776 h 1785"/>
                <a:gd name="T2" fmla="*/ 303 w 4372"/>
                <a:gd name="T3" fmla="*/ 508 h 1785"/>
                <a:gd name="T4" fmla="*/ 378 w 4372"/>
                <a:gd name="T5" fmla="*/ 240 h 1785"/>
                <a:gd name="T6" fmla="*/ 601 w 4372"/>
                <a:gd name="T7" fmla="*/ 42 h 1785"/>
                <a:gd name="T8" fmla="*/ 785 w 4372"/>
                <a:gd name="T9" fmla="*/ 0 h 17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72" h="1785">
                  <a:moveTo>
                    <a:pt x="0" y="1785"/>
                  </a:moveTo>
                  <a:cubicBezTo>
                    <a:pt x="667" y="1579"/>
                    <a:pt x="1335" y="1374"/>
                    <a:pt x="1687" y="1168"/>
                  </a:cubicBezTo>
                  <a:cubicBezTo>
                    <a:pt x="2039" y="962"/>
                    <a:pt x="1832" y="731"/>
                    <a:pt x="2109" y="552"/>
                  </a:cubicBezTo>
                  <a:cubicBezTo>
                    <a:pt x="2386" y="373"/>
                    <a:pt x="2973" y="189"/>
                    <a:pt x="3350" y="97"/>
                  </a:cubicBezTo>
                  <a:cubicBezTo>
                    <a:pt x="3727" y="5"/>
                    <a:pt x="4049" y="2"/>
                    <a:pt x="4372" y="0"/>
                  </a:cubicBezTo>
                </a:path>
              </a:pathLst>
            </a:custGeom>
            <a:noFill/>
            <a:ln w="57150" cap="flat" cmpd="sng">
              <a:solidFill>
                <a:srgbClr val="00FF00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5850" name="Group 1216"/>
            <p:cNvGrpSpPr>
              <a:grpSpLocks/>
            </p:cNvGrpSpPr>
            <p:nvPr/>
          </p:nvGrpSpPr>
          <p:grpSpPr bwMode="auto">
            <a:xfrm>
              <a:off x="3294" y="3322"/>
              <a:ext cx="678" cy="110"/>
              <a:chOff x="1022" y="2354"/>
              <a:chExt cx="1425" cy="227"/>
            </a:xfrm>
          </p:grpSpPr>
          <p:sp>
            <p:nvSpPr>
              <p:cNvPr id="35851" name="Oval 1217"/>
              <p:cNvSpPr>
                <a:spLocks noChangeArrowheads="1"/>
              </p:cNvSpPr>
              <p:nvPr/>
            </p:nvSpPr>
            <p:spPr bwMode="auto">
              <a:xfrm>
                <a:off x="1022" y="2354"/>
                <a:ext cx="227" cy="227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5852" name="Oval 1218"/>
              <p:cNvSpPr>
                <a:spLocks noChangeArrowheads="1"/>
              </p:cNvSpPr>
              <p:nvPr/>
            </p:nvSpPr>
            <p:spPr bwMode="auto">
              <a:xfrm>
                <a:off x="1621" y="2354"/>
                <a:ext cx="227" cy="227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5853" name="Oval 1219"/>
              <p:cNvSpPr>
                <a:spLocks noChangeArrowheads="1"/>
              </p:cNvSpPr>
              <p:nvPr/>
            </p:nvSpPr>
            <p:spPr bwMode="auto">
              <a:xfrm>
                <a:off x="2220" y="2354"/>
                <a:ext cx="227" cy="227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0" smtClean="0">
                <a:latin typeface="Aharoni" pitchFamily="2" charset="-79"/>
                <a:cs typeface="Aharoni" pitchFamily="2" charset="-79"/>
              </a:rPr>
              <a:t>  </a:t>
            </a:r>
            <a:r>
              <a:rPr lang="en-US" smtClean="0">
                <a:sym typeface="Symbol" pitchFamily="18" charset="2"/>
              </a:rPr>
              <a:t> </a:t>
            </a:r>
            <a:r>
              <a:rPr lang="en-US" b="0" smtClean="0"/>
              <a:t>- </a:t>
            </a:r>
            <a:r>
              <a:rPr lang="en-US" smtClean="0"/>
              <a:t>expansion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2538413"/>
            <a:ext cx="1665287" cy="166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2538413"/>
            <a:ext cx="1665288" cy="166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88" y="2538413"/>
            <a:ext cx="1663700" cy="166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38413"/>
            <a:ext cx="1662113" cy="165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1" name="Rectangle 2"/>
          <p:cNvSpPr>
            <a:spLocks noChangeArrowheads="1"/>
          </p:cNvSpPr>
          <p:nvPr/>
        </p:nvSpPr>
        <p:spPr bwMode="auto">
          <a:xfrm>
            <a:off x="53975" y="4200525"/>
            <a:ext cx="9172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  initial labeling standard move   swap          a-expansion</a:t>
            </a:r>
          </a:p>
        </p:txBody>
      </p:sp>
      <p:sp>
        <p:nvSpPr>
          <p:cNvPr id="36872" name="Rectangle 3"/>
          <p:cNvSpPr>
            <a:spLocks noChangeArrowheads="1"/>
          </p:cNvSpPr>
          <p:nvPr/>
        </p:nvSpPr>
        <p:spPr bwMode="auto">
          <a:xfrm>
            <a:off x="962025" y="982663"/>
            <a:ext cx="7581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Examples of standard and large moves from a given iniotia; labeling.</a:t>
            </a:r>
          </a:p>
          <a:p>
            <a:pPr>
              <a:spcBef>
                <a:spcPct val="50000"/>
              </a:spcBef>
            </a:pPr>
            <a:r>
              <a:rPr lang="en-US"/>
              <a:t>The number of  labels is |L| = 3.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ym typeface="Symbol" pitchFamily="18" charset="2"/>
              </a:rPr>
              <a:t> expansion</a:t>
            </a: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204788" y="871538"/>
            <a:ext cx="8488362" cy="31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100000"/>
            </a:pPr>
            <a:r>
              <a:rPr lang="en-US" u="sng">
                <a:solidFill>
                  <a:srgbClr val="0066FF"/>
                </a:solidFill>
              </a:rPr>
              <a:t>Properties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100000"/>
              <a:buFont typeface="Wingdings" pitchFamily="2" charset="2"/>
              <a:buNone/>
            </a:pPr>
            <a:r>
              <a:rPr lang="en-US"/>
              <a:t>Guaranteed approximation quality</a:t>
            </a:r>
          </a:p>
          <a:p>
            <a:pPr marL="568325" lvl="1" indent="-225425" eaLnBrk="0" hangingPunct="0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en-US" sz="2000"/>
              <a:t>within a factor of 2 from the global minima (Potts model)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100000"/>
              <a:buFont typeface="Wingdings" pitchFamily="2" charset="2"/>
              <a:buNone/>
            </a:pPr>
            <a:r>
              <a:rPr lang="en-US"/>
              <a:t>Applies to a wide class of energies with robust interactions</a:t>
            </a:r>
          </a:p>
          <a:p>
            <a:pPr marL="568325" lvl="1" indent="-225425" eaLnBrk="0" hangingPunct="0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en-US" sz="2000"/>
              <a:t>  Potts model </a:t>
            </a:r>
          </a:p>
          <a:p>
            <a:pPr marL="568325" lvl="1" indent="-225425" eaLnBrk="0" hangingPunct="0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en-US" sz="2000"/>
              <a:t>“Metric” interactions </a:t>
            </a:r>
          </a:p>
          <a:p>
            <a:pPr marL="568325" lvl="1" indent="-225425" eaLnBrk="0" hangingPunct="0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en-US" sz="2000"/>
              <a:t>“Submodular” (regular) interactions</a:t>
            </a:r>
          </a:p>
        </p:txBody>
      </p:sp>
      <p:grpSp>
        <p:nvGrpSpPr>
          <p:cNvPr id="37892" name="Group 4"/>
          <p:cNvGrpSpPr>
            <a:grpSpLocks/>
          </p:cNvGrpSpPr>
          <p:nvPr/>
        </p:nvGrpSpPr>
        <p:grpSpPr bwMode="auto">
          <a:xfrm>
            <a:off x="3482975" y="4217988"/>
            <a:ext cx="2468563" cy="2489200"/>
            <a:chOff x="2261" y="1009"/>
            <a:chExt cx="1842" cy="1843"/>
          </a:xfrm>
        </p:grpSpPr>
        <p:pic>
          <p:nvPicPr>
            <p:cNvPr id="37899" name="Picture 5" descr="simulated-c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1" y="1009"/>
              <a:ext cx="1806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0" name="Text Box 6"/>
            <p:cNvSpPr txBox="1">
              <a:spLocks noChangeArrowheads="1"/>
            </p:cNvSpPr>
            <p:nvPr/>
          </p:nvSpPr>
          <p:spPr bwMode="auto">
            <a:xfrm>
              <a:off x="2355" y="2377"/>
              <a:ext cx="1748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800"/>
                <a:t>simulated annealing, </a:t>
              </a:r>
            </a:p>
            <a:p>
              <a:pPr algn="ctr"/>
              <a:r>
                <a:rPr lang="en-US" sz="1800"/>
                <a:t>19 hours,   20.3% err</a:t>
              </a:r>
              <a:endParaRPr lang="en-US" sz="1800" b="1"/>
            </a:p>
          </p:txBody>
        </p:sp>
      </p:grpSp>
      <p:grpSp>
        <p:nvGrpSpPr>
          <p:cNvPr id="37893" name="Group 7"/>
          <p:cNvGrpSpPr>
            <a:grpSpLocks/>
          </p:cNvGrpSpPr>
          <p:nvPr/>
        </p:nvGrpSpPr>
        <p:grpSpPr bwMode="auto">
          <a:xfrm>
            <a:off x="6227763" y="4224338"/>
            <a:ext cx="2838450" cy="2509837"/>
            <a:chOff x="2664" y="991"/>
            <a:chExt cx="2029" cy="1903"/>
          </a:xfrm>
        </p:grpSpPr>
        <p:graphicFrame>
          <p:nvGraphicFramePr>
            <p:cNvPr id="37897" name="Object 8"/>
            <p:cNvGraphicFramePr>
              <a:graphicFrameLocks noChangeAspect="1"/>
            </p:cNvGraphicFramePr>
            <p:nvPr/>
          </p:nvGraphicFramePr>
          <p:xfrm>
            <a:off x="2783" y="991"/>
            <a:ext cx="1789" cy="1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01" name="Image" r:id="rId4" imgW="4714437" imgH="3659725" progId="Photoshop.Image.4">
                    <p:embed/>
                  </p:oleObj>
                </mc:Choice>
                <mc:Fallback>
                  <p:oleObj name="Image" r:id="rId4" imgW="4714437" imgH="3659725" progId="Photoshop.Image.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3" y="991"/>
                          <a:ext cx="1789" cy="14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898" name="Text Box 9"/>
            <p:cNvSpPr txBox="1">
              <a:spLocks noChangeArrowheads="1"/>
            </p:cNvSpPr>
            <p:nvPr/>
          </p:nvSpPr>
          <p:spPr bwMode="auto">
            <a:xfrm>
              <a:off x="2664" y="2407"/>
              <a:ext cx="2029" cy="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800" i="1"/>
                <a:t>a</a:t>
              </a:r>
              <a:r>
                <a:rPr lang="en-US" sz="1800"/>
                <a:t>-expansions (BVZ 89,01)</a:t>
              </a:r>
            </a:p>
            <a:p>
              <a:pPr algn="ctr"/>
              <a:r>
                <a:rPr lang="en-US" sz="1800"/>
                <a:t>90 seconds,   5.8% err</a:t>
              </a:r>
              <a:endParaRPr lang="en-US" sz="1800" b="1"/>
            </a:p>
          </p:txBody>
        </p:sp>
      </p:grpSp>
      <p:grpSp>
        <p:nvGrpSpPr>
          <p:cNvPr id="37894" name="Group 10"/>
          <p:cNvGrpSpPr>
            <a:grpSpLocks/>
          </p:cNvGrpSpPr>
          <p:nvPr/>
        </p:nvGrpSpPr>
        <p:grpSpPr bwMode="auto">
          <a:xfrm>
            <a:off x="295275" y="4252913"/>
            <a:ext cx="3130550" cy="2422525"/>
            <a:chOff x="28" y="1012"/>
            <a:chExt cx="2355" cy="1859"/>
          </a:xfrm>
        </p:grpSpPr>
        <p:graphicFrame>
          <p:nvGraphicFramePr>
            <p:cNvPr id="37895" name="Object 11"/>
            <p:cNvGraphicFramePr>
              <a:graphicFrameLocks noChangeAspect="1"/>
            </p:cNvGraphicFramePr>
            <p:nvPr/>
          </p:nvGraphicFramePr>
          <p:xfrm>
            <a:off x="231" y="1012"/>
            <a:ext cx="1820" cy="13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02" name="Image" r:id="rId6" imgW="4422167" imgH="3380162" progId="Photoshop.Image.4">
                    <p:embed/>
                  </p:oleObj>
                </mc:Choice>
                <mc:Fallback>
                  <p:oleObj name="Image" r:id="rId6" imgW="4422167" imgH="3380162" progId="Photoshop.Image.4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1" y="1012"/>
                          <a:ext cx="1820" cy="13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896" name="Text Box 12"/>
            <p:cNvSpPr txBox="1">
              <a:spLocks noChangeArrowheads="1"/>
            </p:cNvSpPr>
            <p:nvPr/>
          </p:nvSpPr>
          <p:spPr bwMode="auto">
            <a:xfrm>
              <a:off x="28" y="2379"/>
              <a:ext cx="2355" cy="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800"/>
                <a:t>normalized correlation,</a:t>
              </a:r>
            </a:p>
            <a:p>
              <a:pPr algn="ctr"/>
              <a:r>
                <a:rPr lang="en-US" sz="1800"/>
                <a:t>start for annealing, 24.7% err</a:t>
              </a:r>
              <a:endParaRPr lang="en-US" sz="1800"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 cut Example</a:t>
            </a:r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244475" y="914400"/>
            <a:ext cx="8645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66FF"/>
                </a:solidFill>
              </a:rPr>
              <a:t>[ Vogiatzis, Hermandez-Esteban, Torr, Cipolla PAMI 2007, CVPR 2005 ]</a:t>
            </a:r>
          </a:p>
        </p:txBody>
      </p:sp>
      <p:sp>
        <p:nvSpPr>
          <p:cNvPr id="38916" name="Rectangle 6"/>
          <p:cNvSpPr>
            <a:spLocks noChangeArrowheads="1"/>
          </p:cNvSpPr>
          <p:nvPr/>
        </p:nvSpPr>
        <p:spPr bwMode="auto">
          <a:xfrm>
            <a:off x="368300" y="1476375"/>
            <a:ext cx="8612188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766888" indent="-1766888"/>
            <a:r>
              <a:rPr lang="en-US" sz="2000" b="1" u="sng"/>
              <a:t>Surface representation</a:t>
            </a:r>
            <a:r>
              <a:rPr lang="en-US" sz="2000"/>
              <a:t>: voxels; no need for bounding inner/outer surface</a:t>
            </a:r>
          </a:p>
          <a:p>
            <a:pPr marL="1766888" indent="-1766888"/>
            <a:r>
              <a:rPr lang="en-US" sz="2000" b="1" u="sng"/>
              <a:t>Regularization</a:t>
            </a:r>
            <a:r>
              <a:rPr lang="en-US" sz="2000"/>
              <a:t> : weighted volume – balloon force </a:t>
            </a:r>
          </a:p>
          <a:p>
            <a:pPr marL="1766888" indent="-1766888"/>
            <a:r>
              <a:rPr lang="en-US" sz="2000" b="1" u="sng"/>
              <a:t>Minimization</a:t>
            </a:r>
            <a:r>
              <a:rPr lang="en-US" sz="2000"/>
              <a:t> :  graph cut</a:t>
            </a:r>
          </a:p>
          <a:p>
            <a:pPr marL="1766888" indent="-1766888"/>
            <a:r>
              <a:rPr lang="en-US" sz="2000" b="1" u="sng"/>
              <a:t>Occlusions</a:t>
            </a:r>
            <a:r>
              <a:rPr lang="en-US" sz="2000"/>
              <a:t> :   accounted using a voting photo-consistency score (occluded pixels are treated as outliers)</a:t>
            </a:r>
          </a:p>
          <a:p>
            <a:pPr marL="1766888" indent="-1766888"/>
            <a:r>
              <a:rPr lang="en-US" sz="2000"/>
              <a:t> </a:t>
            </a:r>
          </a:p>
        </p:txBody>
      </p:sp>
      <p:pic>
        <p:nvPicPr>
          <p:cNvPr id="3891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3289300"/>
            <a:ext cx="510063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8" name="Rectangle 10"/>
          <p:cNvSpPr>
            <a:spLocks noChangeArrowheads="1"/>
          </p:cNvSpPr>
          <p:nvPr/>
        </p:nvSpPr>
        <p:spPr bwMode="auto">
          <a:xfrm>
            <a:off x="387350" y="4857750"/>
            <a:ext cx="22066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S = surface</a:t>
            </a:r>
          </a:p>
          <a:p>
            <a:r>
              <a:rPr lang="en-US" sz="2000"/>
              <a:t>V(S) = foreground</a:t>
            </a:r>
          </a:p>
          <a:p>
            <a:endParaRPr lang="en-US" sz="2000"/>
          </a:p>
        </p:txBody>
      </p:sp>
      <p:sp>
        <p:nvSpPr>
          <p:cNvPr id="38919" name="AutoShape 11"/>
          <p:cNvSpPr>
            <a:spLocks/>
          </p:cNvSpPr>
          <p:nvPr/>
        </p:nvSpPr>
        <p:spPr bwMode="auto">
          <a:xfrm rot="-5400000">
            <a:off x="3296444" y="3807619"/>
            <a:ext cx="350837" cy="1152525"/>
          </a:xfrm>
          <a:prstGeom prst="leftBrace">
            <a:avLst>
              <a:gd name="adj1" fmla="val 27376"/>
              <a:gd name="adj2" fmla="val 50000"/>
            </a:avLst>
          </a:prstGeom>
          <a:noFill/>
          <a:ln w="127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8920" name="AutoShape 12"/>
          <p:cNvSpPr>
            <a:spLocks/>
          </p:cNvSpPr>
          <p:nvPr/>
        </p:nvSpPr>
        <p:spPr bwMode="auto">
          <a:xfrm rot="-5400000">
            <a:off x="5353050" y="3508375"/>
            <a:ext cx="401638" cy="1754188"/>
          </a:xfrm>
          <a:prstGeom prst="leftBrace">
            <a:avLst>
              <a:gd name="adj1" fmla="val 36397"/>
              <a:gd name="adj2" fmla="val 50000"/>
            </a:avLst>
          </a:prstGeom>
          <a:noFill/>
          <a:ln w="127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8921" name="Text Box 13"/>
          <p:cNvSpPr txBox="1">
            <a:spLocks noChangeArrowheads="1"/>
          </p:cNvSpPr>
          <p:nvPr/>
        </p:nvSpPr>
        <p:spPr bwMode="auto">
          <a:xfrm>
            <a:off x="2466975" y="4471988"/>
            <a:ext cx="23669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0000FF"/>
                </a:solidFill>
              </a:rPr>
              <a:t>Photoconsistency</a:t>
            </a:r>
          </a:p>
        </p:txBody>
      </p:sp>
      <p:sp>
        <p:nvSpPr>
          <p:cNvPr id="38922" name="Text Box 14"/>
          <p:cNvSpPr txBox="1">
            <a:spLocks noChangeArrowheads="1"/>
          </p:cNvSpPr>
          <p:nvPr/>
        </p:nvSpPr>
        <p:spPr bwMode="auto">
          <a:xfrm>
            <a:off x="4575175" y="4473575"/>
            <a:ext cx="4033838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1913" indent="-61913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0000FF"/>
                </a:solidFill>
              </a:rPr>
              <a:t>Foreground/background cost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>
                <a:sym typeface="Symbol" pitchFamily="18" charset="2"/>
              </a:rPr>
              <a:t>(x)=-</a:t>
            </a:r>
            <a:r>
              <a:rPr lang="el-GR" sz="1800">
                <a:sym typeface="Symbol" pitchFamily="18" charset="2"/>
              </a:rPr>
              <a:t>λ</a:t>
            </a:r>
            <a:r>
              <a:rPr lang="en-US" sz="1800">
                <a:sym typeface="Symbol" pitchFamily="18" charset="2"/>
              </a:rPr>
              <a:t> balloon force</a:t>
            </a:r>
            <a:endParaRPr lang="el-GR" sz="1800">
              <a:sym typeface="Symbol" pitchFamily="18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800"/>
              <a:t> silhouette cue – make </a:t>
            </a:r>
            <a:r>
              <a:rPr lang="en-US" sz="1800">
                <a:sym typeface="Symbol" pitchFamily="18" charset="2"/>
              </a:rPr>
              <a:t>(x) very large    outside VH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Photo-consistency metric</a:t>
            </a:r>
          </a:p>
        </p:txBody>
      </p:sp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0" y="1146175"/>
            <a:ext cx="89154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tabLst>
                <a:tab pos="2968625" algn="l"/>
                <a:tab pos="3257550" algn="l"/>
                <a:tab pos="3595688" algn="l"/>
              </a:tabLst>
            </a:pPr>
            <a:r>
              <a:rPr lang="en-US" u="sng"/>
              <a:t>Account occlusions</a:t>
            </a:r>
            <a:r>
              <a:rPr lang="en-US"/>
              <a:t>    </a:t>
            </a:r>
            <a:r>
              <a:rPr lang="el-GR"/>
              <a:t>ρ</a:t>
            </a:r>
            <a:r>
              <a:rPr lang="en-US"/>
              <a:t>(x,S) [continuous, level set formulations]</a:t>
            </a:r>
          </a:p>
          <a:p>
            <a:pPr>
              <a:tabLst>
                <a:tab pos="2968625" algn="l"/>
                <a:tab pos="3257550" algn="l"/>
                <a:tab pos="3595688" algn="l"/>
              </a:tabLst>
            </a:pPr>
            <a:r>
              <a:rPr lang="en-US"/>
              <a:t>	S determines visibility </a:t>
            </a:r>
            <a:r>
              <a:rPr lang="en-US">
                <a:solidFill>
                  <a:srgbClr val="FF6600"/>
                </a:solidFill>
              </a:rPr>
              <a:t>but S is the solution!</a:t>
            </a:r>
          </a:p>
          <a:p>
            <a:pPr>
              <a:tabLst>
                <a:tab pos="2968625" algn="l"/>
                <a:tab pos="3257550" algn="l"/>
                <a:tab pos="3595688" algn="l"/>
              </a:tabLst>
            </a:pPr>
            <a:r>
              <a:rPr lang="en-US" u="sng"/>
              <a:t>Problem</a:t>
            </a:r>
            <a:r>
              <a:rPr lang="en-US"/>
              <a:t> : Not suitable for graph-cut</a:t>
            </a:r>
          </a:p>
          <a:p>
            <a:pPr>
              <a:tabLst>
                <a:tab pos="2968625" algn="l"/>
                <a:tab pos="3257550" algn="l"/>
                <a:tab pos="3595688" algn="l"/>
              </a:tabLst>
            </a:pPr>
            <a:r>
              <a:rPr lang="en-US" u="sng"/>
              <a:t>Solution</a:t>
            </a:r>
            <a:r>
              <a:rPr lang="en-US"/>
              <a:t> : </a:t>
            </a:r>
            <a:r>
              <a:rPr lang="el-GR"/>
              <a:t>ρ</a:t>
            </a:r>
            <a:r>
              <a:rPr lang="en-US"/>
              <a:t>(x) that accounts for occlusions using NCC</a:t>
            </a:r>
            <a:endParaRPr lang="el-GR"/>
          </a:p>
        </p:txBody>
      </p:sp>
      <p:pic>
        <p:nvPicPr>
          <p:cNvPr id="3994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86075"/>
            <a:ext cx="29527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1" name="AutoShape 7"/>
          <p:cNvSpPr>
            <a:spLocks noChangeArrowheads="1"/>
          </p:cNvSpPr>
          <p:nvPr/>
        </p:nvSpPr>
        <p:spPr bwMode="auto">
          <a:xfrm>
            <a:off x="7283450" y="4219575"/>
            <a:ext cx="325438" cy="312738"/>
          </a:xfrm>
          <a:prstGeom prst="cube">
            <a:avLst>
              <a:gd name="adj" fmla="val 25000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9942" name="Text Box 8"/>
          <p:cNvSpPr txBox="1">
            <a:spLocks noChangeArrowheads="1"/>
          </p:cNvSpPr>
          <p:nvPr/>
        </p:nvSpPr>
        <p:spPr bwMode="auto">
          <a:xfrm>
            <a:off x="7319963" y="3768725"/>
            <a:ext cx="4270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x</a:t>
            </a:r>
          </a:p>
        </p:txBody>
      </p:sp>
      <p:sp>
        <p:nvSpPr>
          <p:cNvPr id="39943" name="AutoShape 9"/>
          <p:cNvSpPr>
            <a:spLocks noChangeArrowheads="1"/>
          </p:cNvSpPr>
          <p:nvPr/>
        </p:nvSpPr>
        <p:spPr bwMode="auto">
          <a:xfrm rot="10236465">
            <a:off x="5680075" y="3694113"/>
            <a:ext cx="1227138" cy="688975"/>
          </a:xfrm>
          <a:prstGeom prst="parallelogram">
            <a:avLst>
              <a:gd name="adj" fmla="val 4452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9944" name="AutoShape 10"/>
          <p:cNvSpPr>
            <a:spLocks noChangeArrowheads="1"/>
          </p:cNvSpPr>
          <p:nvPr/>
        </p:nvSpPr>
        <p:spPr bwMode="auto">
          <a:xfrm rot="4921330">
            <a:off x="6711157" y="5323681"/>
            <a:ext cx="1227138" cy="688975"/>
          </a:xfrm>
          <a:prstGeom prst="parallelogram">
            <a:avLst>
              <a:gd name="adj" fmla="val 4452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9945" name="AutoShape 11"/>
          <p:cNvSpPr>
            <a:spLocks noChangeArrowheads="1"/>
          </p:cNvSpPr>
          <p:nvPr/>
        </p:nvSpPr>
        <p:spPr bwMode="auto">
          <a:xfrm rot="5400000">
            <a:off x="5572919" y="4849019"/>
            <a:ext cx="1227137" cy="688975"/>
          </a:xfrm>
          <a:prstGeom prst="parallelogram">
            <a:avLst>
              <a:gd name="adj" fmla="val 4452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9946" name="AutoShape 12"/>
          <p:cNvSpPr>
            <a:spLocks noChangeArrowheads="1"/>
          </p:cNvSpPr>
          <p:nvPr/>
        </p:nvSpPr>
        <p:spPr bwMode="auto">
          <a:xfrm rot="9078909">
            <a:off x="7916863" y="4851400"/>
            <a:ext cx="1227137" cy="688975"/>
          </a:xfrm>
          <a:prstGeom prst="parallelogram">
            <a:avLst>
              <a:gd name="adj" fmla="val 4452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3994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3692525"/>
            <a:ext cx="21050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8" name="Rectangle 14"/>
          <p:cNvSpPr>
            <a:spLocks noChangeArrowheads="1"/>
          </p:cNvSpPr>
          <p:nvPr/>
        </p:nvSpPr>
        <p:spPr bwMode="auto">
          <a:xfrm>
            <a:off x="304800" y="3698875"/>
            <a:ext cx="224472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Optic ray</a:t>
            </a:r>
          </a:p>
          <a:p>
            <a:endParaRPr lang="en-US" sz="2000"/>
          </a:p>
          <a:p>
            <a:r>
              <a:rPr lang="en-US" sz="2000"/>
              <a:t>Correlation scores</a:t>
            </a:r>
          </a:p>
          <a:p>
            <a:endParaRPr lang="en-US" sz="2000"/>
          </a:p>
          <a:p>
            <a:endParaRPr lang="en-US" sz="2000"/>
          </a:p>
          <a:p>
            <a:r>
              <a:rPr lang="en-US" sz="2000"/>
              <a:t>Vote</a:t>
            </a:r>
          </a:p>
        </p:txBody>
      </p:sp>
      <p:sp>
        <p:nvSpPr>
          <p:cNvPr id="39949" name="Line 15"/>
          <p:cNvSpPr>
            <a:spLocks noChangeShapeType="1"/>
          </p:cNvSpPr>
          <p:nvPr/>
        </p:nvSpPr>
        <p:spPr bwMode="auto">
          <a:xfrm flipH="1">
            <a:off x="5403850" y="4332288"/>
            <a:ext cx="2041525" cy="1277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0" name="Oval 16"/>
          <p:cNvSpPr>
            <a:spLocks noChangeArrowheads="1"/>
          </p:cNvSpPr>
          <p:nvPr/>
        </p:nvSpPr>
        <p:spPr bwMode="auto">
          <a:xfrm>
            <a:off x="5303838" y="5535613"/>
            <a:ext cx="212725" cy="1873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9951" name="Text Box 17"/>
          <p:cNvSpPr txBox="1">
            <a:spLocks noChangeArrowheads="1"/>
          </p:cNvSpPr>
          <p:nvPr/>
        </p:nvSpPr>
        <p:spPr bwMode="auto">
          <a:xfrm>
            <a:off x="5140325" y="5581650"/>
            <a:ext cx="401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c</a:t>
            </a:r>
            <a:r>
              <a:rPr lang="en-US" baseline="-25000"/>
              <a:t>i</a:t>
            </a:r>
            <a:endParaRPr lang="en-US"/>
          </a:p>
        </p:txBody>
      </p:sp>
      <p:sp>
        <p:nvSpPr>
          <p:cNvPr id="39952" name="AutoShape 18"/>
          <p:cNvSpPr>
            <a:spLocks noChangeArrowheads="1"/>
          </p:cNvSpPr>
          <p:nvPr/>
        </p:nvSpPr>
        <p:spPr bwMode="auto">
          <a:xfrm rot="5400000">
            <a:off x="6032500" y="5070476"/>
            <a:ext cx="261937" cy="138112"/>
          </a:xfrm>
          <a:prstGeom prst="parallelogram">
            <a:avLst>
              <a:gd name="adj" fmla="val 47414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9953" name="Line 19"/>
          <p:cNvSpPr>
            <a:spLocks noChangeShapeType="1"/>
          </p:cNvSpPr>
          <p:nvPr/>
        </p:nvSpPr>
        <p:spPr bwMode="auto">
          <a:xfrm>
            <a:off x="6581775" y="4795838"/>
            <a:ext cx="187325" cy="508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4" name="Line 20"/>
          <p:cNvSpPr>
            <a:spLocks noChangeShapeType="1"/>
          </p:cNvSpPr>
          <p:nvPr/>
        </p:nvSpPr>
        <p:spPr bwMode="auto">
          <a:xfrm>
            <a:off x="6746875" y="4686300"/>
            <a:ext cx="187325" cy="508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5" name="Line 21"/>
          <p:cNvSpPr>
            <a:spLocks noChangeShapeType="1"/>
          </p:cNvSpPr>
          <p:nvPr/>
        </p:nvSpPr>
        <p:spPr bwMode="auto">
          <a:xfrm>
            <a:off x="6924675" y="4600575"/>
            <a:ext cx="187325" cy="508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6" name="Line 22"/>
          <p:cNvSpPr>
            <a:spLocks noChangeShapeType="1"/>
          </p:cNvSpPr>
          <p:nvPr/>
        </p:nvSpPr>
        <p:spPr bwMode="auto">
          <a:xfrm>
            <a:off x="7051675" y="4491038"/>
            <a:ext cx="187325" cy="508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7" name="AutoShape 23"/>
          <p:cNvSpPr>
            <a:spLocks noChangeArrowheads="1"/>
          </p:cNvSpPr>
          <p:nvPr/>
        </p:nvSpPr>
        <p:spPr bwMode="auto">
          <a:xfrm rot="4921330">
            <a:off x="7173119" y="5520531"/>
            <a:ext cx="317500" cy="147638"/>
          </a:xfrm>
          <a:prstGeom prst="parallelogram">
            <a:avLst>
              <a:gd name="adj" fmla="val 53763"/>
            </a:avLst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9958" name="Line 24"/>
          <p:cNvSpPr>
            <a:spLocks noChangeShapeType="1"/>
          </p:cNvSpPr>
          <p:nvPr/>
        </p:nvSpPr>
        <p:spPr bwMode="auto">
          <a:xfrm>
            <a:off x="7159625" y="4546600"/>
            <a:ext cx="238125" cy="1817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9959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4154488"/>
            <a:ext cx="18859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60" name="Oval 26"/>
          <p:cNvSpPr>
            <a:spLocks noChangeArrowheads="1"/>
          </p:cNvSpPr>
          <p:nvPr/>
        </p:nvSpPr>
        <p:spPr bwMode="auto">
          <a:xfrm>
            <a:off x="7285038" y="6251575"/>
            <a:ext cx="212725" cy="187325"/>
          </a:xfrm>
          <a:prstGeom prst="ellipse">
            <a:avLst/>
          </a:prstGeom>
          <a:solidFill>
            <a:srgbClr val="FFFF00">
              <a:alpha val="47058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9961" name="Text Box 27"/>
          <p:cNvSpPr txBox="1">
            <a:spLocks noChangeArrowheads="1"/>
          </p:cNvSpPr>
          <p:nvPr/>
        </p:nvSpPr>
        <p:spPr bwMode="auto">
          <a:xfrm>
            <a:off x="6832600" y="4006850"/>
            <a:ext cx="261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d</a:t>
            </a:r>
          </a:p>
        </p:txBody>
      </p:sp>
      <p:pic>
        <p:nvPicPr>
          <p:cNvPr id="39962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8" y="5002213"/>
            <a:ext cx="357187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63" name="Picture 29" descr="carlos_cor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938" y="1887538"/>
            <a:ext cx="1582737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Account occlusions</a:t>
            </a:r>
          </a:p>
        </p:txBody>
      </p:sp>
      <p:pic>
        <p:nvPicPr>
          <p:cNvPr id="40963" name="Picture 4" descr="carlos_corr_f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60463"/>
            <a:ext cx="7015163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4003675"/>
            <a:ext cx="18859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3913188"/>
            <a:ext cx="34194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6" name="AutoShape 9"/>
          <p:cNvSpPr>
            <a:spLocks noChangeArrowheads="1"/>
          </p:cNvSpPr>
          <p:nvPr/>
        </p:nvSpPr>
        <p:spPr bwMode="auto">
          <a:xfrm>
            <a:off x="3595688" y="4133850"/>
            <a:ext cx="950912" cy="425450"/>
          </a:xfrm>
          <a:prstGeom prst="rightArrow">
            <a:avLst>
              <a:gd name="adj1" fmla="val 50000"/>
              <a:gd name="adj2" fmla="val 5587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40967" name="Picture 10" descr="carlos_corr_pam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4724400"/>
            <a:ext cx="68675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Surface representation</a:t>
            </a:r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0" y="1190625"/>
            <a:ext cx="3925888" cy="4824413"/>
            <a:chOff x="0" y="1206"/>
            <a:chExt cx="2473" cy="3039"/>
          </a:xfrm>
        </p:grpSpPr>
        <p:sp>
          <p:nvSpPr>
            <p:cNvPr id="5175" name="Rectangle 4"/>
            <p:cNvSpPr>
              <a:spLocks noChangeArrowheads="1"/>
            </p:cNvSpPr>
            <p:nvPr/>
          </p:nvSpPr>
          <p:spPr bwMode="auto">
            <a:xfrm>
              <a:off x="88" y="1499"/>
              <a:ext cx="2271" cy="294"/>
            </a:xfrm>
            <a:prstGeom prst="rect">
              <a:avLst/>
            </a:prstGeom>
            <a:solidFill>
              <a:srgbClr val="FFFF99">
                <a:alpha val="50195"/>
              </a:srgbClr>
            </a:solidFill>
            <a:ln w="9525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Image-centered</a:t>
              </a:r>
            </a:p>
          </p:txBody>
        </p:sp>
        <p:sp>
          <p:nvSpPr>
            <p:cNvPr id="5176" name="Rectangle 5"/>
            <p:cNvSpPr>
              <a:spLocks noChangeArrowheads="1"/>
            </p:cNvSpPr>
            <p:nvPr/>
          </p:nvSpPr>
          <p:spPr bwMode="auto">
            <a:xfrm>
              <a:off x="0" y="1206"/>
              <a:ext cx="2473" cy="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Font typeface="Wingdings" pitchFamily="2" charset="2"/>
                <a:buNone/>
              </a:pPr>
              <a:endParaRPr lang="en-US" sz="2800" u="sng">
                <a:solidFill>
                  <a:srgbClr val="0066FF"/>
                </a:solidFill>
              </a:endParaRPr>
            </a:p>
          </p:txBody>
        </p:sp>
        <p:sp>
          <p:nvSpPr>
            <p:cNvPr id="5177" name="Rectangle 6"/>
            <p:cNvSpPr>
              <a:spLocks noChangeArrowheads="1"/>
            </p:cNvSpPr>
            <p:nvPr/>
          </p:nvSpPr>
          <p:spPr bwMode="auto">
            <a:xfrm>
              <a:off x="93" y="1811"/>
              <a:ext cx="227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176213" indent="-176213">
                <a:buFont typeface="Wingdings" pitchFamily="2" charset="2"/>
                <a:buChar char="§"/>
              </a:pPr>
              <a:r>
                <a:rPr lang="en-US" sz="2000"/>
                <a:t>Depth/disparity w.r. to image plane</a:t>
              </a:r>
            </a:p>
          </p:txBody>
        </p:sp>
        <p:sp>
          <p:nvSpPr>
            <p:cNvPr id="5178" name="Line 7"/>
            <p:cNvSpPr>
              <a:spLocks noChangeShapeType="1"/>
            </p:cNvSpPr>
            <p:nvPr/>
          </p:nvSpPr>
          <p:spPr bwMode="auto">
            <a:xfrm>
              <a:off x="376" y="2250"/>
              <a:ext cx="0" cy="5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179" name="Text Box 8"/>
            <p:cNvSpPr txBox="1">
              <a:spLocks noChangeArrowheads="1"/>
            </p:cNvSpPr>
            <p:nvPr/>
          </p:nvSpPr>
          <p:spPr bwMode="auto">
            <a:xfrm>
              <a:off x="233" y="2854"/>
              <a:ext cx="1109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sz="1800"/>
                <a:t>Image plane</a:t>
              </a:r>
            </a:p>
          </p:txBody>
        </p:sp>
        <p:sp>
          <p:nvSpPr>
            <p:cNvPr id="5180" name="Line 9"/>
            <p:cNvSpPr>
              <a:spLocks noChangeShapeType="1"/>
            </p:cNvSpPr>
            <p:nvPr/>
          </p:nvSpPr>
          <p:spPr bwMode="auto">
            <a:xfrm>
              <a:off x="413" y="2515"/>
              <a:ext cx="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181" name="Oval 10"/>
            <p:cNvSpPr>
              <a:spLocks noChangeArrowheads="1"/>
            </p:cNvSpPr>
            <p:nvPr/>
          </p:nvSpPr>
          <p:spPr bwMode="auto">
            <a:xfrm>
              <a:off x="639" y="2478"/>
              <a:ext cx="80" cy="79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5182" name="Oval 11"/>
            <p:cNvSpPr>
              <a:spLocks noChangeArrowheads="1"/>
            </p:cNvSpPr>
            <p:nvPr/>
          </p:nvSpPr>
          <p:spPr bwMode="auto">
            <a:xfrm>
              <a:off x="331" y="2462"/>
              <a:ext cx="80" cy="7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5183" name="Text Box 12"/>
            <p:cNvSpPr txBox="1">
              <a:spLocks noChangeArrowheads="1"/>
            </p:cNvSpPr>
            <p:nvPr/>
          </p:nvSpPr>
          <p:spPr bwMode="auto">
            <a:xfrm>
              <a:off x="534" y="2611"/>
              <a:ext cx="744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sz="1800"/>
                <a:t>3D point</a:t>
              </a:r>
            </a:p>
          </p:txBody>
        </p:sp>
        <p:pic>
          <p:nvPicPr>
            <p:cNvPr id="5184" name="Picture 13" descr="dogpmetricdept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" y="2130"/>
              <a:ext cx="791" cy="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85" name="Rectangle 14"/>
            <p:cNvSpPr>
              <a:spLocks noChangeArrowheads="1"/>
            </p:cNvSpPr>
            <p:nvPr/>
          </p:nvSpPr>
          <p:spPr bwMode="auto">
            <a:xfrm>
              <a:off x="96" y="1797"/>
              <a:ext cx="2273" cy="2448"/>
            </a:xfrm>
            <a:prstGeom prst="rect">
              <a:avLst/>
            </a:prstGeom>
            <a:noFill/>
            <a:ln w="9525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grpSp>
        <p:nvGrpSpPr>
          <p:cNvPr id="52239" name="Group 15"/>
          <p:cNvGrpSpPr>
            <a:grpSpLocks/>
          </p:cNvGrpSpPr>
          <p:nvPr/>
        </p:nvGrpSpPr>
        <p:grpSpPr bwMode="auto">
          <a:xfrm>
            <a:off x="3881438" y="1665288"/>
            <a:ext cx="5435600" cy="4575175"/>
            <a:chOff x="2515" y="1500"/>
            <a:chExt cx="3424" cy="2882"/>
          </a:xfrm>
        </p:grpSpPr>
        <p:sp>
          <p:nvSpPr>
            <p:cNvPr id="5126" name="Rectangle 16"/>
            <p:cNvSpPr>
              <a:spLocks noChangeArrowheads="1"/>
            </p:cNvSpPr>
            <p:nvPr/>
          </p:nvSpPr>
          <p:spPr bwMode="auto">
            <a:xfrm>
              <a:off x="2536" y="1828"/>
              <a:ext cx="2276" cy="2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176213" indent="-176213">
                <a:buFont typeface="Wingdings" pitchFamily="2" charset="2"/>
                <a:buChar char="§"/>
              </a:pPr>
              <a:r>
                <a:rPr lang="en-US" sz="2000"/>
                <a:t>Voxels</a:t>
              </a:r>
            </a:p>
            <a:p>
              <a:pPr marL="176213" indent="-176213">
                <a:buFont typeface="Wingdings" pitchFamily="2" charset="2"/>
                <a:buChar char="§"/>
              </a:pPr>
              <a:endParaRPr lang="en-US" sz="2000"/>
            </a:p>
            <a:p>
              <a:pPr marL="176213" indent="-176213">
                <a:buFont typeface="Wingdings" pitchFamily="2" charset="2"/>
                <a:buChar char="§"/>
              </a:pPr>
              <a:endParaRPr lang="en-US" sz="2000"/>
            </a:p>
            <a:p>
              <a:pPr marL="176213" indent="-176213">
                <a:buFont typeface="Wingdings" pitchFamily="2" charset="2"/>
                <a:buChar char="§"/>
              </a:pPr>
              <a:r>
                <a:rPr lang="en-US" sz="2000"/>
                <a:t>Level sets (implicit)</a:t>
              </a:r>
            </a:p>
            <a:p>
              <a:pPr marL="176213" indent="-176213">
                <a:buFont typeface="Wingdings" pitchFamily="2" charset="2"/>
                <a:buChar char="§"/>
              </a:pPr>
              <a:endParaRPr lang="en-US" sz="2000"/>
            </a:p>
            <a:p>
              <a:pPr marL="176213" indent="-176213">
                <a:buFont typeface="Wingdings" pitchFamily="2" charset="2"/>
                <a:buChar char="§"/>
              </a:pPr>
              <a:endParaRPr lang="en-US" sz="2000"/>
            </a:p>
            <a:p>
              <a:pPr marL="176213" indent="-176213">
                <a:buFont typeface="Wingdings" pitchFamily="2" charset="2"/>
                <a:buChar char="§"/>
              </a:pPr>
              <a:r>
                <a:rPr lang="en-US" sz="2000"/>
                <a:t>Mesh</a:t>
              </a:r>
            </a:p>
            <a:p>
              <a:pPr marL="176213" indent="-176213">
                <a:buFont typeface="Wingdings" pitchFamily="2" charset="2"/>
                <a:buChar char="§"/>
              </a:pPr>
              <a:endParaRPr lang="en-US" sz="2000"/>
            </a:p>
            <a:p>
              <a:pPr marL="176213" indent="-176213">
                <a:buFont typeface="Wingdings" pitchFamily="2" charset="2"/>
                <a:buChar char="§"/>
              </a:pPr>
              <a:endParaRPr lang="en-US" sz="2000"/>
            </a:p>
            <a:p>
              <a:pPr marL="176213" indent="-176213">
                <a:buFont typeface="Wingdings" pitchFamily="2" charset="2"/>
                <a:buChar char="§"/>
              </a:pPr>
              <a:r>
                <a:rPr lang="en-US" sz="2000"/>
                <a:t>Depth with respect to a base mesh</a:t>
              </a:r>
            </a:p>
            <a:p>
              <a:pPr marL="176213" indent="-176213">
                <a:buFont typeface="Wingdings" pitchFamily="2" charset="2"/>
                <a:buChar char="§"/>
              </a:pPr>
              <a:r>
                <a:rPr lang="en-US" sz="2000">
                  <a:solidFill>
                    <a:srgbClr val="808080"/>
                  </a:solidFill>
                </a:rPr>
                <a:t>Local patches</a:t>
              </a:r>
            </a:p>
            <a:p>
              <a:pPr marL="176213" indent="-176213">
                <a:buFont typeface="Wingdings" pitchFamily="2" charset="2"/>
                <a:buChar char="§"/>
              </a:pPr>
              <a:endParaRPr lang="en-US" sz="2000">
                <a:solidFill>
                  <a:srgbClr val="808080"/>
                </a:solidFill>
              </a:endParaRPr>
            </a:p>
          </p:txBody>
        </p:sp>
        <p:grpSp>
          <p:nvGrpSpPr>
            <p:cNvPr id="5127" name="Group 17"/>
            <p:cNvGrpSpPr>
              <a:grpSpLocks/>
            </p:cNvGrpSpPr>
            <p:nvPr/>
          </p:nvGrpSpPr>
          <p:grpSpPr bwMode="auto">
            <a:xfrm>
              <a:off x="4755" y="3504"/>
              <a:ext cx="1184" cy="671"/>
              <a:chOff x="4818" y="3509"/>
              <a:chExt cx="1184" cy="671"/>
            </a:xfrm>
          </p:grpSpPr>
          <p:sp>
            <p:nvSpPr>
              <p:cNvPr id="5171" name="Freeform 18"/>
              <p:cNvSpPr>
                <a:spLocks/>
              </p:cNvSpPr>
              <p:nvPr/>
            </p:nvSpPr>
            <p:spPr bwMode="auto">
              <a:xfrm>
                <a:off x="4818" y="3509"/>
                <a:ext cx="471" cy="671"/>
              </a:xfrm>
              <a:custGeom>
                <a:avLst/>
                <a:gdLst>
                  <a:gd name="T0" fmla="*/ 25 w 439"/>
                  <a:gd name="T1" fmla="*/ 206 h 597"/>
                  <a:gd name="T2" fmla="*/ 232 w 439"/>
                  <a:gd name="T3" fmla="*/ 0 h 597"/>
                  <a:gd name="T4" fmla="*/ 505 w 439"/>
                  <a:gd name="T5" fmla="*/ 253 h 597"/>
                  <a:gd name="T6" fmla="*/ 451 w 439"/>
                  <a:gd name="T7" fmla="*/ 553 h 597"/>
                  <a:gd name="T8" fmla="*/ 262 w 439"/>
                  <a:gd name="T9" fmla="*/ 754 h 597"/>
                  <a:gd name="T10" fmla="*/ 0 w 439"/>
                  <a:gd name="T11" fmla="*/ 568 h 597"/>
                  <a:gd name="T12" fmla="*/ 25 w 439"/>
                  <a:gd name="T13" fmla="*/ 206 h 5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39" h="597">
                    <a:moveTo>
                      <a:pt x="21" y="163"/>
                    </a:moveTo>
                    <a:lnTo>
                      <a:pt x="201" y="0"/>
                    </a:lnTo>
                    <a:lnTo>
                      <a:pt x="439" y="200"/>
                    </a:lnTo>
                    <a:lnTo>
                      <a:pt x="391" y="438"/>
                    </a:lnTo>
                    <a:lnTo>
                      <a:pt x="227" y="597"/>
                    </a:lnTo>
                    <a:lnTo>
                      <a:pt x="0" y="449"/>
                    </a:lnTo>
                    <a:lnTo>
                      <a:pt x="21" y="163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72" name="Line 19"/>
              <p:cNvSpPr>
                <a:spLocks noChangeShapeType="1"/>
              </p:cNvSpPr>
              <p:nvPr/>
            </p:nvSpPr>
            <p:spPr bwMode="auto">
              <a:xfrm flipV="1">
                <a:off x="5203" y="3535"/>
                <a:ext cx="162" cy="1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73" name="Oval 20"/>
              <p:cNvSpPr>
                <a:spLocks noChangeArrowheads="1"/>
              </p:cNvSpPr>
              <p:nvPr/>
            </p:nvSpPr>
            <p:spPr bwMode="auto">
              <a:xfrm>
                <a:off x="5316" y="3509"/>
                <a:ext cx="82" cy="79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5174" name="Text Box 21"/>
              <p:cNvSpPr txBox="1">
                <a:spLocks noChangeArrowheads="1"/>
              </p:cNvSpPr>
              <p:nvPr/>
            </p:nvSpPr>
            <p:spPr bwMode="auto">
              <a:xfrm>
                <a:off x="5241" y="3753"/>
                <a:ext cx="761" cy="1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66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en-US" sz="1600"/>
                  <a:t>3D plane</a:t>
                </a:r>
              </a:p>
            </p:txBody>
          </p:sp>
        </p:grpSp>
        <p:sp>
          <p:nvSpPr>
            <p:cNvPr id="5128" name="Rectangle 22"/>
            <p:cNvSpPr>
              <a:spLocks noChangeArrowheads="1"/>
            </p:cNvSpPr>
            <p:nvPr/>
          </p:nvSpPr>
          <p:spPr bwMode="auto">
            <a:xfrm>
              <a:off x="2515" y="1500"/>
              <a:ext cx="3245" cy="294"/>
            </a:xfrm>
            <a:prstGeom prst="rect">
              <a:avLst/>
            </a:prstGeom>
            <a:solidFill>
              <a:srgbClr val="FFFF99">
                <a:alpha val="50195"/>
              </a:srgbClr>
            </a:solidFill>
            <a:ln w="9525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Object-centered</a:t>
              </a:r>
            </a:p>
          </p:txBody>
        </p:sp>
        <p:grpSp>
          <p:nvGrpSpPr>
            <p:cNvPr id="5129" name="Group 23"/>
            <p:cNvGrpSpPr>
              <a:grpSpLocks/>
            </p:cNvGrpSpPr>
            <p:nvPr/>
          </p:nvGrpSpPr>
          <p:grpSpPr bwMode="auto">
            <a:xfrm>
              <a:off x="4842" y="2173"/>
              <a:ext cx="918" cy="812"/>
              <a:chOff x="4842" y="2173"/>
              <a:chExt cx="918" cy="812"/>
            </a:xfrm>
          </p:grpSpPr>
          <p:sp>
            <p:nvSpPr>
              <p:cNvPr id="5166" name="Line 24"/>
              <p:cNvSpPr>
                <a:spLocks noChangeShapeType="1"/>
              </p:cNvSpPr>
              <p:nvPr/>
            </p:nvSpPr>
            <p:spPr bwMode="auto">
              <a:xfrm>
                <a:off x="4848" y="2439"/>
                <a:ext cx="319" cy="5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67" name="Line 25"/>
              <p:cNvSpPr>
                <a:spLocks noChangeShapeType="1"/>
              </p:cNvSpPr>
              <p:nvPr/>
            </p:nvSpPr>
            <p:spPr bwMode="auto">
              <a:xfrm flipV="1">
                <a:off x="5170" y="2418"/>
                <a:ext cx="362" cy="5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68" name="Freeform 26"/>
              <p:cNvSpPr>
                <a:spLocks/>
              </p:cNvSpPr>
              <p:nvPr/>
            </p:nvSpPr>
            <p:spPr bwMode="auto">
              <a:xfrm>
                <a:off x="4842" y="2378"/>
                <a:ext cx="688" cy="168"/>
              </a:xfrm>
              <a:custGeom>
                <a:avLst/>
                <a:gdLst>
                  <a:gd name="T0" fmla="*/ 8 w 688"/>
                  <a:gd name="T1" fmla="*/ 53 h 168"/>
                  <a:gd name="T2" fmla="*/ 172 w 688"/>
                  <a:gd name="T3" fmla="*/ 143 h 168"/>
                  <a:gd name="T4" fmla="*/ 320 w 688"/>
                  <a:gd name="T5" fmla="*/ 127 h 168"/>
                  <a:gd name="T6" fmla="*/ 500 w 688"/>
                  <a:gd name="T7" fmla="*/ 154 h 168"/>
                  <a:gd name="T8" fmla="*/ 685 w 688"/>
                  <a:gd name="T9" fmla="*/ 43 h 168"/>
                  <a:gd name="T10" fmla="*/ 484 w 688"/>
                  <a:gd name="T11" fmla="*/ 1 h 168"/>
                  <a:gd name="T12" fmla="*/ 325 w 688"/>
                  <a:gd name="T13" fmla="*/ 43 h 168"/>
                  <a:gd name="T14" fmla="*/ 220 w 688"/>
                  <a:gd name="T15" fmla="*/ 1 h 168"/>
                  <a:gd name="T16" fmla="*/ 8 w 688"/>
                  <a:gd name="T17" fmla="*/ 53 h 1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88" h="168">
                    <a:moveTo>
                      <a:pt x="8" y="53"/>
                    </a:moveTo>
                    <a:cubicBezTo>
                      <a:pt x="0" y="77"/>
                      <a:pt x="120" y="131"/>
                      <a:pt x="172" y="143"/>
                    </a:cubicBezTo>
                    <a:cubicBezTo>
                      <a:pt x="224" y="155"/>
                      <a:pt x="265" y="125"/>
                      <a:pt x="320" y="127"/>
                    </a:cubicBezTo>
                    <a:cubicBezTo>
                      <a:pt x="375" y="129"/>
                      <a:pt x="439" y="168"/>
                      <a:pt x="500" y="154"/>
                    </a:cubicBezTo>
                    <a:cubicBezTo>
                      <a:pt x="561" y="140"/>
                      <a:pt x="688" y="69"/>
                      <a:pt x="685" y="43"/>
                    </a:cubicBezTo>
                    <a:cubicBezTo>
                      <a:pt x="682" y="17"/>
                      <a:pt x="544" y="1"/>
                      <a:pt x="484" y="1"/>
                    </a:cubicBezTo>
                    <a:cubicBezTo>
                      <a:pt x="424" y="1"/>
                      <a:pt x="369" y="43"/>
                      <a:pt x="325" y="43"/>
                    </a:cubicBezTo>
                    <a:cubicBezTo>
                      <a:pt x="281" y="43"/>
                      <a:pt x="273" y="0"/>
                      <a:pt x="220" y="1"/>
                    </a:cubicBezTo>
                    <a:cubicBezTo>
                      <a:pt x="167" y="2"/>
                      <a:pt x="16" y="29"/>
                      <a:pt x="8" y="53"/>
                    </a:cubicBezTo>
                    <a:close/>
                  </a:path>
                </a:pathLst>
              </a:custGeom>
              <a:solidFill>
                <a:srgbClr val="CCFFFF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69" name="Freeform 27"/>
              <p:cNvSpPr>
                <a:spLocks/>
              </p:cNvSpPr>
              <p:nvPr/>
            </p:nvSpPr>
            <p:spPr bwMode="auto">
              <a:xfrm>
                <a:off x="5025" y="2687"/>
                <a:ext cx="312" cy="105"/>
              </a:xfrm>
              <a:custGeom>
                <a:avLst/>
                <a:gdLst>
                  <a:gd name="T0" fmla="*/ 5 w 312"/>
                  <a:gd name="T1" fmla="*/ 51 h 105"/>
                  <a:gd name="T2" fmla="*/ 79 w 312"/>
                  <a:gd name="T3" fmla="*/ 88 h 105"/>
                  <a:gd name="T4" fmla="*/ 142 w 312"/>
                  <a:gd name="T5" fmla="*/ 51 h 105"/>
                  <a:gd name="T6" fmla="*/ 211 w 312"/>
                  <a:gd name="T7" fmla="*/ 104 h 105"/>
                  <a:gd name="T8" fmla="*/ 311 w 312"/>
                  <a:gd name="T9" fmla="*/ 56 h 105"/>
                  <a:gd name="T10" fmla="*/ 216 w 312"/>
                  <a:gd name="T11" fmla="*/ 3 h 105"/>
                  <a:gd name="T12" fmla="*/ 132 w 312"/>
                  <a:gd name="T13" fmla="*/ 35 h 105"/>
                  <a:gd name="T14" fmla="*/ 47 w 312"/>
                  <a:gd name="T15" fmla="*/ 3 h 105"/>
                  <a:gd name="T16" fmla="*/ 5 w 312"/>
                  <a:gd name="T17" fmla="*/ 51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12" h="105">
                    <a:moveTo>
                      <a:pt x="5" y="51"/>
                    </a:moveTo>
                    <a:cubicBezTo>
                      <a:pt x="10" y="65"/>
                      <a:pt x="56" y="88"/>
                      <a:pt x="79" y="88"/>
                    </a:cubicBezTo>
                    <a:cubicBezTo>
                      <a:pt x="102" y="88"/>
                      <a:pt x="120" y="48"/>
                      <a:pt x="142" y="51"/>
                    </a:cubicBezTo>
                    <a:cubicBezTo>
                      <a:pt x="164" y="54"/>
                      <a:pt x="183" y="103"/>
                      <a:pt x="211" y="104"/>
                    </a:cubicBezTo>
                    <a:cubicBezTo>
                      <a:pt x="239" y="105"/>
                      <a:pt x="310" y="73"/>
                      <a:pt x="311" y="56"/>
                    </a:cubicBezTo>
                    <a:cubicBezTo>
                      <a:pt x="312" y="39"/>
                      <a:pt x="246" y="6"/>
                      <a:pt x="216" y="3"/>
                    </a:cubicBezTo>
                    <a:cubicBezTo>
                      <a:pt x="186" y="0"/>
                      <a:pt x="160" y="35"/>
                      <a:pt x="132" y="35"/>
                    </a:cubicBezTo>
                    <a:cubicBezTo>
                      <a:pt x="104" y="35"/>
                      <a:pt x="66" y="1"/>
                      <a:pt x="47" y="3"/>
                    </a:cubicBezTo>
                    <a:cubicBezTo>
                      <a:pt x="28" y="5"/>
                      <a:pt x="0" y="37"/>
                      <a:pt x="5" y="51"/>
                    </a:cubicBezTo>
                    <a:close/>
                  </a:path>
                </a:pathLst>
              </a:custGeom>
              <a:solidFill>
                <a:srgbClr val="FFFF99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70" name="Text Box 28"/>
              <p:cNvSpPr txBox="1">
                <a:spLocks noChangeArrowheads="1"/>
              </p:cNvSpPr>
              <p:nvPr/>
            </p:nvSpPr>
            <p:spPr bwMode="auto">
              <a:xfrm>
                <a:off x="5015" y="2173"/>
                <a:ext cx="745" cy="1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en-US" sz="1600"/>
                  <a:t>time</a:t>
                </a:r>
              </a:p>
            </p:txBody>
          </p:sp>
        </p:grpSp>
        <p:grpSp>
          <p:nvGrpSpPr>
            <p:cNvPr id="5130" name="Group 29"/>
            <p:cNvGrpSpPr>
              <a:grpSpLocks/>
            </p:cNvGrpSpPr>
            <p:nvPr/>
          </p:nvGrpSpPr>
          <p:grpSpPr bwMode="auto">
            <a:xfrm>
              <a:off x="4409" y="2825"/>
              <a:ext cx="486" cy="595"/>
              <a:chOff x="4409" y="2825"/>
              <a:chExt cx="486" cy="595"/>
            </a:xfrm>
          </p:grpSpPr>
          <p:sp>
            <p:nvSpPr>
              <p:cNvPr id="5158" name="AutoShape 30"/>
              <p:cNvSpPr>
                <a:spLocks noChangeArrowheads="1"/>
              </p:cNvSpPr>
              <p:nvPr/>
            </p:nvSpPr>
            <p:spPr bwMode="auto">
              <a:xfrm>
                <a:off x="4488" y="2860"/>
                <a:ext cx="190" cy="196"/>
              </a:xfrm>
              <a:prstGeom prst="triangle">
                <a:avLst>
                  <a:gd name="adj" fmla="val 50000"/>
                </a:avLst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5159" name="Freeform 31"/>
              <p:cNvSpPr>
                <a:spLocks/>
              </p:cNvSpPr>
              <p:nvPr/>
            </p:nvSpPr>
            <p:spPr bwMode="auto">
              <a:xfrm>
                <a:off x="4493" y="3040"/>
                <a:ext cx="402" cy="317"/>
              </a:xfrm>
              <a:custGeom>
                <a:avLst/>
                <a:gdLst>
                  <a:gd name="T0" fmla="*/ 0 w 402"/>
                  <a:gd name="T1" fmla="*/ 21 h 317"/>
                  <a:gd name="T2" fmla="*/ 116 w 402"/>
                  <a:gd name="T3" fmla="*/ 185 h 317"/>
                  <a:gd name="T4" fmla="*/ 180 w 402"/>
                  <a:gd name="T5" fmla="*/ 16 h 317"/>
                  <a:gd name="T6" fmla="*/ 317 w 402"/>
                  <a:gd name="T7" fmla="*/ 148 h 317"/>
                  <a:gd name="T8" fmla="*/ 116 w 402"/>
                  <a:gd name="T9" fmla="*/ 185 h 317"/>
                  <a:gd name="T10" fmla="*/ 280 w 402"/>
                  <a:gd name="T11" fmla="*/ 317 h 317"/>
                  <a:gd name="T12" fmla="*/ 312 w 402"/>
                  <a:gd name="T13" fmla="*/ 137 h 317"/>
                  <a:gd name="T14" fmla="*/ 402 w 402"/>
                  <a:gd name="T15" fmla="*/ 0 h 317"/>
                  <a:gd name="T16" fmla="*/ 180 w 402"/>
                  <a:gd name="T17" fmla="*/ 16 h 3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02" h="317">
                    <a:moveTo>
                      <a:pt x="0" y="21"/>
                    </a:moveTo>
                    <a:lnTo>
                      <a:pt x="116" y="185"/>
                    </a:lnTo>
                    <a:lnTo>
                      <a:pt x="180" y="16"/>
                    </a:lnTo>
                    <a:lnTo>
                      <a:pt x="317" y="148"/>
                    </a:lnTo>
                    <a:lnTo>
                      <a:pt x="116" y="185"/>
                    </a:lnTo>
                    <a:lnTo>
                      <a:pt x="280" y="317"/>
                    </a:lnTo>
                    <a:lnTo>
                      <a:pt x="312" y="137"/>
                    </a:lnTo>
                    <a:lnTo>
                      <a:pt x="402" y="0"/>
                    </a:lnTo>
                    <a:lnTo>
                      <a:pt x="180" y="16"/>
                    </a:lnTo>
                  </a:path>
                </a:pathLst>
              </a:custGeom>
              <a:noFill/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60" name="Freeform 32"/>
              <p:cNvSpPr>
                <a:spLocks/>
              </p:cNvSpPr>
              <p:nvPr/>
            </p:nvSpPr>
            <p:spPr bwMode="auto">
              <a:xfrm>
                <a:off x="4594" y="2850"/>
                <a:ext cx="195" cy="211"/>
              </a:xfrm>
              <a:custGeom>
                <a:avLst/>
                <a:gdLst>
                  <a:gd name="T0" fmla="*/ 0 w 195"/>
                  <a:gd name="T1" fmla="*/ 0 h 211"/>
                  <a:gd name="T2" fmla="*/ 195 w 195"/>
                  <a:gd name="T3" fmla="*/ 31 h 211"/>
                  <a:gd name="T4" fmla="*/ 79 w 195"/>
                  <a:gd name="T5" fmla="*/ 211 h 21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" h="211">
                    <a:moveTo>
                      <a:pt x="0" y="0"/>
                    </a:moveTo>
                    <a:lnTo>
                      <a:pt x="195" y="31"/>
                    </a:lnTo>
                    <a:lnTo>
                      <a:pt x="79" y="211"/>
                    </a:lnTo>
                  </a:path>
                </a:pathLst>
              </a:custGeom>
              <a:noFill/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61" name="Line 33"/>
              <p:cNvSpPr>
                <a:spLocks noChangeShapeType="1"/>
              </p:cNvSpPr>
              <p:nvPr/>
            </p:nvSpPr>
            <p:spPr bwMode="auto">
              <a:xfrm>
                <a:off x="4583" y="2855"/>
                <a:ext cx="185" cy="11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66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62" name="Freeform 34"/>
              <p:cNvSpPr>
                <a:spLocks/>
              </p:cNvSpPr>
              <p:nvPr/>
            </p:nvSpPr>
            <p:spPr bwMode="auto">
              <a:xfrm>
                <a:off x="4409" y="3056"/>
                <a:ext cx="359" cy="364"/>
              </a:xfrm>
              <a:custGeom>
                <a:avLst/>
                <a:gdLst>
                  <a:gd name="T0" fmla="*/ 74 w 359"/>
                  <a:gd name="T1" fmla="*/ 0 h 364"/>
                  <a:gd name="T2" fmla="*/ 0 w 359"/>
                  <a:gd name="T3" fmla="*/ 217 h 364"/>
                  <a:gd name="T4" fmla="*/ 206 w 359"/>
                  <a:gd name="T5" fmla="*/ 169 h 364"/>
                  <a:gd name="T6" fmla="*/ 153 w 359"/>
                  <a:gd name="T7" fmla="*/ 364 h 364"/>
                  <a:gd name="T8" fmla="*/ 359 w 359"/>
                  <a:gd name="T9" fmla="*/ 306 h 3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9" h="364">
                    <a:moveTo>
                      <a:pt x="74" y="0"/>
                    </a:moveTo>
                    <a:lnTo>
                      <a:pt x="0" y="217"/>
                    </a:lnTo>
                    <a:lnTo>
                      <a:pt x="206" y="169"/>
                    </a:lnTo>
                    <a:lnTo>
                      <a:pt x="153" y="364"/>
                    </a:lnTo>
                    <a:lnTo>
                      <a:pt x="359" y="306"/>
                    </a:lnTo>
                  </a:path>
                </a:pathLst>
              </a:custGeom>
              <a:noFill/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63" name="Line 35"/>
              <p:cNvSpPr>
                <a:spLocks noChangeShapeType="1"/>
              </p:cNvSpPr>
              <p:nvPr/>
            </p:nvSpPr>
            <p:spPr bwMode="auto">
              <a:xfrm>
                <a:off x="4409" y="3273"/>
                <a:ext cx="163" cy="14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64" name="Line 36"/>
              <p:cNvSpPr>
                <a:spLocks noChangeShapeType="1"/>
              </p:cNvSpPr>
              <p:nvPr/>
            </p:nvSpPr>
            <p:spPr bwMode="auto">
              <a:xfrm>
                <a:off x="4801" y="2887"/>
                <a:ext cx="89" cy="14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65" name="Oval 37"/>
              <p:cNvSpPr>
                <a:spLocks noChangeArrowheads="1"/>
              </p:cNvSpPr>
              <p:nvPr/>
            </p:nvSpPr>
            <p:spPr bwMode="auto">
              <a:xfrm>
                <a:off x="4547" y="2825"/>
                <a:ext cx="80" cy="79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</p:grpSp>
        <p:grpSp>
          <p:nvGrpSpPr>
            <p:cNvPr id="5131" name="Group 38"/>
            <p:cNvGrpSpPr>
              <a:grpSpLocks/>
            </p:cNvGrpSpPr>
            <p:nvPr/>
          </p:nvGrpSpPr>
          <p:grpSpPr bwMode="auto">
            <a:xfrm>
              <a:off x="4220" y="1861"/>
              <a:ext cx="573" cy="427"/>
              <a:chOff x="272" y="3419"/>
              <a:chExt cx="867" cy="688"/>
            </a:xfrm>
          </p:grpSpPr>
          <p:sp>
            <p:nvSpPr>
              <p:cNvPr id="5133" name="AutoShape 39"/>
              <p:cNvSpPr>
                <a:spLocks noChangeArrowheads="1"/>
              </p:cNvSpPr>
              <p:nvPr/>
            </p:nvSpPr>
            <p:spPr bwMode="auto">
              <a:xfrm>
                <a:off x="272" y="3424"/>
                <a:ext cx="864" cy="683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0195"/>
                </a:srgbClr>
              </a:solidFill>
              <a:ln w="9525">
                <a:solidFill>
                  <a:srgbClr val="0066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5134" name="Line 40"/>
              <p:cNvSpPr>
                <a:spLocks noChangeShapeType="1"/>
              </p:cNvSpPr>
              <p:nvPr/>
            </p:nvSpPr>
            <p:spPr bwMode="auto">
              <a:xfrm>
                <a:off x="277" y="3701"/>
                <a:ext cx="683" cy="0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5" name="Line 41"/>
              <p:cNvSpPr>
                <a:spLocks noChangeShapeType="1"/>
              </p:cNvSpPr>
              <p:nvPr/>
            </p:nvSpPr>
            <p:spPr bwMode="auto">
              <a:xfrm>
                <a:off x="272" y="3803"/>
                <a:ext cx="683" cy="0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6" name="Line 42"/>
              <p:cNvSpPr>
                <a:spLocks noChangeShapeType="1"/>
              </p:cNvSpPr>
              <p:nvPr/>
            </p:nvSpPr>
            <p:spPr bwMode="auto">
              <a:xfrm>
                <a:off x="272" y="3898"/>
                <a:ext cx="683" cy="0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7" name="Line 43"/>
              <p:cNvSpPr>
                <a:spLocks noChangeShapeType="1"/>
              </p:cNvSpPr>
              <p:nvPr/>
            </p:nvSpPr>
            <p:spPr bwMode="auto">
              <a:xfrm>
                <a:off x="283" y="4005"/>
                <a:ext cx="683" cy="0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8" name="Line 44"/>
              <p:cNvSpPr>
                <a:spLocks noChangeShapeType="1"/>
              </p:cNvSpPr>
              <p:nvPr/>
            </p:nvSpPr>
            <p:spPr bwMode="auto">
              <a:xfrm flipV="1">
                <a:off x="968" y="3837"/>
                <a:ext cx="171" cy="165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9" name="Line 45"/>
              <p:cNvSpPr>
                <a:spLocks noChangeShapeType="1"/>
              </p:cNvSpPr>
              <p:nvPr/>
            </p:nvSpPr>
            <p:spPr bwMode="auto">
              <a:xfrm flipV="1">
                <a:off x="966" y="3733"/>
                <a:ext cx="166" cy="160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0" name="Line 46"/>
              <p:cNvSpPr>
                <a:spLocks noChangeShapeType="1"/>
              </p:cNvSpPr>
              <p:nvPr/>
            </p:nvSpPr>
            <p:spPr bwMode="auto">
              <a:xfrm flipV="1">
                <a:off x="967" y="3640"/>
                <a:ext cx="171" cy="161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1" name="Line 47"/>
              <p:cNvSpPr>
                <a:spLocks noChangeShapeType="1"/>
              </p:cNvSpPr>
              <p:nvPr/>
            </p:nvSpPr>
            <p:spPr bwMode="auto">
              <a:xfrm flipV="1">
                <a:off x="971" y="3532"/>
                <a:ext cx="167" cy="165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2" name="Line 48"/>
              <p:cNvSpPr>
                <a:spLocks noChangeShapeType="1"/>
              </p:cNvSpPr>
              <p:nvPr/>
            </p:nvSpPr>
            <p:spPr bwMode="auto">
              <a:xfrm>
                <a:off x="401" y="3473"/>
                <a:ext cx="683" cy="0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3" name="Line 49"/>
              <p:cNvSpPr>
                <a:spLocks noChangeShapeType="1"/>
              </p:cNvSpPr>
              <p:nvPr/>
            </p:nvSpPr>
            <p:spPr bwMode="auto">
              <a:xfrm>
                <a:off x="337" y="3533"/>
                <a:ext cx="683" cy="0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4" name="Line 50"/>
              <p:cNvSpPr>
                <a:spLocks noChangeShapeType="1"/>
              </p:cNvSpPr>
              <p:nvPr/>
            </p:nvSpPr>
            <p:spPr bwMode="auto">
              <a:xfrm>
                <a:off x="1032" y="3532"/>
                <a:ext cx="0" cy="504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5" name="Line 51"/>
              <p:cNvSpPr>
                <a:spLocks noChangeShapeType="1"/>
              </p:cNvSpPr>
              <p:nvPr/>
            </p:nvSpPr>
            <p:spPr bwMode="auto">
              <a:xfrm>
                <a:off x="1088" y="3476"/>
                <a:ext cx="0" cy="504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6" name="Line 52"/>
              <p:cNvSpPr>
                <a:spLocks noChangeShapeType="1"/>
              </p:cNvSpPr>
              <p:nvPr/>
            </p:nvSpPr>
            <p:spPr bwMode="auto">
              <a:xfrm>
                <a:off x="372" y="3595"/>
                <a:ext cx="0" cy="504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7" name="Line 53"/>
              <p:cNvSpPr>
                <a:spLocks noChangeShapeType="1"/>
              </p:cNvSpPr>
              <p:nvPr/>
            </p:nvSpPr>
            <p:spPr bwMode="auto">
              <a:xfrm>
                <a:off x="468" y="3601"/>
                <a:ext cx="0" cy="504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8" name="Line 54"/>
              <p:cNvSpPr>
                <a:spLocks noChangeShapeType="1"/>
              </p:cNvSpPr>
              <p:nvPr/>
            </p:nvSpPr>
            <p:spPr bwMode="auto">
              <a:xfrm>
                <a:off x="562" y="3598"/>
                <a:ext cx="0" cy="504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9" name="Line 55"/>
              <p:cNvSpPr>
                <a:spLocks noChangeShapeType="1"/>
              </p:cNvSpPr>
              <p:nvPr/>
            </p:nvSpPr>
            <p:spPr bwMode="auto">
              <a:xfrm>
                <a:off x="655" y="3598"/>
                <a:ext cx="0" cy="504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0" name="Line 56"/>
              <p:cNvSpPr>
                <a:spLocks noChangeShapeType="1"/>
              </p:cNvSpPr>
              <p:nvPr/>
            </p:nvSpPr>
            <p:spPr bwMode="auto">
              <a:xfrm>
                <a:off x="756" y="3600"/>
                <a:ext cx="0" cy="504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1" name="Line 57"/>
              <p:cNvSpPr>
                <a:spLocks noChangeShapeType="1"/>
              </p:cNvSpPr>
              <p:nvPr/>
            </p:nvSpPr>
            <p:spPr bwMode="auto">
              <a:xfrm>
                <a:off x="877" y="3601"/>
                <a:ext cx="0" cy="504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2" name="Line 58"/>
              <p:cNvSpPr>
                <a:spLocks noChangeShapeType="1"/>
              </p:cNvSpPr>
              <p:nvPr/>
            </p:nvSpPr>
            <p:spPr bwMode="auto">
              <a:xfrm flipV="1">
                <a:off x="367" y="3424"/>
                <a:ext cx="179" cy="169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3" name="Line 59"/>
              <p:cNvSpPr>
                <a:spLocks noChangeShapeType="1"/>
              </p:cNvSpPr>
              <p:nvPr/>
            </p:nvSpPr>
            <p:spPr bwMode="auto">
              <a:xfrm flipV="1">
                <a:off x="470" y="3420"/>
                <a:ext cx="179" cy="169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4" name="Line 60"/>
              <p:cNvSpPr>
                <a:spLocks noChangeShapeType="1"/>
              </p:cNvSpPr>
              <p:nvPr/>
            </p:nvSpPr>
            <p:spPr bwMode="auto">
              <a:xfrm flipV="1">
                <a:off x="655" y="3424"/>
                <a:ext cx="179" cy="169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5" name="Line 61"/>
              <p:cNvSpPr>
                <a:spLocks noChangeShapeType="1"/>
              </p:cNvSpPr>
              <p:nvPr/>
            </p:nvSpPr>
            <p:spPr bwMode="auto">
              <a:xfrm flipV="1">
                <a:off x="561" y="3419"/>
                <a:ext cx="179" cy="169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6" name="Line 62"/>
              <p:cNvSpPr>
                <a:spLocks noChangeShapeType="1"/>
              </p:cNvSpPr>
              <p:nvPr/>
            </p:nvSpPr>
            <p:spPr bwMode="auto">
              <a:xfrm flipV="1">
                <a:off x="757" y="3421"/>
                <a:ext cx="179" cy="169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7" name="Line 63"/>
              <p:cNvSpPr>
                <a:spLocks noChangeShapeType="1"/>
              </p:cNvSpPr>
              <p:nvPr/>
            </p:nvSpPr>
            <p:spPr bwMode="auto">
              <a:xfrm flipV="1">
                <a:off x="875" y="3423"/>
                <a:ext cx="179" cy="169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32" name="Rectangle 64"/>
            <p:cNvSpPr>
              <a:spLocks noChangeArrowheads="1"/>
            </p:cNvSpPr>
            <p:nvPr/>
          </p:nvSpPr>
          <p:spPr bwMode="auto">
            <a:xfrm>
              <a:off x="2522" y="1797"/>
              <a:ext cx="3238" cy="2448"/>
            </a:xfrm>
            <a:prstGeom prst="rect">
              <a:avLst/>
            </a:prstGeom>
            <a:noFill/>
            <a:ln w="9525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52289" name="Rectangle 65"/>
          <p:cNvSpPr>
            <a:spLocks noChangeArrowheads="1"/>
          </p:cNvSpPr>
          <p:nvPr/>
        </p:nvSpPr>
        <p:spPr bwMode="auto">
          <a:xfrm>
            <a:off x="641350" y="4519613"/>
            <a:ext cx="2290763" cy="1079500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1600"/>
              <a:t>Partial object reconstr.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1600"/>
              <a:t>Limited resolution 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1600"/>
              <a:t>Viewpoint dependent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89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 structure</a:t>
            </a:r>
          </a:p>
        </p:txBody>
      </p:sp>
      <p:pic>
        <p:nvPicPr>
          <p:cNvPr id="41987" name="Picture 4" descr="carlos_gra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25" y="979488"/>
            <a:ext cx="6105525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230188" y="3676650"/>
            <a:ext cx="35750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u="sng"/>
              <a:t>Data (photo-consistency)</a:t>
            </a:r>
          </a:p>
          <a:p>
            <a:endParaRPr lang="en-US" u="sng"/>
          </a:p>
          <a:p>
            <a:r>
              <a:rPr lang="en-US" u="sng"/>
              <a:t>Ballooning</a:t>
            </a:r>
          </a:p>
          <a:p>
            <a:endParaRPr lang="en-US" u="sng"/>
          </a:p>
          <a:p>
            <a:r>
              <a:rPr lang="en-US"/>
              <a:t>6 neighboring system</a:t>
            </a:r>
          </a:p>
        </p:txBody>
      </p:sp>
      <p:pic>
        <p:nvPicPr>
          <p:cNvPr id="4198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88" y="3557588"/>
            <a:ext cx="23431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4562475"/>
            <a:ext cx="76200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Results</a:t>
            </a:r>
          </a:p>
        </p:txBody>
      </p:sp>
      <p:pic>
        <p:nvPicPr>
          <p:cNvPr id="43011" name="Picture 4" descr="carlos_the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950913"/>
            <a:ext cx="4506912" cy="512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957263"/>
            <a:ext cx="3806825" cy="497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3" name="Rectangle 7"/>
          <p:cNvSpPr>
            <a:spLocks noChangeArrowheads="1"/>
          </p:cNvSpPr>
          <p:nvPr/>
        </p:nvSpPr>
        <p:spPr bwMode="auto">
          <a:xfrm>
            <a:off x="4938713" y="6013450"/>
            <a:ext cx="2393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800"/>
              <a:t>Vogiatzis2     0.50mm</a:t>
            </a:r>
          </a:p>
          <a:p>
            <a:r>
              <a:rPr lang="en-US" sz="1800">
                <a:solidFill>
                  <a:srgbClr val="000000"/>
                </a:solidFill>
              </a:rPr>
              <a:t>Furukawa2</a:t>
            </a:r>
            <a:r>
              <a:rPr lang="en-US" sz="1800"/>
              <a:t>    0.54mm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Competitor – Yasu  Furukawa </a:t>
            </a:r>
            <a:r>
              <a:rPr lang="en-US" smtClean="0">
                <a:sym typeface="Wingdings" pitchFamily="2" charset="2"/>
              </a:rPr>
              <a:t></a:t>
            </a:r>
            <a:endParaRPr lang="en-US" smtClean="0"/>
          </a:p>
        </p:txBody>
      </p:sp>
      <p:sp>
        <p:nvSpPr>
          <p:cNvPr id="44035" name="Text Box 7"/>
          <p:cNvSpPr txBox="1">
            <a:spLocks noChangeArrowheads="1"/>
          </p:cNvSpPr>
          <p:nvPr/>
        </p:nvSpPr>
        <p:spPr bwMode="auto">
          <a:xfrm>
            <a:off x="3819525" y="6238875"/>
            <a:ext cx="2179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u="sng">
                <a:hlinkClick r:id="rId2" action="ppaction://hlinkfile"/>
              </a:rPr>
              <a:t>Video</a:t>
            </a:r>
            <a:endParaRPr lang="en-US" u="sng"/>
          </a:p>
        </p:txBody>
      </p:sp>
      <p:pic>
        <p:nvPicPr>
          <p:cNvPr id="44036" name="Picture 8" descr="yasu_obje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982663"/>
            <a:ext cx="7631112" cy="50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219075" y="2382838"/>
            <a:ext cx="2387600" cy="2776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209550" y="1646238"/>
            <a:ext cx="2379663" cy="701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Multi-view stereo </a:t>
            </a: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269875" y="1698625"/>
            <a:ext cx="2320925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Disparity map</a:t>
            </a:r>
          </a:p>
          <a:p>
            <a:endParaRPr lang="en-US"/>
          </a:p>
          <a:p>
            <a:r>
              <a:rPr lang="en-US"/>
              <a:t>Depth w.r.plane</a:t>
            </a:r>
          </a:p>
          <a:p>
            <a:endParaRPr lang="en-US"/>
          </a:p>
          <a:p>
            <a:r>
              <a:rPr lang="en-US"/>
              <a:t>Level sets</a:t>
            </a:r>
          </a:p>
          <a:p>
            <a:endParaRPr lang="en-US"/>
          </a:p>
          <a:p>
            <a:r>
              <a:rPr lang="en-US"/>
              <a:t>Mesh</a:t>
            </a:r>
          </a:p>
          <a:p>
            <a:endParaRPr lang="en-US"/>
          </a:p>
          <a:p>
            <a:r>
              <a:rPr lang="en-US"/>
              <a:t>Voxels</a:t>
            </a:r>
          </a:p>
        </p:txBody>
      </p:sp>
      <p:grpSp>
        <p:nvGrpSpPr>
          <p:cNvPr id="45062" name="Group 6"/>
          <p:cNvGrpSpPr>
            <a:grpSpLocks/>
          </p:cNvGrpSpPr>
          <p:nvPr/>
        </p:nvGrpSpPr>
        <p:grpSpPr bwMode="auto">
          <a:xfrm>
            <a:off x="2617788" y="1706563"/>
            <a:ext cx="5800725" cy="3101975"/>
            <a:chOff x="1649" y="1075"/>
            <a:chExt cx="3654" cy="1954"/>
          </a:xfrm>
        </p:grpSpPr>
        <p:sp>
          <p:nvSpPr>
            <p:cNvPr id="45073" name="Rectangle 7"/>
            <p:cNvSpPr>
              <a:spLocks noChangeArrowheads="1"/>
            </p:cNvSpPr>
            <p:nvPr/>
          </p:nvSpPr>
          <p:spPr bwMode="auto">
            <a:xfrm>
              <a:off x="4512" y="1383"/>
              <a:ext cx="791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u="sng">
                  <a:solidFill>
                    <a:srgbClr val="0066FF"/>
                  </a:solidFill>
                </a:rPr>
                <a:t>Discrete </a:t>
              </a:r>
            </a:p>
            <a:p>
              <a:r>
                <a:rPr lang="en-US" sz="2000" b="1" u="sng">
                  <a:solidFill>
                    <a:srgbClr val="0066FF"/>
                  </a:solidFill>
                </a:rPr>
                <a:t>methods</a:t>
              </a:r>
            </a:p>
          </p:txBody>
        </p:sp>
        <p:sp>
          <p:nvSpPr>
            <p:cNvPr id="45074" name="Rectangle 8"/>
            <p:cNvSpPr>
              <a:spLocks noChangeArrowheads="1"/>
            </p:cNvSpPr>
            <p:nvPr/>
          </p:nvSpPr>
          <p:spPr bwMode="auto">
            <a:xfrm>
              <a:off x="2247" y="1075"/>
              <a:ext cx="2248" cy="754"/>
            </a:xfrm>
            <a:prstGeom prst="rect">
              <a:avLst/>
            </a:prstGeom>
            <a:solidFill>
              <a:srgbClr val="FFFF99">
                <a:alpha val="50195"/>
              </a:srgbClr>
            </a:solidFill>
            <a:ln w="9525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66FF"/>
                  </a:solidFill>
                </a:rPr>
                <a:t>Graph-cuts</a:t>
              </a:r>
            </a:p>
            <a:p>
              <a:r>
                <a:rPr lang="en-US">
                  <a:solidFill>
                    <a:srgbClr val="0066FF"/>
                  </a:solidFill>
                </a:rPr>
                <a:t>Belief propagation</a:t>
              </a:r>
            </a:p>
            <a:p>
              <a:r>
                <a:rPr lang="en-US">
                  <a:solidFill>
                    <a:srgbClr val="0066FF"/>
                  </a:solidFill>
                </a:rPr>
                <a:t>Dynamic programming…</a:t>
              </a:r>
            </a:p>
          </p:txBody>
        </p:sp>
        <p:sp>
          <p:nvSpPr>
            <p:cNvPr id="45075" name="Line 9"/>
            <p:cNvSpPr>
              <a:spLocks noChangeShapeType="1"/>
            </p:cNvSpPr>
            <p:nvPr/>
          </p:nvSpPr>
          <p:spPr bwMode="auto">
            <a:xfrm>
              <a:off x="1654" y="1291"/>
              <a:ext cx="586" cy="12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76" name="Line 10"/>
            <p:cNvSpPr>
              <a:spLocks noChangeShapeType="1"/>
            </p:cNvSpPr>
            <p:nvPr/>
          </p:nvSpPr>
          <p:spPr bwMode="auto">
            <a:xfrm flipV="1">
              <a:off x="1649" y="1343"/>
              <a:ext cx="587" cy="36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77" name="Line 11"/>
            <p:cNvSpPr>
              <a:spLocks noChangeShapeType="1"/>
            </p:cNvSpPr>
            <p:nvPr/>
          </p:nvSpPr>
          <p:spPr bwMode="auto">
            <a:xfrm flipV="1">
              <a:off x="1650" y="1410"/>
              <a:ext cx="566" cy="1619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063" name="Group 12"/>
          <p:cNvGrpSpPr>
            <a:grpSpLocks/>
          </p:cNvGrpSpPr>
          <p:nvPr/>
        </p:nvGrpSpPr>
        <p:grpSpPr bwMode="auto">
          <a:xfrm>
            <a:off x="2619375" y="4627563"/>
            <a:ext cx="4624388" cy="466725"/>
            <a:chOff x="1650" y="2915"/>
            <a:chExt cx="2913" cy="294"/>
          </a:xfrm>
        </p:grpSpPr>
        <p:sp>
          <p:nvSpPr>
            <p:cNvPr id="45071" name="Rectangle 13"/>
            <p:cNvSpPr>
              <a:spLocks noChangeArrowheads="1"/>
            </p:cNvSpPr>
            <p:nvPr/>
          </p:nvSpPr>
          <p:spPr bwMode="auto">
            <a:xfrm>
              <a:off x="2273" y="2915"/>
              <a:ext cx="2290" cy="294"/>
            </a:xfrm>
            <a:prstGeom prst="rect">
              <a:avLst/>
            </a:prstGeom>
            <a:solidFill>
              <a:srgbClr val="FFFF99">
                <a:alpha val="50195"/>
              </a:srgbClr>
            </a:solidFill>
            <a:ln w="9525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66FF"/>
                  </a:solidFill>
                </a:rPr>
                <a:t>Voxel carving (coloring)   </a:t>
              </a:r>
            </a:p>
          </p:txBody>
        </p:sp>
        <p:sp>
          <p:nvSpPr>
            <p:cNvPr id="45072" name="Line 14"/>
            <p:cNvSpPr>
              <a:spLocks noChangeShapeType="1"/>
            </p:cNvSpPr>
            <p:nvPr/>
          </p:nvSpPr>
          <p:spPr bwMode="auto">
            <a:xfrm>
              <a:off x="1650" y="3044"/>
              <a:ext cx="628" cy="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064" name="Group 15"/>
          <p:cNvGrpSpPr>
            <a:grpSpLocks/>
          </p:cNvGrpSpPr>
          <p:nvPr/>
        </p:nvGrpSpPr>
        <p:grpSpPr bwMode="auto">
          <a:xfrm>
            <a:off x="2589213" y="2044700"/>
            <a:ext cx="6272212" cy="2082800"/>
            <a:chOff x="1631" y="1288"/>
            <a:chExt cx="3951" cy="1312"/>
          </a:xfrm>
        </p:grpSpPr>
        <p:sp>
          <p:nvSpPr>
            <p:cNvPr id="45065" name="Rectangle 16"/>
            <p:cNvSpPr>
              <a:spLocks noChangeArrowheads="1"/>
            </p:cNvSpPr>
            <p:nvPr/>
          </p:nvSpPr>
          <p:spPr bwMode="auto">
            <a:xfrm>
              <a:off x="4532" y="2121"/>
              <a:ext cx="105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u="sng">
                  <a:solidFill>
                    <a:srgbClr val="FF6600"/>
                  </a:solidFill>
                </a:rPr>
                <a:t>Continuous </a:t>
              </a:r>
            </a:p>
            <a:p>
              <a:r>
                <a:rPr lang="en-US" sz="2000" b="1" u="sng">
                  <a:solidFill>
                    <a:srgbClr val="FF6600"/>
                  </a:solidFill>
                </a:rPr>
                <a:t>methods</a:t>
              </a:r>
            </a:p>
          </p:txBody>
        </p:sp>
        <p:sp>
          <p:nvSpPr>
            <p:cNvPr id="45066" name="Rectangle 17"/>
            <p:cNvSpPr>
              <a:spLocks noChangeArrowheads="1"/>
            </p:cNvSpPr>
            <p:nvPr/>
          </p:nvSpPr>
          <p:spPr bwMode="auto">
            <a:xfrm>
              <a:off x="2268" y="2059"/>
              <a:ext cx="2256" cy="524"/>
            </a:xfrm>
            <a:prstGeom prst="rect">
              <a:avLst/>
            </a:prstGeom>
            <a:solidFill>
              <a:srgbClr val="FFFF99">
                <a:alpha val="50195"/>
              </a:srgbClr>
            </a:solidFill>
            <a:ln w="9525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6600"/>
                  </a:solidFill>
                </a:rPr>
                <a:t>Non-linear optimization</a:t>
              </a:r>
            </a:p>
            <a:p>
              <a:r>
                <a:rPr lang="en-US">
                  <a:solidFill>
                    <a:srgbClr val="FF6600"/>
                  </a:solidFill>
                </a:rPr>
                <a:t>Variational calculus         </a:t>
              </a:r>
            </a:p>
          </p:txBody>
        </p:sp>
        <p:sp>
          <p:nvSpPr>
            <p:cNvPr id="45067" name="Line 18"/>
            <p:cNvSpPr>
              <a:spLocks noChangeShapeType="1"/>
            </p:cNvSpPr>
            <p:nvPr/>
          </p:nvSpPr>
          <p:spPr bwMode="auto">
            <a:xfrm>
              <a:off x="1631" y="1288"/>
              <a:ext cx="635" cy="896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68" name="Line 19"/>
            <p:cNvSpPr>
              <a:spLocks noChangeShapeType="1"/>
            </p:cNvSpPr>
            <p:nvPr/>
          </p:nvSpPr>
          <p:spPr bwMode="auto">
            <a:xfrm flipV="1">
              <a:off x="1652" y="2455"/>
              <a:ext cx="602" cy="145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69" name="Line 20"/>
            <p:cNvSpPr>
              <a:spLocks noChangeShapeType="1"/>
            </p:cNvSpPr>
            <p:nvPr/>
          </p:nvSpPr>
          <p:spPr bwMode="auto">
            <a:xfrm>
              <a:off x="1652" y="2178"/>
              <a:ext cx="609" cy="191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70" name="Line 21"/>
            <p:cNvSpPr>
              <a:spLocks noChangeShapeType="1"/>
            </p:cNvSpPr>
            <p:nvPr/>
          </p:nvSpPr>
          <p:spPr bwMode="auto">
            <a:xfrm>
              <a:off x="1648" y="1709"/>
              <a:ext cx="613" cy="575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Continuous multi-view methods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Regular surface and surface evolution</a:t>
            </a:r>
          </a:p>
          <a:p>
            <a:pPr eaLnBrk="1" hangingPunct="1"/>
            <a:r>
              <a:rPr lang="en-US" smtClean="0"/>
              <a:t>Level set methods</a:t>
            </a:r>
          </a:p>
          <a:p>
            <a:pPr eaLnBrk="1" hangingPunct="1"/>
            <a:r>
              <a:rPr lang="en-US" smtClean="0"/>
              <a:t>Example of mesh-based reconstruction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Surface evolution </a:t>
            </a:r>
          </a:p>
        </p:txBody>
      </p:sp>
      <p:graphicFrame>
        <p:nvGraphicFramePr>
          <p:cNvPr id="47107" name="Object 7"/>
          <p:cNvGraphicFramePr>
            <a:graphicFrameLocks noChangeAspect="1"/>
          </p:cNvGraphicFramePr>
          <p:nvPr/>
        </p:nvGraphicFramePr>
        <p:xfrm>
          <a:off x="3000375" y="2089150"/>
          <a:ext cx="19097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1" name="Equation" r:id="rId3" imgW="1091726" imgH="380835" progId="Equation.3">
                  <p:embed/>
                </p:oleObj>
              </mc:Choice>
              <mc:Fallback>
                <p:oleObj name="Equation" r:id="rId3" imgW="1091726" imgH="380835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75" y="2089150"/>
                        <a:ext cx="19097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8" name="Rectangle 13"/>
          <p:cNvSpPr>
            <a:spLocks noChangeArrowheads="1"/>
          </p:cNvSpPr>
          <p:nvPr/>
        </p:nvSpPr>
        <p:spPr bwMode="auto">
          <a:xfrm>
            <a:off x="317500" y="1035050"/>
            <a:ext cx="8413750" cy="987425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 b="1" u="sng">
                <a:solidFill>
                  <a:srgbClr val="0066FF"/>
                </a:solidFill>
              </a:rPr>
              <a:t>Continuous formulation</a:t>
            </a:r>
            <a:r>
              <a:rPr lang="en-US" sz="2000">
                <a:solidFill>
                  <a:srgbClr val="0066FF"/>
                </a:solidFill>
              </a:rPr>
              <a:t>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/>
              <a:t>recover shape (surface) by minimizing cost functional integrated over the surface.</a:t>
            </a:r>
          </a:p>
        </p:txBody>
      </p:sp>
      <p:sp>
        <p:nvSpPr>
          <p:cNvPr id="47109" name="Rectangle 14"/>
          <p:cNvSpPr>
            <a:spLocks noChangeArrowheads="1"/>
          </p:cNvSpPr>
          <p:nvPr/>
        </p:nvSpPr>
        <p:spPr bwMode="auto">
          <a:xfrm>
            <a:off x="381000" y="2867025"/>
            <a:ext cx="8639175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25425" indent="-225425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000" u="sng"/>
              <a:t>Cost functional</a:t>
            </a:r>
            <a:r>
              <a:rPr lang="en-US" sz="2000"/>
              <a:t> : photo-consistency + regularization (smoothness)</a:t>
            </a:r>
          </a:p>
          <a:p>
            <a:pPr marL="225425" indent="-225425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000" u="sng"/>
              <a:t>Numerical methods</a:t>
            </a:r>
            <a:r>
              <a:rPr lang="en-US" sz="2000"/>
              <a:t>: gradient descent, conjugate gradient, level sets …</a:t>
            </a:r>
          </a:p>
          <a:p>
            <a:pPr marL="225425" indent="-225425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000"/>
              <a:t>Natural extension of curve evolution (2D) </a:t>
            </a:r>
            <a:r>
              <a:rPr lang="en-US" sz="2000">
                <a:solidFill>
                  <a:srgbClr val="0066FF"/>
                </a:solidFill>
              </a:rPr>
              <a:t>[Caselles ICCV95]</a:t>
            </a:r>
            <a:r>
              <a:rPr lang="en-US" sz="2000"/>
              <a:t> to 3D </a:t>
            </a:r>
          </a:p>
          <a:p>
            <a:pPr marL="225425" indent="-225425">
              <a:lnSpc>
                <a:spcPct val="8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sz="2000">
                <a:solidFill>
                  <a:srgbClr val="0066FF"/>
                </a:solidFill>
              </a:rPr>
              <a:t>    [Robert,Deriche ECCV 96][Faugeras Kerivan 98]</a:t>
            </a:r>
            <a:endParaRPr lang="en-US" sz="2000"/>
          </a:p>
        </p:txBody>
      </p:sp>
      <p:pic>
        <p:nvPicPr>
          <p:cNvPr id="47110" name="Picture 15" descr="dog_refinement_shad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4578350"/>
            <a:ext cx="5703888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Regular surface = smooth</a:t>
            </a:r>
          </a:p>
        </p:txBody>
      </p:sp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144463" y="1128713"/>
            <a:ext cx="8766175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</a:pPr>
            <a:r>
              <a:rPr lang="en-US" b="1" u="sng">
                <a:solidFill>
                  <a:srgbClr val="0066FF"/>
                </a:solidFill>
              </a:rPr>
              <a:t>Definition: Regular surface (manifold) </a:t>
            </a:r>
            <a:r>
              <a:rPr lang="en-US">
                <a:solidFill>
                  <a:srgbClr val="0066FF"/>
                </a:solidFill>
              </a:rPr>
              <a:t> </a:t>
            </a:r>
          </a:p>
          <a:p>
            <a:pPr marL="457200" indent="-457200">
              <a:lnSpc>
                <a:spcPct val="90000"/>
              </a:lnSpc>
              <a:spcBef>
                <a:spcPct val="50000"/>
              </a:spcBef>
            </a:pPr>
            <a:r>
              <a:rPr lang="en-US" sz="2000"/>
              <a:t>                    </a:t>
            </a:r>
            <a:r>
              <a:rPr lang="en-US"/>
              <a:t>is a regular surface if for each point               there exist a neighborhood </a:t>
            </a:r>
            <a:r>
              <a:rPr lang="en-US">
                <a:latin typeface="Times New Roman" pitchFamily="18" charset="0"/>
              </a:rPr>
              <a:t>V</a:t>
            </a:r>
            <a:r>
              <a:rPr lang="en-US"/>
              <a:t> and a map                       of an open set                such that (</a:t>
            </a:r>
            <a:r>
              <a:rPr lang="en-US" b="1">
                <a:solidFill>
                  <a:srgbClr val="FF6600"/>
                </a:solidFill>
                <a:latin typeface="Times New Roman" pitchFamily="18" charset="0"/>
              </a:rPr>
              <a:t>X </a:t>
            </a:r>
            <a:r>
              <a:rPr lang="en-US">
                <a:solidFill>
                  <a:srgbClr val="FF6600"/>
                </a:solidFill>
              </a:rPr>
              <a:t>= parametrization</a:t>
            </a:r>
            <a:r>
              <a:rPr lang="en-US"/>
              <a:t>):</a:t>
            </a:r>
          </a:p>
          <a:p>
            <a:pPr marL="457200" indent="-457200">
              <a:lnSpc>
                <a:spcPct val="90000"/>
              </a:lnSpc>
              <a:spcBef>
                <a:spcPct val="50000"/>
              </a:spcBef>
            </a:pPr>
            <a:endParaRPr lang="en-US"/>
          </a:p>
          <a:p>
            <a:pPr marL="457200" indent="-457200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lang="en-US" b="1">
                <a:latin typeface="Times New Roman" pitchFamily="18" charset="0"/>
              </a:rPr>
              <a:t>X</a:t>
            </a:r>
            <a:r>
              <a:rPr lang="en-US"/>
              <a:t> differentiable</a:t>
            </a:r>
          </a:p>
          <a:p>
            <a:pPr marL="457200" indent="-457200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lang="en-US" b="1">
                <a:latin typeface="Times New Roman" pitchFamily="18" charset="0"/>
              </a:rPr>
              <a:t>X</a:t>
            </a:r>
            <a:r>
              <a:rPr lang="en-US"/>
              <a:t> homeomorphism (                                  continuous)</a:t>
            </a:r>
          </a:p>
          <a:p>
            <a:pPr marL="457200" indent="-457200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lang="en-US"/>
              <a:t>                  the differentiable                             is one to one</a:t>
            </a:r>
          </a:p>
        </p:txBody>
      </p:sp>
      <p:graphicFrame>
        <p:nvGraphicFramePr>
          <p:cNvPr id="48132" name="Object 5"/>
          <p:cNvGraphicFramePr>
            <a:graphicFrameLocks noChangeAspect="1"/>
          </p:cNvGraphicFramePr>
          <p:nvPr/>
        </p:nvGraphicFramePr>
        <p:xfrm>
          <a:off x="722313" y="1566863"/>
          <a:ext cx="920750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9" name="Equation" r:id="rId3" imgW="482391" imgH="203112" progId="Equation.3">
                  <p:embed/>
                </p:oleObj>
              </mc:Choice>
              <mc:Fallback>
                <p:oleObj name="Equation" r:id="rId3" imgW="482391" imgH="203112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313" y="1566863"/>
                        <a:ext cx="920750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3" name="Object 6"/>
          <p:cNvGraphicFramePr>
            <a:graphicFrameLocks noChangeAspect="1"/>
          </p:cNvGraphicFramePr>
          <p:nvPr/>
        </p:nvGraphicFramePr>
        <p:xfrm>
          <a:off x="6659563" y="1663700"/>
          <a:ext cx="646112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0" name="Equation" r:id="rId5" imgW="380670" imgH="177646" progId="Equation.3">
                  <p:embed/>
                </p:oleObj>
              </mc:Choice>
              <mc:Fallback>
                <p:oleObj name="Equation" r:id="rId5" imgW="380670" imgH="177646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1663700"/>
                        <a:ext cx="646112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4" name="Object 7"/>
          <p:cNvGraphicFramePr>
            <a:graphicFrameLocks noChangeAspect="1"/>
          </p:cNvGraphicFramePr>
          <p:nvPr/>
        </p:nvGraphicFramePr>
        <p:xfrm>
          <a:off x="5535613" y="1995488"/>
          <a:ext cx="1544637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1" name="Equation" r:id="rId7" imgW="939392" imgH="177723" progId="Equation.3">
                  <p:embed/>
                </p:oleObj>
              </mc:Choice>
              <mc:Fallback>
                <p:oleObj name="Equation" r:id="rId7" imgW="939392" imgH="177723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5613" y="1995488"/>
                        <a:ext cx="1544637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5" name="Object 8"/>
          <p:cNvGraphicFramePr>
            <a:graphicFrameLocks noChangeAspect="1"/>
          </p:cNvGraphicFramePr>
          <p:nvPr/>
        </p:nvGraphicFramePr>
        <p:xfrm>
          <a:off x="1387475" y="2305050"/>
          <a:ext cx="885825" cy="35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2" name="Equation" r:id="rId9" imgW="507780" imgH="203112" progId="Equation.3">
                  <p:embed/>
                </p:oleObj>
              </mc:Choice>
              <mc:Fallback>
                <p:oleObj name="Equation" r:id="rId9" imgW="507780" imgH="203112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475" y="2305050"/>
                        <a:ext cx="885825" cy="35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6" name="Object 9"/>
          <p:cNvGraphicFramePr>
            <a:graphicFrameLocks noChangeAspect="1"/>
          </p:cNvGraphicFramePr>
          <p:nvPr/>
        </p:nvGraphicFramePr>
        <p:xfrm>
          <a:off x="3795713" y="3808413"/>
          <a:ext cx="219075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3" name="Equation" r:id="rId11" imgW="1129810" imgH="203112" progId="Equation.3">
                  <p:embed/>
                </p:oleObj>
              </mc:Choice>
              <mc:Fallback>
                <p:oleObj name="Equation" r:id="rId11" imgW="1129810" imgH="203112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5713" y="3808413"/>
                        <a:ext cx="219075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7" name="Object 10"/>
          <p:cNvGraphicFramePr>
            <a:graphicFrameLocks noChangeAspect="1"/>
          </p:cNvGraphicFramePr>
          <p:nvPr/>
        </p:nvGraphicFramePr>
        <p:xfrm>
          <a:off x="736600" y="4338638"/>
          <a:ext cx="132397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4" name="Equation" r:id="rId13" imgW="723586" imgH="203112" progId="Equation.3">
                  <p:embed/>
                </p:oleObj>
              </mc:Choice>
              <mc:Fallback>
                <p:oleObj name="Equation" r:id="rId13" imgW="723586" imgH="203112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600" y="4338638"/>
                        <a:ext cx="1323975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8" name="Object 11"/>
          <p:cNvGraphicFramePr>
            <a:graphicFrameLocks noChangeAspect="1"/>
          </p:cNvGraphicFramePr>
          <p:nvPr/>
        </p:nvGraphicFramePr>
        <p:xfrm>
          <a:off x="4673600" y="4329113"/>
          <a:ext cx="1976438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5" name="Equation" r:id="rId15" imgW="1117115" imgH="253890" progId="Equation.3">
                  <p:embed/>
                </p:oleObj>
              </mc:Choice>
              <mc:Fallback>
                <p:oleObj name="Equation" r:id="rId15" imgW="1117115" imgH="25389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3600" y="4329113"/>
                        <a:ext cx="1976438" cy="449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Regular surface - properties</a:t>
            </a:r>
          </a:p>
        </p:txBody>
      </p:sp>
      <p:pic>
        <p:nvPicPr>
          <p:cNvPr id="49155" name="Picture 3" descr="curvat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4149725"/>
            <a:ext cx="4548187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293688" y="1060450"/>
            <a:ext cx="8464550" cy="3298825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 b="1" u="sng">
                <a:solidFill>
                  <a:srgbClr val="0066FF"/>
                </a:solidFill>
              </a:rPr>
              <a:t>Regular surface</a:t>
            </a:r>
            <a:r>
              <a:rPr lang="en-US" sz="2000">
                <a:solidFill>
                  <a:srgbClr val="006600"/>
                </a:solidFill>
              </a:rPr>
              <a:t>     </a:t>
            </a:r>
            <a:r>
              <a:rPr lang="en-US" sz="2000">
                <a:latin typeface="Times New Roman" pitchFamily="18" charset="0"/>
              </a:rPr>
              <a:t>S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000"/>
              <a:t> tangent vector 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 typeface="Wingdings" pitchFamily="2" charset="2"/>
              <a:buChar char="§"/>
            </a:pPr>
            <a:endParaRPr lang="en-US" sz="2000"/>
          </a:p>
          <a:p>
            <a:pPr>
              <a:lnSpc>
                <a:spcPct val="7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000"/>
              <a:t> normal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 typeface="Wingdings" pitchFamily="2" charset="2"/>
              <a:buChar char="§"/>
            </a:pPr>
            <a:endParaRPr lang="en-US" sz="2000"/>
          </a:p>
          <a:p>
            <a:pPr>
              <a:lnSpc>
                <a:spcPct val="7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000"/>
              <a:t> area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 typeface="Wingdings" pitchFamily="2" charset="2"/>
              <a:buChar char="§"/>
            </a:pPr>
            <a:endParaRPr lang="en-US" sz="2000"/>
          </a:p>
          <a:p>
            <a:pPr>
              <a:lnSpc>
                <a:spcPct val="7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000"/>
              <a:t> curvature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§"/>
            </a:pPr>
            <a:endParaRPr lang="en-US" sz="2000"/>
          </a:p>
        </p:txBody>
      </p:sp>
      <p:graphicFrame>
        <p:nvGraphicFramePr>
          <p:cNvPr id="49157" name="Object 5"/>
          <p:cNvGraphicFramePr>
            <a:graphicFrameLocks noChangeAspect="1"/>
          </p:cNvGraphicFramePr>
          <p:nvPr/>
        </p:nvGraphicFramePr>
        <p:xfrm>
          <a:off x="2501900" y="1549400"/>
          <a:ext cx="5200650" cy="258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8" name="Equation" r:id="rId4" imgW="2628900" imgH="1625600" progId="Equation.3">
                  <p:embed/>
                </p:oleObj>
              </mc:Choice>
              <mc:Fallback>
                <p:oleObj name="Equation" r:id="rId4" imgW="2628900" imgH="1625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1900" y="1549400"/>
                        <a:ext cx="5200650" cy="2581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Surface evolution</a:t>
            </a: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341313" y="1239838"/>
            <a:ext cx="2779712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 b="1" u="sng">
                <a:solidFill>
                  <a:srgbClr val="0066FF"/>
                </a:solidFill>
              </a:rPr>
              <a:t>Cost functional</a:t>
            </a:r>
            <a:r>
              <a:rPr lang="en-US" sz="2000" b="1" u="sng"/>
              <a:t> 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 b="1" u="sng">
                <a:solidFill>
                  <a:srgbClr val="0066FF"/>
                </a:solidFill>
              </a:rPr>
              <a:t>Energy of the surface</a:t>
            </a:r>
            <a:endParaRPr lang="en-US" sz="2000">
              <a:solidFill>
                <a:srgbClr val="0066FF"/>
              </a:solidFill>
            </a:endParaRPr>
          </a:p>
        </p:txBody>
      </p:sp>
      <p:graphicFrame>
        <p:nvGraphicFramePr>
          <p:cNvPr id="50180" name="Object 4"/>
          <p:cNvGraphicFramePr>
            <a:graphicFrameLocks noChangeAspect="1"/>
          </p:cNvGraphicFramePr>
          <p:nvPr/>
        </p:nvGraphicFramePr>
        <p:xfrm>
          <a:off x="3467100" y="1130300"/>
          <a:ext cx="2047875" cy="116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6" name="Equation" r:id="rId3" imgW="1117115" imgH="634725" progId="Equation.3">
                  <p:embed/>
                </p:oleObj>
              </mc:Choice>
              <mc:Fallback>
                <p:oleObj name="Equation" r:id="rId3" imgW="1117115" imgH="634725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7100" y="1130300"/>
                        <a:ext cx="2047875" cy="1163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314325" y="2632075"/>
            <a:ext cx="5218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 b="1" u="sng">
                <a:solidFill>
                  <a:srgbClr val="0066FF"/>
                </a:solidFill>
              </a:rPr>
              <a:t>Evolution flow</a:t>
            </a:r>
            <a:r>
              <a:rPr lang="en-US" sz="2000"/>
              <a:t>   (Euler-Lagrange equations)</a:t>
            </a:r>
          </a:p>
        </p:txBody>
      </p:sp>
      <p:graphicFrame>
        <p:nvGraphicFramePr>
          <p:cNvPr id="50182" name="Object 6"/>
          <p:cNvGraphicFramePr>
            <a:graphicFrameLocks noChangeAspect="1"/>
          </p:cNvGraphicFramePr>
          <p:nvPr/>
        </p:nvGraphicFramePr>
        <p:xfrm>
          <a:off x="6097588" y="1587500"/>
          <a:ext cx="2525712" cy="195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7" name="Equation" r:id="rId5" imgW="1409088" imgH="1091726" progId="Equation.3">
                  <p:embed/>
                </p:oleObj>
              </mc:Choice>
              <mc:Fallback>
                <p:oleObj name="Equation" r:id="rId5" imgW="1409088" imgH="1091726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7588" y="1587500"/>
                        <a:ext cx="2525712" cy="195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3" name="Rectangle 8"/>
          <p:cNvSpPr>
            <a:spLocks noChangeArrowheads="1"/>
          </p:cNvSpPr>
          <p:nvPr/>
        </p:nvSpPr>
        <p:spPr bwMode="auto">
          <a:xfrm>
            <a:off x="312738" y="3779838"/>
            <a:ext cx="8394700" cy="1749425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 u="sng">
                <a:solidFill>
                  <a:srgbClr val="0066FF"/>
                </a:solidFill>
              </a:rPr>
              <a:t>OBS:</a:t>
            </a:r>
            <a:r>
              <a:rPr lang="en-US" sz="1800">
                <a:solidFill>
                  <a:srgbClr val="0066FF"/>
                </a:solidFill>
              </a:rPr>
              <a:t>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800"/>
              <a:t>   problem is intrinsic (independent on parameterization)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800"/>
              <a:t>   automatic regularization H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800"/>
              <a:t>   motion in the normal direction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800"/>
              <a:t>   whole surface is evolving in time  (reference frame attached to the object) </a:t>
            </a:r>
          </a:p>
        </p:txBody>
      </p:sp>
      <p:graphicFrame>
        <p:nvGraphicFramePr>
          <p:cNvPr id="50184" name="Object 9"/>
          <p:cNvGraphicFramePr>
            <a:graphicFrameLocks noChangeAspect="1"/>
          </p:cNvGraphicFramePr>
          <p:nvPr/>
        </p:nvGraphicFramePr>
        <p:xfrm>
          <a:off x="6343650" y="4122738"/>
          <a:ext cx="481013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8" name="Equation" r:id="rId7" imgW="215619" imgH="177569" progId="Equation.3">
                  <p:embed/>
                </p:oleObj>
              </mc:Choice>
              <mc:Fallback>
                <p:oleObj name="Equation" r:id="rId7" imgW="215619" imgH="177569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3650" y="4122738"/>
                        <a:ext cx="481013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6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5" name="Rectangle 10"/>
          <p:cNvSpPr>
            <a:spLocks noChangeArrowheads="1"/>
          </p:cNvSpPr>
          <p:nvPr/>
        </p:nvSpPr>
        <p:spPr bwMode="auto">
          <a:xfrm>
            <a:off x="336550" y="5768975"/>
            <a:ext cx="4379913" cy="677863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/>
              <a:t>1. Discretization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/>
              <a:t>2. Choice of cost functional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Photo-consistency functional </a:t>
            </a:r>
          </a:p>
        </p:txBody>
      </p:sp>
      <p:graphicFrame>
        <p:nvGraphicFramePr>
          <p:cNvPr id="51203" name="Object 33"/>
          <p:cNvGraphicFramePr>
            <a:graphicFrameLocks noGrp="1" noChangeAspect="1"/>
          </p:cNvGraphicFramePr>
          <p:nvPr>
            <p:ph sz="half" idx="1"/>
          </p:nvPr>
        </p:nvGraphicFramePr>
        <p:xfrm>
          <a:off x="4183063" y="2836863"/>
          <a:ext cx="2376487" cy="149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9" name="Equation" r:id="rId3" imgW="1536700" imgH="965200" progId="Equation.3">
                  <p:embed/>
                </p:oleObj>
              </mc:Choice>
              <mc:Fallback>
                <p:oleObj name="Equation" r:id="rId3" imgW="1536700" imgH="965200" progId="Equation.3">
                  <p:embed/>
                  <p:pic>
                    <p:nvPicPr>
                      <p:cNvPr id="0" name="Object 3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3063" y="2836863"/>
                        <a:ext cx="2376487" cy="149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04" name="Picture 4" descr="dogrigh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8" y="1123950"/>
            <a:ext cx="1289050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05" name="Group 5"/>
          <p:cNvGrpSpPr>
            <a:grpSpLocks/>
          </p:cNvGrpSpPr>
          <p:nvPr/>
        </p:nvGrpSpPr>
        <p:grpSpPr bwMode="auto">
          <a:xfrm>
            <a:off x="898525" y="2281238"/>
            <a:ext cx="296863" cy="250825"/>
            <a:chOff x="2604" y="3863"/>
            <a:chExt cx="187" cy="158"/>
          </a:xfrm>
        </p:grpSpPr>
        <p:sp>
          <p:nvSpPr>
            <p:cNvPr id="51237" name="AutoShape 6"/>
            <p:cNvSpPr>
              <a:spLocks noChangeArrowheads="1"/>
            </p:cNvSpPr>
            <p:nvPr/>
          </p:nvSpPr>
          <p:spPr bwMode="auto">
            <a:xfrm>
              <a:off x="2604" y="3863"/>
              <a:ext cx="111" cy="158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51238" name="AutoShape 7"/>
            <p:cNvSpPr>
              <a:spLocks noChangeArrowheads="1"/>
            </p:cNvSpPr>
            <p:nvPr/>
          </p:nvSpPr>
          <p:spPr bwMode="auto">
            <a:xfrm rot="5551170">
              <a:off x="2705" y="3900"/>
              <a:ext cx="84" cy="89"/>
            </a:xfrm>
            <a:prstGeom prst="can">
              <a:avLst>
                <a:gd name="adj" fmla="val 26488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grpSp>
        <p:nvGrpSpPr>
          <p:cNvPr id="51206" name="Group 8"/>
          <p:cNvGrpSpPr>
            <a:grpSpLocks/>
          </p:cNvGrpSpPr>
          <p:nvPr/>
        </p:nvGrpSpPr>
        <p:grpSpPr bwMode="auto">
          <a:xfrm rot="-2866528">
            <a:off x="1515269" y="3696494"/>
            <a:ext cx="296863" cy="250825"/>
            <a:chOff x="2604" y="3863"/>
            <a:chExt cx="187" cy="158"/>
          </a:xfrm>
        </p:grpSpPr>
        <p:sp>
          <p:nvSpPr>
            <p:cNvPr id="51235" name="AutoShape 9"/>
            <p:cNvSpPr>
              <a:spLocks noChangeArrowheads="1"/>
            </p:cNvSpPr>
            <p:nvPr/>
          </p:nvSpPr>
          <p:spPr bwMode="auto">
            <a:xfrm>
              <a:off x="2604" y="3863"/>
              <a:ext cx="111" cy="158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51236" name="AutoShape 10"/>
            <p:cNvSpPr>
              <a:spLocks noChangeArrowheads="1"/>
            </p:cNvSpPr>
            <p:nvPr/>
          </p:nvSpPr>
          <p:spPr bwMode="auto">
            <a:xfrm rot="5551170">
              <a:off x="2705" y="3900"/>
              <a:ext cx="84" cy="89"/>
            </a:xfrm>
            <a:prstGeom prst="can">
              <a:avLst>
                <a:gd name="adj" fmla="val 26488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grpSp>
        <p:nvGrpSpPr>
          <p:cNvPr id="51207" name="Group 11"/>
          <p:cNvGrpSpPr>
            <a:grpSpLocks/>
          </p:cNvGrpSpPr>
          <p:nvPr/>
        </p:nvGrpSpPr>
        <p:grpSpPr bwMode="auto">
          <a:xfrm rot="-6361518">
            <a:off x="3015457" y="3844131"/>
            <a:ext cx="296862" cy="250825"/>
            <a:chOff x="2604" y="3863"/>
            <a:chExt cx="187" cy="158"/>
          </a:xfrm>
        </p:grpSpPr>
        <p:sp>
          <p:nvSpPr>
            <p:cNvPr id="51233" name="AutoShape 12"/>
            <p:cNvSpPr>
              <a:spLocks noChangeArrowheads="1"/>
            </p:cNvSpPr>
            <p:nvPr/>
          </p:nvSpPr>
          <p:spPr bwMode="auto">
            <a:xfrm>
              <a:off x="2604" y="3863"/>
              <a:ext cx="111" cy="158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51234" name="AutoShape 13"/>
            <p:cNvSpPr>
              <a:spLocks noChangeArrowheads="1"/>
            </p:cNvSpPr>
            <p:nvPr/>
          </p:nvSpPr>
          <p:spPr bwMode="auto">
            <a:xfrm rot="5551170">
              <a:off x="2705" y="3900"/>
              <a:ext cx="84" cy="89"/>
            </a:xfrm>
            <a:prstGeom prst="can">
              <a:avLst>
                <a:gd name="adj" fmla="val 26488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51208" name="Rectangle 14"/>
          <p:cNvSpPr>
            <a:spLocks noChangeArrowheads="1"/>
          </p:cNvSpPr>
          <p:nvPr/>
        </p:nvSpPr>
        <p:spPr bwMode="auto">
          <a:xfrm rot="-1070977">
            <a:off x="1439863" y="1890713"/>
            <a:ext cx="88900" cy="9271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1209" name="Rectangle 15"/>
          <p:cNvSpPr>
            <a:spLocks noChangeArrowheads="1"/>
          </p:cNvSpPr>
          <p:nvPr/>
        </p:nvSpPr>
        <p:spPr bwMode="auto">
          <a:xfrm rot="-2194394">
            <a:off x="1917700" y="3119438"/>
            <a:ext cx="88900" cy="9271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1210" name="Rectangle 16"/>
          <p:cNvSpPr>
            <a:spLocks noChangeArrowheads="1"/>
          </p:cNvSpPr>
          <p:nvPr/>
        </p:nvSpPr>
        <p:spPr bwMode="auto">
          <a:xfrm rot="-6218920">
            <a:off x="3009900" y="3248025"/>
            <a:ext cx="88900" cy="9271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1211" name="Line 17"/>
          <p:cNvSpPr>
            <a:spLocks noChangeShapeType="1"/>
          </p:cNvSpPr>
          <p:nvPr/>
        </p:nvSpPr>
        <p:spPr bwMode="auto">
          <a:xfrm flipV="1">
            <a:off x="1265238" y="1866900"/>
            <a:ext cx="1327150" cy="550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2" name="Oval 18"/>
          <p:cNvSpPr>
            <a:spLocks noChangeArrowheads="1"/>
          </p:cNvSpPr>
          <p:nvPr/>
        </p:nvSpPr>
        <p:spPr bwMode="auto">
          <a:xfrm>
            <a:off x="2530475" y="1790700"/>
            <a:ext cx="112713" cy="1127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1213" name="Line 19"/>
          <p:cNvSpPr>
            <a:spLocks noChangeShapeType="1"/>
          </p:cNvSpPr>
          <p:nvPr/>
        </p:nvSpPr>
        <p:spPr bwMode="auto">
          <a:xfrm flipH="1">
            <a:off x="1828800" y="1854200"/>
            <a:ext cx="739775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4" name="Line 20"/>
          <p:cNvSpPr>
            <a:spLocks noChangeShapeType="1"/>
          </p:cNvSpPr>
          <p:nvPr/>
        </p:nvSpPr>
        <p:spPr bwMode="auto">
          <a:xfrm>
            <a:off x="2555875" y="1841500"/>
            <a:ext cx="576263" cy="1966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5" name="Text Box 21"/>
          <p:cNvSpPr txBox="1">
            <a:spLocks noChangeArrowheads="1"/>
          </p:cNvSpPr>
          <p:nvPr/>
        </p:nvSpPr>
        <p:spPr bwMode="auto">
          <a:xfrm>
            <a:off x="2503488" y="1401763"/>
            <a:ext cx="587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X</a:t>
            </a:r>
          </a:p>
        </p:txBody>
      </p:sp>
      <p:sp>
        <p:nvSpPr>
          <p:cNvPr id="51216" name="Text Box 22"/>
          <p:cNvSpPr txBox="1">
            <a:spLocks noChangeArrowheads="1"/>
          </p:cNvSpPr>
          <p:nvPr/>
        </p:nvSpPr>
        <p:spPr bwMode="auto">
          <a:xfrm>
            <a:off x="1165225" y="2255838"/>
            <a:ext cx="587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u</a:t>
            </a:r>
          </a:p>
        </p:txBody>
      </p:sp>
      <p:sp>
        <p:nvSpPr>
          <p:cNvPr id="51217" name="Text Box 23"/>
          <p:cNvSpPr txBox="1">
            <a:spLocks noChangeArrowheads="1"/>
          </p:cNvSpPr>
          <p:nvPr/>
        </p:nvSpPr>
        <p:spPr bwMode="auto">
          <a:xfrm>
            <a:off x="1181100" y="1492250"/>
            <a:ext cx="587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I</a:t>
            </a:r>
          </a:p>
        </p:txBody>
      </p:sp>
      <p:sp>
        <p:nvSpPr>
          <p:cNvPr id="51218" name="Text Box 24"/>
          <p:cNvSpPr txBox="1">
            <a:spLocks noChangeArrowheads="1"/>
          </p:cNvSpPr>
          <p:nvPr/>
        </p:nvSpPr>
        <p:spPr bwMode="auto">
          <a:xfrm>
            <a:off x="3673475" y="1592263"/>
            <a:ext cx="5283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i="1"/>
              <a:t>Image point</a:t>
            </a:r>
            <a:r>
              <a:rPr lang="en-US" sz="2000"/>
              <a:t>    </a:t>
            </a:r>
            <a:r>
              <a:rPr lang="en-US" sz="2000">
                <a:solidFill>
                  <a:schemeClr val="accent1"/>
                </a:solidFill>
              </a:rPr>
              <a:t>u</a:t>
            </a:r>
            <a:r>
              <a:rPr lang="en-US" sz="2000"/>
              <a:t>		  	  </a:t>
            </a:r>
            <a:r>
              <a:rPr lang="el-GR">
                <a:solidFill>
                  <a:srgbClr val="0066FF"/>
                </a:solidFill>
              </a:rPr>
              <a:t>π</a:t>
            </a:r>
            <a:r>
              <a:rPr lang="en-US">
                <a:solidFill>
                  <a:srgbClr val="0066FF"/>
                </a:solidFill>
              </a:rPr>
              <a:t>(X)</a:t>
            </a:r>
            <a:endParaRPr lang="en-US" sz="2000">
              <a:solidFill>
                <a:srgbClr val="0066FF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800" i="1"/>
              <a:t>Surface point</a:t>
            </a:r>
            <a:r>
              <a:rPr lang="en-US" sz="2000"/>
              <a:t>  </a:t>
            </a:r>
            <a:r>
              <a:rPr lang="en-US" sz="2000">
                <a:solidFill>
                  <a:schemeClr val="accent1"/>
                </a:solidFill>
              </a:rPr>
              <a:t>X(u)=</a:t>
            </a:r>
            <a:r>
              <a:rPr lang="el-GR" sz="2000">
                <a:solidFill>
                  <a:schemeClr val="accent1"/>
                </a:solidFill>
              </a:rPr>
              <a:t>π</a:t>
            </a:r>
            <a:r>
              <a:rPr lang="en-US" sz="2000" baseline="30000">
                <a:solidFill>
                  <a:schemeClr val="accent1"/>
                </a:solidFill>
              </a:rPr>
              <a:t>-1</a:t>
            </a:r>
            <a:r>
              <a:rPr lang="en-US" sz="2000">
                <a:solidFill>
                  <a:schemeClr val="accent1"/>
                </a:solidFill>
              </a:rPr>
              <a:t>(u,S)</a:t>
            </a:r>
            <a:r>
              <a:rPr lang="en-US" sz="2000"/>
              <a:t>	  </a:t>
            </a:r>
            <a:r>
              <a:rPr lang="en-US" sz="2000">
                <a:solidFill>
                  <a:srgbClr val="0066FF"/>
                </a:solidFill>
              </a:rPr>
              <a:t>X</a:t>
            </a:r>
            <a:endParaRPr lang="el-GR" sz="2000">
              <a:solidFill>
                <a:srgbClr val="0066FF"/>
              </a:solidFill>
            </a:endParaRPr>
          </a:p>
        </p:txBody>
      </p:sp>
      <p:sp>
        <p:nvSpPr>
          <p:cNvPr id="51219" name="Rectangle 26"/>
          <p:cNvSpPr>
            <a:spLocks noChangeArrowheads="1"/>
          </p:cNvSpPr>
          <p:nvPr/>
        </p:nvSpPr>
        <p:spPr bwMode="auto">
          <a:xfrm>
            <a:off x="5378450" y="1125538"/>
            <a:ext cx="3789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u="sng">
                <a:solidFill>
                  <a:schemeClr val="accent1"/>
                </a:solidFill>
              </a:rPr>
              <a:t>On Image</a:t>
            </a:r>
            <a:r>
              <a:rPr lang="en-US" sz="2000" u="sng"/>
              <a:t>              </a:t>
            </a:r>
            <a:r>
              <a:rPr lang="en-US" sz="2000" u="sng">
                <a:solidFill>
                  <a:srgbClr val="0066FF"/>
                </a:solidFill>
              </a:rPr>
              <a:t>On surface</a:t>
            </a:r>
          </a:p>
        </p:txBody>
      </p:sp>
      <p:sp>
        <p:nvSpPr>
          <p:cNvPr id="51220" name="Rectangle 28"/>
          <p:cNvSpPr>
            <a:spLocks noChangeArrowheads="1"/>
          </p:cNvSpPr>
          <p:nvPr/>
        </p:nvSpPr>
        <p:spPr bwMode="auto">
          <a:xfrm>
            <a:off x="1428750" y="1263650"/>
            <a:ext cx="1055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sz="2000">
                <a:solidFill>
                  <a:srgbClr val="0066FF"/>
                </a:solidFill>
              </a:rPr>
              <a:t>π</a:t>
            </a:r>
            <a:r>
              <a:rPr lang="en-US" sz="2000" baseline="30000">
                <a:solidFill>
                  <a:srgbClr val="0066FF"/>
                </a:solidFill>
              </a:rPr>
              <a:t>-1</a:t>
            </a:r>
            <a:r>
              <a:rPr lang="en-US" sz="2000">
                <a:solidFill>
                  <a:srgbClr val="0066FF"/>
                </a:solidFill>
              </a:rPr>
              <a:t>(u,S)</a:t>
            </a:r>
          </a:p>
        </p:txBody>
      </p:sp>
      <p:sp>
        <p:nvSpPr>
          <p:cNvPr id="51221" name="Freeform 29"/>
          <p:cNvSpPr>
            <a:spLocks/>
          </p:cNvSpPr>
          <p:nvPr/>
        </p:nvSpPr>
        <p:spPr bwMode="auto">
          <a:xfrm>
            <a:off x="1516063" y="1738313"/>
            <a:ext cx="1052512" cy="566737"/>
          </a:xfrm>
          <a:custGeom>
            <a:avLst/>
            <a:gdLst>
              <a:gd name="T0" fmla="*/ 0 w 663"/>
              <a:gd name="T1" fmla="*/ 899694194 h 357"/>
              <a:gd name="T2" fmla="*/ 496469752 w 663"/>
              <a:gd name="T3" fmla="*/ 123486754 h 357"/>
              <a:gd name="T4" fmla="*/ 1670862006 w 663"/>
              <a:gd name="T5" fmla="*/ 163809218 h 35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63" h="357">
                <a:moveTo>
                  <a:pt x="0" y="357"/>
                </a:moveTo>
                <a:cubicBezTo>
                  <a:pt x="43" y="227"/>
                  <a:pt x="87" y="98"/>
                  <a:pt x="197" y="49"/>
                </a:cubicBezTo>
                <a:cubicBezTo>
                  <a:pt x="307" y="0"/>
                  <a:pt x="485" y="32"/>
                  <a:pt x="663" y="65"/>
                </a:cubicBezTo>
              </a:path>
            </a:pathLst>
          </a:cu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2" name="Rectangle 30"/>
          <p:cNvSpPr>
            <a:spLocks noChangeArrowheads="1"/>
          </p:cNvSpPr>
          <p:nvPr/>
        </p:nvSpPr>
        <p:spPr bwMode="auto">
          <a:xfrm>
            <a:off x="582613" y="4437063"/>
            <a:ext cx="32480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/>
              <a:t>S-surface, </a:t>
            </a:r>
          </a:p>
          <a:p>
            <a:r>
              <a:rPr lang="en-US" sz="2000"/>
              <a:t>f(X)-color (radiance) of X</a:t>
            </a:r>
          </a:p>
        </p:txBody>
      </p:sp>
      <p:sp>
        <p:nvSpPr>
          <p:cNvPr id="51223" name="Freeform 31"/>
          <p:cNvSpPr>
            <a:spLocks/>
          </p:cNvSpPr>
          <p:nvPr/>
        </p:nvSpPr>
        <p:spPr bwMode="auto">
          <a:xfrm>
            <a:off x="1552575" y="1866900"/>
            <a:ext cx="990600" cy="554038"/>
          </a:xfrm>
          <a:custGeom>
            <a:avLst/>
            <a:gdLst>
              <a:gd name="T0" fmla="*/ 1572577500 w 624"/>
              <a:gd name="T1" fmla="*/ 0 h 349"/>
              <a:gd name="T2" fmla="*/ 1035785013 w 624"/>
              <a:gd name="T3" fmla="*/ 756047557 h 349"/>
              <a:gd name="T4" fmla="*/ 0 w 624"/>
              <a:gd name="T5" fmla="*/ 735886289 h 34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24" h="349">
                <a:moveTo>
                  <a:pt x="624" y="0"/>
                </a:moveTo>
                <a:cubicBezTo>
                  <a:pt x="569" y="125"/>
                  <a:pt x="515" y="251"/>
                  <a:pt x="411" y="300"/>
                </a:cubicBezTo>
                <a:cubicBezTo>
                  <a:pt x="307" y="349"/>
                  <a:pt x="153" y="320"/>
                  <a:pt x="0" y="292"/>
                </a:cubicBezTo>
              </a:path>
            </a:pathLst>
          </a:cu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4" name="Rectangle 32"/>
          <p:cNvSpPr>
            <a:spLocks noChangeArrowheads="1"/>
          </p:cNvSpPr>
          <p:nvPr/>
        </p:nvSpPr>
        <p:spPr bwMode="auto">
          <a:xfrm>
            <a:off x="1552575" y="2346325"/>
            <a:ext cx="696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2000">
                <a:solidFill>
                  <a:schemeClr val="accent1"/>
                </a:solidFill>
              </a:rPr>
              <a:t>π</a:t>
            </a:r>
            <a:r>
              <a:rPr lang="en-US" sz="2000">
                <a:solidFill>
                  <a:schemeClr val="accent1"/>
                </a:solidFill>
              </a:rPr>
              <a:t>(X)</a:t>
            </a:r>
          </a:p>
        </p:txBody>
      </p:sp>
      <p:graphicFrame>
        <p:nvGraphicFramePr>
          <p:cNvPr id="51225" name="Object 35"/>
          <p:cNvGraphicFramePr>
            <a:graphicFrameLocks noGrp="1" noChangeAspect="1"/>
          </p:cNvGraphicFramePr>
          <p:nvPr>
            <p:ph sz="half" idx="2"/>
          </p:nvPr>
        </p:nvGraphicFramePr>
        <p:xfrm>
          <a:off x="6813550" y="2846388"/>
          <a:ext cx="2368550" cy="142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0" name="Equation" r:id="rId6" imgW="1625600" imgH="977900" progId="Equation.3">
                  <p:embed/>
                </p:oleObj>
              </mc:Choice>
              <mc:Fallback>
                <p:oleObj name="Equation" r:id="rId6" imgW="1625600" imgH="977900" progId="Equation.3">
                  <p:embed/>
                  <p:pic>
                    <p:nvPicPr>
                      <p:cNvPr id="0" name="Object 3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3550" y="2846388"/>
                        <a:ext cx="2368550" cy="1423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26" name="Line 38"/>
          <p:cNvSpPr>
            <a:spLocks noChangeShapeType="1"/>
          </p:cNvSpPr>
          <p:nvPr/>
        </p:nvSpPr>
        <p:spPr bwMode="auto">
          <a:xfrm>
            <a:off x="6789738" y="1101725"/>
            <a:ext cx="12700" cy="3482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7" name="Rectangle 39"/>
          <p:cNvSpPr>
            <a:spLocks noChangeArrowheads="1"/>
          </p:cNvSpPr>
          <p:nvPr/>
        </p:nvSpPr>
        <p:spPr bwMode="auto">
          <a:xfrm>
            <a:off x="3594100" y="4822825"/>
            <a:ext cx="250825" cy="250825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1228" name="Rectangle 41"/>
          <p:cNvSpPr>
            <a:spLocks noChangeArrowheads="1"/>
          </p:cNvSpPr>
          <p:nvPr/>
        </p:nvSpPr>
        <p:spPr bwMode="auto">
          <a:xfrm>
            <a:off x="3227388" y="3209925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i="1"/>
              <a:t>Image </a:t>
            </a:r>
            <a:r>
              <a:rPr lang="en-US" sz="1800">
                <a:latin typeface="Times New Roman" pitchFamily="18" charset="0"/>
              </a:rPr>
              <a:t>i: </a:t>
            </a:r>
          </a:p>
        </p:txBody>
      </p:sp>
      <p:sp>
        <p:nvSpPr>
          <p:cNvPr id="51229" name="Rectangle 42"/>
          <p:cNvSpPr>
            <a:spLocks noChangeArrowheads="1"/>
          </p:cNvSpPr>
          <p:nvPr/>
        </p:nvSpPr>
        <p:spPr bwMode="auto">
          <a:xfrm>
            <a:off x="5511800" y="3257550"/>
            <a:ext cx="325438" cy="3492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1230" name="Rectangle 43"/>
          <p:cNvSpPr>
            <a:spLocks noChangeArrowheads="1"/>
          </p:cNvSpPr>
          <p:nvPr/>
        </p:nvSpPr>
        <p:spPr bwMode="auto">
          <a:xfrm>
            <a:off x="8094663" y="3209925"/>
            <a:ext cx="325437" cy="3492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1231" name="Rectangle 44"/>
          <p:cNvSpPr>
            <a:spLocks noChangeArrowheads="1"/>
          </p:cNvSpPr>
          <p:nvPr/>
        </p:nvSpPr>
        <p:spPr bwMode="auto">
          <a:xfrm>
            <a:off x="7219950" y="3587750"/>
            <a:ext cx="200025" cy="2254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1232" name="Rectangle 45"/>
          <p:cNvSpPr>
            <a:spLocks noChangeArrowheads="1"/>
          </p:cNvSpPr>
          <p:nvPr/>
        </p:nvSpPr>
        <p:spPr bwMode="auto">
          <a:xfrm>
            <a:off x="4638675" y="3624263"/>
            <a:ext cx="225425" cy="1873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Comparison of different methods</a:t>
            </a:r>
          </a:p>
        </p:txBody>
      </p:sp>
      <p:pic>
        <p:nvPicPr>
          <p:cNvPr id="6147" name="Picture 4" descr="middleber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5038"/>
            <a:ext cx="7756525" cy="592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7704138" y="3109913"/>
            <a:ext cx="14954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/>
              <a:t>2 datasets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/>
              <a:t>No light 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/>
              <a:t>(moving camera)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6"/>
          <p:cNvSpPr>
            <a:spLocks noChangeArrowheads="1"/>
          </p:cNvSpPr>
          <p:nvPr/>
        </p:nvSpPr>
        <p:spPr bwMode="auto">
          <a:xfrm>
            <a:off x="5715000" y="2832100"/>
            <a:ext cx="3105150" cy="102076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2227" name="Rectangle 25"/>
          <p:cNvSpPr>
            <a:spLocks noChangeArrowheads="1"/>
          </p:cNvSpPr>
          <p:nvPr/>
        </p:nvSpPr>
        <p:spPr bwMode="auto">
          <a:xfrm>
            <a:off x="163513" y="5837238"/>
            <a:ext cx="3105150" cy="102076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Where to integrate image/surface ?</a:t>
            </a:r>
          </a:p>
        </p:txBody>
      </p:sp>
      <p:sp>
        <p:nvSpPr>
          <p:cNvPr id="52229" name="Rectangle 4"/>
          <p:cNvSpPr>
            <a:spLocks noChangeArrowheads="1"/>
          </p:cNvSpPr>
          <p:nvPr/>
        </p:nvSpPr>
        <p:spPr bwMode="auto">
          <a:xfrm>
            <a:off x="2195513" y="896938"/>
            <a:ext cx="67325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u="sng">
                <a:solidFill>
                  <a:schemeClr val="accent1"/>
                </a:solidFill>
              </a:rPr>
              <a:t>On Image</a:t>
            </a:r>
            <a:r>
              <a:rPr lang="en-US" b="1" u="sng"/>
              <a:t>              	</a:t>
            </a:r>
            <a:r>
              <a:rPr lang="en-US" sz="2800" b="1" u="sng">
                <a:solidFill>
                  <a:srgbClr val="0066FF"/>
                </a:solidFill>
              </a:rPr>
              <a:t>On surface</a:t>
            </a:r>
          </a:p>
        </p:txBody>
      </p:sp>
      <p:graphicFrame>
        <p:nvGraphicFramePr>
          <p:cNvPr id="52230" name="Object 5"/>
          <p:cNvGraphicFramePr>
            <a:graphicFrameLocks noChangeAspect="1"/>
          </p:cNvGraphicFramePr>
          <p:nvPr/>
        </p:nvGraphicFramePr>
        <p:xfrm>
          <a:off x="352425" y="1492250"/>
          <a:ext cx="5064125" cy="520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8" name="Equation" r:id="rId3" imgW="2717800" imgH="2794000" progId="Equation.3">
                  <p:embed/>
                </p:oleObj>
              </mc:Choice>
              <mc:Fallback>
                <p:oleObj name="Equation" r:id="rId3" imgW="2717800" imgH="2794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425" y="1492250"/>
                        <a:ext cx="5064125" cy="520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1" name="Object 6"/>
          <p:cNvGraphicFramePr>
            <a:graphicFrameLocks noChangeAspect="1"/>
          </p:cNvGraphicFramePr>
          <p:nvPr/>
        </p:nvGraphicFramePr>
        <p:xfrm>
          <a:off x="5743575" y="1771650"/>
          <a:ext cx="3101975" cy="196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9" name="Equation" r:id="rId5" imgW="1625600" imgH="1028700" progId="Equation.3">
                  <p:embed/>
                </p:oleObj>
              </mc:Choice>
              <mc:Fallback>
                <p:oleObj name="Equation" r:id="rId5" imgW="1625600" imgH="1028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3575" y="1771650"/>
                        <a:ext cx="3101975" cy="1960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2" name="Line 7"/>
          <p:cNvSpPr>
            <a:spLocks noChangeShapeType="1"/>
          </p:cNvSpPr>
          <p:nvPr/>
        </p:nvSpPr>
        <p:spPr bwMode="auto">
          <a:xfrm>
            <a:off x="5638800" y="1087438"/>
            <a:ext cx="38100" cy="5770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3" name="Rectangle 17"/>
          <p:cNvSpPr>
            <a:spLocks noChangeArrowheads="1"/>
          </p:cNvSpPr>
          <p:nvPr/>
        </p:nvSpPr>
        <p:spPr bwMode="auto">
          <a:xfrm>
            <a:off x="2028825" y="3408363"/>
            <a:ext cx="952500" cy="78898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2234" name="Rectangle 18"/>
          <p:cNvSpPr>
            <a:spLocks noChangeArrowheads="1"/>
          </p:cNvSpPr>
          <p:nvPr/>
        </p:nvSpPr>
        <p:spPr bwMode="auto">
          <a:xfrm>
            <a:off x="7378700" y="2232025"/>
            <a:ext cx="388938" cy="5381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64892" name="Group 28"/>
          <p:cNvGrpSpPr>
            <a:grpSpLocks/>
          </p:cNvGrpSpPr>
          <p:nvPr/>
        </p:nvGrpSpPr>
        <p:grpSpPr bwMode="auto">
          <a:xfrm>
            <a:off x="1117600" y="3457575"/>
            <a:ext cx="8301038" cy="3489325"/>
            <a:chOff x="704" y="2178"/>
            <a:chExt cx="5229" cy="2198"/>
          </a:xfrm>
        </p:grpSpPr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 flipH="1">
              <a:off x="2722" y="2643"/>
              <a:ext cx="623" cy="529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 flipH="1" flipV="1">
              <a:off x="2786" y="2707"/>
              <a:ext cx="513" cy="497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 flipH="1" flipV="1">
              <a:off x="704" y="3126"/>
              <a:ext cx="687" cy="339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 flipH="1">
              <a:off x="727" y="3125"/>
              <a:ext cx="757" cy="379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52240" name="Object 13"/>
            <p:cNvGraphicFramePr>
              <a:graphicFrameLocks noChangeAspect="1"/>
            </p:cNvGraphicFramePr>
            <p:nvPr/>
          </p:nvGraphicFramePr>
          <p:xfrm>
            <a:off x="3107" y="3696"/>
            <a:ext cx="458" cy="2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50" name="Equation" r:id="rId7" imgW="457002" imgH="203112" progId="Equation.3">
                    <p:embed/>
                  </p:oleObj>
                </mc:Choice>
                <mc:Fallback>
                  <p:oleObj name="Equation" r:id="rId7" imgW="457002" imgH="203112" progId="Equation.3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7" y="3696"/>
                          <a:ext cx="458" cy="2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241" name="Text Box 15"/>
            <p:cNvSpPr txBox="1">
              <a:spLocks noChangeArrowheads="1"/>
            </p:cNvSpPr>
            <p:nvPr/>
          </p:nvSpPr>
          <p:spPr bwMode="auto">
            <a:xfrm>
              <a:off x="2280" y="3646"/>
              <a:ext cx="1412" cy="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>
                  <a:solidFill>
                    <a:srgbClr val="0000FF"/>
                  </a:solidFill>
                </a:rPr>
                <a:t>Constant f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2000">
                  <a:solidFill>
                    <a:srgbClr val="0000FF"/>
                  </a:solidFill>
                </a:rPr>
                <a:t>Impossible to reconstruct</a:t>
              </a:r>
            </a:p>
          </p:txBody>
        </p:sp>
        <p:sp>
          <p:nvSpPr>
            <p:cNvPr id="52242" name="Rectangle 16"/>
            <p:cNvSpPr>
              <a:spLocks noChangeArrowheads="1"/>
            </p:cNvSpPr>
            <p:nvPr/>
          </p:nvSpPr>
          <p:spPr bwMode="auto">
            <a:xfrm>
              <a:off x="2232" y="3693"/>
              <a:ext cx="1318" cy="627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52243" name="AutoShape 20"/>
            <p:cNvSpPr>
              <a:spLocks/>
            </p:cNvSpPr>
            <p:nvPr/>
          </p:nvSpPr>
          <p:spPr bwMode="auto">
            <a:xfrm rot="-5400000">
              <a:off x="4901" y="2090"/>
              <a:ext cx="220" cy="395"/>
            </a:xfrm>
            <a:prstGeom prst="leftBrace">
              <a:avLst>
                <a:gd name="adj1" fmla="val 14962"/>
                <a:gd name="adj2" fmla="val 50000"/>
              </a:avLst>
            </a:prstGeom>
            <a:noFill/>
            <a:ln w="2540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52244" name="AutoShape 21"/>
            <p:cNvSpPr>
              <a:spLocks/>
            </p:cNvSpPr>
            <p:nvPr/>
          </p:nvSpPr>
          <p:spPr bwMode="auto">
            <a:xfrm rot="-5400000">
              <a:off x="4339" y="2095"/>
              <a:ext cx="212" cy="379"/>
            </a:xfrm>
            <a:prstGeom prst="leftBrace">
              <a:avLst>
                <a:gd name="adj1" fmla="val 14898"/>
                <a:gd name="adj2" fmla="val 50000"/>
              </a:avLst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52245" name="Rectangle 23"/>
            <p:cNvSpPr>
              <a:spLocks noChangeArrowheads="1"/>
            </p:cNvSpPr>
            <p:nvPr/>
          </p:nvSpPr>
          <p:spPr bwMode="auto">
            <a:xfrm>
              <a:off x="4767" y="2430"/>
              <a:ext cx="116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rgbClr val="0000FF"/>
                  </a:solidFill>
                </a:rPr>
                <a:t>2.Automatic regularization</a:t>
              </a:r>
            </a:p>
          </p:txBody>
        </p:sp>
        <p:sp>
          <p:nvSpPr>
            <p:cNvPr id="52246" name="Rectangle 24"/>
            <p:cNvSpPr>
              <a:spLocks noChangeArrowheads="1"/>
            </p:cNvSpPr>
            <p:nvPr/>
          </p:nvSpPr>
          <p:spPr bwMode="auto">
            <a:xfrm>
              <a:off x="3720" y="2408"/>
              <a:ext cx="1166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accent1"/>
                  </a:solidFill>
                </a:rPr>
                <a:t>1.Depends on image derivative</a:t>
              </a:r>
            </a:p>
          </p:txBody>
        </p:sp>
        <p:sp>
          <p:nvSpPr>
            <p:cNvPr id="52247" name="Rectangle 27"/>
            <p:cNvSpPr>
              <a:spLocks noChangeArrowheads="1"/>
            </p:cNvSpPr>
            <p:nvPr/>
          </p:nvSpPr>
          <p:spPr bwMode="auto">
            <a:xfrm>
              <a:off x="3753" y="3080"/>
              <a:ext cx="1845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000"/>
                <a:t>3.Doesn’t account for image discretization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Surface evolution example</a:t>
            </a:r>
          </a:p>
        </p:txBody>
      </p:sp>
      <p:pic>
        <p:nvPicPr>
          <p:cNvPr id="102407" name="levelset_keriven_gargoyle.mpg">
            <a:hlinkClick r:id="" action="ppaction://media"/>
          </p:cNvPr>
          <p:cNvPicPr>
            <a:picLocks noGrp="1" noChangeAspect="1" noChangeArrowheads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1562100"/>
            <a:ext cx="3352800" cy="4572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10" name="levelset_keriven_face.mpg">
            <a:hlinkClick r:id="" action="ppaction://media"/>
          </p:cNvPr>
          <p:cNvPicPr>
            <a:picLocks noGrp="1" noChangeAspect="1" noChangeArrowheads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3575" y="1600200"/>
            <a:ext cx="4495800" cy="4495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253" name="Rectangle 12"/>
          <p:cNvSpPr>
            <a:spLocks noChangeArrowheads="1"/>
          </p:cNvSpPr>
          <p:nvPr/>
        </p:nvSpPr>
        <p:spPr bwMode="auto">
          <a:xfrm>
            <a:off x="454025" y="6280150"/>
            <a:ext cx="318452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>
                <a:solidFill>
                  <a:srgbClr val="0066FF"/>
                </a:solidFill>
              </a:rPr>
              <a:t>[Faugeras Kerivan 98]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24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240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24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10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2410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Modeling correct visibility</a:t>
            </a:r>
          </a:p>
        </p:txBody>
      </p:sp>
      <p:pic>
        <p:nvPicPr>
          <p:cNvPr id="143369" name="pao_temple2.avi">
            <a:hlinkClick r:id="" action="ppaction://media"/>
          </p:cNvPr>
          <p:cNvPicPr>
            <a:picLocks noGrp="1" noChangeAspect="1" noChangeArrowheads="1"/>
          </p:cNvPicPr>
          <p:nvPr>
            <p:ph sz="half"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870200"/>
            <a:ext cx="3906838" cy="3987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76" name="Picture 4" descr="pao_visi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5" y="1138238"/>
            <a:ext cx="3894138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 descr="pao_eq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1727200"/>
            <a:ext cx="46386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6" descr="pao_eq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1063625"/>
            <a:ext cx="3343275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6846888" y="2241550"/>
            <a:ext cx="384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Times New Roman" pitchFamily="18" charset="0"/>
              </a:rPr>
              <a:t>C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7562850" y="2455863"/>
            <a:ext cx="5222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Times New Roman" pitchFamily="18" charset="0"/>
              </a:rPr>
              <a:t>C’</a:t>
            </a:r>
          </a:p>
        </p:txBody>
      </p:sp>
      <p:sp>
        <p:nvSpPr>
          <p:cNvPr id="54281" name="Rectangle 11"/>
          <p:cNvSpPr>
            <a:spLocks noChangeArrowheads="1"/>
          </p:cNvSpPr>
          <p:nvPr/>
        </p:nvSpPr>
        <p:spPr bwMode="auto">
          <a:xfrm>
            <a:off x="5692775" y="6230938"/>
            <a:ext cx="34036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>
                <a:solidFill>
                  <a:srgbClr val="0066FF"/>
                </a:solidFill>
              </a:rPr>
              <a:t>[Gargallo et al ICCV 07]</a:t>
            </a:r>
          </a:p>
        </p:txBody>
      </p:sp>
      <p:sp>
        <p:nvSpPr>
          <p:cNvPr id="54282" name="AutoShape 12"/>
          <p:cNvSpPr>
            <a:spLocks/>
          </p:cNvSpPr>
          <p:nvPr/>
        </p:nvSpPr>
        <p:spPr bwMode="auto">
          <a:xfrm rot="-5400000">
            <a:off x="876301" y="1730375"/>
            <a:ext cx="260350" cy="1387475"/>
          </a:xfrm>
          <a:prstGeom prst="leftBrace">
            <a:avLst>
              <a:gd name="adj1" fmla="val 4441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4283" name="AutoShape 13"/>
          <p:cNvSpPr>
            <a:spLocks/>
          </p:cNvSpPr>
          <p:nvPr/>
        </p:nvSpPr>
        <p:spPr bwMode="auto">
          <a:xfrm rot="-5400000">
            <a:off x="3259932" y="967581"/>
            <a:ext cx="222250" cy="2928937"/>
          </a:xfrm>
          <a:prstGeom prst="leftBrace">
            <a:avLst>
              <a:gd name="adj1" fmla="val 10982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4284" name="Text Box 14"/>
          <p:cNvSpPr txBox="1">
            <a:spLocks noChangeArrowheads="1"/>
          </p:cNvSpPr>
          <p:nvPr/>
        </p:nvSpPr>
        <p:spPr bwMode="auto">
          <a:xfrm>
            <a:off x="2644775" y="2479675"/>
            <a:ext cx="2341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00FF"/>
                </a:solidFill>
              </a:rPr>
              <a:t>Horizon term</a:t>
            </a:r>
          </a:p>
        </p:txBody>
      </p:sp>
      <p:sp>
        <p:nvSpPr>
          <p:cNvPr id="54285" name="Text Box 15"/>
          <p:cNvSpPr txBox="1">
            <a:spLocks noChangeArrowheads="1"/>
          </p:cNvSpPr>
          <p:nvPr/>
        </p:nvSpPr>
        <p:spPr bwMode="auto">
          <a:xfrm>
            <a:off x="403225" y="2506663"/>
            <a:ext cx="2341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00FF"/>
                </a:solidFill>
              </a:rPr>
              <a:t>Usual term</a:t>
            </a:r>
          </a:p>
        </p:txBody>
      </p:sp>
      <p:graphicFrame>
        <p:nvGraphicFramePr>
          <p:cNvPr id="54286" name="Object 16"/>
          <p:cNvGraphicFramePr>
            <a:graphicFrameLocks noGrp="1" noChangeAspect="1"/>
          </p:cNvGraphicFramePr>
          <p:nvPr>
            <p:ph sz="half" idx="2"/>
          </p:nvPr>
        </p:nvGraphicFramePr>
        <p:xfrm>
          <a:off x="4159250" y="3810000"/>
          <a:ext cx="3703638" cy="231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5" name="Equation" r:id="rId9" imgW="2273300" imgH="1422400" progId="Equation.3">
                  <p:embed/>
                </p:oleObj>
              </mc:Choice>
              <mc:Fallback>
                <p:oleObj name="Equation" r:id="rId9" imgW="2273300" imgH="1422400" progId="Equation.3">
                  <p:embed/>
                  <p:pic>
                    <p:nvPicPr>
                      <p:cNvPr id="0" name="Object 1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9250" y="3810000"/>
                        <a:ext cx="3703638" cy="231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87" name="Text Box 18"/>
          <p:cNvSpPr txBox="1">
            <a:spLocks noChangeArrowheads="1"/>
          </p:cNvSpPr>
          <p:nvPr/>
        </p:nvSpPr>
        <p:spPr bwMode="auto">
          <a:xfrm>
            <a:off x="7931150" y="4283075"/>
            <a:ext cx="1539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00FF"/>
                </a:solidFill>
              </a:rPr>
              <a:t>Heaviside func.</a:t>
            </a:r>
          </a:p>
        </p:txBody>
      </p:sp>
      <p:sp>
        <p:nvSpPr>
          <p:cNvPr id="54288" name="Text Box 19"/>
          <p:cNvSpPr txBox="1">
            <a:spLocks noChangeArrowheads="1"/>
          </p:cNvSpPr>
          <p:nvPr/>
        </p:nvSpPr>
        <p:spPr bwMode="auto">
          <a:xfrm>
            <a:off x="7983538" y="5026025"/>
            <a:ext cx="102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chemeClr val="accent1"/>
                </a:solidFill>
              </a:rPr>
              <a:t>Dirac func.</a:t>
            </a:r>
          </a:p>
        </p:txBody>
      </p:sp>
      <p:sp>
        <p:nvSpPr>
          <p:cNvPr id="54289" name="Line 20"/>
          <p:cNvSpPr>
            <a:spLocks noChangeShapeType="1"/>
          </p:cNvSpPr>
          <p:nvPr/>
        </p:nvSpPr>
        <p:spPr bwMode="auto">
          <a:xfrm>
            <a:off x="7615238" y="4008438"/>
            <a:ext cx="134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0" name="Line 21"/>
          <p:cNvSpPr>
            <a:spLocks noChangeShapeType="1"/>
          </p:cNvSpPr>
          <p:nvPr/>
        </p:nvSpPr>
        <p:spPr bwMode="auto">
          <a:xfrm>
            <a:off x="8242300" y="3532188"/>
            <a:ext cx="0" cy="714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1" name="Freeform 22"/>
          <p:cNvSpPr>
            <a:spLocks/>
          </p:cNvSpPr>
          <p:nvPr/>
        </p:nvSpPr>
        <p:spPr bwMode="auto">
          <a:xfrm>
            <a:off x="7653338" y="3695700"/>
            <a:ext cx="1265237" cy="287338"/>
          </a:xfrm>
          <a:custGeom>
            <a:avLst/>
            <a:gdLst>
              <a:gd name="T0" fmla="*/ 0 w 797"/>
              <a:gd name="T1" fmla="*/ 456149869 h 181"/>
              <a:gd name="T2" fmla="*/ 914815563 w 797"/>
              <a:gd name="T3" fmla="*/ 456149869 h 181"/>
              <a:gd name="T4" fmla="*/ 975299290 w 797"/>
              <a:gd name="T5" fmla="*/ 0 h 181"/>
              <a:gd name="T6" fmla="*/ 2008562944 w 797"/>
              <a:gd name="T7" fmla="*/ 0 h 1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97" h="181">
                <a:moveTo>
                  <a:pt x="0" y="181"/>
                </a:moveTo>
                <a:lnTo>
                  <a:pt x="363" y="181"/>
                </a:lnTo>
                <a:lnTo>
                  <a:pt x="387" y="0"/>
                </a:lnTo>
                <a:lnTo>
                  <a:pt x="797" y="0"/>
                </a:lnTo>
              </a:path>
            </a:pathLst>
          </a:custGeom>
          <a:noFill/>
          <a:ln w="254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2" name="Freeform 23"/>
          <p:cNvSpPr>
            <a:spLocks/>
          </p:cNvSpPr>
          <p:nvPr/>
        </p:nvSpPr>
        <p:spPr bwMode="auto">
          <a:xfrm>
            <a:off x="7740650" y="5697538"/>
            <a:ext cx="1265238" cy="334962"/>
          </a:xfrm>
          <a:custGeom>
            <a:avLst/>
            <a:gdLst>
              <a:gd name="T0" fmla="*/ 0 w 797"/>
              <a:gd name="T1" fmla="*/ 531751381 h 211"/>
              <a:gd name="T2" fmla="*/ 874495358 w 797"/>
              <a:gd name="T3" fmla="*/ 531751381 h 211"/>
              <a:gd name="T4" fmla="*/ 914817874 w 797"/>
              <a:gd name="T5" fmla="*/ 0 h 211"/>
              <a:gd name="T6" fmla="*/ 995462906 w 797"/>
              <a:gd name="T7" fmla="*/ 519151413 h 211"/>
              <a:gd name="T8" fmla="*/ 2008566119 w 797"/>
              <a:gd name="T9" fmla="*/ 519151413 h 2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97" h="211">
                <a:moveTo>
                  <a:pt x="0" y="211"/>
                </a:moveTo>
                <a:lnTo>
                  <a:pt x="347" y="211"/>
                </a:lnTo>
                <a:lnTo>
                  <a:pt x="363" y="0"/>
                </a:lnTo>
                <a:lnTo>
                  <a:pt x="395" y="206"/>
                </a:lnTo>
                <a:lnTo>
                  <a:pt x="797" y="206"/>
                </a:lnTo>
              </a:path>
            </a:pathLst>
          </a:cu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3" name="Line 24"/>
          <p:cNvSpPr>
            <a:spLocks noChangeShapeType="1"/>
          </p:cNvSpPr>
          <p:nvPr/>
        </p:nvSpPr>
        <p:spPr bwMode="auto">
          <a:xfrm>
            <a:off x="7693025" y="6053138"/>
            <a:ext cx="13414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4" name="Line 25"/>
          <p:cNvSpPr>
            <a:spLocks noChangeShapeType="1"/>
          </p:cNvSpPr>
          <p:nvPr/>
        </p:nvSpPr>
        <p:spPr bwMode="auto">
          <a:xfrm>
            <a:off x="8320088" y="5576888"/>
            <a:ext cx="0" cy="714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3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33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6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3369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Surface discretization</a:t>
            </a: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160338" y="1325563"/>
            <a:ext cx="5432425" cy="466725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76213" indent="-176213">
              <a:buFont typeface="Wingdings" pitchFamily="2" charset="2"/>
              <a:buChar char="§"/>
            </a:pPr>
            <a:r>
              <a:rPr lang="en-US"/>
              <a:t>Depth / disparity map</a:t>
            </a:r>
          </a:p>
        </p:txBody>
      </p:sp>
      <p:grpSp>
        <p:nvGrpSpPr>
          <p:cNvPr id="55300" name="Group 10"/>
          <p:cNvGrpSpPr>
            <a:grpSpLocks/>
          </p:cNvGrpSpPr>
          <p:nvPr/>
        </p:nvGrpSpPr>
        <p:grpSpPr bwMode="auto">
          <a:xfrm>
            <a:off x="7231063" y="1500188"/>
            <a:ext cx="1760537" cy="1270000"/>
            <a:chOff x="4392" y="782"/>
            <a:chExt cx="1109" cy="800"/>
          </a:xfrm>
        </p:grpSpPr>
        <p:sp>
          <p:nvSpPr>
            <p:cNvPr id="55335" name="Line 4"/>
            <p:cNvSpPr>
              <a:spLocks noChangeShapeType="1"/>
            </p:cNvSpPr>
            <p:nvPr/>
          </p:nvSpPr>
          <p:spPr bwMode="auto">
            <a:xfrm>
              <a:off x="4535" y="782"/>
              <a:ext cx="0" cy="5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5336" name="Text Box 5"/>
            <p:cNvSpPr txBox="1">
              <a:spLocks noChangeArrowheads="1"/>
            </p:cNvSpPr>
            <p:nvPr/>
          </p:nvSpPr>
          <p:spPr bwMode="auto">
            <a:xfrm>
              <a:off x="4392" y="1386"/>
              <a:ext cx="1109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sz="1800"/>
                <a:t>Image plane</a:t>
              </a:r>
            </a:p>
          </p:txBody>
        </p:sp>
        <p:sp>
          <p:nvSpPr>
            <p:cNvPr id="55337" name="Line 6"/>
            <p:cNvSpPr>
              <a:spLocks noChangeShapeType="1"/>
            </p:cNvSpPr>
            <p:nvPr/>
          </p:nvSpPr>
          <p:spPr bwMode="auto">
            <a:xfrm>
              <a:off x="4572" y="1047"/>
              <a:ext cx="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5338" name="Oval 7"/>
            <p:cNvSpPr>
              <a:spLocks noChangeArrowheads="1"/>
            </p:cNvSpPr>
            <p:nvPr/>
          </p:nvSpPr>
          <p:spPr bwMode="auto">
            <a:xfrm>
              <a:off x="4798" y="1010"/>
              <a:ext cx="80" cy="79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55339" name="Oval 8"/>
            <p:cNvSpPr>
              <a:spLocks noChangeArrowheads="1"/>
            </p:cNvSpPr>
            <p:nvPr/>
          </p:nvSpPr>
          <p:spPr bwMode="auto">
            <a:xfrm>
              <a:off x="4490" y="994"/>
              <a:ext cx="80" cy="7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55340" name="Text Box 9"/>
            <p:cNvSpPr txBox="1">
              <a:spLocks noChangeArrowheads="1"/>
            </p:cNvSpPr>
            <p:nvPr/>
          </p:nvSpPr>
          <p:spPr bwMode="auto">
            <a:xfrm>
              <a:off x="4693" y="1143"/>
              <a:ext cx="744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sz="1800"/>
                <a:t>3D point</a:t>
              </a:r>
            </a:p>
          </p:txBody>
        </p:sp>
      </p:grpSp>
      <p:sp>
        <p:nvSpPr>
          <p:cNvPr id="55301" name="Rectangle 12"/>
          <p:cNvSpPr>
            <a:spLocks noChangeArrowheads="1"/>
          </p:cNvSpPr>
          <p:nvPr/>
        </p:nvSpPr>
        <p:spPr bwMode="auto">
          <a:xfrm>
            <a:off x="147638" y="884238"/>
            <a:ext cx="3186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Explicit representation</a:t>
            </a:r>
          </a:p>
        </p:txBody>
      </p:sp>
      <p:graphicFrame>
        <p:nvGraphicFramePr>
          <p:cNvPr id="55302" name="Object 13"/>
          <p:cNvGraphicFramePr>
            <a:graphicFrameLocks noChangeAspect="1"/>
          </p:cNvGraphicFramePr>
          <p:nvPr/>
        </p:nvGraphicFramePr>
        <p:xfrm>
          <a:off x="290513" y="1776413"/>
          <a:ext cx="5588000" cy="142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41" name="Equation" r:id="rId3" imgW="3340100" imgH="850900" progId="Equation.3">
                  <p:embed/>
                </p:oleObj>
              </mc:Choice>
              <mc:Fallback>
                <p:oleObj name="Equation" r:id="rId3" imgW="3340100" imgH="8509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513" y="1776413"/>
                        <a:ext cx="5588000" cy="142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3" name="Rectangle 14"/>
          <p:cNvSpPr>
            <a:spLocks noChangeArrowheads="1"/>
          </p:cNvSpPr>
          <p:nvPr/>
        </p:nvSpPr>
        <p:spPr bwMode="auto">
          <a:xfrm>
            <a:off x="160338" y="3101975"/>
            <a:ext cx="8686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66FF"/>
                </a:solidFill>
              </a:rPr>
              <a:t>[Robert and Deriche: Dense depth recovery from stereo images, ECAI1992]</a:t>
            </a:r>
          </a:p>
          <a:p>
            <a:r>
              <a:rPr lang="en-US" sz="2000">
                <a:solidFill>
                  <a:srgbClr val="0066FF"/>
                </a:solidFill>
              </a:rPr>
              <a:t>[Strecha et al: Dense matching of multiple wide-baseline views ICCV 2003]</a:t>
            </a:r>
          </a:p>
        </p:txBody>
      </p:sp>
      <p:sp>
        <p:nvSpPr>
          <p:cNvPr id="55304" name="Rectangle 15"/>
          <p:cNvSpPr>
            <a:spLocks noChangeArrowheads="1"/>
          </p:cNvSpPr>
          <p:nvPr/>
        </p:nvSpPr>
        <p:spPr bwMode="auto">
          <a:xfrm>
            <a:off x="152400" y="3749675"/>
            <a:ext cx="5508625" cy="466725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76213" indent="-176213">
              <a:buFont typeface="Wingdings" pitchFamily="2" charset="2"/>
              <a:buChar char="§"/>
            </a:pPr>
            <a:r>
              <a:rPr lang="en-US"/>
              <a:t>Depth with respect to plane</a:t>
            </a:r>
          </a:p>
        </p:txBody>
      </p:sp>
      <p:grpSp>
        <p:nvGrpSpPr>
          <p:cNvPr id="55305" name="Group 20"/>
          <p:cNvGrpSpPr>
            <a:grpSpLocks/>
          </p:cNvGrpSpPr>
          <p:nvPr/>
        </p:nvGrpSpPr>
        <p:grpSpPr bwMode="auto">
          <a:xfrm>
            <a:off x="7297738" y="3862388"/>
            <a:ext cx="1846262" cy="1065212"/>
            <a:chOff x="4486" y="2401"/>
            <a:chExt cx="1163" cy="671"/>
          </a:xfrm>
        </p:grpSpPr>
        <p:sp>
          <p:nvSpPr>
            <p:cNvPr id="55331" name="Freeform 16"/>
            <p:cNvSpPr>
              <a:spLocks/>
            </p:cNvSpPr>
            <p:nvPr/>
          </p:nvSpPr>
          <p:spPr bwMode="auto">
            <a:xfrm>
              <a:off x="4486" y="2401"/>
              <a:ext cx="461" cy="671"/>
            </a:xfrm>
            <a:custGeom>
              <a:avLst/>
              <a:gdLst>
                <a:gd name="T0" fmla="*/ 23 w 439"/>
                <a:gd name="T1" fmla="*/ 206 h 597"/>
                <a:gd name="T2" fmla="*/ 222 w 439"/>
                <a:gd name="T3" fmla="*/ 0 h 597"/>
                <a:gd name="T4" fmla="*/ 484 w 439"/>
                <a:gd name="T5" fmla="*/ 253 h 597"/>
                <a:gd name="T6" fmla="*/ 432 w 439"/>
                <a:gd name="T7" fmla="*/ 553 h 597"/>
                <a:gd name="T8" fmla="*/ 250 w 439"/>
                <a:gd name="T9" fmla="*/ 754 h 597"/>
                <a:gd name="T10" fmla="*/ 0 w 439"/>
                <a:gd name="T11" fmla="*/ 568 h 597"/>
                <a:gd name="T12" fmla="*/ 23 w 439"/>
                <a:gd name="T13" fmla="*/ 206 h 5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9" h="597">
                  <a:moveTo>
                    <a:pt x="21" y="163"/>
                  </a:moveTo>
                  <a:lnTo>
                    <a:pt x="201" y="0"/>
                  </a:lnTo>
                  <a:lnTo>
                    <a:pt x="439" y="200"/>
                  </a:lnTo>
                  <a:lnTo>
                    <a:pt x="391" y="438"/>
                  </a:lnTo>
                  <a:lnTo>
                    <a:pt x="227" y="597"/>
                  </a:lnTo>
                  <a:lnTo>
                    <a:pt x="0" y="449"/>
                  </a:lnTo>
                  <a:lnTo>
                    <a:pt x="21" y="163"/>
                  </a:lnTo>
                  <a:close/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5332" name="Line 17"/>
            <p:cNvSpPr>
              <a:spLocks noChangeShapeType="1"/>
            </p:cNvSpPr>
            <p:nvPr/>
          </p:nvSpPr>
          <p:spPr bwMode="auto">
            <a:xfrm flipV="1">
              <a:off x="4868" y="2453"/>
              <a:ext cx="158" cy="1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5333" name="Oval 18"/>
            <p:cNvSpPr>
              <a:spLocks noChangeArrowheads="1"/>
            </p:cNvSpPr>
            <p:nvPr/>
          </p:nvSpPr>
          <p:spPr bwMode="auto">
            <a:xfrm>
              <a:off x="4978" y="2427"/>
              <a:ext cx="80" cy="79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55334" name="Text Box 19"/>
            <p:cNvSpPr txBox="1">
              <a:spLocks noChangeArrowheads="1"/>
            </p:cNvSpPr>
            <p:nvPr/>
          </p:nvSpPr>
          <p:spPr bwMode="auto">
            <a:xfrm>
              <a:off x="4905" y="2671"/>
              <a:ext cx="744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sz="1800"/>
                <a:t>3D plane</a:t>
              </a:r>
            </a:p>
          </p:txBody>
        </p:sp>
      </p:grpSp>
      <p:sp>
        <p:nvSpPr>
          <p:cNvPr id="55306" name="Rectangle 23"/>
          <p:cNvSpPr>
            <a:spLocks noChangeArrowheads="1"/>
          </p:cNvSpPr>
          <p:nvPr/>
        </p:nvSpPr>
        <p:spPr bwMode="auto">
          <a:xfrm>
            <a:off x="293688" y="4513263"/>
            <a:ext cx="2482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66FF"/>
                </a:solidFill>
              </a:rPr>
              <a:t>[Birkbeck et al 2006]</a:t>
            </a:r>
          </a:p>
        </p:txBody>
      </p:sp>
      <p:sp>
        <p:nvSpPr>
          <p:cNvPr id="55307" name="Rectangle 24"/>
          <p:cNvSpPr>
            <a:spLocks noChangeArrowheads="1"/>
          </p:cNvSpPr>
          <p:nvPr/>
        </p:nvSpPr>
        <p:spPr bwMode="auto">
          <a:xfrm>
            <a:off x="1539875" y="2709863"/>
            <a:ext cx="2525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(Euler-Lagrange eq.)</a:t>
            </a:r>
          </a:p>
        </p:txBody>
      </p:sp>
      <p:sp>
        <p:nvSpPr>
          <p:cNvPr id="55308" name="Rectangle 25"/>
          <p:cNvSpPr>
            <a:spLocks noChangeArrowheads="1"/>
          </p:cNvSpPr>
          <p:nvPr/>
        </p:nvSpPr>
        <p:spPr bwMode="auto">
          <a:xfrm>
            <a:off x="0" y="5045075"/>
            <a:ext cx="9144000" cy="181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5309" name="Rectangle 26"/>
          <p:cNvSpPr>
            <a:spLocks noChangeArrowheads="1"/>
          </p:cNvSpPr>
          <p:nvPr/>
        </p:nvSpPr>
        <p:spPr bwMode="auto">
          <a:xfrm>
            <a:off x="150813" y="4926013"/>
            <a:ext cx="5608637" cy="466725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76213" indent="-176213">
              <a:buFont typeface="Wingdings" pitchFamily="2" charset="2"/>
              <a:buChar char="§"/>
            </a:pPr>
            <a:r>
              <a:rPr lang="en-US"/>
              <a:t>Mesh</a:t>
            </a:r>
          </a:p>
        </p:txBody>
      </p:sp>
      <p:sp>
        <p:nvSpPr>
          <p:cNvPr id="55310" name="Rectangle 27"/>
          <p:cNvSpPr>
            <a:spLocks noChangeArrowheads="1"/>
          </p:cNvSpPr>
          <p:nvPr/>
        </p:nvSpPr>
        <p:spPr bwMode="auto">
          <a:xfrm>
            <a:off x="334963" y="4164013"/>
            <a:ext cx="4841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Move points along displacement direction</a:t>
            </a:r>
          </a:p>
        </p:txBody>
      </p:sp>
      <p:grpSp>
        <p:nvGrpSpPr>
          <p:cNvPr id="55311" name="Group 36"/>
          <p:cNvGrpSpPr>
            <a:grpSpLocks/>
          </p:cNvGrpSpPr>
          <p:nvPr/>
        </p:nvGrpSpPr>
        <p:grpSpPr bwMode="auto">
          <a:xfrm>
            <a:off x="8255000" y="5162550"/>
            <a:ext cx="771525" cy="944563"/>
            <a:chOff x="4635" y="3257"/>
            <a:chExt cx="486" cy="595"/>
          </a:xfrm>
        </p:grpSpPr>
        <p:sp>
          <p:nvSpPr>
            <p:cNvPr id="55323" name="AutoShape 28"/>
            <p:cNvSpPr>
              <a:spLocks noChangeArrowheads="1"/>
            </p:cNvSpPr>
            <p:nvPr/>
          </p:nvSpPr>
          <p:spPr bwMode="auto">
            <a:xfrm>
              <a:off x="4714" y="3292"/>
              <a:ext cx="190" cy="196"/>
            </a:xfrm>
            <a:prstGeom prst="triangle">
              <a:avLst>
                <a:gd name="adj" fmla="val 500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55324" name="Freeform 29"/>
            <p:cNvSpPr>
              <a:spLocks/>
            </p:cNvSpPr>
            <p:nvPr/>
          </p:nvSpPr>
          <p:spPr bwMode="auto">
            <a:xfrm>
              <a:off x="4719" y="3472"/>
              <a:ext cx="402" cy="317"/>
            </a:xfrm>
            <a:custGeom>
              <a:avLst/>
              <a:gdLst>
                <a:gd name="T0" fmla="*/ 0 w 402"/>
                <a:gd name="T1" fmla="*/ 21 h 317"/>
                <a:gd name="T2" fmla="*/ 116 w 402"/>
                <a:gd name="T3" fmla="*/ 185 h 317"/>
                <a:gd name="T4" fmla="*/ 180 w 402"/>
                <a:gd name="T5" fmla="*/ 16 h 317"/>
                <a:gd name="T6" fmla="*/ 317 w 402"/>
                <a:gd name="T7" fmla="*/ 148 h 317"/>
                <a:gd name="T8" fmla="*/ 116 w 402"/>
                <a:gd name="T9" fmla="*/ 185 h 317"/>
                <a:gd name="T10" fmla="*/ 280 w 402"/>
                <a:gd name="T11" fmla="*/ 317 h 317"/>
                <a:gd name="T12" fmla="*/ 312 w 402"/>
                <a:gd name="T13" fmla="*/ 137 h 317"/>
                <a:gd name="T14" fmla="*/ 402 w 402"/>
                <a:gd name="T15" fmla="*/ 0 h 317"/>
                <a:gd name="T16" fmla="*/ 180 w 402"/>
                <a:gd name="T17" fmla="*/ 16 h 3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2" h="317">
                  <a:moveTo>
                    <a:pt x="0" y="21"/>
                  </a:moveTo>
                  <a:lnTo>
                    <a:pt x="116" y="185"/>
                  </a:lnTo>
                  <a:lnTo>
                    <a:pt x="180" y="16"/>
                  </a:lnTo>
                  <a:lnTo>
                    <a:pt x="317" y="148"/>
                  </a:lnTo>
                  <a:lnTo>
                    <a:pt x="116" y="185"/>
                  </a:lnTo>
                  <a:lnTo>
                    <a:pt x="280" y="317"/>
                  </a:lnTo>
                  <a:lnTo>
                    <a:pt x="312" y="137"/>
                  </a:lnTo>
                  <a:lnTo>
                    <a:pt x="402" y="0"/>
                  </a:lnTo>
                  <a:lnTo>
                    <a:pt x="180" y="16"/>
                  </a:ln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55325" name="Freeform 30"/>
            <p:cNvSpPr>
              <a:spLocks/>
            </p:cNvSpPr>
            <p:nvPr/>
          </p:nvSpPr>
          <p:spPr bwMode="auto">
            <a:xfrm>
              <a:off x="4820" y="3282"/>
              <a:ext cx="195" cy="211"/>
            </a:xfrm>
            <a:custGeom>
              <a:avLst/>
              <a:gdLst>
                <a:gd name="T0" fmla="*/ 0 w 195"/>
                <a:gd name="T1" fmla="*/ 0 h 211"/>
                <a:gd name="T2" fmla="*/ 195 w 195"/>
                <a:gd name="T3" fmla="*/ 31 h 211"/>
                <a:gd name="T4" fmla="*/ 79 w 195"/>
                <a:gd name="T5" fmla="*/ 211 h 21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" h="211">
                  <a:moveTo>
                    <a:pt x="0" y="0"/>
                  </a:moveTo>
                  <a:lnTo>
                    <a:pt x="195" y="31"/>
                  </a:lnTo>
                  <a:lnTo>
                    <a:pt x="79" y="211"/>
                  </a:ln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55326" name="Line 31"/>
            <p:cNvSpPr>
              <a:spLocks noChangeShapeType="1"/>
            </p:cNvSpPr>
            <p:nvPr/>
          </p:nvSpPr>
          <p:spPr bwMode="auto">
            <a:xfrm>
              <a:off x="4809" y="3287"/>
              <a:ext cx="185" cy="11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66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55327" name="Freeform 32"/>
            <p:cNvSpPr>
              <a:spLocks/>
            </p:cNvSpPr>
            <p:nvPr/>
          </p:nvSpPr>
          <p:spPr bwMode="auto">
            <a:xfrm>
              <a:off x="4635" y="3488"/>
              <a:ext cx="359" cy="364"/>
            </a:xfrm>
            <a:custGeom>
              <a:avLst/>
              <a:gdLst>
                <a:gd name="T0" fmla="*/ 74 w 359"/>
                <a:gd name="T1" fmla="*/ 0 h 364"/>
                <a:gd name="T2" fmla="*/ 0 w 359"/>
                <a:gd name="T3" fmla="*/ 217 h 364"/>
                <a:gd name="T4" fmla="*/ 206 w 359"/>
                <a:gd name="T5" fmla="*/ 169 h 364"/>
                <a:gd name="T6" fmla="*/ 153 w 359"/>
                <a:gd name="T7" fmla="*/ 364 h 364"/>
                <a:gd name="T8" fmla="*/ 359 w 359"/>
                <a:gd name="T9" fmla="*/ 306 h 3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9" h="364">
                  <a:moveTo>
                    <a:pt x="74" y="0"/>
                  </a:moveTo>
                  <a:lnTo>
                    <a:pt x="0" y="217"/>
                  </a:lnTo>
                  <a:lnTo>
                    <a:pt x="206" y="169"/>
                  </a:lnTo>
                  <a:lnTo>
                    <a:pt x="153" y="364"/>
                  </a:lnTo>
                  <a:lnTo>
                    <a:pt x="359" y="306"/>
                  </a:ln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55328" name="Line 33"/>
            <p:cNvSpPr>
              <a:spLocks noChangeShapeType="1"/>
            </p:cNvSpPr>
            <p:nvPr/>
          </p:nvSpPr>
          <p:spPr bwMode="auto">
            <a:xfrm>
              <a:off x="4635" y="3705"/>
              <a:ext cx="163" cy="1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5329" name="Line 34"/>
            <p:cNvSpPr>
              <a:spLocks noChangeShapeType="1"/>
            </p:cNvSpPr>
            <p:nvPr/>
          </p:nvSpPr>
          <p:spPr bwMode="auto">
            <a:xfrm>
              <a:off x="5027" y="3319"/>
              <a:ext cx="89" cy="1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5330" name="Oval 35"/>
            <p:cNvSpPr>
              <a:spLocks noChangeArrowheads="1"/>
            </p:cNvSpPr>
            <p:nvPr/>
          </p:nvSpPr>
          <p:spPr bwMode="auto">
            <a:xfrm>
              <a:off x="4773" y="3257"/>
              <a:ext cx="80" cy="79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graphicFrame>
        <p:nvGraphicFramePr>
          <p:cNvPr id="55312" name="Object 37"/>
          <p:cNvGraphicFramePr>
            <a:graphicFrameLocks noChangeAspect="1"/>
          </p:cNvGraphicFramePr>
          <p:nvPr/>
        </p:nvGraphicFramePr>
        <p:xfrm>
          <a:off x="390525" y="5440363"/>
          <a:ext cx="5094288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42" name="Equation" r:id="rId5" imgW="3670300" imgH="584200" progId="Equation.3">
                  <p:embed/>
                </p:oleObj>
              </mc:Choice>
              <mc:Fallback>
                <p:oleObj name="Equation" r:id="rId5" imgW="3670300" imgH="584200" progId="Equation.3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525" y="5440363"/>
                        <a:ext cx="5094288" cy="811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5313" name="Group 46"/>
          <p:cNvGrpSpPr>
            <a:grpSpLocks/>
          </p:cNvGrpSpPr>
          <p:nvPr/>
        </p:nvGrpSpPr>
        <p:grpSpPr bwMode="auto">
          <a:xfrm>
            <a:off x="6823075" y="5053013"/>
            <a:ext cx="1317625" cy="1243012"/>
            <a:chOff x="3727" y="3226"/>
            <a:chExt cx="830" cy="783"/>
          </a:xfrm>
        </p:grpSpPr>
        <p:sp>
          <p:nvSpPr>
            <p:cNvPr id="55315" name="AutoShape 38"/>
            <p:cNvSpPr>
              <a:spLocks noChangeArrowheads="1"/>
            </p:cNvSpPr>
            <p:nvPr/>
          </p:nvSpPr>
          <p:spPr bwMode="auto">
            <a:xfrm>
              <a:off x="3963" y="3435"/>
              <a:ext cx="370" cy="385"/>
            </a:xfrm>
            <a:prstGeom prst="triangle">
              <a:avLst>
                <a:gd name="adj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aphicFrame>
          <p:nvGraphicFramePr>
            <p:cNvPr id="55316" name="Object 39"/>
            <p:cNvGraphicFramePr>
              <a:graphicFrameLocks noChangeAspect="1"/>
            </p:cNvGraphicFramePr>
            <p:nvPr/>
          </p:nvGraphicFramePr>
          <p:xfrm>
            <a:off x="4070" y="3226"/>
            <a:ext cx="284" cy="1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343" name="Equation" r:id="rId7" imgW="342603" imgH="215713" progId="Equation.3">
                    <p:embed/>
                  </p:oleObj>
                </mc:Choice>
                <mc:Fallback>
                  <p:oleObj name="Equation" r:id="rId7" imgW="342603" imgH="215713" progId="Equation.3">
                    <p:embed/>
                    <p:pic>
                      <p:nvPicPr>
                        <p:cNvPr id="0" name="Object 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70" y="3226"/>
                          <a:ext cx="284" cy="1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317" name="Line 40"/>
            <p:cNvSpPr>
              <a:spLocks noChangeShapeType="1"/>
            </p:cNvSpPr>
            <p:nvPr/>
          </p:nvSpPr>
          <p:spPr bwMode="auto">
            <a:xfrm flipV="1">
              <a:off x="4153" y="3376"/>
              <a:ext cx="95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55318" name="Object 41"/>
            <p:cNvGraphicFramePr>
              <a:graphicFrameLocks noChangeAspect="1"/>
            </p:cNvGraphicFramePr>
            <p:nvPr/>
          </p:nvGraphicFramePr>
          <p:xfrm>
            <a:off x="3727" y="3813"/>
            <a:ext cx="306" cy="1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344" name="Equation" r:id="rId9" imgW="368140" imgH="215806" progId="Equation.3">
                    <p:embed/>
                  </p:oleObj>
                </mc:Choice>
                <mc:Fallback>
                  <p:oleObj name="Equation" r:id="rId9" imgW="368140" imgH="215806" progId="Equation.3">
                    <p:embed/>
                    <p:pic>
                      <p:nvPicPr>
                        <p:cNvPr id="0" name="Object 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27" y="3813"/>
                          <a:ext cx="306" cy="1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5319" name="Object 42"/>
            <p:cNvGraphicFramePr>
              <a:graphicFrameLocks noChangeAspect="1"/>
            </p:cNvGraphicFramePr>
            <p:nvPr/>
          </p:nvGraphicFramePr>
          <p:xfrm>
            <a:off x="4262" y="3819"/>
            <a:ext cx="295" cy="1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345" name="Equation" r:id="rId11" imgW="355446" imgH="228501" progId="Equation.3">
                    <p:embed/>
                  </p:oleObj>
                </mc:Choice>
                <mc:Fallback>
                  <p:oleObj name="Equation" r:id="rId11" imgW="355446" imgH="228501" progId="Equation.3">
                    <p:embed/>
                    <p:pic>
                      <p:nvPicPr>
                        <p:cNvPr id="0" name="Object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62" y="3819"/>
                          <a:ext cx="295" cy="1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320" name="Line 43"/>
            <p:cNvSpPr>
              <a:spLocks noChangeShapeType="1"/>
            </p:cNvSpPr>
            <p:nvPr/>
          </p:nvSpPr>
          <p:spPr bwMode="auto">
            <a:xfrm flipH="1">
              <a:off x="3814" y="3821"/>
              <a:ext cx="14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1" name="Line 44"/>
            <p:cNvSpPr>
              <a:spLocks noChangeShapeType="1"/>
            </p:cNvSpPr>
            <p:nvPr/>
          </p:nvSpPr>
          <p:spPr bwMode="auto">
            <a:xfrm flipV="1">
              <a:off x="4333" y="3751"/>
              <a:ext cx="169" cy="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2" name="Oval 45"/>
            <p:cNvSpPr>
              <a:spLocks noChangeArrowheads="1"/>
            </p:cNvSpPr>
            <p:nvPr/>
          </p:nvSpPr>
          <p:spPr bwMode="auto">
            <a:xfrm>
              <a:off x="4143" y="3662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55314" name="Rectangle 47"/>
          <p:cNvSpPr>
            <a:spLocks noChangeArrowheads="1"/>
          </p:cNvSpPr>
          <p:nvPr/>
        </p:nvSpPr>
        <p:spPr bwMode="auto">
          <a:xfrm>
            <a:off x="328613" y="6156325"/>
            <a:ext cx="3260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66FF"/>
                </a:solidFill>
              </a:rPr>
              <a:t>[Fua and Leclerc 1993]</a:t>
            </a:r>
          </a:p>
          <a:p>
            <a:r>
              <a:rPr lang="en-US" sz="2000">
                <a:solidFill>
                  <a:srgbClr val="0066FF"/>
                </a:solidFill>
              </a:rPr>
              <a:t>[Birkbeck et al ECCV 2006]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Level set representation</a:t>
            </a: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276225" y="3114675"/>
            <a:ext cx="8413750" cy="346075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 b="1" u="sng">
                <a:solidFill>
                  <a:srgbClr val="0066FF"/>
                </a:solidFill>
              </a:rPr>
              <a:t>Surface </a:t>
            </a:r>
            <a:r>
              <a:rPr lang="en-US" sz="2000" b="1">
                <a:solidFill>
                  <a:srgbClr val="0066FF"/>
                </a:solidFill>
              </a:rPr>
              <a:t>=</a:t>
            </a:r>
            <a:r>
              <a:rPr lang="en-US" sz="2000" b="1">
                <a:solidFill>
                  <a:srgbClr val="006600"/>
                </a:solidFill>
              </a:rPr>
              <a:t> </a:t>
            </a:r>
            <a:r>
              <a:rPr lang="en-US" sz="2000">
                <a:solidFill>
                  <a:srgbClr val="006600"/>
                </a:solidFill>
              </a:rPr>
              <a:t> </a:t>
            </a:r>
            <a:r>
              <a:rPr lang="en-US" sz="2000"/>
              <a:t>Zero level set of a higher dimensional function 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4521200" y="3586163"/>
            <a:ext cx="470535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>
                <a:solidFill>
                  <a:srgbClr val="0066FF"/>
                </a:solidFill>
              </a:rPr>
              <a:t>[Osher and Sethian 88]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>
                <a:solidFill>
                  <a:srgbClr val="0066FF"/>
                </a:solidFill>
              </a:rPr>
              <a:t>[Faugeras Keriven 98] </a:t>
            </a:r>
            <a:r>
              <a:rPr lang="en-US" sz="1800"/>
              <a:t>(stereo)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>
                <a:solidFill>
                  <a:srgbClr val="0066FF"/>
                </a:solidFill>
              </a:rPr>
              <a:t>[Soatto Yezzi Jin ICCV 03] </a:t>
            </a:r>
            <a:r>
              <a:rPr lang="en-US" sz="1800"/>
              <a:t>(specular refl.)</a:t>
            </a:r>
          </a:p>
        </p:txBody>
      </p:sp>
      <p:graphicFrame>
        <p:nvGraphicFramePr>
          <p:cNvPr id="56325" name="Object 5"/>
          <p:cNvGraphicFramePr>
            <a:graphicFrameLocks noChangeAspect="1"/>
          </p:cNvGraphicFramePr>
          <p:nvPr/>
        </p:nvGraphicFramePr>
        <p:xfrm>
          <a:off x="300038" y="3481388"/>
          <a:ext cx="4260850" cy="130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5" name="Equation" r:id="rId3" imgW="2286000" imgH="698500" progId="Equation.3">
                  <p:embed/>
                </p:oleObj>
              </mc:Choice>
              <mc:Fallback>
                <p:oleObj name="Equation" r:id="rId3" imgW="2286000" imgH="6985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8" y="3481388"/>
                        <a:ext cx="4260850" cy="130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354013" y="4918075"/>
            <a:ext cx="3144837" cy="1536700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/>
              <a:t>normal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2000"/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/>
              <a:t>curvature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2000"/>
          </a:p>
        </p:txBody>
      </p:sp>
      <p:graphicFrame>
        <p:nvGraphicFramePr>
          <p:cNvPr id="56327" name="Object 7"/>
          <p:cNvGraphicFramePr>
            <a:graphicFrameLocks noChangeAspect="1"/>
          </p:cNvGraphicFramePr>
          <p:nvPr/>
        </p:nvGraphicFramePr>
        <p:xfrm>
          <a:off x="7015163" y="3073400"/>
          <a:ext cx="852487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6" name="Equation" r:id="rId5" imgW="494870" imgH="203024" progId="Equation.3">
                  <p:embed/>
                </p:oleObj>
              </mc:Choice>
              <mc:Fallback>
                <p:oleObj name="Equation" r:id="rId5" imgW="494870" imgH="203024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5163" y="3073400"/>
                        <a:ext cx="852487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6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8" name="Object 8"/>
          <p:cNvGraphicFramePr>
            <a:graphicFrameLocks noChangeAspect="1"/>
          </p:cNvGraphicFramePr>
          <p:nvPr/>
        </p:nvGraphicFramePr>
        <p:xfrm>
          <a:off x="1643063" y="4918075"/>
          <a:ext cx="1795462" cy="1452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7" name="Equation" r:id="rId7" imgW="1193800" imgH="965200" progId="Equation.3">
                  <p:embed/>
                </p:oleObj>
              </mc:Choice>
              <mc:Fallback>
                <p:oleObj name="Equation" r:id="rId7" imgW="1193800" imgH="965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63" y="4918075"/>
                        <a:ext cx="1795462" cy="1452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3863975" y="4906963"/>
            <a:ext cx="4572000" cy="1139825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 b="1" u="sng"/>
              <a:t>Evolution</a:t>
            </a:r>
            <a:r>
              <a:rPr lang="en-US" sz="2000"/>
              <a:t> cost function</a:t>
            </a:r>
            <a:r>
              <a:rPr lang="en-US" sz="2000" b="1" u="sng"/>
              <a:t>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/>
              <a:t>If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/>
              <a:t>then</a:t>
            </a:r>
          </a:p>
        </p:txBody>
      </p:sp>
      <p:graphicFrame>
        <p:nvGraphicFramePr>
          <p:cNvPr id="56330" name="Object 10"/>
          <p:cNvGraphicFramePr>
            <a:graphicFrameLocks noChangeAspect="1"/>
          </p:cNvGraphicFramePr>
          <p:nvPr/>
        </p:nvGraphicFramePr>
        <p:xfrm>
          <a:off x="4914900" y="5249863"/>
          <a:ext cx="3421063" cy="83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8" name="Equation" r:id="rId9" imgW="1981200" imgH="482600" progId="Equation.3">
                  <p:embed/>
                </p:oleObj>
              </mc:Choice>
              <mc:Fallback>
                <p:oleObj name="Equation" r:id="rId9" imgW="1981200" imgH="4826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4900" y="5249863"/>
                        <a:ext cx="3421063" cy="833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3802063" y="6062663"/>
            <a:ext cx="3028950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>
                <a:solidFill>
                  <a:srgbClr val="0066FF"/>
                </a:solidFill>
              </a:rPr>
              <a:t>Efficient numerical schemes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>
                <a:solidFill>
                  <a:srgbClr val="0066FF"/>
                </a:solidFill>
              </a:rPr>
              <a:t>[Sethian 96][Osher 02]</a:t>
            </a:r>
          </a:p>
        </p:txBody>
      </p:sp>
      <p:pic>
        <p:nvPicPr>
          <p:cNvPr id="56332" name="Picture 12" descr="dog_levse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974725"/>
            <a:ext cx="74390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3" name="Text Box 13"/>
          <p:cNvSpPr txBox="1">
            <a:spLocks noChangeArrowheads="1"/>
          </p:cNvSpPr>
          <p:nvPr/>
        </p:nvSpPr>
        <p:spPr bwMode="auto">
          <a:xfrm>
            <a:off x="7677150" y="2708275"/>
            <a:ext cx="146685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1600" b="1">
                <a:solidFill>
                  <a:srgbClr val="0066FF"/>
                </a:solidFill>
              </a:rPr>
              <a:t>[Birkbeck]</a:t>
            </a: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231775" y="2700338"/>
            <a:ext cx="3168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Implicit representation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Cost functional</a:t>
            </a: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393700" y="3346450"/>
            <a:ext cx="8431213" cy="3402013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 b="1" u="sng">
                <a:solidFill>
                  <a:srgbClr val="0066FF"/>
                </a:solidFill>
              </a:rPr>
              <a:t>Regularization</a:t>
            </a:r>
            <a:r>
              <a:rPr lang="en-US" sz="2000">
                <a:solidFill>
                  <a:srgbClr val="0066FF"/>
                </a:solidFill>
              </a:rPr>
              <a:t> </a:t>
            </a:r>
            <a:r>
              <a:rPr lang="en-US" sz="2000"/>
              <a:t>:          linear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/>
              <a:t>		           quadratic           </a:t>
            </a:r>
            <a:r>
              <a:rPr lang="en-US" sz="1800"/>
              <a:t>+ improves convergence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/>
              <a:t>				            -  penalizes large variation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/>
              <a:t>				            - over-smoothing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/>
              <a:t>		           non-quadratic, anisotropic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>
                <a:solidFill>
                  <a:srgbClr val="006600"/>
                </a:solidFill>
              </a:rPr>
              <a:t>		            </a:t>
            </a:r>
            <a:r>
              <a:rPr lang="en-US" sz="1800">
                <a:solidFill>
                  <a:srgbClr val="0066FF"/>
                </a:solidFill>
              </a:rPr>
              <a:t>[Robert, Deriche 96] [Alvarez, Deriche 00] [Strecha 02] </a:t>
            </a:r>
            <a:endParaRPr lang="en-US" sz="2000">
              <a:solidFill>
                <a:srgbClr val="0066FF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/>
              <a:t>		           </a:t>
            </a:r>
            <a:r>
              <a:rPr lang="en-US" sz="1800"/>
              <a:t>(ex. Nagel-Enkelmann diff. oper.)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/>
              <a:t>		                                         + preserves discontinuities</a:t>
            </a:r>
            <a:r>
              <a:rPr lang="en-US" sz="2000"/>
              <a:t>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/>
              <a:t>		</a:t>
            </a:r>
            <a:endParaRPr lang="en-US" sz="1800">
              <a:solidFill>
                <a:srgbClr val="006600"/>
              </a:solidFill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412750" y="989013"/>
            <a:ext cx="8542338" cy="346075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 b="1" u="sng">
                <a:solidFill>
                  <a:srgbClr val="0066FF"/>
                </a:solidFill>
              </a:rPr>
              <a:t>Photo-consistency</a:t>
            </a:r>
            <a:r>
              <a:rPr lang="en-US" sz="2000"/>
              <a:t> : image cues (SFS,PS,stereo,silhouette)</a:t>
            </a:r>
          </a:p>
        </p:txBody>
      </p:sp>
      <p:graphicFrame>
        <p:nvGraphicFramePr>
          <p:cNvPr id="57349" name="Object 5"/>
          <p:cNvGraphicFramePr>
            <a:graphicFrameLocks noChangeAspect="1"/>
          </p:cNvGraphicFramePr>
          <p:nvPr/>
        </p:nvGraphicFramePr>
        <p:xfrm>
          <a:off x="6450013" y="4889500"/>
          <a:ext cx="18192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1" name="Equation" r:id="rId3" imgW="1231366" imgH="279279" progId="Equation.3">
                  <p:embed/>
                </p:oleObj>
              </mc:Choice>
              <mc:Fallback>
                <p:oleObj name="Equation" r:id="rId3" imgW="1231366" imgH="27927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0013" y="4889500"/>
                        <a:ext cx="181927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398463" y="1422400"/>
            <a:ext cx="8480425" cy="185420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 b="1" u="sng">
                <a:solidFill>
                  <a:srgbClr val="0066FF"/>
                </a:solidFill>
              </a:rPr>
              <a:t>Where to integrate?</a:t>
            </a:r>
            <a:r>
              <a:rPr lang="en-US" sz="2000"/>
              <a:t> : surface   </a:t>
            </a:r>
            <a:r>
              <a:rPr lang="en-US" sz="1800"/>
              <a:t>+ makes the problem intrinsec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/>
              <a:t>				+ automatic regularization (multiplicative)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/>
              <a:t>				- over-smoothing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/>
              <a:t>				- not account for image discretization</a:t>
            </a:r>
            <a:r>
              <a:rPr lang="en-US" sz="2000"/>
              <a:t> 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/>
              <a:t>		           image     </a:t>
            </a:r>
            <a:r>
              <a:rPr lang="en-US" sz="1800"/>
              <a:t>+ can add a regularizer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Goto p 66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Surface/depth regularization</a:t>
            </a:r>
          </a:p>
        </p:txBody>
      </p:sp>
      <p:graphicFrame>
        <p:nvGraphicFramePr>
          <p:cNvPr id="59395" name="Object 8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4624388" y="1651000"/>
          <a:ext cx="1311275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6" name="Equation" r:id="rId3" imgW="660400" imgH="279400" progId="Equation.3">
                  <p:embed/>
                </p:oleObj>
              </mc:Choice>
              <mc:Fallback>
                <p:oleObj name="Equation" r:id="rId3" imgW="660400" imgH="279400" progId="Equation.3">
                  <p:embed/>
                  <p:pic>
                    <p:nvPicPr>
                      <p:cNvPr id="0" name="Object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4388" y="1651000"/>
                        <a:ext cx="1311275" cy="55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6" name="Object 1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538663" y="2312988"/>
          <a:ext cx="3795712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7" name="Equation" r:id="rId5" imgW="2057400" imgH="533400" progId="Equation.3">
                  <p:embed/>
                </p:oleObj>
              </mc:Choice>
              <mc:Fallback>
                <p:oleObj name="Equation" r:id="rId5" imgW="2057400" imgH="533400" progId="Equation.3">
                  <p:embed/>
                  <p:pic>
                    <p:nvPicPr>
                      <p:cNvPr id="0" name="Object 1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8663" y="2312988"/>
                        <a:ext cx="3795712" cy="98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7" name="Object 1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632325" y="4860925"/>
          <a:ext cx="4340225" cy="97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8" name="Equation" r:id="rId7" imgW="2247900" imgH="533400" progId="Equation.3">
                  <p:embed/>
                </p:oleObj>
              </mc:Choice>
              <mc:Fallback>
                <p:oleObj name="Equation" r:id="rId7" imgW="2247900" imgH="533400" progId="Equation.3">
                  <p:embed/>
                  <p:pic>
                    <p:nvPicPr>
                      <p:cNvPr id="0" name="Object 1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2325" y="4860925"/>
                        <a:ext cx="4340225" cy="973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8" name="Rectangle 5"/>
          <p:cNvSpPr>
            <a:spLocks noChangeArrowheads="1"/>
          </p:cNvSpPr>
          <p:nvPr/>
        </p:nvSpPr>
        <p:spPr bwMode="auto">
          <a:xfrm>
            <a:off x="76200" y="1039813"/>
            <a:ext cx="3233738" cy="406400"/>
          </a:xfrm>
          <a:prstGeom prst="rect">
            <a:avLst/>
          </a:prstGeom>
          <a:solidFill>
            <a:srgbClr val="FFFF99">
              <a:alpha val="85881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Depth map regularization </a:t>
            </a:r>
            <a:r>
              <a:rPr lang="en-US" sz="2000" i="1">
                <a:latin typeface="Times New Roman" pitchFamily="18" charset="0"/>
              </a:rPr>
              <a:t>f </a:t>
            </a:r>
          </a:p>
        </p:txBody>
      </p:sp>
      <p:sp>
        <p:nvSpPr>
          <p:cNvPr id="59399" name="Rectangle 7"/>
          <p:cNvSpPr>
            <a:spLocks noChangeArrowheads="1"/>
          </p:cNvSpPr>
          <p:nvPr/>
        </p:nvSpPr>
        <p:spPr bwMode="auto">
          <a:xfrm>
            <a:off x="158750" y="1785938"/>
            <a:ext cx="3938588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u="sng"/>
              <a:t>1. Homogenous</a:t>
            </a:r>
          </a:p>
          <a:p>
            <a:r>
              <a:rPr lang="en-US" sz="2000"/>
              <a:t>Diffusion (heat eq)</a:t>
            </a:r>
          </a:p>
          <a:p>
            <a:endParaRPr lang="en-US" sz="2000" u="sng"/>
          </a:p>
          <a:p>
            <a:r>
              <a:rPr lang="en-US" sz="2000" u="sng"/>
              <a:t>2. Image-based regularization</a:t>
            </a:r>
            <a:r>
              <a:rPr lang="en-US" sz="2000"/>
              <a:t> – </a:t>
            </a:r>
          </a:p>
          <a:p>
            <a:r>
              <a:rPr lang="en-US" sz="2000"/>
              <a:t>align depth discontinuities with the image discontinuities</a:t>
            </a: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r>
              <a:rPr lang="en-US" sz="2000" u="sng"/>
              <a:t>3. Depth map regularization</a:t>
            </a:r>
            <a:r>
              <a:rPr lang="en-US" sz="2000"/>
              <a:t> </a:t>
            </a:r>
          </a:p>
          <a:p>
            <a:r>
              <a:rPr lang="en-US" sz="2000"/>
              <a:t>Not smooth across surface discontinuities</a:t>
            </a:r>
          </a:p>
        </p:txBody>
      </p:sp>
      <p:sp>
        <p:nvSpPr>
          <p:cNvPr id="59400" name="Rectangle 11"/>
          <p:cNvSpPr>
            <a:spLocks noChangeArrowheads="1"/>
          </p:cNvSpPr>
          <p:nvPr/>
        </p:nvSpPr>
        <p:spPr bwMode="auto">
          <a:xfrm>
            <a:off x="4424363" y="1050925"/>
            <a:ext cx="960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i="1"/>
              <a:t>energy</a:t>
            </a:r>
          </a:p>
        </p:txBody>
      </p:sp>
      <p:sp>
        <p:nvSpPr>
          <p:cNvPr id="59401" name="Rectangle 12"/>
          <p:cNvSpPr>
            <a:spLocks noChangeArrowheads="1"/>
          </p:cNvSpPr>
          <p:nvPr/>
        </p:nvSpPr>
        <p:spPr bwMode="auto">
          <a:xfrm>
            <a:off x="5692775" y="1065213"/>
            <a:ext cx="2343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i="1"/>
              <a:t>Euler Lagrange eq.</a:t>
            </a:r>
          </a:p>
        </p:txBody>
      </p:sp>
      <p:sp>
        <p:nvSpPr>
          <p:cNvPr id="59402" name="Text Box 17"/>
          <p:cNvSpPr txBox="1">
            <a:spLocks noChangeArrowheads="1"/>
          </p:cNvSpPr>
          <p:nvPr/>
        </p:nvSpPr>
        <p:spPr bwMode="auto">
          <a:xfrm>
            <a:off x="4506913" y="3192463"/>
            <a:ext cx="4471987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chemeClr val="bg2"/>
                </a:solidFill>
                <a:latin typeface="Times New Roman" pitchFamily="18" charset="0"/>
              </a:rPr>
              <a:t>g – </a:t>
            </a:r>
            <a:r>
              <a:rPr lang="en-US" sz="2000">
                <a:solidFill>
                  <a:schemeClr val="bg2"/>
                </a:solidFill>
              </a:rPr>
              <a:t>decreasing function 	              g(s</a:t>
            </a:r>
            <a:r>
              <a:rPr lang="en-US" sz="2000" baseline="30000">
                <a:solidFill>
                  <a:schemeClr val="bg2"/>
                </a:solidFill>
              </a:rPr>
              <a:t>2</a:t>
            </a:r>
            <a:r>
              <a:rPr lang="en-US" sz="2000">
                <a:solidFill>
                  <a:schemeClr val="bg2"/>
                </a:solidFill>
              </a:rPr>
              <a:t>)-&gt;0 when s big (high gradients) – inhibit diffusion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chemeClr val="bg2"/>
                </a:solidFill>
              </a:rPr>
              <a:t>D – tensor </a:t>
            </a:r>
          </a:p>
        </p:txBody>
      </p:sp>
      <p:sp>
        <p:nvSpPr>
          <p:cNvPr id="59403" name="AutoShape 18"/>
          <p:cNvSpPr>
            <a:spLocks/>
          </p:cNvSpPr>
          <p:nvPr/>
        </p:nvSpPr>
        <p:spPr bwMode="auto">
          <a:xfrm rot="-5400000">
            <a:off x="7352506" y="5523707"/>
            <a:ext cx="225425" cy="788988"/>
          </a:xfrm>
          <a:prstGeom prst="leftBrace">
            <a:avLst>
              <a:gd name="adj1" fmla="val 291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9404" name="Text Box 19"/>
          <p:cNvSpPr txBox="1">
            <a:spLocks noChangeArrowheads="1"/>
          </p:cNvSpPr>
          <p:nvPr/>
        </p:nvSpPr>
        <p:spPr bwMode="auto">
          <a:xfrm>
            <a:off x="7277100" y="5988050"/>
            <a:ext cx="901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latin typeface="Times New Roman" pitchFamily="18" charset="0"/>
              </a:rPr>
              <a:t>D</a:t>
            </a:r>
            <a:r>
              <a:rPr lang="en-US" u="sng">
                <a:latin typeface="Times New Roman" pitchFamily="18" charset="0"/>
              </a:rPr>
              <a:t> </a:t>
            </a:r>
          </a:p>
        </p:txBody>
      </p:sp>
      <p:graphicFrame>
        <p:nvGraphicFramePr>
          <p:cNvPr id="59405" name="Object 20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6440488" y="4162425"/>
          <a:ext cx="1566862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9" name="Equation" r:id="rId9" imgW="723586" imgH="228501" progId="Equation.3">
                  <p:embed/>
                </p:oleObj>
              </mc:Choice>
              <mc:Fallback>
                <p:oleObj name="Equation" r:id="rId9" imgW="723586" imgH="228501" progId="Equation.3">
                  <p:embed/>
                  <p:pic>
                    <p:nvPicPr>
                      <p:cNvPr id="0" name="Object 2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0488" y="4162425"/>
                        <a:ext cx="1566862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regularization</a:t>
            </a:r>
          </a:p>
        </p:txBody>
      </p:sp>
      <p:graphicFrame>
        <p:nvGraphicFramePr>
          <p:cNvPr id="60419" name="Object 22"/>
          <p:cNvGraphicFramePr>
            <a:graphicFrameLocks noGrp="1" noChangeAspect="1"/>
          </p:cNvGraphicFramePr>
          <p:nvPr>
            <p:ph sz="half" idx="1"/>
          </p:nvPr>
        </p:nvGraphicFramePr>
        <p:xfrm>
          <a:off x="4525963" y="1676400"/>
          <a:ext cx="3844925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9" name="Equation" r:id="rId3" imgW="2057400" imgH="533400" progId="Equation.3">
                  <p:embed/>
                </p:oleObj>
              </mc:Choice>
              <mc:Fallback>
                <p:oleObj name="Equation" r:id="rId3" imgW="2057400" imgH="533400" progId="Equation.3">
                  <p:embed/>
                  <p:pic>
                    <p:nvPicPr>
                      <p:cNvPr id="0" name="Object 2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5963" y="1676400"/>
                        <a:ext cx="3844925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0420" name="Picture 4" descr="deriche_herv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968375"/>
            <a:ext cx="2916238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013200"/>
            <a:ext cx="2922588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2" name="Rectangle 12"/>
          <p:cNvSpPr>
            <a:spLocks noChangeArrowheads="1"/>
          </p:cNvSpPr>
          <p:nvPr/>
        </p:nvSpPr>
        <p:spPr bwMode="auto">
          <a:xfrm>
            <a:off x="4532313" y="3140075"/>
            <a:ext cx="18827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/>
              <a:t>Image-based regularization</a:t>
            </a:r>
          </a:p>
        </p:txBody>
      </p:sp>
      <p:sp>
        <p:nvSpPr>
          <p:cNvPr id="60423" name="Rectangle 13"/>
          <p:cNvSpPr>
            <a:spLocks noChangeArrowheads="1"/>
          </p:cNvSpPr>
          <p:nvPr/>
        </p:nvSpPr>
        <p:spPr bwMode="auto">
          <a:xfrm>
            <a:off x="585788" y="3582988"/>
            <a:ext cx="1495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correlation</a:t>
            </a:r>
          </a:p>
        </p:txBody>
      </p:sp>
      <p:sp>
        <p:nvSpPr>
          <p:cNvPr id="60424" name="Rectangle 14"/>
          <p:cNvSpPr>
            <a:spLocks noChangeArrowheads="1"/>
          </p:cNvSpPr>
          <p:nvPr/>
        </p:nvSpPr>
        <p:spPr bwMode="auto">
          <a:xfrm>
            <a:off x="2265363" y="3536950"/>
            <a:ext cx="1254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i-b regul.</a:t>
            </a:r>
          </a:p>
        </p:txBody>
      </p:sp>
      <p:sp>
        <p:nvSpPr>
          <p:cNvPr id="60425" name="Rectangle 17"/>
          <p:cNvSpPr>
            <a:spLocks noChangeArrowheads="1"/>
          </p:cNvSpPr>
          <p:nvPr/>
        </p:nvSpPr>
        <p:spPr bwMode="auto">
          <a:xfrm>
            <a:off x="2543175" y="5005388"/>
            <a:ext cx="1031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homog</a:t>
            </a:r>
          </a:p>
        </p:txBody>
      </p:sp>
      <p:sp>
        <p:nvSpPr>
          <p:cNvPr id="60426" name="Rectangle 18"/>
          <p:cNvSpPr>
            <a:spLocks noChangeArrowheads="1"/>
          </p:cNvSpPr>
          <p:nvPr/>
        </p:nvSpPr>
        <p:spPr bwMode="auto">
          <a:xfrm>
            <a:off x="1912938" y="6521450"/>
            <a:ext cx="17097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Depth based</a:t>
            </a:r>
          </a:p>
        </p:txBody>
      </p:sp>
      <p:sp>
        <p:nvSpPr>
          <p:cNvPr id="60427" name="Rectangle 20"/>
          <p:cNvSpPr>
            <a:spLocks noChangeArrowheads="1"/>
          </p:cNvSpPr>
          <p:nvPr/>
        </p:nvSpPr>
        <p:spPr bwMode="auto">
          <a:xfrm>
            <a:off x="4608513" y="6156325"/>
            <a:ext cx="18827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/>
              <a:t>depth-based regularization</a:t>
            </a:r>
          </a:p>
        </p:txBody>
      </p:sp>
      <p:graphicFrame>
        <p:nvGraphicFramePr>
          <p:cNvPr id="60428" name="Object 24"/>
          <p:cNvGraphicFramePr>
            <a:graphicFrameLocks noGrp="1" noChangeAspect="1"/>
          </p:cNvGraphicFramePr>
          <p:nvPr>
            <p:ph sz="half" idx="2"/>
          </p:nvPr>
        </p:nvGraphicFramePr>
        <p:xfrm>
          <a:off x="4394200" y="4483100"/>
          <a:ext cx="4402138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0" name="Equation" r:id="rId7" imgW="2247900" imgH="533400" progId="Equation.3">
                  <p:embed/>
                </p:oleObj>
              </mc:Choice>
              <mc:Fallback>
                <p:oleObj name="Equation" r:id="rId7" imgW="2247900" imgH="533400" progId="Equation.3">
                  <p:embed/>
                  <p:pic>
                    <p:nvPicPr>
                      <p:cNvPr id="0" name="Object 2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4200" y="4483100"/>
                        <a:ext cx="4402138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regularization</a:t>
            </a:r>
          </a:p>
        </p:txBody>
      </p:sp>
      <p:pic>
        <p:nvPicPr>
          <p:cNvPr id="148484" name="deriche_synthetic.avi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1409700"/>
            <a:ext cx="4876800" cy="4876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4" name="Rectangle 6"/>
          <p:cNvSpPr>
            <a:spLocks noChangeArrowheads="1"/>
          </p:cNvSpPr>
          <p:nvPr/>
        </p:nvSpPr>
        <p:spPr bwMode="auto">
          <a:xfrm>
            <a:off x="4683125" y="6461125"/>
            <a:ext cx="1254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/>
              <a:t>i-b regul</a:t>
            </a:r>
            <a:r>
              <a:rPr lang="en-US" sz="2000" b="1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1445" name="Rectangle 7"/>
          <p:cNvSpPr>
            <a:spLocks noChangeArrowheads="1"/>
          </p:cNvSpPr>
          <p:nvPr/>
        </p:nvSpPr>
        <p:spPr bwMode="auto">
          <a:xfrm>
            <a:off x="2941638" y="6461125"/>
            <a:ext cx="1270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/>
              <a:t>d-b regul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1484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848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84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84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48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Volumetric representation</a:t>
            </a:r>
          </a:p>
        </p:txBody>
      </p:sp>
      <p:grpSp>
        <p:nvGrpSpPr>
          <p:cNvPr id="7171" name="Group 26"/>
          <p:cNvGrpSpPr>
            <a:grpSpLocks/>
          </p:cNvGrpSpPr>
          <p:nvPr/>
        </p:nvGrpSpPr>
        <p:grpSpPr bwMode="auto">
          <a:xfrm>
            <a:off x="3536950" y="1322388"/>
            <a:ext cx="1831975" cy="1382712"/>
            <a:chOff x="272" y="3419"/>
            <a:chExt cx="867" cy="688"/>
          </a:xfrm>
        </p:grpSpPr>
        <p:sp>
          <p:nvSpPr>
            <p:cNvPr id="7189" name="AutoShape 27"/>
            <p:cNvSpPr>
              <a:spLocks noChangeArrowheads="1"/>
            </p:cNvSpPr>
            <p:nvPr/>
          </p:nvSpPr>
          <p:spPr bwMode="auto">
            <a:xfrm>
              <a:off x="272" y="3424"/>
              <a:ext cx="864" cy="683"/>
            </a:xfrm>
            <a:prstGeom prst="cube">
              <a:avLst>
                <a:gd name="adj" fmla="val 25000"/>
              </a:avLst>
            </a:prstGeom>
            <a:solidFill>
              <a:srgbClr val="FFFF99">
                <a:alpha val="50195"/>
              </a:srgbClr>
            </a:solidFill>
            <a:ln w="9525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190" name="Line 28"/>
            <p:cNvSpPr>
              <a:spLocks noChangeShapeType="1"/>
            </p:cNvSpPr>
            <p:nvPr/>
          </p:nvSpPr>
          <p:spPr bwMode="auto">
            <a:xfrm>
              <a:off x="277" y="3701"/>
              <a:ext cx="683" cy="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1" name="Line 29"/>
            <p:cNvSpPr>
              <a:spLocks noChangeShapeType="1"/>
            </p:cNvSpPr>
            <p:nvPr/>
          </p:nvSpPr>
          <p:spPr bwMode="auto">
            <a:xfrm>
              <a:off x="272" y="3803"/>
              <a:ext cx="683" cy="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2" name="Line 30"/>
            <p:cNvSpPr>
              <a:spLocks noChangeShapeType="1"/>
            </p:cNvSpPr>
            <p:nvPr/>
          </p:nvSpPr>
          <p:spPr bwMode="auto">
            <a:xfrm>
              <a:off x="272" y="3898"/>
              <a:ext cx="683" cy="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3" name="Line 31"/>
            <p:cNvSpPr>
              <a:spLocks noChangeShapeType="1"/>
            </p:cNvSpPr>
            <p:nvPr/>
          </p:nvSpPr>
          <p:spPr bwMode="auto">
            <a:xfrm>
              <a:off x="283" y="4005"/>
              <a:ext cx="683" cy="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4" name="Line 32"/>
            <p:cNvSpPr>
              <a:spLocks noChangeShapeType="1"/>
            </p:cNvSpPr>
            <p:nvPr/>
          </p:nvSpPr>
          <p:spPr bwMode="auto">
            <a:xfrm flipV="1">
              <a:off x="968" y="3837"/>
              <a:ext cx="171" cy="165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5" name="Line 33"/>
            <p:cNvSpPr>
              <a:spLocks noChangeShapeType="1"/>
            </p:cNvSpPr>
            <p:nvPr/>
          </p:nvSpPr>
          <p:spPr bwMode="auto">
            <a:xfrm flipV="1">
              <a:off x="966" y="3733"/>
              <a:ext cx="166" cy="16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6" name="Line 34"/>
            <p:cNvSpPr>
              <a:spLocks noChangeShapeType="1"/>
            </p:cNvSpPr>
            <p:nvPr/>
          </p:nvSpPr>
          <p:spPr bwMode="auto">
            <a:xfrm flipV="1">
              <a:off x="967" y="3640"/>
              <a:ext cx="171" cy="161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7" name="Line 35"/>
            <p:cNvSpPr>
              <a:spLocks noChangeShapeType="1"/>
            </p:cNvSpPr>
            <p:nvPr/>
          </p:nvSpPr>
          <p:spPr bwMode="auto">
            <a:xfrm flipV="1">
              <a:off x="971" y="3532"/>
              <a:ext cx="167" cy="165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8" name="Line 36"/>
            <p:cNvSpPr>
              <a:spLocks noChangeShapeType="1"/>
            </p:cNvSpPr>
            <p:nvPr/>
          </p:nvSpPr>
          <p:spPr bwMode="auto">
            <a:xfrm>
              <a:off x="401" y="3473"/>
              <a:ext cx="683" cy="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9" name="Line 37"/>
            <p:cNvSpPr>
              <a:spLocks noChangeShapeType="1"/>
            </p:cNvSpPr>
            <p:nvPr/>
          </p:nvSpPr>
          <p:spPr bwMode="auto">
            <a:xfrm>
              <a:off x="337" y="3533"/>
              <a:ext cx="683" cy="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0" name="Line 38"/>
            <p:cNvSpPr>
              <a:spLocks noChangeShapeType="1"/>
            </p:cNvSpPr>
            <p:nvPr/>
          </p:nvSpPr>
          <p:spPr bwMode="auto">
            <a:xfrm>
              <a:off x="1032" y="3532"/>
              <a:ext cx="0" cy="504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1" name="Line 39"/>
            <p:cNvSpPr>
              <a:spLocks noChangeShapeType="1"/>
            </p:cNvSpPr>
            <p:nvPr/>
          </p:nvSpPr>
          <p:spPr bwMode="auto">
            <a:xfrm>
              <a:off x="1088" y="3476"/>
              <a:ext cx="0" cy="504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2" name="Line 40"/>
            <p:cNvSpPr>
              <a:spLocks noChangeShapeType="1"/>
            </p:cNvSpPr>
            <p:nvPr/>
          </p:nvSpPr>
          <p:spPr bwMode="auto">
            <a:xfrm>
              <a:off x="372" y="3595"/>
              <a:ext cx="0" cy="504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3" name="Line 41"/>
            <p:cNvSpPr>
              <a:spLocks noChangeShapeType="1"/>
            </p:cNvSpPr>
            <p:nvPr/>
          </p:nvSpPr>
          <p:spPr bwMode="auto">
            <a:xfrm>
              <a:off x="468" y="3601"/>
              <a:ext cx="0" cy="504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4" name="Line 42"/>
            <p:cNvSpPr>
              <a:spLocks noChangeShapeType="1"/>
            </p:cNvSpPr>
            <p:nvPr/>
          </p:nvSpPr>
          <p:spPr bwMode="auto">
            <a:xfrm>
              <a:off x="562" y="3598"/>
              <a:ext cx="0" cy="504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5" name="Line 43"/>
            <p:cNvSpPr>
              <a:spLocks noChangeShapeType="1"/>
            </p:cNvSpPr>
            <p:nvPr/>
          </p:nvSpPr>
          <p:spPr bwMode="auto">
            <a:xfrm>
              <a:off x="655" y="3598"/>
              <a:ext cx="0" cy="504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6" name="Line 44"/>
            <p:cNvSpPr>
              <a:spLocks noChangeShapeType="1"/>
            </p:cNvSpPr>
            <p:nvPr/>
          </p:nvSpPr>
          <p:spPr bwMode="auto">
            <a:xfrm>
              <a:off x="756" y="3600"/>
              <a:ext cx="0" cy="504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7" name="Line 45"/>
            <p:cNvSpPr>
              <a:spLocks noChangeShapeType="1"/>
            </p:cNvSpPr>
            <p:nvPr/>
          </p:nvSpPr>
          <p:spPr bwMode="auto">
            <a:xfrm>
              <a:off x="877" y="3601"/>
              <a:ext cx="0" cy="504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8" name="Line 46"/>
            <p:cNvSpPr>
              <a:spLocks noChangeShapeType="1"/>
            </p:cNvSpPr>
            <p:nvPr/>
          </p:nvSpPr>
          <p:spPr bwMode="auto">
            <a:xfrm flipV="1">
              <a:off x="367" y="3424"/>
              <a:ext cx="179" cy="169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9" name="Line 47"/>
            <p:cNvSpPr>
              <a:spLocks noChangeShapeType="1"/>
            </p:cNvSpPr>
            <p:nvPr/>
          </p:nvSpPr>
          <p:spPr bwMode="auto">
            <a:xfrm flipV="1">
              <a:off x="470" y="3420"/>
              <a:ext cx="179" cy="169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0" name="Line 48"/>
            <p:cNvSpPr>
              <a:spLocks noChangeShapeType="1"/>
            </p:cNvSpPr>
            <p:nvPr/>
          </p:nvSpPr>
          <p:spPr bwMode="auto">
            <a:xfrm flipV="1">
              <a:off x="655" y="3424"/>
              <a:ext cx="179" cy="169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1" name="Line 49"/>
            <p:cNvSpPr>
              <a:spLocks noChangeShapeType="1"/>
            </p:cNvSpPr>
            <p:nvPr/>
          </p:nvSpPr>
          <p:spPr bwMode="auto">
            <a:xfrm flipV="1">
              <a:off x="561" y="3419"/>
              <a:ext cx="179" cy="169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2" name="Line 50"/>
            <p:cNvSpPr>
              <a:spLocks noChangeShapeType="1"/>
            </p:cNvSpPr>
            <p:nvPr/>
          </p:nvSpPr>
          <p:spPr bwMode="auto">
            <a:xfrm flipV="1">
              <a:off x="757" y="3421"/>
              <a:ext cx="179" cy="169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3" name="Line 51"/>
            <p:cNvSpPr>
              <a:spLocks noChangeShapeType="1"/>
            </p:cNvSpPr>
            <p:nvPr/>
          </p:nvSpPr>
          <p:spPr bwMode="auto">
            <a:xfrm flipV="1">
              <a:off x="875" y="3423"/>
              <a:ext cx="179" cy="169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172" name="Group 56"/>
          <p:cNvGrpSpPr>
            <a:grpSpLocks/>
          </p:cNvGrpSpPr>
          <p:nvPr/>
        </p:nvGrpSpPr>
        <p:grpSpPr bwMode="auto">
          <a:xfrm rot="-5589694">
            <a:off x="4110831" y="3566319"/>
            <a:ext cx="296863" cy="250825"/>
            <a:chOff x="2604" y="3863"/>
            <a:chExt cx="187" cy="158"/>
          </a:xfrm>
        </p:grpSpPr>
        <p:sp>
          <p:nvSpPr>
            <p:cNvPr id="7187" name="AutoShape 57"/>
            <p:cNvSpPr>
              <a:spLocks noChangeArrowheads="1"/>
            </p:cNvSpPr>
            <p:nvPr/>
          </p:nvSpPr>
          <p:spPr bwMode="auto">
            <a:xfrm>
              <a:off x="2604" y="3863"/>
              <a:ext cx="111" cy="158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188" name="AutoShape 58"/>
            <p:cNvSpPr>
              <a:spLocks noChangeArrowheads="1"/>
            </p:cNvSpPr>
            <p:nvPr/>
          </p:nvSpPr>
          <p:spPr bwMode="auto">
            <a:xfrm rot="5551170">
              <a:off x="2705" y="3900"/>
              <a:ext cx="84" cy="89"/>
            </a:xfrm>
            <a:prstGeom prst="can">
              <a:avLst>
                <a:gd name="adj" fmla="val 26488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7173" name="AutoShape 62"/>
          <p:cNvSpPr>
            <a:spLocks noChangeArrowheads="1"/>
          </p:cNvSpPr>
          <p:nvPr/>
        </p:nvSpPr>
        <p:spPr bwMode="auto">
          <a:xfrm rot="5425862">
            <a:off x="2670176" y="2605087"/>
            <a:ext cx="476250" cy="384175"/>
          </a:xfrm>
          <a:prstGeom prst="parallelogram">
            <a:avLst>
              <a:gd name="adj" fmla="val 30992"/>
            </a:avLst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7174" name="Group 59"/>
          <p:cNvGrpSpPr>
            <a:grpSpLocks/>
          </p:cNvGrpSpPr>
          <p:nvPr/>
        </p:nvGrpSpPr>
        <p:grpSpPr bwMode="auto">
          <a:xfrm rot="-1581764">
            <a:off x="2549525" y="2836863"/>
            <a:ext cx="296863" cy="250825"/>
            <a:chOff x="2604" y="3863"/>
            <a:chExt cx="187" cy="158"/>
          </a:xfrm>
        </p:grpSpPr>
        <p:sp>
          <p:nvSpPr>
            <p:cNvPr id="7185" name="AutoShape 60"/>
            <p:cNvSpPr>
              <a:spLocks noChangeArrowheads="1"/>
            </p:cNvSpPr>
            <p:nvPr/>
          </p:nvSpPr>
          <p:spPr bwMode="auto">
            <a:xfrm>
              <a:off x="2604" y="3863"/>
              <a:ext cx="111" cy="158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186" name="AutoShape 61"/>
            <p:cNvSpPr>
              <a:spLocks noChangeArrowheads="1"/>
            </p:cNvSpPr>
            <p:nvPr/>
          </p:nvSpPr>
          <p:spPr bwMode="auto">
            <a:xfrm rot="5551170">
              <a:off x="2705" y="3900"/>
              <a:ext cx="84" cy="89"/>
            </a:xfrm>
            <a:prstGeom prst="can">
              <a:avLst>
                <a:gd name="adj" fmla="val 26488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7175" name="Rectangle 63"/>
          <p:cNvSpPr>
            <a:spLocks noChangeArrowheads="1"/>
          </p:cNvSpPr>
          <p:nvPr/>
        </p:nvSpPr>
        <p:spPr bwMode="auto">
          <a:xfrm>
            <a:off x="3910013" y="3019425"/>
            <a:ext cx="561975" cy="377825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176" name="AutoShape 64"/>
          <p:cNvSpPr>
            <a:spLocks noChangeArrowheads="1"/>
          </p:cNvSpPr>
          <p:nvPr/>
        </p:nvSpPr>
        <p:spPr bwMode="auto">
          <a:xfrm rot="16174138" flipH="1">
            <a:off x="5665788" y="2638425"/>
            <a:ext cx="476250" cy="384175"/>
          </a:xfrm>
          <a:prstGeom prst="parallelogram">
            <a:avLst>
              <a:gd name="adj" fmla="val 30992"/>
            </a:avLst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7177" name="Group 53"/>
          <p:cNvGrpSpPr>
            <a:grpSpLocks/>
          </p:cNvGrpSpPr>
          <p:nvPr/>
        </p:nvGrpSpPr>
        <p:grpSpPr bwMode="auto">
          <a:xfrm rot="-9922738">
            <a:off x="5943600" y="2801938"/>
            <a:ext cx="296863" cy="250825"/>
            <a:chOff x="2604" y="3863"/>
            <a:chExt cx="187" cy="158"/>
          </a:xfrm>
        </p:grpSpPr>
        <p:sp>
          <p:nvSpPr>
            <p:cNvPr id="7183" name="AutoShape 54"/>
            <p:cNvSpPr>
              <a:spLocks noChangeArrowheads="1"/>
            </p:cNvSpPr>
            <p:nvPr/>
          </p:nvSpPr>
          <p:spPr bwMode="auto">
            <a:xfrm>
              <a:off x="2604" y="3863"/>
              <a:ext cx="111" cy="158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184" name="AutoShape 55"/>
            <p:cNvSpPr>
              <a:spLocks noChangeArrowheads="1"/>
            </p:cNvSpPr>
            <p:nvPr/>
          </p:nvSpPr>
          <p:spPr bwMode="auto">
            <a:xfrm rot="5551170">
              <a:off x="2705" y="3900"/>
              <a:ext cx="84" cy="89"/>
            </a:xfrm>
            <a:prstGeom prst="can">
              <a:avLst>
                <a:gd name="adj" fmla="val 26488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7178" name="Rectangle 65"/>
          <p:cNvSpPr>
            <a:spLocks noChangeArrowheads="1"/>
          </p:cNvSpPr>
          <p:nvPr/>
        </p:nvSpPr>
        <p:spPr bwMode="auto">
          <a:xfrm>
            <a:off x="4160838" y="2097088"/>
            <a:ext cx="193675" cy="18415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179" name="AutoShape 67"/>
          <p:cNvSpPr>
            <a:spLocks noChangeArrowheads="1"/>
          </p:cNvSpPr>
          <p:nvPr/>
        </p:nvSpPr>
        <p:spPr bwMode="auto">
          <a:xfrm rot="5425862">
            <a:off x="2823369" y="2737644"/>
            <a:ext cx="127000" cy="122238"/>
          </a:xfrm>
          <a:prstGeom prst="parallelogram">
            <a:avLst>
              <a:gd name="adj" fmla="val 25974"/>
            </a:avLst>
          </a:prstGeom>
          <a:solidFill>
            <a:srgbClr val="FF6600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180" name="Rectangle 68"/>
          <p:cNvSpPr>
            <a:spLocks noChangeArrowheads="1"/>
          </p:cNvSpPr>
          <p:nvPr/>
        </p:nvSpPr>
        <p:spPr bwMode="auto">
          <a:xfrm>
            <a:off x="4154488" y="3187700"/>
            <a:ext cx="92075" cy="841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181" name="AutoShape 70"/>
          <p:cNvSpPr>
            <a:spLocks noChangeArrowheads="1"/>
          </p:cNvSpPr>
          <p:nvPr/>
        </p:nvSpPr>
        <p:spPr bwMode="auto">
          <a:xfrm rot="16174138" flipH="1">
            <a:off x="5847556" y="2769394"/>
            <a:ext cx="96838" cy="101600"/>
          </a:xfrm>
          <a:prstGeom prst="parallelogram">
            <a:avLst>
              <a:gd name="adj" fmla="val 25000"/>
            </a:avLst>
          </a:prstGeom>
          <a:solidFill>
            <a:srgbClr val="FF6600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182" name="Rectangle 71"/>
          <p:cNvSpPr>
            <a:spLocks noChangeArrowheads="1"/>
          </p:cNvSpPr>
          <p:nvPr/>
        </p:nvSpPr>
        <p:spPr bwMode="auto">
          <a:xfrm>
            <a:off x="230188" y="4397375"/>
            <a:ext cx="8148637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144588">
              <a:buFont typeface="Wingdings" pitchFamily="2" charset="2"/>
              <a:buNone/>
            </a:pPr>
            <a:r>
              <a:rPr lang="en-US" sz="2000" u="sng">
                <a:solidFill>
                  <a:srgbClr val="0066FF"/>
                </a:solidFill>
              </a:rPr>
              <a:t>Object :</a:t>
            </a:r>
            <a:r>
              <a:rPr lang="en-US" sz="2000"/>
              <a:t>     collection of voxels</a:t>
            </a:r>
          </a:p>
          <a:p>
            <a:pPr defTabSz="1144588">
              <a:buFont typeface="Wingdings" pitchFamily="2" charset="2"/>
              <a:buNone/>
            </a:pPr>
            <a:r>
              <a:rPr lang="en-US" sz="2000" u="sng">
                <a:solidFill>
                  <a:srgbClr val="0066FF"/>
                </a:solidFill>
              </a:rPr>
              <a:t>Normals :</a:t>
            </a:r>
            <a:r>
              <a:rPr lang="en-US" sz="2000"/>
              <a:t>  ?</a:t>
            </a:r>
          </a:p>
          <a:p>
            <a:pPr defTabSz="1144588">
              <a:buFont typeface="Wingdings" pitchFamily="2" charset="2"/>
              <a:buNone/>
            </a:pPr>
            <a:r>
              <a:rPr lang="en-US" sz="2000" u="sng">
                <a:solidFill>
                  <a:srgbClr val="0066FF"/>
                </a:solidFill>
              </a:rPr>
              <a:t>Method:</a:t>
            </a:r>
            <a:r>
              <a:rPr lang="en-US" sz="2000"/>
              <a:t>    carve away voxels that are not photo-consistent with images</a:t>
            </a:r>
          </a:p>
          <a:p>
            <a:pPr defTabSz="1144588">
              <a:buFont typeface="Wingdings" pitchFamily="2" charset="2"/>
              <a:buNone/>
            </a:pPr>
            <a:r>
              <a:rPr lang="en-US" sz="2000"/>
              <a:t>	 (purely discrete)</a:t>
            </a:r>
          </a:p>
          <a:p>
            <a:pPr defTabSz="1144588">
              <a:buFont typeface="Wingdings" pitchFamily="2" charset="2"/>
              <a:buNone/>
            </a:pPr>
            <a:r>
              <a:rPr lang="en-US" sz="2000" u="sng">
                <a:solidFill>
                  <a:srgbClr val="0066FF"/>
                </a:solidFill>
              </a:rPr>
              <a:t>Regularization:</a:t>
            </a:r>
            <a:r>
              <a:rPr lang="en-US" sz="2000"/>
              <a:t>  no way of ensuring smoothness</a:t>
            </a:r>
            <a:endParaRPr lang="en-US" sz="2000" u="sng">
              <a:solidFill>
                <a:srgbClr val="0066FF"/>
              </a:solidFill>
            </a:endParaRPr>
          </a:p>
          <a:p>
            <a:pPr defTabSz="1144588">
              <a:buFont typeface="Wingdings" pitchFamily="2" charset="2"/>
              <a:buNone/>
            </a:pPr>
            <a:r>
              <a:rPr lang="en-US" sz="2000" u="sng">
                <a:solidFill>
                  <a:srgbClr val="0066FF"/>
                </a:solidFill>
              </a:rPr>
              <a:t>Visibility:</a:t>
            </a:r>
            <a:r>
              <a:rPr lang="en-US" sz="2000"/>
              <a:t>    ensured by the </a:t>
            </a:r>
            <a:r>
              <a:rPr lang="en-US" sz="2000" u="sng"/>
              <a:t>order of traversal </a:t>
            </a:r>
            <a:r>
              <a:rPr lang="en-US" sz="2000"/>
              <a:t>(in general a problem!)</a:t>
            </a:r>
          </a:p>
          <a:p>
            <a:pPr defTabSz="1144588">
              <a:buFont typeface="Wingdings" pitchFamily="2" charset="2"/>
              <a:buNone/>
            </a:pP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Learn more about variational methods</a:t>
            </a:r>
          </a:p>
        </p:txBody>
      </p:sp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7085013" y="1143000"/>
            <a:ext cx="23336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1800" b="1"/>
              <a:t>Jan Erik Solem </a:t>
            </a:r>
          </a:p>
          <a:p>
            <a:r>
              <a:rPr lang="en-US" sz="1800"/>
              <a:t>PhD thesis, </a:t>
            </a:r>
          </a:p>
          <a:p>
            <a:r>
              <a:rPr lang="en-US" sz="1800"/>
              <a:t>Malmo Univ. </a:t>
            </a:r>
          </a:p>
        </p:txBody>
      </p:sp>
      <p:pic>
        <p:nvPicPr>
          <p:cNvPr id="624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993775"/>
            <a:ext cx="1411288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1012825"/>
            <a:ext cx="1230312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0" name="Text Box 7"/>
          <p:cNvSpPr txBox="1">
            <a:spLocks noChangeArrowheads="1"/>
          </p:cNvSpPr>
          <p:nvPr/>
        </p:nvSpPr>
        <p:spPr bwMode="auto">
          <a:xfrm>
            <a:off x="1690688" y="1014413"/>
            <a:ext cx="3233737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2000" b="1"/>
              <a:t>Level Set Methods 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2000"/>
              <a:t>S. Osher and R. Fedkiw, 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2000"/>
              <a:t>Springer 2003</a:t>
            </a:r>
            <a:r>
              <a:rPr lang="en-US" sz="2000" u="sng"/>
              <a:t> </a:t>
            </a:r>
          </a:p>
        </p:txBody>
      </p:sp>
      <p:pic>
        <p:nvPicPr>
          <p:cNvPr id="6247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959100"/>
            <a:ext cx="1247775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2" name="Rectangle 9"/>
          <p:cNvSpPr>
            <a:spLocks noChangeArrowheads="1"/>
          </p:cNvSpPr>
          <p:nvPr/>
        </p:nvSpPr>
        <p:spPr bwMode="auto">
          <a:xfrm>
            <a:off x="1803400" y="2897188"/>
            <a:ext cx="25304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2000" b="1"/>
              <a:t>Mathematical Problems in Image Processing </a:t>
            </a:r>
          </a:p>
          <a:p>
            <a:r>
              <a:rPr lang="en-US" sz="2000"/>
              <a:t>Aubert et al</a:t>
            </a:r>
          </a:p>
          <a:p>
            <a:r>
              <a:rPr lang="en-US" sz="2000"/>
              <a:t>Springer 2002</a:t>
            </a:r>
          </a:p>
        </p:txBody>
      </p:sp>
      <p:pic>
        <p:nvPicPr>
          <p:cNvPr id="6247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5" y="2901950"/>
            <a:ext cx="14287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4" name="Rectangle 11"/>
          <p:cNvSpPr>
            <a:spLocks noChangeArrowheads="1"/>
          </p:cNvSpPr>
          <p:nvPr/>
        </p:nvSpPr>
        <p:spPr bwMode="auto">
          <a:xfrm>
            <a:off x="7173913" y="2922588"/>
            <a:ext cx="233362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1800" b="1"/>
              <a:t>Hailin Jin </a:t>
            </a:r>
          </a:p>
          <a:p>
            <a:r>
              <a:rPr lang="en-US" sz="1800"/>
              <a:t>PhD thesis, </a:t>
            </a:r>
          </a:p>
          <a:p>
            <a:r>
              <a:rPr lang="en-US" sz="1800"/>
              <a:t>Washington Univ. </a:t>
            </a:r>
          </a:p>
        </p:txBody>
      </p:sp>
      <p:pic>
        <p:nvPicPr>
          <p:cNvPr id="62475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879975"/>
            <a:ext cx="1311275" cy="197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6" name="Rectangle 13"/>
          <p:cNvSpPr>
            <a:spLocks noChangeArrowheads="1"/>
          </p:cNvSpPr>
          <p:nvPr/>
        </p:nvSpPr>
        <p:spPr bwMode="auto">
          <a:xfrm>
            <a:off x="1846263" y="5118100"/>
            <a:ext cx="21463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1800" b="1"/>
              <a:t>The Handbook of Mathematical Models in Computer Vision </a:t>
            </a:r>
          </a:p>
          <a:p>
            <a:r>
              <a:rPr lang="en-US" sz="1800"/>
              <a:t>N. Pragios editor</a:t>
            </a:r>
          </a:p>
          <a:p>
            <a:r>
              <a:rPr lang="en-US" sz="1800"/>
              <a:t>Springer 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ChangeArrowheads="1"/>
          </p:cNvSpPr>
          <p:nvPr/>
        </p:nvSpPr>
        <p:spPr bwMode="auto">
          <a:xfrm>
            <a:off x="0" y="5230813"/>
            <a:ext cx="9144000" cy="965200"/>
          </a:xfrm>
          <a:prstGeom prst="rect">
            <a:avLst/>
          </a:prstGeom>
          <a:solidFill>
            <a:srgbClr val="FFFF99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Graph-cuts and hypersurfaces</a:t>
            </a:r>
          </a:p>
        </p:txBody>
      </p:sp>
      <p:sp>
        <p:nvSpPr>
          <p:cNvPr id="63492" name="Rectangle 3"/>
          <p:cNvSpPr>
            <a:spLocks noChangeArrowheads="1"/>
          </p:cNvSpPr>
          <p:nvPr/>
        </p:nvSpPr>
        <p:spPr bwMode="auto">
          <a:xfrm>
            <a:off x="31750" y="1136650"/>
            <a:ext cx="90408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30188" indent="-230188">
              <a:buFont typeface="Wingdings" pitchFamily="2" charset="2"/>
              <a:buChar char="§"/>
              <a:tabLst>
                <a:tab pos="111125" algn="l"/>
              </a:tabLst>
            </a:pPr>
            <a:r>
              <a:rPr lang="en-US" sz="2000"/>
              <a:t>Geometric graph for stereo</a:t>
            </a:r>
          </a:p>
          <a:p>
            <a:pPr marL="230188" indent="-230188">
              <a:tabLst>
                <a:tab pos="111125" algn="l"/>
              </a:tabLst>
            </a:pPr>
            <a:endParaRPr lang="en-US" sz="2000"/>
          </a:p>
          <a:p>
            <a:pPr marL="230188" indent="-230188">
              <a:buFont typeface="Wingdings" pitchFamily="2" charset="2"/>
              <a:buChar char="§"/>
              <a:tabLst>
                <a:tab pos="111125" algn="l"/>
              </a:tabLst>
            </a:pPr>
            <a:r>
              <a:rPr lang="en-US" sz="2000"/>
              <a:t>Convex smoothing – global convergence</a:t>
            </a:r>
          </a:p>
        </p:txBody>
      </p:sp>
      <p:sp>
        <p:nvSpPr>
          <p:cNvPr id="63493" name="Rectangle 4"/>
          <p:cNvSpPr>
            <a:spLocks noChangeArrowheads="1"/>
          </p:cNvSpPr>
          <p:nvPr/>
        </p:nvSpPr>
        <p:spPr bwMode="auto">
          <a:xfrm>
            <a:off x="4975225" y="1287463"/>
            <a:ext cx="3627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66FF"/>
                </a:solidFill>
              </a:rPr>
              <a:t>[Ishikawa, Geiger ECCV 1998]</a:t>
            </a:r>
          </a:p>
        </p:txBody>
      </p:sp>
      <p:sp>
        <p:nvSpPr>
          <p:cNvPr id="63494" name="Rectangle 5"/>
          <p:cNvSpPr>
            <a:spLocks noChangeArrowheads="1"/>
          </p:cNvSpPr>
          <p:nvPr/>
        </p:nvSpPr>
        <p:spPr bwMode="auto">
          <a:xfrm>
            <a:off x="4981575" y="982663"/>
            <a:ext cx="3654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66FF"/>
                </a:solidFill>
              </a:rPr>
              <a:t>[Roy,Cox ICCV 98, IJCV 1999]</a:t>
            </a:r>
          </a:p>
        </p:txBody>
      </p:sp>
      <p:sp>
        <p:nvSpPr>
          <p:cNvPr id="63495" name="Rectangle 6"/>
          <p:cNvSpPr>
            <a:spLocks noChangeArrowheads="1"/>
          </p:cNvSpPr>
          <p:nvPr/>
        </p:nvSpPr>
        <p:spPr bwMode="auto">
          <a:xfrm>
            <a:off x="77788" y="4229100"/>
            <a:ext cx="9066212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30188" indent="-230188">
              <a:buFont typeface="Wingdings" pitchFamily="2" charset="2"/>
              <a:buChar char="§"/>
            </a:pPr>
            <a:r>
              <a:rPr lang="en-US" sz="2000" u="sng">
                <a:solidFill>
                  <a:srgbClr val="0066FF"/>
                </a:solidFill>
              </a:rPr>
              <a:t>Connection between cuts and hypersurfaces in continuous spaces</a:t>
            </a:r>
            <a:r>
              <a:rPr lang="en-US" u="sng">
                <a:solidFill>
                  <a:srgbClr val="0066FF"/>
                </a:solidFill>
              </a:rPr>
              <a:t> </a:t>
            </a:r>
          </a:p>
          <a:p>
            <a:pPr marL="230188" indent="-230188">
              <a:buFont typeface="Wingdings" pitchFamily="2" charset="2"/>
              <a:buNone/>
            </a:pPr>
            <a:r>
              <a:rPr lang="en-US" sz="2000">
                <a:solidFill>
                  <a:srgbClr val="0066FF"/>
                </a:solidFill>
              </a:rPr>
              <a:t>   </a:t>
            </a:r>
            <a:r>
              <a:rPr lang="en-US" sz="2000" b="1">
                <a:solidFill>
                  <a:srgbClr val="0066FF"/>
                </a:solidFill>
              </a:rPr>
              <a:t>[ Boykov, Kolmogorov: Computing geodesics and minimal surfaces via graph cuts, ICCV 2003]</a:t>
            </a:r>
          </a:p>
          <a:p>
            <a:pPr marL="230188" indent="-230188">
              <a:buFont typeface="Wingdings" pitchFamily="2" charset="2"/>
              <a:buNone/>
            </a:pPr>
            <a:r>
              <a:rPr lang="en-US" sz="2000"/>
              <a:t>	Show how to build a grid graph and sets the weights such that the cost of cuts is arbitrarily close to the area of corresponding surface for any anisotropic Riemannian metric. </a:t>
            </a:r>
          </a:p>
          <a:p>
            <a:pPr marL="230188" indent="-230188">
              <a:buFont typeface="Wingdings" pitchFamily="2" charset="2"/>
              <a:buNone/>
            </a:pPr>
            <a:r>
              <a:rPr lang="en-US" sz="2000"/>
              <a:t>	Graph cut to find globally minimum surfaces (like level sets) under arbitrary  Riemannian metric.</a:t>
            </a:r>
          </a:p>
          <a:p>
            <a:pPr marL="230188" indent="-230188">
              <a:buFont typeface="Wingdings" pitchFamily="2" charset="2"/>
              <a:buNone/>
            </a:pPr>
            <a:r>
              <a:rPr lang="en-US" sz="2000" b="1">
                <a:solidFill>
                  <a:srgbClr val="0066FF"/>
                </a:solidFill>
              </a:rPr>
              <a:t>   </a:t>
            </a:r>
          </a:p>
        </p:txBody>
      </p:sp>
      <p:sp>
        <p:nvSpPr>
          <p:cNvPr id="63496" name="Text Box 16"/>
          <p:cNvSpPr txBox="1">
            <a:spLocks noChangeArrowheads="1"/>
          </p:cNvSpPr>
          <p:nvPr/>
        </p:nvSpPr>
        <p:spPr bwMode="auto">
          <a:xfrm>
            <a:off x="4600575" y="3935413"/>
            <a:ext cx="3879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FF6600"/>
                </a:solidFill>
              </a:rPr>
              <a:t>Riemannian metric </a:t>
            </a:r>
            <a:r>
              <a:rPr lang="en-US" sz="1800">
                <a:solidFill>
                  <a:srgbClr val="FF6600"/>
                </a:solidFill>
              </a:rPr>
              <a:t>(varying tensor)</a:t>
            </a:r>
            <a:endParaRPr lang="en-US" sz="1800" i="1">
              <a:solidFill>
                <a:srgbClr val="FF6600"/>
              </a:solidFill>
            </a:endParaRPr>
          </a:p>
        </p:txBody>
      </p:sp>
      <p:sp>
        <p:nvSpPr>
          <p:cNvPr id="63497" name="Text Box 17"/>
          <p:cNvSpPr txBox="1">
            <a:spLocks noChangeArrowheads="1"/>
          </p:cNvSpPr>
          <p:nvPr/>
        </p:nvSpPr>
        <p:spPr bwMode="auto">
          <a:xfrm>
            <a:off x="1079500" y="3933825"/>
            <a:ext cx="23431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6600"/>
                </a:solidFill>
              </a:rPr>
              <a:t>Euclidian metric </a:t>
            </a:r>
            <a:r>
              <a:rPr lang="en-US" sz="1800">
                <a:solidFill>
                  <a:srgbClr val="FF6600"/>
                </a:solidFill>
              </a:rPr>
              <a:t>(ct)</a:t>
            </a:r>
          </a:p>
        </p:txBody>
      </p:sp>
      <p:grpSp>
        <p:nvGrpSpPr>
          <p:cNvPr id="63498" name="Group 36"/>
          <p:cNvGrpSpPr>
            <a:grpSpLocks/>
          </p:cNvGrpSpPr>
          <p:nvPr/>
        </p:nvGrpSpPr>
        <p:grpSpPr bwMode="auto">
          <a:xfrm>
            <a:off x="763588" y="2162175"/>
            <a:ext cx="2917825" cy="1730375"/>
            <a:chOff x="481" y="1362"/>
            <a:chExt cx="1838" cy="1090"/>
          </a:xfrm>
        </p:grpSpPr>
        <p:sp>
          <p:nvSpPr>
            <p:cNvPr id="63511" name="Line 9"/>
            <p:cNvSpPr>
              <a:spLocks noChangeShapeType="1"/>
            </p:cNvSpPr>
            <p:nvPr/>
          </p:nvSpPr>
          <p:spPr bwMode="auto">
            <a:xfrm flipV="1">
              <a:off x="710" y="1398"/>
              <a:ext cx="1609" cy="92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12" name="Oval 10"/>
            <p:cNvSpPr>
              <a:spLocks noChangeArrowheads="1"/>
            </p:cNvSpPr>
            <p:nvPr/>
          </p:nvSpPr>
          <p:spPr bwMode="auto">
            <a:xfrm>
              <a:off x="2051" y="1509"/>
              <a:ext cx="71" cy="7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3513" name="Oval 11"/>
            <p:cNvSpPr>
              <a:spLocks noChangeArrowheads="1"/>
            </p:cNvSpPr>
            <p:nvPr/>
          </p:nvSpPr>
          <p:spPr bwMode="auto">
            <a:xfrm>
              <a:off x="1098" y="2050"/>
              <a:ext cx="71" cy="7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3514" name="Text Box 18"/>
            <p:cNvSpPr txBox="1">
              <a:spLocks noChangeArrowheads="1"/>
            </p:cNvSpPr>
            <p:nvPr/>
          </p:nvSpPr>
          <p:spPr bwMode="auto">
            <a:xfrm>
              <a:off x="979" y="1782"/>
              <a:ext cx="23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i="1">
                  <a:latin typeface="Tahoma" pitchFamily="34" charset="0"/>
                </a:rPr>
                <a:t>A</a:t>
              </a:r>
            </a:p>
          </p:txBody>
        </p:sp>
        <p:sp>
          <p:nvSpPr>
            <p:cNvPr id="63515" name="Text Box 19"/>
            <p:cNvSpPr txBox="1">
              <a:spLocks noChangeArrowheads="1"/>
            </p:cNvSpPr>
            <p:nvPr/>
          </p:nvSpPr>
          <p:spPr bwMode="auto">
            <a:xfrm>
              <a:off x="2066" y="1493"/>
              <a:ext cx="22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i="1">
                  <a:latin typeface="Tahoma" pitchFamily="34" charset="0"/>
                </a:rPr>
                <a:t>B</a:t>
              </a:r>
            </a:p>
          </p:txBody>
        </p:sp>
        <p:grpSp>
          <p:nvGrpSpPr>
            <p:cNvPr id="63516" name="Group 23"/>
            <p:cNvGrpSpPr>
              <a:grpSpLocks/>
            </p:cNvGrpSpPr>
            <p:nvPr/>
          </p:nvGrpSpPr>
          <p:grpSpPr bwMode="auto">
            <a:xfrm>
              <a:off x="769" y="1362"/>
              <a:ext cx="1285" cy="1090"/>
              <a:chOff x="363" y="1399"/>
              <a:chExt cx="1572" cy="1375"/>
            </a:xfrm>
          </p:grpSpPr>
          <p:sp>
            <p:nvSpPr>
              <p:cNvPr id="63518" name="Oval 24"/>
              <p:cNvSpPr>
                <a:spLocks noChangeArrowheads="1"/>
              </p:cNvSpPr>
              <p:nvPr/>
            </p:nvSpPr>
            <p:spPr bwMode="auto">
              <a:xfrm>
                <a:off x="651" y="2152"/>
                <a:ext cx="319" cy="318"/>
              </a:xfrm>
              <a:prstGeom prst="ellipse">
                <a:avLst/>
              </a:prstGeom>
              <a:noFill/>
              <a:ln w="19050">
                <a:solidFill>
                  <a:srgbClr val="FF66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3519" name="Oval 25"/>
              <p:cNvSpPr>
                <a:spLocks noChangeArrowheads="1"/>
              </p:cNvSpPr>
              <p:nvPr/>
            </p:nvSpPr>
            <p:spPr bwMode="auto">
              <a:xfrm>
                <a:off x="363" y="1865"/>
                <a:ext cx="902" cy="909"/>
              </a:xfrm>
              <a:prstGeom prst="ellipse">
                <a:avLst/>
              </a:prstGeom>
              <a:noFill/>
              <a:ln w="19050">
                <a:solidFill>
                  <a:srgbClr val="FF66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3520" name="Arc 26"/>
              <p:cNvSpPr>
                <a:spLocks/>
              </p:cNvSpPr>
              <p:nvPr/>
            </p:nvSpPr>
            <p:spPr bwMode="auto">
              <a:xfrm>
                <a:off x="969" y="1599"/>
                <a:ext cx="634" cy="745"/>
              </a:xfrm>
              <a:custGeom>
                <a:avLst/>
                <a:gdLst>
                  <a:gd name="T0" fmla="*/ 4 w 21600"/>
                  <a:gd name="T1" fmla="*/ 0 h 22017"/>
                  <a:gd name="T2" fmla="*/ 19 w 21600"/>
                  <a:gd name="T3" fmla="*/ 25 h 22017"/>
                  <a:gd name="T4" fmla="*/ 0 w 21600"/>
                  <a:gd name="T5" fmla="*/ 24 h 2201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17" fill="none" extrusionOk="0">
                    <a:moveTo>
                      <a:pt x="4831" y="0"/>
                    </a:moveTo>
                    <a:cubicBezTo>
                      <a:pt x="14644" y="2252"/>
                      <a:pt x="21600" y="10985"/>
                      <a:pt x="21600" y="21053"/>
                    </a:cubicBezTo>
                    <a:cubicBezTo>
                      <a:pt x="21600" y="21374"/>
                      <a:pt x="21592" y="21695"/>
                      <a:pt x="21578" y="22017"/>
                    </a:cubicBezTo>
                  </a:path>
                  <a:path w="21600" h="22017" stroke="0" extrusionOk="0">
                    <a:moveTo>
                      <a:pt x="4831" y="0"/>
                    </a:moveTo>
                    <a:cubicBezTo>
                      <a:pt x="14644" y="2252"/>
                      <a:pt x="21600" y="10985"/>
                      <a:pt x="21600" y="21053"/>
                    </a:cubicBezTo>
                    <a:cubicBezTo>
                      <a:pt x="21600" y="21374"/>
                      <a:pt x="21592" y="21695"/>
                      <a:pt x="21578" y="22017"/>
                    </a:cubicBezTo>
                    <a:lnTo>
                      <a:pt x="0" y="21053"/>
                    </a:lnTo>
                    <a:lnTo>
                      <a:pt x="483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66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21" name="Arc 27"/>
              <p:cNvSpPr>
                <a:spLocks/>
              </p:cNvSpPr>
              <p:nvPr/>
            </p:nvSpPr>
            <p:spPr bwMode="auto">
              <a:xfrm>
                <a:off x="696" y="1399"/>
                <a:ext cx="1239" cy="761"/>
              </a:xfrm>
              <a:custGeom>
                <a:avLst/>
                <a:gdLst>
                  <a:gd name="T0" fmla="*/ 47 w 21575"/>
                  <a:gd name="T1" fmla="*/ 0 h 16202"/>
                  <a:gd name="T2" fmla="*/ 71 w 21575"/>
                  <a:gd name="T3" fmla="*/ 33 h 16202"/>
                  <a:gd name="T4" fmla="*/ 0 w 21575"/>
                  <a:gd name="T5" fmla="*/ 36 h 162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75" h="16202" fill="none" extrusionOk="0">
                    <a:moveTo>
                      <a:pt x="14284" y="0"/>
                    </a:moveTo>
                    <a:cubicBezTo>
                      <a:pt x="18663" y="3860"/>
                      <a:pt x="21292" y="9327"/>
                      <a:pt x="21574" y="15158"/>
                    </a:cubicBezTo>
                  </a:path>
                  <a:path w="21575" h="16202" stroke="0" extrusionOk="0">
                    <a:moveTo>
                      <a:pt x="14284" y="0"/>
                    </a:moveTo>
                    <a:cubicBezTo>
                      <a:pt x="18663" y="3860"/>
                      <a:pt x="21292" y="9327"/>
                      <a:pt x="21574" y="15158"/>
                    </a:cubicBezTo>
                    <a:lnTo>
                      <a:pt x="0" y="16202"/>
                    </a:lnTo>
                    <a:lnTo>
                      <a:pt x="14284" y="0"/>
                    </a:lnTo>
                    <a:close/>
                  </a:path>
                </a:pathLst>
              </a:custGeom>
              <a:noFill/>
              <a:ln w="19050">
                <a:solidFill>
                  <a:srgbClr val="FF66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3517" name="Text Box 34"/>
            <p:cNvSpPr txBox="1">
              <a:spLocks noChangeArrowheads="1"/>
            </p:cNvSpPr>
            <p:nvPr/>
          </p:nvSpPr>
          <p:spPr bwMode="auto">
            <a:xfrm>
              <a:off x="481" y="1431"/>
              <a:ext cx="620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i="1">
                  <a:solidFill>
                    <a:srgbClr val="FF6600"/>
                  </a:solidFill>
                  <a:latin typeface="Tahoma" pitchFamily="34" charset="0"/>
                </a:rPr>
                <a:t>distance </a:t>
              </a:r>
            </a:p>
            <a:p>
              <a:pPr algn="ctr" eaLnBrk="1" hangingPunct="1"/>
              <a:r>
                <a:rPr lang="en-US" sz="1600" i="1">
                  <a:solidFill>
                    <a:srgbClr val="FF6600"/>
                  </a:solidFill>
                  <a:latin typeface="Tahoma" pitchFamily="34" charset="0"/>
                </a:rPr>
                <a:t>map</a:t>
              </a:r>
            </a:p>
          </p:txBody>
        </p:sp>
      </p:grpSp>
      <p:grpSp>
        <p:nvGrpSpPr>
          <p:cNvPr id="63499" name="Group 37"/>
          <p:cNvGrpSpPr>
            <a:grpSpLocks/>
          </p:cNvGrpSpPr>
          <p:nvPr/>
        </p:nvGrpSpPr>
        <p:grpSpPr bwMode="auto">
          <a:xfrm>
            <a:off x="4781550" y="2300288"/>
            <a:ext cx="3214688" cy="1625600"/>
            <a:chOff x="3012" y="1449"/>
            <a:chExt cx="2025" cy="1024"/>
          </a:xfrm>
        </p:grpSpPr>
        <p:pic>
          <p:nvPicPr>
            <p:cNvPr id="63500" name="Picture 8" descr="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" y="1449"/>
              <a:ext cx="1289" cy="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501" name="Freeform 13"/>
            <p:cNvSpPr>
              <a:spLocks/>
            </p:cNvSpPr>
            <p:nvPr/>
          </p:nvSpPr>
          <p:spPr bwMode="auto">
            <a:xfrm>
              <a:off x="3345" y="1694"/>
              <a:ext cx="1508" cy="743"/>
            </a:xfrm>
            <a:custGeom>
              <a:avLst/>
              <a:gdLst>
                <a:gd name="T0" fmla="*/ 0 w 1508"/>
                <a:gd name="T1" fmla="*/ 607 h 910"/>
                <a:gd name="T2" fmla="*/ 280 w 1508"/>
                <a:gd name="T3" fmla="*/ 349 h 910"/>
                <a:gd name="T4" fmla="*/ 583 w 1508"/>
                <a:gd name="T5" fmla="*/ 217 h 910"/>
                <a:gd name="T6" fmla="*/ 871 w 1508"/>
                <a:gd name="T7" fmla="*/ 217 h 910"/>
                <a:gd name="T8" fmla="*/ 1015 w 1508"/>
                <a:gd name="T9" fmla="*/ 212 h 910"/>
                <a:gd name="T10" fmla="*/ 1243 w 1508"/>
                <a:gd name="T11" fmla="*/ 147 h 910"/>
                <a:gd name="T12" fmla="*/ 1508 w 1508"/>
                <a:gd name="T13" fmla="*/ 0 h 9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08" h="910">
                  <a:moveTo>
                    <a:pt x="0" y="910"/>
                  </a:moveTo>
                  <a:cubicBezTo>
                    <a:pt x="91" y="765"/>
                    <a:pt x="183" y="620"/>
                    <a:pt x="280" y="523"/>
                  </a:cubicBezTo>
                  <a:cubicBezTo>
                    <a:pt x="377" y="426"/>
                    <a:pt x="485" y="359"/>
                    <a:pt x="583" y="326"/>
                  </a:cubicBezTo>
                  <a:cubicBezTo>
                    <a:pt x="681" y="293"/>
                    <a:pt x="799" y="327"/>
                    <a:pt x="871" y="326"/>
                  </a:cubicBezTo>
                  <a:cubicBezTo>
                    <a:pt x="943" y="325"/>
                    <a:pt x="953" y="337"/>
                    <a:pt x="1015" y="319"/>
                  </a:cubicBezTo>
                  <a:cubicBezTo>
                    <a:pt x="1077" y="301"/>
                    <a:pt x="1161" y="273"/>
                    <a:pt x="1243" y="220"/>
                  </a:cubicBezTo>
                  <a:cubicBezTo>
                    <a:pt x="1325" y="167"/>
                    <a:pt x="1416" y="83"/>
                    <a:pt x="1508" y="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2" name="Oval 14"/>
            <p:cNvSpPr>
              <a:spLocks noChangeArrowheads="1"/>
            </p:cNvSpPr>
            <p:nvPr/>
          </p:nvSpPr>
          <p:spPr bwMode="auto">
            <a:xfrm>
              <a:off x="3358" y="2344"/>
              <a:ext cx="63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3503" name="Oval 15"/>
            <p:cNvSpPr>
              <a:spLocks noChangeArrowheads="1"/>
            </p:cNvSpPr>
            <p:nvPr/>
          </p:nvSpPr>
          <p:spPr bwMode="auto">
            <a:xfrm>
              <a:off x="4750" y="1723"/>
              <a:ext cx="63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3504" name="Text Box 20"/>
            <p:cNvSpPr txBox="1">
              <a:spLocks noChangeArrowheads="1"/>
            </p:cNvSpPr>
            <p:nvPr/>
          </p:nvSpPr>
          <p:spPr bwMode="auto">
            <a:xfrm>
              <a:off x="3012" y="2047"/>
              <a:ext cx="23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i="1">
                  <a:latin typeface="Tahoma" pitchFamily="34" charset="0"/>
                </a:rPr>
                <a:t>A</a:t>
              </a:r>
            </a:p>
          </p:txBody>
        </p:sp>
        <p:sp>
          <p:nvSpPr>
            <p:cNvPr id="63505" name="Text Box 21"/>
            <p:cNvSpPr txBox="1">
              <a:spLocks noChangeArrowheads="1"/>
            </p:cNvSpPr>
            <p:nvPr/>
          </p:nvSpPr>
          <p:spPr bwMode="auto">
            <a:xfrm>
              <a:off x="4808" y="1674"/>
              <a:ext cx="22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i="1">
                  <a:latin typeface="Tahoma" pitchFamily="34" charset="0"/>
                </a:rPr>
                <a:t>B</a:t>
              </a:r>
            </a:p>
          </p:txBody>
        </p:sp>
        <p:sp>
          <p:nvSpPr>
            <p:cNvPr id="63506" name="Oval 29"/>
            <p:cNvSpPr>
              <a:spLocks noChangeArrowheads="1"/>
            </p:cNvSpPr>
            <p:nvPr/>
          </p:nvSpPr>
          <p:spPr bwMode="auto">
            <a:xfrm rot="2493701">
              <a:off x="3473" y="1994"/>
              <a:ext cx="119" cy="463"/>
            </a:xfrm>
            <a:prstGeom prst="ellipse">
              <a:avLst/>
            </a:prstGeom>
            <a:noFill/>
            <a:ln w="19050">
              <a:solidFill>
                <a:srgbClr val="FF66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3507" name="Arc 30"/>
            <p:cNvSpPr>
              <a:spLocks/>
            </p:cNvSpPr>
            <p:nvPr/>
          </p:nvSpPr>
          <p:spPr bwMode="auto">
            <a:xfrm rot="-7892901">
              <a:off x="3537" y="1838"/>
              <a:ext cx="232" cy="584"/>
            </a:xfrm>
            <a:custGeom>
              <a:avLst/>
              <a:gdLst>
                <a:gd name="T0" fmla="*/ 1 w 43189"/>
                <a:gd name="T1" fmla="*/ 0 h 28563"/>
                <a:gd name="T2" fmla="*/ 0 w 43189"/>
                <a:gd name="T3" fmla="*/ 3 h 28563"/>
                <a:gd name="T4" fmla="*/ 1 w 43189"/>
                <a:gd name="T5" fmla="*/ 3 h 2856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189" h="28563" fill="none" extrusionOk="0">
                  <a:moveTo>
                    <a:pt x="42035" y="0"/>
                  </a:moveTo>
                  <a:cubicBezTo>
                    <a:pt x="42799" y="2242"/>
                    <a:pt x="43189" y="4594"/>
                    <a:pt x="43189" y="6963"/>
                  </a:cubicBezTo>
                  <a:cubicBezTo>
                    <a:pt x="43189" y="18892"/>
                    <a:pt x="33518" y="28563"/>
                    <a:pt x="21589" y="28563"/>
                  </a:cubicBezTo>
                  <a:cubicBezTo>
                    <a:pt x="9924" y="28562"/>
                    <a:pt x="367" y="19302"/>
                    <a:pt x="-1" y="7644"/>
                  </a:cubicBezTo>
                </a:path>
                <a:path w="43189" h="28563" stroke="0" extrusionOk="0">
                  <a:moveTo>
                    <a:pt x="42035" y="0"/>
                  </a:moveTo>
                  <a:cubicBezTo>
                    <a:pt x="42799" y="2242"/>
                    <a:pt x="43189" y="4594"/>
                    <a:pt x="43189" y="6963"/>
                  </a:cubicBezTo>
                  <a:cubicBezTo>
                    <a:pt x="43189" y="18892"/>
                    <a:pt x="33518" y="28563"/>
                    <a:pt x="21589" y="28563"/>
                  </a:cubicBezTo>
                  <a:cubicBezTo>
                    <a:pt x="9924" y="28562"/>
                    <a:pt x="367" y="19302"/>
                    <a:pt x="-1" y="7644"/>
                  </a:cubicBezTo>
                  <a:lnTo>
                    <a:pt x="21589" y="6963"/>
                  </a:lnTo>
                  <a:lnTo>
                    <a:pt x="42035" y="0"/>
                  </a:lnTo>
                  <a:close/>
                </a:path>
              </a:pathLst>
            </a:custGeom>
            <a:noFill/>
            <a:ln w="19050">
              <a:solidFill>
                <a:srgbClr val="FF66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8" name="Arc 31"/>
            <p:cNvSpPr>
              <a:spLocks/>
            </p:cNvSpPr>
            <p:nvPr/>
          </p:nvSpPr>
          <p:spPr bwMode="auto">
            <a:xfrm rot="-6865468">
              <a:off x="3752" y="1767"/>
              <a:ext cx="286" cy="445"/>
            </a:xfrm>
            <a:custGeom>
              <a:avLst/>
              <a:gdLst>
                <a:gd name="T0" fmla="*/ 2 w 41972"/>
                <a:gd name="T1" fmla="*/ 2 h 21600"/>
                <a:gd name="T2" fmla="*/ 0 w 41972"/>
                <a:gd name="T3" fmla="*/ 2 h 21600"/>
                <a:gd name="T4" fmla="*/ 1 w 41972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1972" h="21600" fill="none" extrusionOk="0">
                  <a:moveTo>
                    <a:pt x="41972" y="4975"/>
                  </a:moveTo>
                  <a:cubicBezTo>
                    <a:pt x="39666" y="14718"/>
                    <a:pt x="30965" y="21599"/>
                    <a:pt x="20953" y="21599"/>
                  </a:cubicBezTo>
                  <a:cubicBezTo>
                    <a:pt x="11044" y="21599"/>
                    <a:pt x="2407" y="14859"/>
                    <a:pt x="0" y="5247"/>
                  </a:cubicBezTo>
                </a:path>
                <a:path w="41972" h="21600" stroke="0" extrusionOk="0">
                  <a:moveTo>
                    <a:pt x="41972" y="4975"/>
                  </a:moveTo>
                  <a:cubicBezTo>
                    <a:pt x="39666" y="14718"/>
                    <a:pt x="30965" y="21599"/>
                    <a:pt x="20953" y="21599"/>
                  </a:cubicBezTo>
                  <a:cubicBezTo>
                    <a:pt x="11044" y="21599"/>
                    <a:pt x="2407" y="14859"/>
                    <a:pt x="0" y="5247"/>
                  </a:cubicBezTo>
                  <a:lnTo>
                    <a:pt x="20953" y="0"/>
                  </a:lnTo>
                  <a:lnTo>
                    <a:pt x="41972" y="4975"/>
                  </a:lnTo>
                  <a:close/>
                </a:path>
              </a:pathLst>
            </a:custGeom>
            <a:noFill/>
            <a:ln w="19050">
              <a:solidFill>
                <a:srgbClr val="FF66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9" name="Arc 32"/>
            <p:cNvSpPr>
              <a:spLocks/>
            </p:cNvSpPr>
            <p:nvPr/>
          </p:nvSpPr>
          <p:spPr bwMode="auto">
            <a:xfrm rot="-5496942">
              <a:off x="3987" y="1558"/>
              <a:ext cx="293" cy="732"/>
            </a:xfrm>
            <a:custGeom>
              <a:avLst/>
              <a:gdLst>
                <a:gd name="T0" fmla="*/ 2 w 42351"/>
                <a:gd name="T1" fmla="*/ 0 h 35517"/>
                <a:gd name="T2" fmla="*/ 0 w 42351"/>
                <a:gd name="T3" fmla="*/ 8 h 35517"/>
                <a:gd name="T4" fmla="*/ 1 w 42351"/>
                <a:gd name="T5" fmla="*/ 6 h 355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2351" h="35517" fill="none" extrusionOk="0">
                  <a:moveTo>
                    <a:pt x="37269" y="0"/>
                  </a:moveTo>
                  <a:cubicBezTo>
                    <a:pt x="40551" y="3894"/>
                    <a:pt x="42351" y="8824"/>
                    <a:pt x="42351" y="13917"/>
                  </a:cubicBezTo>
                  <a:cubicBezTo>
                    <a:pt x="42351" y="25846"/>
                    <a:pt x="32680" y="35517"/>
                    <a:pt x="20751" y="35517"/>
                  </a:cubicBezTo>
                  <a:cubicBezTo>
                    <a:pt x="11130" y="35516"/>
                    <a:pt x="2670" y="29154"/>
                    <a:pt x="-1" y="19913"/>
                  </a:cubicBezTo>
                </a:path>
                <a:path w="42351" h="35517" stroke="0" extrusionOk="0">
                  <a:moveTo>
                    <a:pt x="37269" y="0"/>
                  </a:moveTo>
                  <a:cubicBezTo>
                    <a:pt x="40551" y="3894"/>
                    <a:pt x="42351" y="8824"/>
                    <a:pt x="42351" y="13917"/>
                  </a:cubicBezTo>
                  <a:cubicBezTo>
                    <a:pt x="42351" y="25846"/>
                    <a:pt x="32680" y="35517"/>
                    <a:pt x="20751" y="35517"/>
                  </a:cubicBezTo>
                  <a:cubicBezTo>
                    <a:pt x="11130" y="35516"/>
                    <a:pt x="2670" y="29154"/>
                    <a:pt x="-1" y="19913"/>
                  </a:cubicBezTo>
                  <a:lnTo>
                    <a:pt x="20751" y="13917"/>
                  </a:lnTo>
                  <a:lnTo>
                    <a:pt x="37269" y="0"/>
                  </a:lnTo>
                  <a:close/>
                </a:path>
              </a:pathLst>
            </a:custGeom>
            <a:noFill/>
            <a:ln w="19050">
              <a:solidFill>
                <a:srgbClr val="FF66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10" name="Text Box 35"/>
            <p:cNvSpPr txBox="1">
              <a:spLocks noChangeArrowheads="1"/>
            </p:cNvSpPr>
            <p:nvPr/>
          </p:nvSpPr>
          <p:spPr bwMode="auto">
            <a:xfrm>
              <a:off x="3079" y="1599"/>
              <a:ext cx="620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i="1">
                  <a:solidFill>
                    <a:srgbClr val="FF6600"/>
                  </a:solidFill>
                  <a:latin typeface="Tahoma" pitchFamily="34" charset="0"/>
                </a:rPr>
                <a:t>distance </a:t>
              </a:r>
            </a:p>
            <a:p>
              <a:pPr algn="ctr" eaLnBrk="1" hangingPunct="1"/>
              <a:r>
                <a:rPr lang="en-US" sz="1600" i="1">
                  <a:solidFill>
                    <a:srgbClr val="FF6600"/>
                  </a:solidFill>
                  <a:latin typeface="Tahoma" pitchFamily="34" charset="0"/>
                </a:rPr>
                <a:t>map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700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smtClean="0"/>
              <a:t>Minimal surfaces and graph cut</a:t>
            </a:r>
            <a:br>
              <a:rPr lang="en-US" sz="3600" smtClean="0"/>
            </a:br>
            <a:endParaRPr lang="en-US" sz="3600" smtClean="0"/>
          </a:p>
        </p:txBody>
      </p:sp>
      <p:graphicFrame>
        <p:nvGraphicFramePr>
          <p:cNvPr id="64515" name="Object 30"/>
          <p:cNvGraphicFramePr>
            <a:graphicFrameLocks noGrp="1" noChangeAspect="1"/>
          </p:cNvGraphicFramePr>
          <p:nvPr>
            <p:ph sz="half" idx="1"/>
          </p:nvPr>
        </p:nvGraphicFramePr>
        <p:xfrm>
          <a:off x="1879600" y="4722813"/>
          <a:ext cx="1173163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46" name="Equation" r:id="rId3" imgW="558800" imgH="381000" progId="Equation.3">
                  <p:embed/>
                </p:oleObj>
              </mc:Choice>
              <mc:Fallback>
                <p:oleObj name="Equation" r:id="rId3" imgW="558800" imgH="381000" progId="Equation.3">
                  <p:embed/>
                  <p:pic>
                    <p:nvPicPr>
                      <p:cNvPr id="0" name="Object 3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9600" y="4722813"/>
                        <a:ext cx="1173163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4937125" y="4360863"/>
            <a:ext cx="3879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FF6600"/>
                </a:solidFill>
              </a:rPr>
              <a:t>Riemannian metric </a:t>
            </a:r>
            <a:r>
              <a:rPr lang="en-US" sz="1800">
                <a:solidFill>
                  <a:srgbClr val="FF6600"/>
                </a:solidFill>
              </a:rPr>
              <a:t>(varying tensor)</a:t>
            </a:r>
            <a:endParaRPr lang="en-US" sz="1800" i="1">
              <a:solidFill>
                <a:srgbClr val="FF6600"/>
              </a:solidFill>
            </a:endParaRP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1416050" y="4359275"/>
            <a:ext cx="23431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6600"/>
                </a:solidFill>
              </a:rPr>
              <a:t>Euclidian metric </a:t>
            </a:r>
            <a:r>
              <a:rPr lang="en-US" sz="1800">
                <a:solidFill>
                  <a:srgbClr val="FF6600"/>
                </a:solidFill>
              </a:rPr>
              <a:t>(ct)</a:t>
            </a:r>
          </a:p>
        </p:txBody>
      </p:sp>
      <p:grpSp>
        <p:nvGrpSpPr>
          <p:cNvPr id="64518" name="Group 6"/>
          <p:cNvGrpSpPr>
            <a:grpSpLocks/>
          </p:cNvGrpSpPr>
          <p:nvPr/>
        </p:nvGrpSpPr>
        <p:grpSpPr bwMode="auto">
          <a:xfrm>
            <a:off x="1100138" y="2587625"/>
            <a:ext cx="2917825" cy="1730375"/>
            <a:chOff x="481" y="1362"/>
            <a:chExt cx="1838" cy="1090"/>
          </a:xfrm>
        </p:grpSpPr>
        <p:sp>
          <p:nvSpPr>
            <p:cNvPr id="64535" name="Line 7"/>
            <p:cNvSpPr>
              <a:spLocks noChangeShapeType="1"/>
            </p:cNvSpPr>
            <p:nvPr/>
          </p:nvSpPr>
          <p:spPr bwMode="auto">
            <a:xfrm flipV="1">
              <a:off x="710" y="1398"/>
              <a:ext cx="1609" cy="92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36" name="Oval 8"/>
            <p:cNvSpPr>
              <a:spLocks noChangeArrowheads="1"/>
            </p:cNvSpPr>
            <p:nvPr/>
          </p:nvSpPr>
          <p:spPr bwMode="auto">
            <a:xfrm>
              <a:off x="2051" y="1509"/>
              <a:ext cx="71" cy="7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4537" name="Oval 9"/>
            <p:cNvSpPr>
              <a:spLocks noChangeArrowheads="1"/>
            </p:cNvSpPr>
            <p:nvPr/>
          </p:nvSpPr>
          <p:spPr bwMode="auto">
            <a:xfrm>
              <a:off x="1098" y="2050"/>
              <a:ext cx="71" cy="7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4538" name="Text Box 10"/>
            <p:cNvSpPr txBox="1">
              <a:spLocks noChangeArrowheads="1"/>
            </p:cNvSpPr>
            <p:nvPr/>
          </p:nvSpPr>
          <p:spPr bwMode="auto">
            <a:xfrm>
              <a:off x="979" y="1782"/>
              <a:ext cx="23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i="1">
                  <a:latin typeface="Tahoma" pitchFamily="34" charset="0"/>
                </a:rPr>
                <a:t>A</a:t>
              </a:r>
            </a:p>
          </p:txBody>
        </p:sp>
        <p:sp>
          <p:nvSpPr>
            <p:cNvPr id="64539" name="Text Box 11"/>
            <p:cNvSpPr txBox="1">
              <a:spLocks noChangeArrowheads="1"/>
            </p:cNvSpPr>
            <p:nvPr/>
          </p:nvSpPr>
          <p:spPr bwMode="auto">
            <a:xfrm>
              <a:off x="2066" y="1493"/>
              <a:ext cx="22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i="1">
                  <a:latin typeface="Tahoma" pitchFamily="34" charset="0"/>
                </a:rPr>
                <a:t>B</a:t>
              </a:r>
            </a:p>
          </p:txBody>
        </p:sp>
        <p:grpSp>
          <p:nvGrpSpPr>
            <p:cNvPr id="64540" name="Group 12"/>
            <p:cNvGrpSpPr>
              <a:grpSpLocks/>
            </p:cNvGrpSpPr>
            <p:nvPr/>
          </p:nvGrpSpPr>
          <p:grpSpPr bwMode="auto">
            <a:xfrm>
              <a:off x="769" y="1362"/>
              <a:ext cx="1285" cy="1090"/>
              <a:chOff x="363" y="1399"/>
              <a:chExt cx="1572" cy="1375"/>
            </a:xfrm>
          </p:grpSpPr>
          <p:sp>
            <p:nvSpPr>
              <p:cNvPr id="64542" name="Oval 13"/>
              <p:cNvSpPr>
                <a:spLocks noChangeArrowheads="1"/>
              </p:cNvSpPr>
              <p:nvPr/>
            </p:nvSpPr>
            <p:spPr bwMode="auto">
              <a:xfrm>
                <a:off x="651" y="2152"/>
                <a:ext cx="319" cy="318"/>
              </a:xfrm>
              <a:prstGeom prst="ellipse">
                <a:avLst/>
              </a:prstGeom>
              <a:noFill/>
              <a:ln w="19050">
                <a:solidFill>
                  <a:srgbClr val="FF66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4543" name="Oval 14"/>
              <p:cNvSpPr>
                <a:spLocks noChangeArrowheads="1"/>
              </p:cNvSpPr>
              <p:nvPr/>
            </p:nvSpPr>
            <p:spPr bwMode="auto">
              <a:xfrm>
                <a:off x="363" y="1865"/>
                <a:ext cx="902" cy="909"/>
              </a:xfrm>
              <a:prstGeom prst="ellipse">
                <a:avLst/>
              </a:prstGeom>
              <a:noFill/>
              <a:ln w="19050">
                <a:solidFill>
                  <a:srgbClr val="FF66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4544" name="Arc 15"/>
              <p:cNvSpPr>
                <a:spLocks/>
              </p:cNvSpPr>
              <p:nvPr/>
            </p:nvSpPr>
            <p:spPr bwMode="auto">
              <a:xfrm>
                <a:off x="969" y="1599"/>
                <a:ext cx="634" cy="745"/>
              </a:xfrm>
              <a:custGeom>
                <a:avLst/>
                <a:gdLst>
                  <a:gd name="T0" fmla="*/ 4 w 21600"/>
                  <a:gd name="T1" fmla="*/ 0 h 22017"/>
                  <a:gd name="T2" fmla="*/ 19 w 21600"/>
                  <a:gd name="T3" fmla="*/ 25 h 22017"/>
                  <a:gd name="T4" fmla="*/ 0 w 21600"/>
                  <a:gd name="T5" fmla="*/ 24 h 2201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2017" fill="none" extrusionOk="0">
                    <a:moveTo>
                      <a:pt x="4831" y="0"/>
                    </a:moveTo>
                    <a:cubicBezTo>
                      <a:pt x="14644" y="2252"/>
                      <a:pt x="21600" y="10985"/>
                      <a:pt x="21600" y="21053"/>
                    </a:cubicBezTo>
                    <a:cubicBezTo>
                      <a:pt x="21600" y="21374"/>
                      <a:pt x="21592" y="21695"/>
                      <a:pt x="21578" y="22017"/>
                    </a:cubicBezTo>
                  </a:path>
                  <a:path w="21600" h="22017" stroke="0" extrusionOk="0">
                    <a:moveTo>
                      <a:pt x="4831" y="0"/>
                    </a:moveTo>
                    <a:cubicBezTo>
                      <a:pt x="14644" y="2252"/>
                      <a:pt x="21600" y="10985"/>
                      <a:pt x="21600" y="21053"/>
                    </a:cubicBezTo>
                    <a:cubicBezTo>
                      <a:pt x="21600" y="21374"/>
                      <a:pt x="21592" y="21695"/>
                      <a:pt x="21578" y="22017"/>
                    </a:cubicBezTo>
                    <a:lnTo>
                      <a:pt x="0" y="21053"/>
                    </a:lnTo>
                    <a:lnTo>
                      <a:pt x="483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66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45" name="Arc 16"/>
              <p:cNvSpPr>
                <a:spLocks/>
              </p:cNvSpPr>
              <p:nvPr/>
            </p:nvSpPr>
            <p:spPr bwMode="auto">
              <a:xfrm>
                <a:off x="696" y="1399"/>
                <a:ext cx="1239" cy="761"/>
              </a:xfrm>
              <a:custGeom>
                <a:avLst/>
                <a:gdLst>
                  <a:gd name="T0" fmla="*/ 47 w 21575"/>
                  <a:gd name="T1" fmla="*/ 0 h 16202"/>
                  <a:gd name="T2" fmla="*/ 71 w 21575"/>
                  <a:gd name="T3" fmla="*/ 33 h 16202"/>
                  <a:gd name="T4" fmla="*/ 0 w 21575"/>
                  <a:gd name="T5" fmla="*/ 36 h 162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75" h="16202" fill="none" extrusionOk="0">
                    <a:moveTo>
                      <a:pt x="14284" y="0"/>
                    </a:moveTo>
                    <a:cubicBezTo>
                      <a:pt x="18663" y="3860"/>
                      <a:pt x="21292" y="9327"/>
                      <a:pt x="21574" y="15158"/>
                    </a:cubicBezTo>
                  </a:path>
                  <a:path w="21575" h="16202" stroke="0" extrusionOk="0">
                    <a:moveTo>
                      <a:pt x="14284" y="0"/>
                    </a:moveTo>
                    <a:cubicBezTo>
                      <a:pt x="18663" y="3860"/>
                      <a:pt x="21292" y="9327"/>
                      <a:pt x="21574" y="15158"/>
                    </a:cubicBezTo>
                    <a:lnTo>
                      <a:pt x="0" y="16202"/>
                    </a:lnTo>
                    <a:lnTo>
                      <a:pt x="14284" y="0"/>
                    </a:lnTo>
                    <a:close/>
                  </a:path>
                </a:pathLst>
              </a:custGeom>
              <a:noFill/>
              <a:ln w="19050">
                <a:solidFill>
                  <a:srgbClr val="FF66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541" name="Text Box 17"/>
            <p:cNvSpPr txBox="1">
              <a:spLocks noChangeArrowheads="1"/>
            </p:cNvSpPr>
            <p:nvPr/>
          </p:nvSpPr>
          <p:spPr bwMode="auto">
            <a:xfrm>
              <a:off x="481" y="1431"/>
              <a:ext cx="620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i="1">
                  <a:solidFill>
                    <a:srgbClr val="FF6600"/>
                  </a:solidFill>
                  <a:latin typeface="Tahoma" pitchFamily="34" charset="0"/>
                </a:rPr>
                <a:t>distance </a:t>
              </a:r>
            </a:p>
            <a:p>
              <a:pPr algn="ctr" eaLnBrk="1" hangingPunct="1"/>
              <a:r>
                <a:rPr lang="en-US" sz="1600" i="1">
                  <a:solidFill>
                    <a:srgbClr val="FF6600"/>
                  </a:solidFill>
                  <a:latin typeface="Tahoma" pitchFamily="34" charset="0"/>
                </a:rPr>
                <a:t>map</a:t>
              </a:r>
            </a:p>
          </p:txBody>
        </p:sp>
      </p:grpSp>
      <p:grpSp>
        <p:nvGrpSpPr>
          <p:cNvPr id="64519" name="Group 18"/>
          <p:cNvGrpSpPr>
            <a:grpSpLocks/>
          </p:cNvGrpSpPr>
          <p:nvPr/>
        </p:nvGrpSpPr>
        <p:grpSpPr bwMode="auto">
          <a:xfrm>
            <a:off x="5118100" y="2725738"/>
            <a:ext cx="3214688" cy="1625600"/>
            <a:chOff x="3012" y="1449"/>
            <a:chExt cx="2025" cy="1024"/>
          </a:xfrm>
        </p:grpSpPr>
        <p:pic>
          <p:nvPicPr>
            <p:cNvPr id="64524" name="Picture 19" descr="Imag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" y="1449"/>
              <a:ext cx="1289" cy="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25" name="Freeform 20"/>
            <p:cNvSpPr>
              <a:spLocks/>
            </p:cNvSpPr>
            <p:nvPr/>
          </p:nvSpPr>
          <p:spPr bwMode="auto">
            <a:xfrm>
              <a:off x="3345" y="1694"/>
              <a:ext cx="1508" cy="743"/>
            </a:xfrm>
            <a:custGeom>
              <a:avLst/>
              <a:gdLst>
                <a:gd name="T0" fmla="*/ 0 w 1508"/>
                <a:gd name="T1" fmla="*/ 607 h 910"/>
                <a:gd name="T2" fmla="*/ 280 w 1508"/>
                <a:gd name="T3" fmla="*/ 349 h 910"/>
                <a:gd name="T4" fmla="*/ 583 w 1508"/>
                <a:gd name="T5" fmla="*/ 217 h 910"/>
                <a:gd name="T6" fmla="*/ 871 w 1508"/>
                <a:gd name="T7" fmla="*/ 217 h 910"/>
                <a:gd name="T8" fmla="*/ 1015 w 1508"/>
                <a:gd name="T9" fmla="*/ 212 h 910"/>
                <a:gd name="T10" fmla="*/ 1243 w 1508"/>
                <a:gd name="T11" fmla="*/ 147 h 910"/>
                <a:gd name="T12" fmla="*/ 1508 w 1508"/>
                <a:gd name="T13" fmla="*/ 0 h 9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08" h="910">
                  <a:moveTo>
                    <a:pt x="0" y="910"/>
                  </a:moveTo>
                  <a:cubicBezTo>
                    <a:pt x="91" y="765"/>
                    <a:pt x="183" y="620"/>
                    <a:pt x="280" y="523"/>
                  </a:cubicBezTo>
                  <a:cubicBezTo>
                    <a:pt x="377" y="426"/>
                    <a:pt x="485" y="359"/>
                    <a:pt x="583" y="326"/>
                  </a:cubicBezTo>
                  <a:cubicBezTo>
                    <a:pt x="681" y="293"/>
                    <a:pt x="799" y="327"/>
                    <a:pt x="871" y="326"/>
                  </a:cubicBezTo>
                  <a:cubicBezTo>
                    <a:pt x="943" y="325"/>
                    <a:pt x="953" y="337"/>
                    <a:pt x="1015" y="319"/>
                  </a:cubicBezTo>
                  <a:cubicBezTo>
                    <a:pt x="1077" y="301"/>
                    <a:pt x="1161" y="273"/>
                    <a:pt x="1243" y="220"/>
                  </a:cubicBezTo>
                  <a:cubicBezTo>
                    <a:pt x="1325" y="167"/>
                    <a:pt x="1416" y="83"/>
                    <a:pt x="1508" y="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6" name="Oval 21"/>
            <p:cNvSpPr>
              <a:spLocks noChangeArrowheads="1"/>
            </p:cNvSpPr>
            <p:nvPr/>
          </p:nvSpPr>
          <p:spPr bwMode="auto">
            <a:xfrm>
              <a:off x="3358" y="2344"/>
              <a:ext cx="63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4527" name="Oval 22"/>
            <p:cNvSpPr>
              <a:spLocks noChangeArrowheads="1"/>
            </p:cNvSpPr>
            <p:nvPr/>
          </p:nvSpPr>
          <p:spPr bwMode="auto">
            <a:xfrm>
              <a:off x="4750" y="1723"/>
              <a:ext cx="63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4528" name="Text Box 23"/>
            <p:cNvSpPr txBox="1">
              <a:spLocks noChangeArrowheads="1"/>
            </p:cNvSpPr>
            <p:nvPr/>
          </p:nvSpPr>
          <p:spPr bwMode="auto">
            <a:xfrm>
              <a:off x="3012" y="2047"/>
              <a:ext cx="23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i="1">
                  <a:latin typeface="Tahoma" pitchFamily="34" charset="0"/>
                </a:rPr>
                <a:t>A</a:t>
              </a:r>
            </a:p>
          </p:txBody>
        </p:sp>
        <p:sp>
          <p:nvSpPr>
            <p:cNvPr id="64529" name="Text Box 24"/>
            <p:cNvSpPr txBox="1">
              <a:spLocks noChangeArrowheads="1"/>
            </p:cNvSpPr>
            <p:nvPr/>
          </p:nvSpPr>
          <p:spPr bwMode="auto">
            <a:xfrm>
              <a:off x="4808" y="1674"/>
              <a:ext cx="22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i="1">
                  <a:latin typeface="Tahoma" pitchFamily="34" charset="0"/>
                </a:rPr>
                <a:t>B</a:t>
              </a:r>
            </a:p>
          </p:txBody>
        </p:sp>
        <p:sp>
          <p:nvSpPr>
            <p:cNvPr id="64530" name="Oval 25"/>
            <p:cNvSpPr>
              <a:spLocks noChangeArrowheads="1"/>
            </p:cNvSpPr>
            <p:nvPr/>
          </p:nvSpPr>
          <p:spPr bwMode="auto">
            <a:xfrm rot="2493701">
              <a:off x="3473" y="1994"/>
              <a:ext cx="119" cy="463"/>
            </a:xfrm>
            <a:prstGeom prst="ellipse">
              <a:avLst/>
            </a:prstGeom>
            <a:noFill/>
            <a:ln w="19050">
              <a:solidFill>
                <a:srgbClr val="FF66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4531" name="Arc 26"/>
            <p:cNvSpPr>
              <a:spLocks/>
            </p:cNvSpPr>
            <p:nvPr/>
          </p:nvSpPr>
          <p:spPr bwMode="auto">
            <a:xfrm rot="-7892901">
              <a:off x="3537" y="1838"/>
              <a:ext cx="232" cy="584"/>
            </a:xfrm>
            <a:custGeom>
              <a:avLst/>
              <a:gdLst>
                <a:gd name="T0" fmla="*/ 1 w 43189"/>
                <a:gd name="T1" fmla="*/ 0 h 28563"/>
                <a:gd name="T2" fmla="*/ 0 w 43189"/>
                <a:gd name="T3" fmla="*/ 3 h 28563"/>
                <a:gd name="T4" fmla="*/ 1 w 43189"/>
                <a:gd name="T5" fmla="*/ 3 h 2856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189" h="28563" fill="none" extrusionOk="0">
                  <a:moveTo>
                    <a:pt x="42035" y="0"/>
                  </a:moveTo>
                  <a:cubicBezTo>
                    <a:pt x="42799" y="2242"/>
                    <a:pt x="43189" y="4594"/>
                    <a:pt x="43189" y="6963"/>
                  </a:cubicBezTo>
                  <a:cubicBezTo>
                    <a:pt x="43189" y="18892"/>
                    <a:pt x="33518" y="28563"/>
                    <a:pt x="21589" y="28563"/>
                  </a:cubicBezTo>
                  <a:cubicBezTo>
                    <a:pt x="9924" y="28562"/>
                    <a:pt x="367" y="19302"/>
                    <a:pt x="-1" y="7644"/>
                  </a:cubicBezTo>
                </a:path>
                <a:path w="43189" h="28563" stroke="0" extrusionOk="0">
                  <a:moveTo>
                    <a:pt x="42035" y="0"/>
                  </a:moveTo>
                  <a:cubicBezTo>
                    <a:pt x="42799" y="2242"/>
                    <a:pt x="43189" y="4594"/>
                    <a:pt x="43189" y="6963"/>
                  </a:cubicBezTo>
                  <a:cubicBezTo>
                    <a:pt x="43189" y="18892"/>
                    <a:pt x="33518" y="28563"/>
                    <a:pt x="21589" y="28563"/>
                  </a:cubicBezTo>
                  <a:cubicBezTo>
                    <a:pt x="9924" y="28562"/>
                    <a:pt x="367" y="19302"/>
                    <a:pt x="-1" y="7644"/>
                  </a:cubicBezTo>
                  <a:lnTo>
                    <a:pt x="21589" y="6963"/>
                  </a:lnTo>
                  <a:lnTo>
                    <a:pt x="42035" y="0"/>
                  </a:lnTo>
                  <a:close/>
                </a:path>
              </a:pathLst>
            </a:custGeom>
            <a:noFill/>
            <a:ln w="19050">
              <a:solidFill>
                <a:srgbClr val="FF66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32" name="Arc 27"/>
            <p:cNvSpPr>
              <a:spLocks/>
            </p:cNvSpPr>
            <p:nvPr/>
          </p:nvSpPr>
          <p:spPr bwMode="auto">
            <a:xfrm rot="-6865468">
              <a:off x="3752" y="1767"/>
              <a:ext cx="286" cy="445"/>
            </a:xfrm>
            <a:custGeom>
              <a:avLst/>
              <a:gdLst>
                <a:gd name="T0" fmla="*/ 2 w 41972"/>
                <a:gd name="T1" fmla="*/ 2 h 21600"/>
                <a:gd name="T2" fmla="*/ 0 w 41972"/>
                <a:gd name="T3" fmla="*/ 2 h 21600"/>
                <a:gd name="T4" fmla="*/ 1 w 41972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1972" h="21600" fill="none" extrusionOk="0">
                  <a:moveTo>
                    <a:pt x="41972" y="4975"/>
                  </a:moveTo>
                  <a:cubicBezTo>
                    <a:pt x="39666" y="14718"/>
                    <a:pt x="30965" y="21599"/>
                    <a:pt x="20953" y="21599"/>
                  </a:cubicBezTo>
                  <a:cubicBezTo>
                    <a:pt x="11044" y="21599"/>
                    <a:pt x="2407" y="14859"/>
                    <a:pt x="0" y="5247"/>
                  </a:cubicBezTo>
                </a:path>
                <a:path w="41972" h="21600" stroke="0" extrusionOk="0">
                  <a:moveTo>
                    <a:pt x="41972" y="4975"/>
                  </a:moveTo>
                  <a:cubicBezTo>
                    <a:pt x="39666" y="14718"/>
                    <a:pt x="30965" y="21599"/>
                    <a:pt x="20953" y="21599"/>
                  </a:cubicBezTo>
                  <a:cubicBezTo>
                    <a:pt x="11044" y="21599"/>
                    <a:pt x="2407" y="14859"/>
                    <a:pt x="0" y="5247"/>
                  </a:cubicBezTo>
                  <a:lnTo>
                    <a:pt x="20953" y="0"/>
                  </a:lnTo>
                  <a:lnTo>
                    <a:pt x="41972" y="4975"/>
                  </a:lnTo>
                  <a:close/>
                </a:path>
              </a:pathLst>
            </a:custGeom>
            <a:noFill/>
            <a:ln w="19050">
              <a:solidFill>
                <a:srgbClr val="FF66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33" name="Arc 28"/>
            <p:cNvSpPr>
              <a:spLocks/>
            </p:cNvSpPr>
            <p:nvPr/>
          </p:nvSpPr>
          <p:spPr bwMode="auto">
            <a:xfrm rot="-5496942">
              <a:off x="3987" y="1558"/>
              <a:ext cx="293" cy="732"/>
            </a:xfrm>
            <a:custGeom>
              <a:avLst/>
              <a:gdLst>
                <a:gd name="T0" fmla="*/ 2 w 42351"/>
                <a:gd name="T1" fmla="*/ 0 h 35517"/>
                <a:gd name="T2" fmla="*/ 0 w 42351"/>
                <a:gd name="T3" fmla="*/ 8 h 35517"/>
                <a:gd name="T4" fmla="*/ 1 w 42351"/>
                <a:gd name="T5" fmla="*/ 6 h 355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2351" h="35517" fill="none" extrusionOk="0">
                  <a:moveTo>
                    <a:pt x="37269" y="0"/>
                  </a:moveTo>
                  <a:cubicBezTo>
                    <a:pt x="40551" y="3894"/>
                    <a:pt x="42351" y="8824"/>
                    <a:pt x="42351" y="13917"/>
                  </a:cubicBezTo>
                  <a:cubicBezTo>
                    <a:pt x="42351" y="25846"/>
                    <a:pt x="32680" y="35517"/>
                    <a:pt x="20751" y="35517"/>
                  </a:cubicBezTo>
                  <a:cubicBezTo>
                    <a:pt x="11130" y="35516"/>
                    <a:pt x="2670" y="29154"/>
                    <a:pt x="-1" y="19913"/>
                  </a:cubicBezTo>
                </a:path>
                <a:path w="42351" h="35517" stroke="0" extrusionOk="0">
                  <a:moveTo>
                    <a:pt x="37269" y="0"/>
                  </a:moveTo>
                  <a:cubicBezTo>
                    <a:pt x="40551" y="3894"/>
                    <a:pt x="42351" y="8824"/>
                    <a:pt x="42351" y="13917"/>
                  </a:cubicBezTo>
                  <a:cubicBezTo>
                    <a:pt x="42351" y="25846"/>
                    <a:pt x="32680" y="35517"/>
                    <a:pt x="20751" y="35517"/>
                  </a:cubicBezTo>
                  <a:cubicBezTo>
                    <a:pt x="11130" y="35516"/>
                    <a:pt x="2670" y="29154"/>
                    <a:pt x="-1" y="19913"/>
                  </a:cubicBezTo>
                  <a:lnTo>
                    <a:pt x="20751" y="13917"/>
                  </a:lnTo>
                  <a:lnTo>
                    <a:pt x="37269" y="0"/>
                  </a:lnTo>
                  <a:close/>
                </a:path>
              </a:pathLst>
            </a:custGeom>
            <a:noFill/>
            <a:ln w="19050">
              <a:solidFill>
                <a:srgbClr val="FF66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34" name="Text Box 29"/>
            <p:cNvSpPr txBox="1">
              <a:spLocks noChangeArrowheads="1"/>
            </p:cNvSpPr>
            <p:nvPr/>
          </p:nvSpPr>
          <p:spPr bwMode="auto">
            <a:xfrm>
              <a:off x="3079" y="1599"/>
              <a:ext cx="620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i="1">
                  <a:solidFill>
                    <a:srgbClr val="FF6600"/>
                  </a:solidFill>
                  <a:latin typeface="Tahoma" pitchFamily="34" charset="0"/>
                </a:rPr>
                <a:t>distance </a:t>
              </a:r>
            </a:p>
            <a:p>
              <a:pPr algn="ctr" eaLnBrk="1" hangingPunct="1"/>
              <a:r>
                <a:rPr lang="en-US" sz="1600" i="1">
                  <a:solidFill>
                    <a:srgbClr val="FF6600"/>
                  </a:solidFill>
                  <a:latin typeface="Tahoma" pitchFamily="34" charset="0"/>
                </a:rPr>
                <a:t>map</a:t>
              </a:r>
            </a:p>
          </p:txBody>
        </p:sp>
      </p:grpSp>
      <p:graphicFrame>
        <p:nvGraphicFramePr>
          <p:cNvPr id="64520" name="Object 32"/>
          <p:cNvGraphicFramePr>
            <a:graphicFrameLocks noGrp="1" noChangeAspect="1"/>
          </p:cNvGraphicFramePr>
          <p:nvPr>
            <p:ph sz="half" idx="2"/>
          </p:nvPr>
        </p:nvGraphicFramePr>
        <p:xfrm>
          <a:off x="5880100" y="4737100"/>
          <a:ext cx="160020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47" name="Equation" r:id="rId6" imgW="901309" imgH="380835" progId="Equation.3">
                  <p:embed/>
                </p:oleObj>
              </mc:Choice>
              <mc:Fallback>
                <p:oleObj name="Equation" r:id="rId6" imgW="901309" imgH="380835" progId="Equation.3">
                  <p:embed/>
                  <p:pic>
                    <p:nvPicPr>
                      <p:cNvPr id="0" name="Object 3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0100" y="4737100"/>
                        <a:ext cx="1600200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21" name="Text Box 197"/>
          <p:cNvSpPr txBox="1">
            <a:spLocks noChangeArrowheads="1"/>
          </p:cNvSpPr>
          <p:nvPr/>
        </p:nvSpPr>
        <p:spPr bwMode="auto">
          <a:xfrm>
            <a:off x="387350" y="6013450"/>
            <a:ext cx="8756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u="sng">
                <a:solidFill>
                  <a:srgbClr val="0000FF"/>
                </a:solidFill>
              </a:rPr>
              <a:t>Can the minimal surface energy be minimized with graph cut ?</a:t>
            </a:r>
            <a:r>
              <a:rPr lang="en-US" u="sng"/>
              <a:t> </a:t>
            </a:r>
          </a:p>
        </p:txBody>
      </p:sp>
      <p:sp>
        <p:nvSpPr>
          <p:cNvPr id="64522" name="Rectangle 198"/>
          <p:cNvSpPr>
            <a:spLocks noChangeArrowheads="1"/>
          </p:cNvSpPr>
          <p:nvPr/>
        </p:nvSpPr>
        <p:spPr bwMode="auto">
          <a:xfrm>
            <a:off x="2195513" y="1447800"/>
            <a:ext cx="5027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66FF"/>
                </a:solidFill>
              </a:rPr>
              <a:t>[Boykov, Kolmogorov ICCV03,05]</a:t>
            </a:r>
          </a:p>
        </p:txBody>
      </p:sp>
      <p:sp>
        <p:nvSpPr>
          <p:cNvPr id="64523" name="Text Box 199"/>
          <p:cNvSpPr txBox="1">
            <a:spLocks noChangeArrowheads="1"/>
          </p:cNvSpPr>
          <p:nvPr/>
        </p:nvSpPr>
        <p:spPr bwMode="auto">
          <a:xfrm>
            <a:off x="5210175" y="5310188"/>
            <a:ext cx="3771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/>
              <a:t>multi view stereo formulation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Cost of a cut</a:t>
            </a:r>
          </a:p>
        </p:txBody>
      </p:sp>
      <p:grpSp>
        <p:nvGrpSpPr>
          <p:cNvPr id="65539" name="Group 167"/>
          <p:cNvGrpSpPr>
            <a:grpSpLocks/>
          </p:cNvGrpSpPr>
          <p:nvPr/>
        </p:nvGrpSpPr>
        <p:grpSpPr bwMode="auto">
          <a:xfrm>
            <a:off x="2465388" y="1636713"/>
            <a:ext cx="3429000" cy="1600200"/>
            <a:chOff x="1553" y="1536"/>
            <a:chExt cx="2160" cy="1008"/>
          </a:xfrm>
        </p:grpSpPr>
        <p:sp>
          <p:nvSpPr>
            <p:cNvPr id="65703" name="Freeform 168"/>
            <p:cNvSpPr>
              <a:spLocks/>
            </p:cNvSpPr>
            <p:nvPr/>
          </p:nvSpPr>
          <p:spPr bwMode="auto">
            <a:xfrm>
              <a:off x="1553" y="1536"/>
              <a:ext cx="2160" cy="1008"/>
            </a:xfrm>
            <a:custGeom>
              <a:avLst/>
              <a:gdLst>
                <a:gd name="T0" fmla="*/ 816 w 2160"/>
                <a:gd name="T1" fmla="*/ 0 h 1008"/>
                <a:gd name="T2" fmla="*/ 384 w 2160"/>
                <a:gd name="T3" fmla="*/ 0 h 1008"/>
                <a:gd name="T4" fmla="*/ 288 w 2160"/>
                <a:gd name="T5" fmla="*/ 0 h 1008"/>
                <a:gd name="T6" fmla="*/ 240 w 2160"/>
                <a:gd name="T7" fmla="*/ 48 h 1008"/>
                <a:gd name="T8" fmla="*/ 240 w 2160"/>
                <a:gd name="T9" fmla="*/ 144 h 1008"/>
                <a:gd name="T10" fmla="*/ 96 w 2160"/>
                <a:gd name="T11" fmla="*/ 240 h 1008"/>
                <a:gd name="T12" fmla="*/ 0 w 2160"/>
                <a:gd name="T13" fmla="*/ 336 h 1008"/>
                <a:gd name="T14" fmla="*/ 48 w 2160"/>
                <a:gd name="T15" fmla="*/ 528 h 1008"/>
                <a:gd name="T16" fmla="*/ 192 w 2160"/>
                <a:gd name="T17" fmla="*/ 576 h 1008"/>
                <a:gd name="T18" fmla="*/ 384 w 2160"/>
                <a:gd name="T19" fmla="*/ 576 h 1008"/>
                <a:gd name="T20" fmla="*/ 432 w 2160"/>
                <a:gd name="T21" fmla="*/ 720 h 1008"/>
                <a:gd name="T22" fmla="*/ 480 w 2160"/>
                <a:gd name="T23" fmla="*/ 768 h 1008"/>
                <a:gd name="T24" fmla="*/ 672 w 2160"/>
                <a:gd name="T25" fmla="*/ 768 h 1008"/>
                <a:gd name="T26" fmla="*/ 816 w 2160"/>
                <a:gd name="T27" fmla="*/ 816 h 1008"/>
                <a:gd name="T28" fmla="*/ 864 w 2160"/>
                <a:gd name="T29" fmla="*/ 960 h 1008"/>
                <a:gd name="T30" fmla="*/ 1008 w 2160"/>
                <a:gd name="T31" fmla="*/ 1008 h 1008"/>
                <a:gd name="T32" fmla="*/ 1152 w 2160"/>
                <a:gd name="T33" fmla="*/ 960 h 1008"/>
                <a:gd name="T34" fmla="*/ 1200 w 2160"/>
                <a:gd name="T35" fmla="*/ 816 h 1008"/>
                <a:gd name="T36" fmla="*/ 1200 w 2160"/>
                <a:gd name="T37" fmla="*/ 624 h 1008"/>
                <a:gd name="T38" fmla="*/ 1296 w 2160"/>
                <a:gd name="T39" fmla="*/ 576 h 1008"/>
                <a:gd name="T40" fmla="*/ 1440 w 2160"/>
                <a:gd name="T41" fmla="*/ 576 h 1008"/>
                <a:gd name="T42" fmla="*/ 1584 w 2160"/>
                <a:gd name="T43" fmla="*/ 624 h 1008"/>
                <a:gd name="T44" fmla="*/ 1584 w 2160"/>
                <a:gd name="T45" fmla="*/ 720 h 1008"/>
                <a:gd name="T46" fmla="*/ 1680 w 2160"/>
                <a:gd name="T47" fmla="*/ 768 h 1008"/>
                <a:gd name="T48" fmla="*/ 1776 w 2160"/>
                <a:gd name="T49" fmla="*/ 768 h 1008"/>
                <a:gd name="T50" fmla="*/ 1920 w 2160"/>
                <a:gd name="T51" fmla="*/ 768 h 1008"/>
                <a:gd name="T52" fmla="*/ 1968 w 2160"/>
                <a:gd name="T53" fmla="*/ 624 h 1008"/>
                <a:gd name="T54" fmla="*/ 2112 w 2160"/>
                <a:gd name="T55" fmla="*/ 576 h 1008"/>
                <a:gd name="T56" fmla="*/ 2160 w 2160"/>
                <a:gd name="T57" fmla="*/ 432 h 1008"/>
                <a:gd name="T58" fmla="*/ 2160 w 2160"/>
                <a:gd name="T59" fmla="*/ 192 h 1008"/>
                <a:gd name="T60" fmla="*/ 2016 w 2160"/>
                <a:gd name="T61" fmla="*/ 144 h 1008"/>
                <a:gd name="T62" fmla="*/ 1728 w 2160"/>
                <a:gd name="T63" fmla="*/ 192 h 1008"/>
                <a:gd name="T64" fmla="*/ 1440 w 2160"/>
                <a:gd name="T65" fmla="*/ 192 h 1008"/>
                <a:gd name="T66" fmla="*/ 1344 w 2160"/>
                <a:gd name="T67" fmla="*/ 0 h 1008"/>
                <a:gd name="T68" fmla="*/ 1200 w 2160"/>
                <a:gd name="T69" fmla="*/ 48 h 1008"/>
                <a:gd name="T70" fmla="*/ 1152 w 2160"/>
                <a:gd name="T71" fmla="*/ 144 h 1008"/>
                <a:gd name="T72" fmla="*/ 960 w 2160"/>
                <a:gd name="T73" fmla="*/ 192 h 1008"/>
                <a:gd name="T74" fmla="*/ 816 w 2160"/>
                <a:gd name="T75" fmla="*/ 192 h 1008"/>
                <a:gd name="T76" fmla="*/ 816 w 2160"/>
                <a:gd name="T77" fmla="*/ 0 h 100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160" h="1008">
                  <a:moveTo>
                    <a:pt x="816" y="0"/>
                  </a:moveTo>
                  <a:lnTo>
                    <a:pt x="384" y="0"/>
                  </a:lnTo>
                  <a:lnTo>
                    <a:pt x="288" y="0"/>
                  </a:lnTo>
                  <a:lnTo>
                    <a:pt x="240" y="48"/>
                  </a:lnTo>
                  <a:lnTo>
                    <a:pt x="240" y="144"/>
                  </a:lnTo>
                  <a:lnTo>
                    <a:pt x="96" y="240"/>
                  </a:lnTo>
                  <a:lnTo>
                    <a:pt x="0" y="336"/>
                  </a:lnTo>
                  <a:lnTo>
                    <a:pt x="48" y="528"/>
                  </a:lnTo>
                  <a:lnTo>
                    <a:pt x="192" y="576"/>
                  </a:lnTo>
                  <a:lnTo>
                    <a:pt x="384" y="576"/>
                  </a:lnTo>
                  <a:lnTo>
                    <a:pt x="432" y="720"/>
                  </a:lnTo>
                  <a:lnTo>
                    <a:pt x="480" y="768"/>
                  </a:lnTo>
                  <a:lnTo>
                    <a:pt x="672" y="768"/>
                  </a:lnTo>
                  <a:lnTo>
                    <a:pt x="816" y="816"/>
                  </a:lnTo>
                  <a:lnTo>
                    <a:pt x="864" y="960"/>
                  </a:lnTo>
                  <a:lnTo>
                    <a:pt x="1008" y="1008"/>
                  </a:lnTo>
                  <a:lnTo>
                    <a:pt x="1152" y="960"/>
                  </a:lnTo>
                  <a:lnTo>
                    <a:pt x="1200" y="816"/>
                  </a:lnTo>
                  <a:lnTo>
                    <a:pt x="1200" y="624"/>
                  </a:lnTo>
                  <a:lnTo>
                    <a:pt x="1296" y="576"/>
                  </a:lnTo>
                  <a:lnTo>
                    <a:pt x="1440" y="576"/>
                  </a:lnTo>
                  <a:lnTo>
                    <a:pt x="1584" y="624"/>
                  </a:lnTo>
                  <a:lnTo>
                    <a:pt x="1584" y="720"/>
                  </a:lnTo>
                  <a:lnTo>
                    <a:pt x="1680" y="768"/>
                  </a:lnTo>
                  <a:lnTo>
                    <a:pt x="1776" y="768"/>
                  </a:lnTo>
                  <a:lnTo>
                    <a:pt x="1920" y="768"/>
                  </a:lnTo>
                  <a:lnTo>
                    <a:pt x="1968" y="624"/>
                  </a:lnTo>
                  <a:lnTo>
                    <a:pt x="2112" y="576"/>
                  </a:lnTo>
                  <a:lnTo>
                    <a:pt x="2160" y="432"/>
                  </a:lnTo>
                  <a:lnTo>
                    <a:pt x="2160" y="192"/>
                  </a:lnTo>
                  <a:lnTo>
                    <a:pt x="2016" y="144"/>
                  </a:lnTo>
                  <a:lnTo>
                    <a:pt x="1728" y="192"/>
                  </a:lnTo>
                  <a:lnTo>
                    <a:pt x="1440" y="192"/>
                  </a:lnTo>
                  <a:lnTo>
                    <a:pt x="1344" y="0"/>
                  </a:lnTo>
                  <a:lnTo>
                    <a:pt x="1200" y="48"/>
                  </a:lnTo>
                  <a:lnTo>
                    <a:pt x="1152" y="144"/>
                  </a:lnTo>
                  <a:lnTo>
                    <a:pt x="960" y="192"/>
                  </a:lnTo>
                  <a:lnTo>
                    <a:pt x="816" y="192"/>
                  </a:lnTo>
                  <a:lnTo>
                    <a:pt x="816" y="0"/>
                  </a:lnTo>
                  <a:close/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DE0D7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704" name="Text Box 169"/>
            <p:cNvSpPr txBox="1">
              <a:spLocks noChangeArrowheads="1"/>
            </p:cNvSpPr>
            <p:nvPr/>
          </p:nvSpPr>
          <p:spPr bwMode="auto">
            <a:xfrm>
              <a:off x="2225" y="1718"/>
              <a:ext cx="432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EEFEA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6000" b="1" i="1">
                  <a:solidFill>
                    <a:srgbClr val="0000FF"/>
                  </a:solidFill>
                  <a:latin typeface="Times New Roman" pitchFamily="18" charset="0"/>
                </a:rPr>
                <a:t>C</a:t>
              </a:r>
            </a:p>
          </p:txBody>
        </p:sp>
      </p:grpSp>
      <p:sp>
        <p:nvSpPr>
          <p:cNvPr id="65540" name="Rectangle 170"/>
          <p:cNvSpPr>
            <a:spLocks noChangeArrowheads="1"/>
          </p:cNvSpPr>
          <p:nvPr/>
        </p:nvSpPr>
        <p:spPr bwMode="auto">
          <a:xfrm>
            <a:off x="228600" y="5157788"/>
            <a:ext cx="891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en-US">
              <a:latin typeface="Times New Roman" pitchFamily="18" charset="0"/>
            </a:endParaRPr>
          </a:p>
          <a:p>
            <a:pPr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n"/>
            </a:pPr>
            <a:r>
              <a:rPr lang="en-US" sz="2000" i="1">
                <a:solidFill>
                  <a:srgbClr val="0000FF"/>
                </a:solidFill>
              </a:rPr>
              <a:t>Cut metric</a:t>
            </a:r>
            <a:r>
              <a:rPr lang="en-US" sz="2000"/>
              <a:t> is determined by the graph </a:t>
            </a:r>
            <a:r>
              <a:rPr lang="en-US" sz="2000" i="1">
                <a:solidFill>
                  <a:srgbClr val="0000FF"/>
                </a:solidFill>
              </a:rPr>
              <a:t>topology </a:t>
            </a:r>
            <a:r>
              <a:rPr lang="en-US" sz="2000"/>
              <a:t>and by </a:t>
            </a:r>
            <a:r>
              <a:rPr lang="en-US" sz="2000" i="1">
                <a:solidFill>
                  <a:srgbClr val="0000FF"/>
                </a:solidFill>
              </a:rPr>
              <a:t>edge weights</a:t>
            </a:r>
            <a:r>
              <a:rPr lang="en-US" sz="2000"/>
              <a:t>.</a:t>
            </a:r>
            <a:endParaRPr lang="en-US" sz="2000">
              <a:solidFill>
                <a:srgbClr val="0000FF"/>
              </a:solidFill>
            </a:endParaRPr>
          </a:p>
        </p:txBody>
      </p:sp>
      <p:grpSp>
        <p:nvGrpSpPr>
          <p:cNvPr id="65541" name="Group 172"/>
          <p:cNvGrpSpPr>
            <a:grpSpLocks/>
          </p:cNvGrpSpPr>
          <p:nvPr/>
        </p:nvGrpSpPr>
        <p:grpSpPr bwMode="auto">
          <a:xfrm>
            <a:off x="1892300" y="1379538"/>
            <a:ext cx="4267200" cy="2133600"/>
            <a:chOff x="1217" y="1344"/>
            <a:chExt cx="2688" cy="1344"/>
          </a:xfrm>
        </p:grpSpPr>
        <p:sp>
          <p:nvSpPr>
            <p:cNvPr id="65544" name="Line 173"/>
            <p:cNvSpPr>
              <a:spLocks noChangeShapeType="1"/>
            </p:cNvSpPr>
            <p:nvPr/>
          </p:nvSpPr>
          <p:spPr bwMode="auto">
            <a:xfrm>
              <a:off x="1217" y="1440"/>
              <a:ext cx="26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5" name="Line 174"/>
            <p:cNvSpPr>
              <a:spLocks noChangeShapeType="1"/>
            </p:cNvSpPr>
            <p:nvPr/>
          </p:nvSpPr>
          <p:spPr bwMode="auto">
            <a:xfrm>
              <a:off x="1217" y="1632"/>
              <a:ext cx="26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6" name="Line 175"/>
            <p:cNvSpPr>
              <a:spLocks noChangeShapeType="1"/>
            </p:cNvSpPr>
            <p:nvPr/>
          </p:nvSpPr>
          <p:spPr bwMode="auto">
            <a:xfrm>
              <a:off x="1217" y="2208"/>
              <a:ext cx="26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7" name="Line 176"/>
            <p:cNvSpPr>
              <a:spLocks noChangeShapeType="1"/>
            </p:cNvSpPr>
            <p:nvPr/>
          </p:nvSpPr>
          <p:spPr bwMode="auto">
            <a:xfrm>
              <a:off x="1217" y="2016"/>
              <a:ext cx="26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8" name="Line 177"/>
            <p:cNvSpPr>
              <a:spLocks noChangeShapeType="1"/>
            </p:cNvSpPr>
            <p:nvPr/>
          </p:nvSpPr>
          <p:spPr bwMode="auto">
            <a:xfrm>
              <a:off x="1217" y="1824"/>
              <a:ext cx="26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9" name="Line 178"/>
            <p:cNvSpPr>
              <a:spLocks noChangeShapeType="1"/>
            </p:cNvSpPr>
            <p:nvPr/>
          </p:nvSpPr>
          <p:spPr bwMode="auto">
            <a:xfrm>
              <a:off x="1313" y="1344"/>
              <a:ext cx="0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0" name="Line 179"/>
            <p:cNvSpPr>
              <a:spLocks noChangeShapeType="1"/>
            </p:cNvSpPr>
            <p:nvPr/>
          </p:nvSpPr>
          <p:spPr bwMode="auto">
            <a:xfrm>
              <a:off x="1505" y="1344"/>
              <a:ext cx="0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1" name="Line 180"/>
            <p:cNvSpPr>
              <a:spLocks noChangeShapeType="1"/>
            </p:cNvSpPr>
            <p:nvPr/>
          </p:nvSpPr>
          <p:spPr bwMode="auto">
            <a:xfrm>
              <a:off x="1697" y="1344"/>
              <a:ext cx="0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2" name="Line 181"/>
            <p:cNvSpPr>
              <a:spLocks noChangeShapeType="1"/>
            </p:cNvSpPr>
            <p:nvPr/>
          </p:nvSpPr>
          <p:spPr bwMode="auto">
            <a:xfrm>
              <a:off x="1889" y="1344"/>
              <a:ext cx="0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3" name="Line 182"/>
            <p:cNvSpPr>
              <a:spLocks noChangeShapeType="1"/>
            </p:cNvSpPr>
            <p:nvPr/>
          </p:nvSpPr>
          <p:spPr bwMode="auto">
            <a:xfrm>
              <a:off x="2081" y="1344"/>
              <a:ext cx="0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4" name="Line 183"/>
            <p:cNvSpPr>
              <a:spLocks noChangeShapeType="1"/>
            </p:cNvSpPr>
            <p:nvPr/>
          </p:nvSpPr>
          <p:spPr bwMode="auto">
            <a:xfrm>
              <a:off x="2273" y="1344"/>
              <a:ext cx="0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5" name="Line 184"/>
            <p:cNvSpPr>
              <a:spLocks noChangeShapeType="1"/>
            </p:cNvSpPr>
            <p:nvPr/>
          </p:nvSpPr>
          <p:spPr bwMode="auto">
            <a:xfrm>
              <a:off x="2465" y="1344"/>
              <a:ext cx="0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6" name="Line 185"/>
            <p:cNvSpPr>
              <a:spLocks noChangeShapeType="1"/>
            </p:cNvSpPr>
            <p:nvPr/>
          </p:nvSpPr>
          <p:spPr bwMode="auto">
            <a:xfrm>
              <a:off x="2657" y="1344"/>
              <a:ext cx="0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7" name="Line 186"/>
            <p:cNvSpPr>
              <a:spLocks noChangeShapeType="1"/>
            </p:cNvSpPr>
            <p:nvPr/>
          </p:nvSpPr>
          <p:spPr bwMode="auto">
            <a:xfrm>
              <a:off x="2849" y="1344"/>
              <a:ext cx="0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8" name="Line 187"/>
            <p:cNvSpPr>
              <a:spLocks noChangeShapeType="1"/>
            </p:cNvSpPr>
            <p:nvPr/>
          </p:nvSpPr>
          <p:spPr bwMode="auto">
            <a:xfrm>
              <a:off x="3041" y="1344"/>
              <a:ext cx="0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9" name="Line 188"/>
            <p:cNvSpPr>
              <a:spLocks noChangeShapeType="1"/>
            </p:cNvSpPr>
            <p:nvPr/>
          </p:nvSpPr>
          <p:spPr bwMode="auto">
            <a:xfrm>
              <a:off x="3233" y="1344"/>
              <a:ext cx="0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0" name="Line 189"/>
            <p:cNvSpPr>
              <a:spLocks noChangeShapeType="1"/>
            </p:cNvSpPr>
            <p:nvPr/>
          </p:nvSpPr>
          <p:spPr bwMode="auto">
            <a:xfrm>
              <a:off x="3425" y="1344"/>
              <a:ext cx="0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1" name="Line 190"/>
            <p:cNvSpPr>
              <a:spLocks noChangeShapeType="1"/>
            </p:cNvSpPr>
            <p:nvPr/>
          </p:nvSpPr>
          <p:spPr bwMode="auto">
            <a:xfrm>
              <a:off x="3617" y="1344"/>
              <a:ext cx="0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2" name="Line 191"/>
            <p:cNvSpPr>
              <a:spLocks noChangeShapeType="1"/>
            </p:cNvSpPr>
            <p:nvPr/>
          </p:nvSpPr>
          <p:spPr bwMode="auto">
            <a:xfrm>
              <a:off x="3809" y="1344"/>
              <a:ext cx="0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3" name="Line 192"/>
            <p:cNvSpPr>
              <a:spLocks noChangeShapeType="1"/>
            </p:cNvSpPr>
            <p:nvPr/>
          </p:nvSpPr>
          <p:spPr bwMode="auto">
            <a:xfrm flipV="1">
              <a:off x="1265" y="1392"/>
              <a:ext cx="672" cy="6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4" name="Line 193"/>
            <p:cNvSpPr>
              <a:spLocks noChangeShapeType="1"/>
            </p:cNvSpPr>
            <p:nvPr/>
          </p:nvSpPr>
          <p:spPr bwMode="auto">
            <a:xfrm flipV="1">
              <a:off x="1265" y="1392"/>
              <a:ext cx="864" cy="8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5" name="Line 194"/>
            <p:cNvSpPr>
              <a:spLocks noChangeShapeType="1"/>
            </p:cNvSpPr>
            <p:nvPr/>
          </p:nvSpPr>
          <p:spPr bwMode="auto">
            <a:xfrm flipV="1">
              <a:off x="1265" y="1392"/>
              <a:ext cx="1056" cy="10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6" name="Line 195"/>
            <p:cNvSpPr>
              <a:spLocks noChangeShapeType="1"/>
            </p:cNvSpPr>
            <p:nvPr/>
          </p:nvSpPr>
          <p:spPr bwMode="auto">
            <a:xfrm flipV="1">
              <a:off x="1265" y="1392"/>
              <a:ext cx="1248" cy="12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7" name="Line 196"/>
            <p:cNvSpPr>
              <a:spLocks noChangeShapeType="1"/>
            </p:cNvSpPr>
            <p:nvPr/>
          </p:nvSpPr>
          <p:spPr bwMode="auto">
            <a:xfrm flipV="1">
              <a:off x="1457" y="1392"/>
              <a:ext cx="1248" cy="12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8" name="Line 197"/>
            <p:cNvSpPr>
              <a:spLocks noChangeShapeType="1"/>
            </p:cNvSpPr>
            <p:nvPr/>
          </p:nvSpPr>
          <p:spPr bwMode="auto">
            <a:xfrm flipV="1">
              <a:off x="1649" y="1392"/>
              <a:ext cx="1248" cy="12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9" name="Line 198"/>
            <p:cNvSpPr>
              <a:spLocks noChangeShapeType="1"/>
            </p:cNvSpPr>
            <p:nvPr/>
          </p:nvSpPr>
          <p:spPr bwMode="auto">
            <a:xfrm flipV="1">
              <a:off x="1841" y="1392"/>
              <a:ext cx="1248" cy="12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0" name="Line 199"/>
            <p:cNvSpPr>
              <a:spLocks noChangeShapeType="1"/>
            </p:cNvSpPr>
            <p:nvPr/>
          </p:nvSpPr>
          <p:spPr bwMode="auto">
            <a:xfrm flipV="1">
              <a:off x="2033" y="1392"/>
              <a:ext cx="1248" cy="12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1" name="Line 200"/>
            <p:cNvSpPr>
              <a:spLocks noChangeShapeType="1"/>
            </p:cNvSpPr>
            <p:nvPr/>
          </p:nvSpPr>
          <p:spPr bwMode="auto">
            <a:xfrm flipV="1">
              <a:off x="2225" y="1392"/>
              <a:ext cx="1248" cy="12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2" name="Line 201"/>
            <p:cNvSpPr>
              <a:spLocks noChangeShapeType="1"/>
            </p:cNvSpPr>
            <p:nvPr/>
          </p:nvSpPr>
          <p:spPr bwMode="auto">
            <a:xfrm flipV="1">
              <a:off x="2417" y="1392"/>
              <a:ext cx="1248" cy="12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3" name="Line 202"/>
            <p:cNvSpPr>
              <a:spLocks noChangeShapeType="1"/>
            </p:cNvSpPr>
            <p:nvPr/>
          </p:nvSpPr>
          <p:spPr bwMode="auto">
            <a:xfrm flipV="1">
              <a:off x="2609" y="1392"/>
              <a:ext cx="1248" cy="12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4" name="Line 203"/>
            <p:cNvSpPr>
              <a:spLocks noChangeShapeType="1"/>
            </p:cNvSpPr>
            <p:nvPr/>
          </p:nvSpPr>
          <p:spPr bwMode="auto">
            <a:xfrm flipV="1">
              <a:off x="2801" y="1584"/>
              <a:ext cx="1056" cy="10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5" name="Line 204"/>
            <p:cNvSpPr>
              <a:spLocks noChangeShapeType="1"/>
            </p:cNvSpPr>
            <p:nvPr/>
          </p:nvSpPr>
          <p:spPr bwMode="auto">
            <a:xfrm flipV="1">
              <a:off x="2993" y="1776"/>
              <a:ext cx="864" cy="8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6" name="Line 205"/>
            <p:cNvSpPr>
              <a:spLocks noChangeShapeType="1"/>
            </p:cNvSpPr>
            <p:nvPr/>
          </p:nvSpPr>
          <p:spPr bwMode="auto">
            <a:xfrm flipV="1">
              <a:off x="3185" y="1968"/>
              <a:ext cx="672" cy="6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7" name="Line 206"/>
            <p:cNvSpPr>
              <a:spLocks noChangeShapeType="1"/>
            </p:cNvSpPr>
            <p:nvPr/>
          </p:nvSpPr>
          <p:spPr bwMode="auto">
            <a:xfrm flipV="1">
              <a:off x="3761" y="2160"/>
              <a:ext cx="96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8" name="Line 207"/>
            <p:cNvSpPr>
              <a:spLocks noChangeShapeType="1"/>
            </p:cNvSpPr>
            <p:nvPr/>
          </p:nvSpPr>
          <p:spPr bwMode="auto">
            <a:xfrm flipV="1">
              <a:off x="1265" y="1392"/>
              <a:ext cx="480" cy="4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9" name="Line 208"/>
            <p:cNvSpPr>
              <a:spLocks noChangeShapeType="1"/>
            </p:cNvSpPr>
            <p:nvPr/>
          </p:nvSpPr>
          <p:spPr bwMode="auto">
            <a:xfrm flipV="1">
              <a:off x="1265" y="1392"/>
              <a:ext cx="28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0" name="Line 209"/>
            <p:cNvSpPr>
              <a:spLocks noChangeShapeType="1"/>
            </p:cNvSpPr>
            <p:nvPr/>
          </p:nvSpPr>
          <p:spPr bwMode="auto">
            <a:xfrm flipV="1">
              <a:off x="1265" y="1392"/>
              <a:ext cx="96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1" name="Line 210"/>
            <p:cNvSpPr>
              <a:spLocks noChangeShapeType="1"/>
            </p:cNvSpPr>
            <p:nvPr/>
          </p:nvSpPr>
          <p:spPr bwMode="auto">
            <a:xfrm>
              <a:off x="1265" y="1584"/>
              <a:ext cx="1056" cy="10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2" name="Line 211"/>
            <p:cNvSpPr>
              <a:spLocks noChangeShapeType="1"/>
            </p:cNvSpPr>
            <p:nvPr/>
          </p:nvSpPr>
          <p:spPr bwMode="auto">
            <a:xfrm>
              <a:off x="1265" y="1392"/>
              <a:ext cx="1248" cy="12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3" name="Line 212"/>
            <p:cNvSpPr>
              <a:spLocks noChangeShapeType="1"/>
            </p:cNvSpPr>
            <p:nvPr/>
          </p:nvSpPr>
          <p:spPr bwMode="auto">
            <a:xfrm>
              <a:off x="1457" y="1392"/>
              <a:ext cx="1248" cy="12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4" name="Line 213"/>
            <p:cNvSpPr>
              <a:spLocks noChangeShapeType="1"/>
            </p:cNvSpPr>
            <p:nvPr/>
          </p:nvSpPr>
          <p:spPr bwMode="auto">
            <a:xfrm>
              <a:off x="1649" y="1392"/>
              <a:ext cx="1248" cy="12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5" name="Line 214"/>
            <p:cNvSpPr>
              <a:spLocks noChangeShapeType="1"/>
            </p:cNvSpPr>
            <p:nvPr/>
          </p:nvSpPr>
          <p:spPr bwMode="auto">
            <a:xfrm>
              <a:off x="1841" y="1392"/>
              <a:ext cx="1248" cy="12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6" name="Line 215"/>
            <p:cNvSpPr>
              <a:spLocks noChangeShapeType="1"/>
            </p:cNvSpPr>
            <p:nvPr/>
          </p:nvSpPr>
          <p:spPr bwMode="auto">
            <a:xfrm>
              <a:off x="2033" y="1392"/>
              <a:ext cx="1248" cy="12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7" name="Line 216"/>
            <p:cNvSpPr>
              <a:spLocks noChangeShapeType="1"/>
            </p:cNvSpPr>
            <p:nvPr/>
          </p:nvSpPr>
          <p:spPr bwMode="auto">
            <a:xfrm>
              <a:off x="2225" y="1392"/>
              <a:ext cx="1248" cy="12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8" name="Line 217"/>
            <p:cNvSpPr>
              <a:spLocks noChangeShapeType="1"/>
            </p:cNvSpPr>
            <p:nvPr/>
          </p:nvSpPr>
          <p:spPr bwMode="auto">
            <a:xfrm>
              <a:off x="2417" y="1392"/>
              <a:ext cx="1248" cy="12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9" name="Line 218"/>
            <p:cNvSpPr>
              <a:spLocks noChangeShapeType="1"/>
            </p:cNvSpPr>
            <p:nvPr/>
          </p:nvSpPr>
          <p:spPr bwMode="auto">
            <a:xfrm>
              <a:off x="2609" y="1392"/>
              <a:ext cx="1248" cy="12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90" name="Line 219"/>
            <p:cNvSpPr>
              <a:spLocks noChangeShapeType="1"/>
            </p:cNvSpPr>
            <p:nvPr/>
          </p:nvSpPr>
          <p:spPr bwMode="auto">
            <a:xfrm>
              <a:off x="2801" y="1392"/>
              <a:ext cx="1056" cy="10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91" name="Line 220"/>
            <p:cNvSpPr>
              <a:spLocks noChangeShapeType="1"/>
            </p:cNvSpPr>
            <p:nvPr/>
          </p:nvSpPr>
          <p:spPr bwMode="auto">
            <a:xfrm>
              <a:off x="2993" y="1392"/>
              <a:ext cx="864" cy="8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92" name="Line 221"/>
            <p:cNvSpPr>
              <a:spLocks noChangeShapeType="1"/>
            </p:cNvSpPr>
            <p:nvPr/>
          </p:nvSpPr>
          <p:spPr bwMode="auto">
            <a:xfrm>
              <a:off x="3185" y="1392"/>
              <a:ext cx="672" cy="6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93" name="Line 222"/>
            <p:cNvSpPr>
              <a:spLocks noChangeShapeType="1"/>
            </p:cNvSpPr>
            <p:nvPr/>
          </p:nvSpPr>
          <p:spPr bwMode="auto">
            <a:xfrm>
              <a:off x="3377" y="1392"/>
              <a:ext cx="480" cy="4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94" name="Line 223"/>
            <p:cNvSpPr>
              <a:spLocks noChangeShapeType="1"/>
            </p:cNvSpPr>
            <p:nvPr/>
          </p:nvSpPr>
          <p:spPr bwMode="auto">
            <a:xfrm>
              <a:off x="3569" y="1392"/>
              <a:ext cx="28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95" name="Line 224"/>
            <p:cNvSpPr>
              <a:spLocks noChangeShapeType="1"/>
            </p:cNvSpPr>
            <p:nvPr/>
          </p:nvSpPr>
          <p:spPr bwMode="auto">
            <a:xfrm>
              <a:off x="3761" y="1392"/>
              <a:ext cx="96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96" name="Line 225"/>
            <p:cNvSpPr>
              <a:spLocks noChangeShapeType="1"/>
            </p:cNvSpPr>
            <p:nvPr/>
          </p:nvSpPr>
          <p:spPr bwMode="auto">
            <a:xfrm>
              <a:off x="1265" y="1776"/>
              <a:ext cx="864" cy="8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97" name="Line 226"/>
            <p:cNvSpPr>
              <a:spLocks noChangeShapeType="1"/>
            </p:cNvSpPr>
            <p:nvPr/>
          </p:nvSpPr>
          <p:spPr bwMode="auto">
            <a:xfrm>
              <a:off x="1265" y="1968"/>
              <a:ext cx="672" cy="6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98" name="Line 227"/>
            <p:cNvSpPr>
              <a:spLocks noChangeShapeType="1"/>
            </p:cNvSpPr>
            <p:nvPr/>
          </p:nvSpPr>
          <p:spPr bwMode="auto">
            <a:xfrm>
              <a:off x="1265" y="2160"/>
              <a:ext cx="480" cy="4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99" name="Oval 228"/>
            <p:cNvSpPr>
              <a:spLocks noChangeArrowheads="1"/>
            </p:cNvSpPr>
            <p:nvPr/>
          </p:nvSpPr>
          <p:spPr bwMode="auto">
            <a:xfrm>
              <a:off x="1457" y="1968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00" name="Oval 229"/>
            <p:cNvSpPr>
              <a:spLocks noChangeArrowheads="1"/>
            </p:cNvSpPr>
            <p:nvPr/>
          </p:nvSpPr>
          <p:spPr bwMode="auto">
            <a:xfrm>
              <a:off x="3569" y="1584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01" name="Oval 230"/>
            <p:cNvSpPr>
              <a:spLocks noChangeArrowheads="1"/>
            </p:cNvSpPr>
            <p:nvPr/>
          </p:nvSpPr>
          <p:spPr bwMode="auto">
            <a:xfrm>
              <a:off x="1265" y="1584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02" name="Oval 231"/>
            <p:cNvSpPr>
              <a:spLocks noChangeArrowheads="1"/>
            </p:cNvSpPr>
            <p:nvPr/>
          </p:nvSpPr>
          <p:spPr bwMode="auto">
            <a:xfrm>
              <a:off x="1265" y="1776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03" name="Oval 232"/>
            <p:cNvSpPr>
              <a:spLocks noChangeArrowheads="1"/>
            </p:cNvSpPr>
            <p:nvPr/>
          </p:nvSpPr>
          <p:spPr bwMode="auto">
            <a:xfrm>
              <a:off x="1265" y="1968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04" name="Oval 233"/>
            <p:cNvSpPr>
              <a:spLocks noChangeArrowheads="1"/>
            </p:cNvSpPr>
            <p:nvPr/>
          </p:nvSpPr>
          <p:spPr bwMode="auto">
            <a:xfrm>
              <a:off x="1265" y="2160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05" name="Oval 234"/>
            <p:cNvSpPr>
              <a:spLocks noChangeArrowheads="1"/>
            </p:cNvSpPr>
            <p:nvPr/>
          </p:nvSpPr>
          <p:spPr bwMode="auto">
            <a:xfrm>
              <a:off x="1457" y="2160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06" name="Oval 235"/>
            <p:cNvSpPr>
              <a:spLocks noChangeArrowheads="1"/>
            </p:cNvSpPr>
            <p:nvPr/>
          </p:nvSpPr>
          <p:spPr bwMode="auto">
            <a:xfrm>
              <a:off x="1649" y="2160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07" name="Oval 236"/>
            <p:cNvSpPr>
              <a:spLocks noChangeArrowheads="1"/>
            </p:cNvSpPr>
            <p:nvPr/>
          </p:nvSpPr>
          <p:spPr bwMode="auto">
            <a:xfrm>
              <a:off x="1841" y="2160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08" name="Oval 237"/>
            <p:cNvSpPr>
              <a:spLocks noChangeArrowheads="1"/>
            </p:cNvSpPr>
            <p:nvPr/>
          </p:nvSpPr>
          <p:spPr bwMode="auto">
            <a:xfrm>
              <a:off x="2033" y="2160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09" name="Oval 238"/>
            <p:cNvSpPr>
              <a:spLocks noChangeArrowheads="1"/>
            </p:cNvSpPr>
            <p:nvPr/>
          </p:nvSpPr>
          <p:spPr bwMode="auto">
            <a:xfrm>
              <a:off x="2225" y="2160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10" name="Oval 239"/>
            <p:cNvSpPr>
              <a:spLocks noChangeArrowheads="1"/>
            </p:cNvSpPr>
            <p:nvPr/>
          </p:nvSpPr>
          <p:spPr bwMode="auto">
            <a:xfrm>
              <a:off x="2417" y="2160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11" name="Oval 240"/>
            <p:cNvSpPr>
              <a:spLocks noChangeArrowheads="1"/>
            </p:cNvSpPr>
            <p:nvPr/>
          </p:nvSpPr>
          <p:spPr bwMode="auto">
            <a:xfrm>
              <a:off x="2609" y="2160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12" name="Oval 241"/>
            <p:cNvSpPr>
              <a:spLocks noChangeArrowheads="1"/>
            </p:cNvSpPr>
            <p:nvPr/>
          </p:nvSpPr>
          <p:spPr bwMode="auto">
            <a:xfrm>
              <a:off x="2801" y="2160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13" name="Oval 242"/>
            <p:cNvSpPr>
              <a:spLocks noChangeArrowheads="1"/>
            </p:cNvSpPr>
            <p:nvPr/>
          </p:nvSpPr>
          <p:spPr bwMode="auto">
            <a:xfrm>
              <a:off x="2993" y="2160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14" name="Oval 243"/>
            <p:cNvSpPr>
              <a:spLocks noChangeArrowheads="1"/>
            </p:cNvSpPr>
            <p:nvPr/>
          </p:nvSpPr>
          <p:spPr bwMode="auto">
            <a:xfrm>
              <a:off x="3185" y="2160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15" name="Oval 244"/>
            <p:cNvSpPr>
              <a:spLocks noChangeArrowheads="1"/>
            </p:cNvSpPr>
            <p:nvPr/>
          </p:nvSpPr>
          <p:spPr bwMode="auto">
            <a:xfrm>
              <a:off x="3377" y="2160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16" name="Oval 245"/>
            <p:cNvSpPr>
              <a:spLocks noChangeArrowheads="1"/>
            </p:cNvSpPr>
            <p:nvPr/>
          </p:nvSpPr>
          <p:spPr bwMode="auto">
            <a:xfrm>
              <a:off x="3569" y="2160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17" name="Oval 246"/>
            <p:cNvSpPr>
              <a:spLocks noChangeArrowheads="1"/>
            </p:cNvSpPr>
            <p:nvPr/>
          </p:nvSpPr>
          <p:spPr bwMode="auto">
            <a:xfrm>
              <a:off x="3761" y="2160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18" name="Oval 247"/>
            <p:cNvSpPr>
              <a:spLocks noChangeArrowheads="1"/>
            </p:cNvSpPr>
            <p:nvPr/>
          </p:nvSpPr>
          <p:spPr bwMode="auto">
            <a:xfrm>
              <a:off x="1265" y="139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19" name="Oval 248"/>
            <p:cNvSpPr>
              <a:spLocks noChangeArrowheads="1"/>
            </p:cNvSpPr>
            <p:nvPr/>
          </p:nvSpPr>
          <p:spPr bwMode="auto">
            <a:xfrm>
              <a:off x="1457" y="139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20" name="Oval 249"/>
            <p:cNvSpPr>
              <a:spLocks noChangeArrowheads="1"/>
            </p:cNvSpPr>
            <p:nvPr/>
          </p:nvSpPr>
          <p:spPr bwMode="auto">
            <a:xfrm>
              <a:off x="1457" y="1584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21" name="Oval 250"/>
            <p:cNvSpPr>
              <a:spLocks noChangeArrowheads="1"/>
            </p:cNvSpPr>
            <p:nvPr/>
          </p:nvSpPr>
          <p:spPr bwMode="auto">
            <a:xfrm>
              <a:off x="1457" y="1776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22" name="Oval 251"/>
            <p:cNvSpPr>
              <a:spLocks noChangeArrowheads="1"/>
            </p:cNvSpPr>
            <p:nvPr/>
          </p:nvSpPr>
          <p:spPr bwMode="auto">
            <a:xfrm>
              <a:off x="1649" y="1776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23" name="Oval 252"/>
            <p:cNvSpPr>
              <a:spLocks noChangeArrowheads="1"/>
            </p:cNvSpPr>
            <p:nvPr/>
          </p:nvSpPr>
          <p:spPr bwMode="auto">
            <a:xfrm>
              <a:off x="1649" y="1968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24" name="Oval 253"/>
            <p:cNvSpPr>
              <a:spLocks noChangeArrowheads="1"/>
            </p:cNvSpPr>
            <p:nvPr/>
          </p:nvSpPr>
          <p:spPr bwMode="auto">
            <a:xfrm>
              <a:off x="1649" y="1584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25" name="Oval 254"/>
            <p:cNvSpPr>
              <a:spLocks noChangeArrowheads="1"/>
            </p:cNvSpPr>
            <p:nvPr/>
          </p:nvSpPr>
          <p:spPr bwMode="auto">
            <a:xfrm>
              <a:off x="1649" y="139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26" name="Oval 255"/>
            <p:cNvSpPr>
              <a:spLocks noChangeArrowheads="1"/>
            </p:cNvSpPr>
            <p:nvPr/>
          </p:nvSpPr>
          <p:spPr bwMode="auto">
            <a:xfrm>
              <a:off x="1841" y="139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27" name="Oval 256"/>
            <p:cNvSpPr>
              <a:spLocks noChangeArrowheads="1"/>
            </p:cNvSpPr>
            <p:nvPr/>
          </p:nvSpPr>
          <p:spPr bwMode="auto">
            <a:xfrm>
              <a:off x="1841" y="1584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28" name="Oval 257"/>
            <p:cNvSpPr>
              <a:spLocks noChangeArrowheads="1"/>
            </p:cNvSpPr>
            <p:nvPr/>
          </p:nvSpPr>
          <p:spPr bwMode="auto">
            <a:xfrm>
              <a:off x="1841" y="1776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29" name="Oval 258"/>
            <p:cNvSpPr>
              <a:spLocks noChangeArrowheads="1"/>
            </p:cNvSpPr>
            <p:nvPr/>
          </p:nvSpPr>
          <p:spPr bwMode="auto">
            <a:xfrm>
              <a:off x="1841" y="1968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>
                <a:latin typeface="Times New Roman" pitchFamily="18" charset="0"/>
              </a:endParaRPr>
            </a:p>
          </p:txBody>
        </p:sp>
        <p:sp>
          <p:nvSpPr>
            <p:cNvPr id="65630" name="Oval 259"/>
            <p:cNvSpPr>
              <a:spLocks noChangeArrowheads="1"/>
            </p:cNvSpPr>
            <p:nvPr/>
          </p:nvSpPr>
          <p:spPr bwMode="auto">
            <a:xfrm>
              <a:off x="2033" y="1968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31" name="Oval 260"/>
            <p:cNvSpPr>
              <a:spLocks noChangeArrowheads="1"/>
            </p:cNvSpPr>
            <p:nvPr/>
          </p:nvSpPr>
          <p:spPr bwMode="auto">
            <a:xfrm>
              <a:off x="2033" y="1776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32" name="Oval 261"/>
            <p:cNvSpPr>
              <a:spLocks noChangeArrowheads="1"/>
            </p:cNvSpPr>
            <p:nvPr/>
          </p:nvSpPr>
          <p:spPr bwMode="auto">
            <a:xfrm>
              <a:off x="2033" y="139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33" name="Oval 262"/>
            <p:cNvSpPr>
              <a:spLocks noChangeArrowheads="1"/>
            </p:cNvSpPr>
            <p:nvPr/>
          </p:nvSpPr>
          <p:spPr bwMode="auto">
            <a:xfrm>
              <a:off x="2033" y="1584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34" name="Oval 263"/>
            <p:cNvSpPr>
              <a:spLocks noChangeArrowheads="1"/>
            </p:cNvSpPr>
            <p:nvPr/>
          </p:nvSpPr>
          <p:spPr bwMode="auto">
            <a:xfrm>
              <a:off x="2225" y="1968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35" name="Oval 264"/>
            <p:cNvSpPr>
              <a:spLocks noChangeArrowheads="1"/>
            </p:cNvSpPr>
            <p:nvPr/>
          </p:nvSpPr>
          <p:spPr bwMode="auto">
            <a:xfrm>
              <a:off x="2417" y="1968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36" name="Oval 265"/>
            <p:cNvSpPr>
              <a:spLocks noChangeArrowheads="1"/>
            </p:cNvSpPr>
            <p:nvPr/>
          </p:nvSpPr>
          <p:spPr bwMode="auto">
            <a:xfrm>
              <a:off x="2609" y="1968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37" name="Oval 266"/>
            <p:cNvSpPr>
              <a:spLocks noChangeArrowheads="1"/>
            </p:cNvSpPr>
            <p:nvPr/>
          </p:nvSpPr>
          <p:spPr bwMode="auto">
            <a:xfrm>
              <a:off x="2801" y="1968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38" name="Oval 267"/>
            <p:cNvSpPr>
              <a:spLocks noChangeArrowheads="1"/>
            </p:cNvSpPr>
            <p:nvPr/>
          </p:nvSpPr>
          <p:spPr bwMode="auto">
            <a:xfrm>
              <a:off x="2993" y="1968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39" name="Oval 268"/>
            <p:cNvSpPr>
              <a:spLocks noChangeArrowheads="1"/>
            </p:cNvSpPr>
            <p:nvPr/>
          </p:nvSpPr>
          <p:spPr bwMode="auto">
            <a:xfrm>
              <a:off x="3185" y="1968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40" name="Oval 269"/>
            <p:cNvSpPr>
              <a:spLocks noChangeArrowheads="1"/>
            </p:cNvSpPr>
            <p:nvPr/>
          </p:nvSpPr>
          <p:spPr bwMode="auto">
            <a:xfrm>
              <a:off x="3377" y="1968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41" name="Oval 270"/>
            <p:cNvSpPr>
              <a:spLocks noChangeArrowheads="1"/>
            </p:cNvSpPr>
            <p:nvPr/>
          </p:nvSpPr>
          <p:spPr bwMode="auto">
            <a:xfrm>
              <a:off x="3569" y="1968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42" name="Oval 271"/>
            <p:cNvSpPr>
              <a:spLocks noChangeArrowheads="1"/>
            </p:cNvSpPr>
            <p:nvPr/>
          </p:nvSpPr>
          <p:spPr bwMode="auto">
            <a:xfrm>
              <a:off x="3761" y="1968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43" name="Oval 272"/>
            <p:cNvSpPr>
              <a:spLocks noChangeArrowheads="1"/>
            </p:cNvSpPr>
            <p:nvPr/>
          </p:nvSpPr>
          <p:spPr bwMode="auto">
            <a:xfrm>
              <a:off x="2225" y="1776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44" name="Oval 273"/>
            <p:cNvSpPr>
              <a:spLocks noChangeArrowheads="1"/>
            </p:cNvSpPr>
            <p:nvPr/>
          </p:nvSpPr>
          <p:spPr bwMode="auto">
            <a:xfrm>
              <a:off x="2417" y="1776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45" name="Oval 274"/>
            <p:cNvSpPr>
              <a:spLocks noChangeArrowheads="1"/>
            </p:cNvSpPr>
            <p:nvPr/>
          </p:nvSpPr>
          <p:spPr bwMode="auto">
            <a:xfrm>
              <a:off x="2609" y="1776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46" name="Oval 275"/>
            <p:cNvSpPr>
              <a:spLocks noChangeArrowheads="1"/>
            </p:cNvSpPr>
            <p:nvPr/>
          </p:nvSpPr>
          <p:spPr bwMode="auto">
            <a:xfrm>
              <a:off x="2801" y="1776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47" name="Oval 276"/>
            <p:cNvSpPr>
              <a:spLocks noChangeArrowheads="1"/>
            </p:cNvSpPr>
            <p:nvPr/>
          </p:nvSpPr>
          <p:spPr bwMode="auto">
            <a:xfrm>
              <a:off x="2993" y="1776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48" name="Oval 277"/>
            <p:cNvSpPr>
              <a:spLocks noChangeArrowheads="1"/>
            </p:cNvSpPr>
            <p:nvPr/>
          </p:nvSpPr>
          <p:spPr bwMode="auto">
            <a:xfrm>
              <a:off x="3185" y="1776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49" name="Oval 278"/>
            <p:cNvSpPr>
              <a:spLocks noChangeArrowheads="1"/>
            </p:cNvSpPr>
            <p:nvPr/>
          </p:nvSpPr>
          <p:spPr bwMode="auto">
            <a:xfrm>
              <a:off x="3377" y="1776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50" name="Oval 279"/>
            <p:cNvSpPr>
              <a:spLocks noChangeArrowheads="1"/>
            </p:cNvSpPr>
            <p:nvPr/>
          </p:nvSpPr>
          <p:spPr bwMode="auto">
            <a:xfrm>
              <a:off x="3569" y="1776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51" name="Oval 280"/>
            <p:cNvSpPr>
              <a:spLocks noChangeArrowheads="1"/>
            </p:cNvSpPr>
            <p:nvPr/>
          </p:nvSpPr>
          <p:spPr bwMode="auto">
            <a:xfrm>
              <a:off x="3761" y="1776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52" name="Oval 281"/>
            <p:cNvSpPr>
              <a:spLocks noChangeArrowheads="1"/>
            </p:cNvSpPr>
            <p:nvPr/>
          </p:nvSpPr>
          <p:spPr bwMode="auto">
            <a:xfrm>
              <a:off x="2225" y="1584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53" name="Oval 282"/>
            <p:cNvSpPr>
              <a:spLocks noChangeArrowheads="1"/>
            </p:cNvSpPr>
            <p:nvPr/>
          </p:nvSpPr>
          <p:spPr bwMode="auto">
            <a:xfrm>
              <a:off x="2417" y="1584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54" name="Oval 283"/>
            <p:cNvSpPr>
              <a:spLocks noChangeArrowheads="1"/>
            </p:cNvSpPr>
            <p:nvPr/>
          </p:nvSpPr>
          <p:spPr bwMode="auto">
            <a:xfrm>
              <a:off x="2609" y="1584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55" name="Oval 284"/>
            <p:cNvSpPr>
              <a:spLocks noChangeArrowheads="1"/>
            </p:cNvSpPr>
            <p:nvPr/>
          </p:nvSpPr>
          <p:spPr bwMode="auto">
            <a:xfrm>
              <a:off x="2801" y="1584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56" name="Oval 285"/>
            <p:cNvSpPr>
              <a:spLocks noChangeArrowheads="1"/>
            </p:cNvSpPr>
            <p:nvPr/>
          </p:nvSpPr>
          <p:spPr bwMode="auto">
            <a:xfrm>
              <a:off x="2993" y="1584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57" name="Oval 286"/>
            <p:cNvSpPr>
              <a:spLocks noChangeArrowheads="1"/>
            </p:cNvSpPr>
            <p:nvPr/>
          </p:nvSpPr>
          <p:spPr bwMode="auto">
            <a:xfrm>
              <a:off x="3185" y="1584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58" name="Oval 287"/>
            <p:cNvSpPr>
              <a:spLocks noChangeArrowheads="1"/>
            </p:cNvSpPr>
            <p:nvPr/>
          </p:nvSpPr>
          <p:spPr bwMode="auto">
            <a:xfrm>
              <a:off x="3377" y="1584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59" name="Oval 288"/>
            <p:cNvSpPr>
              <a:spLocks noChangeArrowheads="1"/>
            </p:cNvSpPr>
            <p:nvPr/>
          </p:nvSpPr>
          <p:spPr bwMode="auto">
            <a:xfrm>
              <a:off x="3761" y="1584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60" name="Oval 289"/>
            <p:cNvSpPr>
              <a:spLocks noChangeArrowheads="1"/>
            </p:cNvSpPr>
            <p:nvPr/>
          </p:nvSpPr>
          <p:spPr bwMode="auto">
            <a:xfrm>
              <a:off x="2225" y="139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61" name="Oval 290"/>
            <p:cNvSpPr>
              <a:spLocks noChangeArrowheads="1"/>
            </p:cNvSpPr>
            <p:nvPr/>
          </p:nvSpPr>
          <p:spPr bwMode="auto">
            <a:xfrm>
              <a:off x="2417" y="139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62" name="Oval 291"/>
            <p:cNvSpPr>
              <a:spLocks noChangeArrowheads="1"/>
            </p:cNvSpPr>
            <p:nvPr/>
          </p:nvSpPr>
          <p:spPr bwMode="auto">
            <a:xfrm>
              <a:off x="2609" y="139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63" name="Oval 292"/>
            <p:cNvSpPr>
              <a:spLocks noChangeArrowheads="1"/>
            </p:cNvSpPr>
            <p:nvPr/>
          </p:nvSpPr>
          <p:spPr bwMode="auto">
            <a:xfrm>
              <a:off x="2801" y="139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64" name="Oval 293"/>
            <p:cNvSpPr>
              <a:spLocks noChangeArrowheads="1"/>
            </p:cNvSpPr>
            <p:nvPr/>
          </p:nvSpPr>
          <p:spPr bwMode="auto">
            <a:xfrm>
              <a:off x="2993" y="139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65" name="Oval 294"/>
            <p:cNvSpPr>
              <a:spLocks noChangeArrowheads="1"/>
            </p:cNvSpPr>
            <p:nvPr/>
          </p:nvSpPr>
          <p:spPr bwMode="auto">
            <a:xfrm>
              <a:off x="3185" y="139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66" name="Oval 295"/>
            <p:cNvSpPr>
              <a:spLocks noChangeArrowheads="1"/>
            </p:cNvSpPr>
            <p:nvPr/>
          </p:nvSpPr>
          <p:spPr bwMode="auto">
            <a:xfrm>
              <a:off x="3377" y="139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67" name="Oval 296"/>
            <p:cNvSpPr>
              <a:spLocks noChangeArrowheads="1"/>
            </p:cNvSpPr>
            <p:nvPr/>
          </p:nvSpPr>
          <p:spPr bwMode="auto">
            <a:xfrm>
              <a:off x="3569" y="139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68" name="Oval 297"/>
            <p:cNvSpPr>
              <a:spLocks noChangeArrowheads="1"/>
            </p:cNvSpPr>
            <p:nvPr/>
          </p:nvSpPr>
          <p:spPr bwMode="auto">
            <a:xfrm>
              <a:off x="3761" y="139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69" name="Line 298"/>
            <p:cNvSpPr>
              <a:spLocks noChangeShapeType="1"/>
            </p:cNvSpPr>
            <p:nvPr/>
          </p:nvSpPr>
          <p:spPr bwMode="auto">
            <a:xfrm>
              <a:off x="1217" y="2400"/>
              <a:ext cx="26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70" name="Line 299"/>
            <p:cNvSpPr>
              <a:spLocks noChangeShapeType="1"/>
            </p:cNvSpPr>
            <p:nvPr/>
          </p:nvSpPr>
          <p:spPr bwMode="auto">
            <a:xfrm flipV="1">
              <a:off x="3569" y="2352"/>
              <a:ext cx="28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71" name="Line 300"/>
            <p:cNvSpPr>
              <a:spLocks noChangeShapeType="1"/>
            </p:cNvSpPr>
            <p:nvPr/>
          </p:nvSpPr>
          <p:spPr bwMode="auto">
            <a:xfrm>
              <a:off x="1265" y="2352"/>
              <a:ext cx="28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72" name="Oval 301"/>
            <p:cNvSpPr>
              <a:spLocks noChangeArrowheads="1"/>
            </p:cNvSpPr>
            <p:nvPr/>
          </p:nvSpPr>
          <p:spPr bwMode="auto">
            <a:xfrm>
              <a:off x="1265" y="235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73" name="Oval 302"/>
            <p:cNvSpPr>
              <a:spLocks noChangeArrowheads="1"/>
            </p:cNvSpPr>
            <p:nvPr/>
          </p:nvSpPr>
          <p:spPr bwMode="auto">
            <a:xfrm>
              <a:off x="1457" y="235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74" name="Oval 303"/>
            <p:cNvSpPr>
              <a:spLocks noChangeArrowheads="1"/>
            </p:cNvSpPr>
            <p:nvPr/>
          </p:nvSpPr>
          <p:spPr bwMode="auto">
            <a:xfrm>
              <a:off x="1649" y="235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75" name="Oval 304"/>
            <p:cNvSpPr>
              <a:spLocks noChangeArrowheads="1"/>
            </p:cNvSpPr>
            <p:nvPr/>
          </p:nvSpPr>
          <p:spPr bwMode="auto">
            <a:xfrm>
              <a:off x="1841" y="235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76" name="Oval 305"/>
            <p:cNvSpPr>
              <a:spLocks noChangeArrowheads="1"/>
            </p:cNvSpPr>
            <p:nvPr/>
          </p:nvSpPr>
          <p:spPr bwMode="auto">
            <a:xfrm>
              <a:off x="2033" y="235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77" name="Oval 306"/>
            <p:cNvSpPr>
              <a:spLocks noChangeArrowheads="1"/>
            </p:cNvSpPr>
            <p:nvPr/>
          </p:nvSpPr>
          <p:spPr bwMode="auto">
            <a:xfrm>
              <a:off x="2225" y="235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78" name="Oval 307"/>
            <p:cNvSpPr>
              <a:spLocks noChangeArrowheads="1"/>
            </p:cNvSpPr>
            <p:nvPr/>
          </p:nvSpPr>
          <p:spPr bwMode="auto">
            <a:xfrm>
              <a:off x="2417" y="235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79" name="Oval 308"/>
            <p:cNvSpPr>
              <a:spLocks noChangeArrowheads="1"/>
            </p:cNvSpPr>
            <p:nvPr/>
          </p:nvSpPr>
          <p:spPr bwMode="auto">
            <a:xfrm>
              <a:off x="2609" y="235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80" name="Oval 309"/>
            <p:cNvSpPr>
              <a:spLocks noChangeArrowheads="1"/>
            </p:cNvSpPr>
            <p:nvPr/>
          </p:nvSpPr>
          <p:spPr bwMode="auto">
            <a:xfrm>
              <a:off x="2801" y="235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81" name="Oval 310"/>
            <p:cNvSpPr>
              <a:spLocks noChangeArrowheads="1"/>
            </p:cNvSpPr>
            <p:nvPr/>
          </p:nvSpPr>
          <p:spPr bwMode="auto">
            <a:xfrm>
              <a:off x="2993" y="235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82" name="Oval 311"/>
            <p:cNvSpPr>
              <a:spLocks noChangeArrowheads="1"/>
            </p:cNvSpPr>
            <p:nvPr/>
          </p:nvSpPr>
          <p:spPr bwMode="auto">
            <a:xfrm>
              <a:off x="3185" y="235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83" name="Oval 312"/>
            <p:cNvSpPr>
              <a:spLocks noChangeArrowheads="1"/>
            </p:cNvSpPr>
            <p:nvPr/>
          </p:nvSpPr>
          <p:spPr bwMode="auto">
            <a:xfrm>
              <a:off x="3377" y="235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84" name="Oval 313"/>
            <p:cNvSpPr>
              <a:spLocks noChangeArrowheads="1"/>
            </p:cNvSpPr>
            <p:nvPr/>
          </p:nvSpPr>
          <p:spPr bwMode="auto">
            <a:xfrm>
              <a:off x="3569" y="235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85" name="Oval 314"/>
            <p:cNvSpPr>
              <a:spLocks noChangeArrowheads="1"/>
            </p:cNvSpPr>
            <p:nvPr/>
          </p:nvSpPr>
          <p:spPr bwMode="auto">
            <a:xfrm>
              <a:off x="3761" y="2352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86" name="Line 315"/>
            <p:cNvSpPr>
              <a:spLocks noChangeShapeType="1"/>
            </p:cNvSpPr>
            <p:nvPr/>
          </p:nvSpPr>
          <p:spPr bwMode="auto">
            <a:xfrm>
              <a:off x="1217" y="2592"/>
              <a:ext cx="26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87" name="Line 316"/>
            <p:cNvSpPr>
              <a:spLocks noChangeShapeType="1"/>
            </p:cNvSpPr>
            <p:nvPr/>
          </p:nvSpPr>
          <p:spPr bwMode="auto">
            <a:xfrm flipV="1">
              <a:off x="3761" y="2544"/>
              <a:ext cx="96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88" name="Line 317"/>
            <p:cNvSpPr>
              <a:spLocks noChangeShapeType="1"/>
            </p:cNvSpPr>
            <p:nvPr/>
          </p:nvSpPr>
          <p:spPr bwMode="auto">
            <a:xfrm>
              <a:off x="1265" y="2544"/>
              <a:ext cx="96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89" name="Oval 318"/>
            <p:cNvSpPr>
              <a:spLocks noChangeArrowheads="1"/>
            </p:cNvSpPr>
            <p:nvPr/>
          </p:nvSpPr>
          <p:spPr bwMode="auto">
            <a:xfrm>
              <a:off x="1265" y="2544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90" name="Oval 319"/>
            <p:cNvSpPr>
              <a:spLocks noChangeArrowheads="1"/>
            </p:cNvSpPr>
            <p:nvPr/>
          </p:nvSpPr>
          <p:spPr bwMode="auto">
            <a:xfrm>
              <a:off x="1457" y="2544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91" name="Oval 320"/>
            <p:cNvSpPr>
              <a:spLocks noChangeArrowheads="1"/>
            </p:cNvSpPr>
            <p:nvPr/>
          </p:nvSpPr>
          <p:spPr bwMode="auto">
            <a:xfrm>
              <a:off x="1649" y="2544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92" name="Oval 321"/>
            <p:cNvSpPr>
              <a:spLocks noChangeArrowheads="1"/>
            </p:cNvSpPr>
            <p:nvPr/>
          </p:nvSpPr>
          <p:spPr bwMode="auto">
            <a:xfrm>
              <a:off x="1841" y="2544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93" name="Oval 322"/>
            <p:cNvSpPr>
              <a:spLocks noChangeArrowheads="1"/>
            </p:cNvSpPr>
            <p:nvPr/>
          </p:nvSpPr>
          <p:spPr bwMode="auto">
            <a:xfrm>
              <a:off x="2033" y="2544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94" name="Oval 323"/>
            <p:cNvSpPr>
              <a:spLocks noChangeArrowheads="1"/>
            </p:cNvSpPr>
            <p:nvPr/>
          </p:nvSpPr>
          <p:spPr bwMode="auto">
            <a:xfrm>
              <a:off x="2225" y="2544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95" name="Oval 324"/>
            <p:cNvSpPr>
              <a:spLocks noChangeArrowheads="1"/>
            </p:cNvSpPr>
            <p:nvPr/>
          </p:nvSpPr>
          <p:spPr bwMode="auto">
            <a:xfrm>
              <a:off x="2417" y="2544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96" name="Oval 325"/>
            <p:cNvSpPr>
              <a:spLocks noChangeArrowheads="1"/>
            </p:cNvSpPr>
            <p:nvPr/>
          </p:nvSpPr>
          <p:spPr bwMode="auto">
            <a:xfrm>
              <a:off x="2609" y="2544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97" name="Oval 326"/>
            <p:cNvSpPr>
              <a:spLocks noChangeArrowheads="1"/>
            </p:cNvSpPr>
            <p:nvPr/>
          </p:nvSpPr>
          <p:spPr bwMode="auto">
            <a:xfrm>
              <a:off x="2801" y="2544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98" name="Oval 327"/>
            <p:cNvSpPr>
              <a:spLocks noChangeArrowheads="1"/>
            </p:cNvSpPr>
            <p:nvPr/>
          </p:nvSpPr>
          <p:spPr bwMode="auto">
            <a:xfrm>
              <a:off x="2993" y="2544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699" name="Oval 328"/>
            <p:cNvSpPr>
              <a:spLocks noChangeArrowheads="1"/>
            </p:cNvSpPr>
            <p:nvPr/>
          </p:nvSpPr>
          <p:spPr bwMode="auto">
            <a:xfrm>
              <a:off x="3185" y="2544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700" name="Oval 329"/>
            <p:cNvSpPr>
              <a:spLocks noChangeArrowheads="1"/>
            </p:cNvSpPr>
            <p:nvPr/>
          </p:nvSpPr>
          <p:spPr bwMode="auto">
            <a:xfrm>
              <a:off x="3377" y="2544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701" name="Oval 330"/>
            <p:cNvSpPr>
              <a:spLocks noChangeArrowheads="1"/>
            </p:cNvSpPr>
            <p:nvPr/>
          </p:nvSpPr>
          <p:spPr bwMode="auto">
            <a:xfrm>
              <a:off x="3569" y="2544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5702" name="Oval 331"/>
            <p:cNvSpPr>
              <a:spLocks noChangeArrowheads="1"/>
            </p:cNvSpPr>
            <p:nvPr/>
          </p:nvSpPr>
          <p:spPr bwMode="auto">
            <a:xfrm>
              <a:off x="3761" y="2544"/>
              <a:ext cx="96" cy="96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graphicFrame>
        <p:nvGraphicFramePr>
          <p:cNvPr id="65542" name="Object 332"/>
          <p:cNvGraphicFramePr>
            <a:graphicFrameLocks noChangeAspect="1"/>
          </p:cNvGraphicFramePr>
          <p:nvPr/>
        </p:nvGraphicFramePr>
        <p:xfrm>
          <a:off x="6692900" y="2217738"/>
          <a:ext cx="1497013" cy="53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05" name="Equation" r:id="rId3" imgW="952087" imgH="342751" progId="Equation.3">
                  <p:embed/>
                </p:oleObj>
              </mc:Choice>
              <mc:Fallback>
                <p:oleObj name="Equation" r:id="rId3" imgW="952087" imgH="342751" progId="Equation.3">
                  <p:embed/>
                  <p:pic>
                    <p:nvPicPr>
                      <p:cNvPr id="0" name="Object 3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2900" y="2217738"/>
                        <a:ext cx="1497013" cy="538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3" name="Rectangle 333"/>
          <p:cNvSpPr>
            <a:spLocks noChangeArrowheads="1"/>
          </p:cNvSpPr>
          <p:nvPr/>
        </p:nvSpPr>
        <p:spPr bwMode="auto">
          <a:xfrm>
            <a:off x="228600" y="4210050"/>
            <a:ext cx="89154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en-US">
              <a:latin typeface="Times New Roman" pitchFamily="18" charset="0"/>
            </a:endParaRPr>
          </a:p>
          <a:p>
            <a:pPr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n"/>
            </a:pPr>
            <a:r>
              <a:rPr lang="en-US">
                <a:latin typeface="Times New Roman" pitchFamily="18" charset="0"/>
              </a:rPr>
              <a:t> </a:t>
            </a:r>
            <a:r>
              <a:rPr lang="en-US" sz="2000"/>
              <a:t>Cost of a cut can be interpreted as a geometric “length”  (in 2D) or “area” (in 3D) of the corresponding contour/surface.</a:t>
            </a:r>
            <a:endParaRPr lang="en-US" sz="200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Riemanian metric</a:t>
            </a:r>
          </a:p>
        </p:txBody>
      </p:sp>
      <p:graphicFrame>
        <p:nvGraphicFramePr>
          <p:cNvPr id="66563" name="Object 5"/>
          <p:cNvGraphicFramePr>
            <a:graphicFrameLocks noChangeAspect="1"/>
          </p:cNvGraphicFramePr>
          <p:nvPr/>
        </p:nvGraphicFramePr>
        <p:xfrm>
          <a:off x="3381375" y="5211763"/>
          <a:ext cx="5003800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5" name="Equation" r:id="rId3" imgW="1612900" imgH="279400" progId="Equation.3">
                  <p:embed/>
                </p:oleObj>
              </mc:Choice>
              <mc:Fallback>
                <p:oleObj name="Equation" r:id="rId3" imgW="1612900" imgH="279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1375" y="5211763"/>
                        <a:ext cx="5003800" cy="8667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1D1D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4" name="Text Box 6"/>
          <p:cNvSpPr txBox="1">
            <a:spLocks noChangeArrowheads="1"/>
          </p:cNvSpPr>
          <p:nvPr/>
        </p:nvSpPr>
        <p:spPr bwMode="auto">
          <a:xfrm>
            <a:off x="-31750" y="5303838"/>
            <a:ext cx="31051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2000" u="sng">
                <a:solidFill>
                  <a:srgbClr val="0000FF"/>
                </a:solidFill>
              </a:rPr>
              <a:t>Euclidean length of </a:t>
            </a:r>
            <a:r>
              <a:rPr lang="en-US" sz="2000" b="1" i="1" u="sng">
                <a:solidFill>
                  <a:srgbClr val="0000FF"/>
                </a:solidFill>
              </a:rPr>
              <a:t>C</a:t>
            </a:r>
          </a:p>
          <a:p>
            <a:pPr algn="ctr">
              <a:lnSpc>
                <a:spcPct val="80000"/>
              </a:lnSpc>
            </a:pPr>
            <a:r>
              <a:rPr lang="en-US" sz="2000" b="1" i="1" u="sng">
                <a:solidFill>
                  <a:srgbClr val="0000FF"/>
                </a:solidFill>
              </a:rPr>
              <a:t>Cauchy-Crofton</a:t>
            </a:r>
            <a:r>
              <a:rPr lang="en-US" sz="2000" u="sng">
                <a:solidFill>
                  <a:srgbClr val="0000FF"/>
                </a:solidFill>
              </a:rPr>
              <a:t> </a:t>
            </a:r>
            <a:r>
              <a:rPr lang="en-US" sz="2000" b="1" i="1" u="sng">
                <a:solidFill>
                  <a:srgbClr val="0000FF"/>
                </a:solidFill>
              </a:rPr>
              <a:t>formula</a:t>
            </a:r>
            <a:endParaRPr lang="en-US" sz="2000" b="1" i="1"/>
          </a:p>
        </p:txBody>
      </p:sp>
      <p:sp>
        <p:nvSpPr>
          <p:cNvPr id="66565" name="Text Box 7"/>
          <p:cNvSpPr txBox="1">
            <a:spLocks noChangeArrowheads="1"/>
          </p:cNvSpPr>
          <p:nvPr/>
        </p:nvSpPr>
        <p:spPr bwMode="auto">
          <a:xfrm>
            <a:off x="6367463" y="6369050"/>
            <a:ext cx="2154237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1600"/>
              <a:t>   the number of times</a:t>
            </a:r>
          </a:p>
          <a:p>
            <a:pPr algn="ctr">
              <a:lnSpc>
                <a:spcPct val="80000"/>
              </a:lnSpc>
            </a:pPr>
            <a:r>
              <a:rPr lang="en-US" sz="1600"/>
              <a:t>  line </a:t>
            </a:r>
            <a:r>
              <a:rPr lang="en-US" sz="1600" i="1"/>
              <a:t>L</a:t>
            </a:r>
            <a:r>
              <a:rPr lang="en-US" sz="1600"/>
              <a:t> intersects </a:t>
            </a:r>
            <a:r>
              <a:rPr lang="en-US" sz="1600" i="1"/>
              <a:t>C</a:t>
            </a:r>
            <a:endParaRPr lang="en-US" sz="1600"/>
          </a:p>
        </p:txBody>
      </p:sp>
      <p:sp>
        <p:nvSpPr>
          <p:cNvPr id="66566" name="Line 8"/>
          <p:cNvSpPr>
            <a:spLocks noChangeShapeType="1"/>
          </p:cNvSpPr>
          <p:nvPr/>
        </p:nvSpPr>
        <p:spPr bwMode="auto">
          <a:xfrm flipH="1" flipV="1">
            <a:off x="6353175" y="5930900"/>
            <a:ext cx="276225" cy="666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7" name="Freeform 9"/>
          <p:cNvSpPr>
            <a:spLocks/>
          </p:cNvSpPr>
          <p:nvPr/>
        </p:nvSpPr>
        <p:spPr bwMode="auto">
          <a:xfrm rot="5592975">
            <a:off x="3937000" y="2052638"/>
            <a:ext cx="1727200" cy="1778000"/>
          </a:xfrm>
          <a:custGeom>
            <a:avLst/>
            <a:gdLst>
              <a:gd name="T0" fmla="*/ 1612900000 w 1088"/>
              <a:gd name="T1" fmla="*/ 262096250 h 1120"/>
              <a:gd name="T2" fmla="*/ 524192500 w 1088"/>
              <a:gd name="T3" fmla="*/ 624998750 h 1120"/>
              <a:gd name="T4" fmla="*/ 40322500 w 1088"/>
              <a:gd name="T5" fmla="*/ 1350803750 h 1120"/>
              <a:gd name="T6" fmla="*/ 282257500 w 1088"/>
              <a:gd name="T7" fmla="*/ 2147483647 h 1120"/>
              <a:gd name="T8" fmla="*/ 1249997500 w 1088"/>
              <a:gd name="T9" fmla="*/ 2147483647 h 1120"/>
              <a:gd name="T10" fmla="*/ 1975802500 w 1088"/>
              <a:gd name="T11" fmla="*/ 2147483647 h 1120"/>
              <a:gd name="T12" fmla="*/ 1854835000 w 1088"/>
              <a:gd name="T13" fmla="*/ 1955641250 h 1120"/>
              <a:gd name="T14" fmla="*/ 1249997500 w 1088"/>
              <a:gd name="T15" fmla="*/ 1592738750 h 1120"/>
              <a:gd name="T16" fmla="*/ 1370965000 w 1088"/>
              <a:gd name="T17" fmla="*/ 1229836250 h 1120"/>
              <a:gd name="T18" fmla="*/ 1733867500 w 1088"/>
              <a:gd name="T19" fmla="*/ 1108868750 h 1120"/>
              <a:gd name="T20" fmla="*/ 2147483647 w 1088"/>
              <a:gd name="T21" fmla="*/ 1229836250 h 1120"/>
              <a:gd name="T22" fmla="*/ 2147483647 w 1088"/>
              <a:gd name="T23" fmla="*/ 1108868750 h 1120"/>
              <a:gd name="T24" fmla="*/ 2147483647 w 1088"/>
              <a:gd name="T25" fmla="*/ 383063750 h 1120"/>
              <a:gd name="T26" fmla="*/ 2147483647 w 1088"/>
              <a:gd name="T27" fmla="*/ 20161250 h 1120"/>
              <a:gd name="T28" fmla="*/ 1612900000 w 1088"/>
              <a:gd name="T29" fmla="*/ 262096250 h 11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088" h="1120">
                <a:moveTo>
                  <a:pt x="640" y="104"/>
                </a:moveTo>
                <a:cubicBezTo>
                  <a:pt x="520" y="144"/>
                  <a:pt x="312" y="176"/>
                  <a:pt x="208" y="248"/>
                </a:cubicBezTo>
                <a:cubicBezTo>
                  <a:pt x="104" y="320"/>
                  <a:pt x="32" y="416"/>
                  <a:pt x="16" y="536"/>
                </a:cubicBezTo>
                <a:cubicBezTo>
                  <a:pt x="0" y="656"/>
                  <a:pt x="32" y="872"/>
                  <a:pt x="112" y="968"/>
                </a:cubicBezTo>
                <a:cubicBezTo>
                  <a:pt x="192" y="1064"/>
                  <a:pt x="384" y="1120"/>
                  <a:pt x="496" y="1112"/>
                </a:cubicBezTo>
                <a:cubicBezTo>
                  <a:pt x="608" y="1104"/>
                  <a:pt x="744" y="976"/>
                  <a:pt x="784" y="920"/>
                </a:cubicBezTo>
                <a:cubicBezTo>
                  <a:pt x="824" y="864"/>
                  <a:pt x="784" y="824"/>
                  <a:pt x="736" y="776"/>
                </a:cubicBezTo>
                <a:cubicBezTo>
                  <a:pt x="688" y="728"/>
                  <a:pt x="528" y="680"/>
                  <a:pt x="496" y="632"/>
                </a:cubicBezTo>
                <a:cubicBezTo>
                  <a:pt x="464" y="584"/>
                  <a:pt x="512" y="520"/>
                  <a:pt x="544" y="488"/>
                </a:cubicBezTo>
                <a:cubicBezTo>
                  <a:pt x="576" y="456"/>
                  <a:pt x="632" y="440"/>
                  <a:pt x="688" y="440"/>
                </a:cubicBezTo>
                <a:cubicBezTo>
                  <a:pt x="744" y="440"/>
                  <a:pt x="824" y="488"/>
                  <a:pt x="880" y="488"/>
                </a:cubicBezTo>
                <a:cubicBezTo>
                  <a:pt x="936" y="488"/>
                  <a:pt x="992" y="496"/>
                  <a:pt x="1024" y="440"/>
                </a:cubicBezTo>
                <a:cubicBezTo>
                  <a:pt x="1056" y="384"/>
                  <a:pt x="1088" y="224"/>
                  <a:pt x="1072" y="152"/>
                </a:cubicBezTo>
                <a:cubicBezTo>
                  <a:pt x="1056" y="80"/>
                  <a:pt x="1000" y="16"/>
                  <a:pt x="928" y="8"/>
                </a:cubicBezTo>
                <a:cubicBezTo>
                  <a:pt x="856" y="0"/>
                  <a:pt x="760" y="64"/>
                  <a:pt x="640" y="104"/>
                </a:cubicBez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8" name="Text Box 10"/>
          <p:cNvSpPr txBox="1">
            <a:spLocks noChangeArrowheads="1"/>
          </p:cNvSpPr>
          <p:nvPr/>
        </p:nvSpPr>
        <p:spPr bwMode="auto">
          <a:xfrm>
            <a:off x="3419475" y="2003425"/>
            <a:ext cx="4778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3200" b="1" i="1"/>
              <a:t>C</a:t>
            </a:r>
            <a:endParaRPr lang="en-US" sz="3200"/>
          </a:p>
        </p:txBody>
      </p:sp>
      <p:sp>
        <p:nvSpPr>
          <p:cNvPr id="66569" name="Line 11"/>
          <p:cNvSpPr>
            <a:spLocks noChangeShapeType="1"/>
          </p:cNvSpPr>
          <p:nvPr/>
        </p:nvSpPr>
        <p:spPr bwMode="auto">
          <a:xfrm flipV="1">
            <a:off x="3440113" y="2176463"/>
            <a:ext cx="2490787" cy="871537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0" name="Line 12"/>
          <p:cNvSpPr>
            <a:spLocks noChangeShapeType="1"/>
          </p:cNvSpPr>
          <p:nvPr/>
        </p:nvSpPr>
        <p:spPr bwMode="auto">
          <a:xfrm flipV="1">
            <a:off x="3429000" y="3019425"/>
            <a:ext cx="2803525" cy="569913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1" name="Line 13"/>
          <p:cNvSpPr>
            <a:spLocks noChangeShapeType="1"/>
          </p:cNvSpPr>
          <p:nvPr/>
        </p:nvSpPr>
        <p:spPr bwMode="auto">
          <a:xfrm flipV="1">
            <a:off x="3781425" y="1593850"/>
            <a:ext cx="900113" cy="2424113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2" name="Line 14"/>
          <p:cNvSpPr>
            <a:spLocks noChangeShapeType="1"/>
          </p:cNvSpPr>
          <p:nvPr/>
        </p:nvSpPr>
        <p:spPr bwMode="auto">
          <a:xfrm flipV="1">
            <a:off x="4811713" y="1770063"/>
            <a:ext cx="161925" cy="23495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3" name="Line 15"/>
          <p:cNvSpPr>
            <a:spLocks noChangeShapeType="1"/>
          </p:cNvSpPr>
          <p:nvPr/>
        </p:nvSpPr>
        <p:spPr bwMode="auto">
          <a:xfrm flipH="1" flipV="1">
            <a:off x="4560888" y="1873250"/>
            <a:ext cx="1128712" cy="217328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4" name="Line 16"/>
          <p:cNvSpPr>
            <a:spLocks noChangeShapeType="1"/>
          </p:cNvSpPr>
          <p:nvPr/>
        </p:nvSpPr>
        <p:spPr bwMode="auto">
          <a:xfrm>
            <a:off x="3487738" y="2895600"/>
            <a:ext cx="2954337" cy="695325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76" name="Group 4"/>
          <p:cNvGrpSpPr>
            <a:grpSpLocks/>
          </p:cNvGrpSpPr>
          <p:nvPr/>
        </p:nvGrpSpPr>
        <p:grpSpPr bwMode="auto">
          <a:xfrm>
            <a:off x="4067175" y="4202113"/>
            <a:ext cx="666750" cy="939800"/>
            <a:chOff x="2466" y="2551"/>
            <a:chExt cx="420" cy="592"/>
          </a:xfrm>
        </p:grpSpPr>
        <p:sp>
          <p:nvSpPr>
            <p:cNvPr id="67789" name="Line 5"/>
            <p:cNvSpPr>
              <a:spLocks noChangeShapeType="1"/>
            </p:cNvSpPr>
            <p:nvPr/>
          </p:nvSpPr>
          <p:spPr bwMode="auto">
            <a:xfrm rot="5355239">
              <a:off x="2765" y="2671"/>
              <a:ext cx="240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90" name="Line 6"/>
            <p:cNvSpPr>
              <a:spLocks noChangeShapeType="1"/>
            </p:cNvSpPr>
            <p:nvPr/>
          </p:nvSpPr>
          <p:spPr bwMode="auto">
            <a:xfrm rot="5355239">
              <a:off x="2574" y="2674"/>
              <a:ext cx="240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91" name="Line 7"/>
            <p:cNvSpPr>
              <a:spLocks noChangeShapeType="1"/>
            </p:cNvSpPr>
            <p:nvPr/>
          </p:nvSpPr>
          <p:spPr bwMode="auto">
            <a:xfrm rot="5355239" flipV="1">
              <a:off x="2790" y="2600"/>
              <a:ext cx="0" cy="192"/>
            </a:xfrm>
            <a:prstGeom prst="line">
              <a:avLst/>
            </a:prstGeom>
            <a:noFill/>
            <a:ln w="6350">
              <a:solidFill>
                <a:schemeClr val="accent2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92" name="Line 8"/>
            <p:cNvSpPr>
              <a:spLocks noChangeShapeType="1"/>
            </p:cNvSpPr>
            <p:nvPr/>
          </p:nvSpPr>
          <p:spPr bwMode="auto">
            <a:xfrm flipV="1">
              <a:off x="2466" y="2766"/>
              <a:ext cx="333" cy="3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6681" name="Group 9"/>
          <p:cNvGrpSpPr>
            <a:grpSpLocks/>
          </p:cNvGrpSpPr>
          <p:nvPr/>
        </p:nvGrpSpPr>
        <p:grpSpPr bwMode="auto">
          <a:xfrm>
            <a:off x="4340225" y="1752600"/>
            <a:ext cx="2895600" cy="2438400"/>
            <a:chOff x="1717" y="1008"/>
            <a:chExt cx="1824" cy="1536"/>
          </a:xfrm>
        </p:grpSpPr>
        <p:sp>
          <p:nvSpPr>
            <p:cNvPr id="67780" name="Line 10"/>
            <p:cNvSpPr>
              <a:spLocks noChangeShapeType="1"/>
            </p:cNvSpPr>
            <p:nvPr/>
          </p:nvSpPr>
          <p:spPr bwMode="auto">
            <a:xfrm>
              <a:off x="1717" y="2352"/>
              <a:ext cx="1824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81" name="Line 11"/>
            <p:cNvSpPr>
              <a:spLocks noChangeShapeType="1"/>
            </p:cNvSpPr>
            <p:nvPr/>
          </p:nvSpPr>
          <p:spPr bwMode="auto">
            <a:xfrm>
              <a:off x="1717" y="2544"/>
              <a:ext cx="1824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82" name="Line 12"/>
            <p:cNvSpPr>
              <a:spLocks noChangeShapeType="1"/>
            </p:cNvSpPr>
            <p:nvPr/>
          </p:nvSpPr>
          <p:spPr bwMode="auto">
            <a:xfrm>
              <a:off x="1717" y="1008"/>
              <a:ext cx="1824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83" name="Line 13"/>
            <p:cNvSpPr>
              <a:spLocks noChangeShapeType="1"/>
            </p:cNvSpPr>
            <p:nvPr/>
          </p:nvSpPr>
          <p:spPr bwMode="auto">
            <a:xfrm>
              <a:off x="1717" y="1200"/>
              <a:ext cx="1824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84" name="Line 14"/>
            <p:cNvSpPr>
              <a:spLocks noChangeShapeType="1"/>
            </p:cNvSpPr>
            <p:nvPr/>
          </p:nvSpPr>
          <p:spPr bwMode="auto">
            <a:xfrm>
              <a:off x="1717" y="1392"/>
              <a:ext cx="1824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85" name="Line 15"/>
            <p:cNvSpPr>
              <a:spLocks noChangeShapeType="1"/>
            </p:cNvSpPr>
            <p:nvPr/>
          </p:nvSpPr>
          <p:spPr bwMode="auto">
            <a:xfrm>
              <a:off x="1717" y="1584"/>
              <a:ext cx="1824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86" name="Line 16"/>
            <p:cNvSpPr>
              <a:spLocks noChangeShapeType="1"/>
            </p:cNvSpPr>
            <p:nvPr/>
          </p:nvSpPr>
          <p:spPr bwMode="auto">
            <a:xfrm>
              <a:off x="1717" y="1776"/>
              <a:ext cx="1824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87" name="Line 17"/>
            <p:cNvSpPr>
              <a:spLocks noChangeShapeType="1"/>
            </p:cNvSpPr>
            <p:nvPr/>
          </p:nvSpPr>
          <p:spPr bwMode="auto">
            <a:xfrm>
              <a:off x="1717" y="1968"/>
              <a:ext cx="1824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88" name="Line 18"/>
            <p:cNvSpPr>
              <a:spLocks noChangeShapeType="1"/>
            </p:cNvSpPr>
            <p:nvPr/>
          </p:nvSpPr>
          <p:spPr bwMode="auto">
            <a:xfrm>
              <a:off x="1717" y="2160"/>
              <a:ext cx="1824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7588" name="Rectangle 19"/>
          <p:cNvSpPr>
            <a:spLocks noChangeArrowheads="1"/>
          </p:cNvSpPr>
          <p:nvPr/>
        </p:nvSpPr>
        <p:spPr bwMode="auto">
          <a:xfrm>
            <a:off x="584200" y="-114300"/>
            <a:ext cx="7807325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/>
          <a:p>
            <a:pPr algn="ctr"/>
            <a:r>
              <a:rPr lang="en-US" sz="3200" b="1" i="1">
                <a:solidFill>
                  <a:srgbClr val="0066FF"/>
                </a:solidFill>
              </a:rPr>
              <a:t>Cut Metric</a:t>
            </a:r>
            <a:r>
              <a:rPr lang="en-US" sz="3200" b="1">
                <a:solidFill>
                  <a:srgbClr val="0066FF"/>
                </a:solidFill>
              </a:rPr>
              <a:t> on grids</a:t>
            </a:r>
            <a:br>
              <a:rPr lang="en-US" sz="3200" b="1">
                <a:solidFill>
                  <a:srgbClr val="0066FF"/>
                </a:solidFill>
              </a:rPr>
            </a:br>
            <a:r>
              <a:rPr lang="en-US" sz="3200" b="1">
                <a:solidFill>
                  <a:srgbClr val="0066FF"/>
                </a:solidFill>
              </a:rPr>
              <a:t>can approximate Euclidean Metric</a:t>
            </a:r>
          </a:p>
        </p:txBody>
      </p:sp>
      <p:grpSp>
        <p:nvGrpSpPr>
          <p:cNvPr id="156692" name="Group 20"/>
          <p:cNvGrpSpPr>
            <a:grpSpLocks/>
          </p:cNvGrpSpPr>
          <p:nvPr/>
        </p:nvGrpSpPr>
        <p:grpSpPr bwMode="auto">
          <a:xfrm>
            <a:off x="4427538" y="1676400"/>
            <a:ext cx="2743200" cy="2667000"/>
            <a:chOff x="1765" y="960"/>
            <a:chExt cx="1728" cy="1680"/>
          </a:xfrm>
        </p:grpSpPr>
        <p:sp>
          <p:nvSpPr>
            <p:cNvPr id="67770" name="Line 21"/>
            <p:cNvSpPr>
              <a:spLocks noChangeShapeType="1"/>
            </p:cNvSpPr>
            <p:nvPr/>
          </p:nvSpPr>
          <p:spPr bwMode="auto">
            <a:xfrm flipV="1">
              <a:off x="1765" y="960"/>
              <a:ext cx="0" cy="16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71" name="Line 22"/>
            <p:cNvSpPr>
              <a:spLocks noChangeShapeType="1"/>
            </p:cNvSpPr>
            <p:nvPr/>
          </p:nvSpPr>
          <p:spPr bwMode="auto">
            <a:xfrm flipV="1">
              <a:off x="1957" y="960"/>
              <a:ext cx="0" cy="16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72" name="Line 23"/>
            <p:cNvSpPr>
              <a:spLocks noChangeShapeType="1"/>
            </p:cNvSpPr>
            <p:nvPr/>
          </p:nvSpPr>
          <p:spPr bwMode="auto">
            <a:xfrm flipV="1">
              <a:off x="2149" y="960"/>
              <a:ext cx="0" cy="16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73" name="Line 24"/>
            <p:cNvSpPr>
              <a:spLocks noChangeShapeType="1"/>
            </p:cNvSpPr>
            <p:nvPr/>
          </p:nvSpPr>
          <p:spPr bwMode="auto">
            <a:xfrm flipV="1">
              <a:off x="2341" y="960"/>
              <a:ext cx="0" cy="16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74" name="Line 25"/>
            <p:cNvSpPr>
              <a:spLocks noChangeShapeType="1"/>
            </p:cNvSpPr>
            <p:nvPr/>
          </p:nvSpPr>
          <p:spPr bwMode="auto">
            <a:xfrm flipV="1">
              <a:off x="2533" y="960"/>
              <a:ext cx="0" cy="16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75" name="Line 26"/>
            <p:cNvSpPr>
              <a:spLocks noChangeShapeType="1"/>
            </p:cNvSpPr>
            <p:nvPr/>
          </p:nvSpPr>
          <p:spPr bwMode="auto">
            <a:xfrm flipV="1">
              <a:off x="2725" y="960"/>
              <a:ext cx="0" cy="16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76" name="Line 27"/>
            <p:cNvSpPr>
              <a:spLocks noChangeShapeType="1"/>
            </p:cNvSpPr>
            <p:nvPr/>
          </p:nvSpPr>
          <p:spPr bwMode="auto">
            <a:xfrm flipV="1">
              <a:off x="2917" y="960"/>
              <a:ext cx="0" cy="16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77" name="Line 28"/>
            <p:cNvSpPr>
              <a:spLocks noChangeShapeType="1"/>
            </p:cNvSpPr>
            <p:nvPr/>
          </p:nvSpPr>
          <p:spPr bwMode="auto">
            <a:xfrm flipV="1">
              <a:off x="3109" y="960"/>
              <a:ext cx="0" cy="16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78" name="Line 29"/>
            <p:cNvSpPr>
              <a:spLocks noChangeShapeType="1"/>
            </p:cNvSpPr>
            <p:nvPr/>
          </p:nvSpPr>
          <p:spPr bwMode="auto">
            <a:xfrm flipV="1">
              <a:off x="3301" y="960"/>
              <a:ext cx="0" cy="16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79" name="Line 30"/>
            <p:cNvSpPr>
              <a:spLocks noChangeShapeType="1"/>
            </p:cNvSpPr>
            <p:nvPr/>
          </p:nvSpPr>
          <p:spPr bwMode="auto">
            <a:xfrm flipV="1">
              <a:off x="3493" y="960"/>
              <a:ext cx="0" cy="16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6703" name="Group 31"/>
          <p:cNvGrpSpPr>
            <a:grpSpLocks/>
          </p:cNvGrpSpPr>
          <p:nvPr/>
        </p:nvGrpSpPr>
        <p:grpSpPr bwMode="auto">
          <a:xfrm>
            <a:off x="4351338" y="1676400"/>
            <a:ext cx="2895600" cy="2590800"/>
            <a:chOff x="1717" y="960"/>
            <a:chExt cx="1824" cy="1632"/>
          </a:xfrm>
        </p:grpSpPr>
        <p:sp>
          <p:nvSpPr>
            <p:cNvPr id="67752" name="Line 32"/>
            <p:cNvSpPr>
              <a:spLocks noChangeShapeType="1"/>
            </p:cNvSpPr>
            <p:nvPr/>
          </p:nvSpPr>
          <p:spPr bwMode="auto">
            <a:xfrm flipV="1">
              <a:off x="1717" y="960"/>
              <a:ext cx="1632" cy="1632"/>
            </a:xfrm>
            <a:prstGeom prst="line">
              <a:avLst/>
            </a:prstGeom>
            <a:noFill/>
            <a:ln w="9525">
              <a:solidFill>
                <a:srgbClr val="9B536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53" name="Line 33"/>
            <p:cNvSpPr>
              <a:spLocks noChangeShapeType="1"/>
            </p:cNvSpPr>
            <p:nvPr/>
          </p:nvSpPr>
          <p:spPr bwMode="auto">
            <a:xfrm flipV="1">
              <a:off x="1909" y="960"/>
              <a:ext cx="1632" cy="1632"/>
            </a:xfrm>
            <a:prstGeom prst="line">
              <a:avLst/>
            </a:prstGeom>
            <a:noFill/>
            <a:ln w="9525">
              <a:solidFill>
                <a:srgbClr val="9B536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54" name="Line 34"/>
            <p:cNvSpPr>
              <a:spLocks noChangeShapeType="1"/>
            </p:cNvSpPr>
            <p:nvPr/>
          </p:nvSpPr>
          <p:spPr bwMode="auto">
            <a:xfrm flipV="1">
              <a:off x="2101" y="1152"/>
              <a:ext cx="1440" cy="1440"/>
            </a:xfrm>
            <a:prstGeom prst="line">
              <a:avLst/>
            </a:prstGeom>
            <a:noFill/>
            <a:ln w="9525">
              <a:solidFill>
                <a:srgbClr val="9B536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55" name="Line 35"/>
            <p:cNvSpPr>
              <a:spLocks noChangeShapeType="1"/>
            </p:cNvSpPr>
            <p:nvPr/>
          </p:nvSpPr>
          <p:spPr bwMode="auto">
            <a:xfrm flipV="1">
              <a:off x="2293" y="1344"/>
              <a:ext cx="1248" cy="1248"/>
            </a:xfrm>
            <a:prstGeom prst="line">
              <a:avLst/>
            </a:prstGeom>
            <a:noFill/>
            <a:ln w="9525">
              <a:solidFill>
                <a:srgbClr val="9B536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56" name="Line 36"/>
            <p:cNvSpPr>
              <a:spLocks noChangeShapeType="1"/>
            </p:cNvSpPr>
            <p:nvPr/>
          </p:nvSpPr>
          <p:spPr bwMode="auto">
            <a:xfrm flipV="1">
              <a:off x="2485" y="1536"/>
              <a:ext cx="1056" cy="1056"/>
            </a:xfrm>
            <a:prstGeom prst="line">
              <a:avLst/>
            </a:prstGeom>
            <a:noFill/>
            <a:ln w="9525">
              <a:solidFill>
                <a:srgbClr val="9B536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57" name="Line 37"/>
            <p:cNvSpPr>
              <a:spLocks noChangeShapeType="1"/>
            </p:cNvSpPr>
            <p:nvPr/>
          </p:nvSpPr>
          <p:spPr bwMode="auto">
            <a:xfrm flipV="1">
              <a:off x="2677" y="1728"/>
              <a:ext cx="864" cy="864"/>
            </a:xfrm>
            <a:prstGeom prst="line">
              <a:avLst/>
            </a:prstGeom>
            <a:noFill/>
            <a:ln w="9525">
              <a:solidFill>
                <a:srgbClr val="9B536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58" name="Line 38"/>
            <p:cNvSpPr>
              <a:spLocks noChangeShapeType="1"/>
            </p:cNvSpPr>
            <p:nvPr/>
          </p:nvSpPr>
          <p:spPr bwMode="auto">
            <a:xfrm flipV="1">
              <a:off x="2869" y="1920"/>
              <a:ext cx="672" cy="672"/>
            </a:xfrm>
            <a:prstGeom prst="line">
              <a:avLst/>
            </a:prstGeom>
            <a:noFill/>
            <a:ln w="9525">
              <a:solidFill>
                <a:srgbClr val="9B536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59" name="Line 39"/>
            <p:cNvSpPr>
              <a:spLocks noChangeShapeType="1"/>
            </p:cNvSpPr>
            <p:nvPr/>
          </p:nvSpPr>
          <p:spPr bwMode="auto">
            <a:xfrm flipV="1">
              <a:off x="3061" y="2112"/>
              <a:ext cx="480" cy="480"/>
            </a:xfrm>
            <a:prstGeom prst="line">
              <a:avLst/>
            </a:prstGeom>
            <a:noFill/>
            <a:ln w="9525">
              <a:solidFill>
                <a:srgbClr val="9B536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60" name="Line 40"/>
            <p:cNvSpPr>
              <a:spLocks noChangeShapeType="1"/>
            </p:cNvSpPr>
            <p:nvPr/>
          </p:nvSpPr>
          <p:spPr bwMode="auto">
            <a:xfrm flipV="1">
              <a:off x="3253" y="2304"/>
              <a:ext cx="288" cy="288"/>
            </a:xfrm>
            <a:prstGeom prst="line">
              <a:avLst/>
            </a:prstGeom>
            <a:noFill/>
            <a:ln w="9525">
              <a:solidFill>
                <a:srgbClr val="9B536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61" name="Line 41"/>
            <p:cNvSpPr>
              <a:spLocks noChangeShapeType="1"/>
            </p:cNvSpPr>
            <p:nvPr/>
          </p:nvSpPr>
          <p:spPr bwMode="auto">
            <a:xfrm flipV="1">
              <a:off x="3445" y="2457"/>
              <a:ext cx="96" cy="96"/>
            </a:xfrm>
            <a:prstGeom prst="line">
              <a:avLst/>
            </a:prstGeom>
            <a:noFill/>
            <a:ln w="9525">
              <a:solidFill>
                <a:srgbClr val="9B536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62" name="Line 42"/>
            <p:cNvSpPr>
              <a:spLocks noChangeShapeType="1"/>
            </p:cNvSpPr>
            <p:nvPr/>
          </p:nvSpPr>
          <p:spPr bwMode="auto">
            <a:xfrm flipV="1">
              <a:off x="1717" y="960"/>
              <a:ext cx="1440" cy="1440"/>
            </a:xfrm>
            <a:prstGeom prst="line">
              <a:avLst/>
            </a:prstGeom>
            <a:noFill/>
            <a:ln w="9525">
              <a:solidFill>
                <a:srgbClr val="9B536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63" name="Line 43"/>
            <p:cNvSpPr>
              <a:spLocks noChangeShapeType="1"/>
            </p:cNvSpPr>
            <p:nvPr/>
          </p:nvSpPr>
          <p:spPr bwMode="auto">
            <a:xfrm flipV="1">
              <a:off x="1717" y="960"/>
              <a:ext cx="1248" cy="1248"/>
            </a:xfrm>
            <a:prstGeom prst="line">
              <a:avLst/>
            </a:prstGeom>
            <a:noFill/>
            <a:ln w="9525">
              <a:solidFill>
                <a:srgbClr val="9B536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64" name="Line 44"/>
            <p:cNvSpPr>
              <a:spLocks noChangeShapeType="1"/>
            </p:cNvSpPr>
            <p:nvPr/>
          </p:nvSpPr>
          <p:spPr bwMode="auto">
            <a:xfrm flipV="1">
              <a:off x="1717" y="960"/>
              <a:ext cx="1056" cy="1056"/>
            </a:xfrm>
            <a:prstGeom prst="line">
              <a:avLst/>
            </a:prstGeom>
            <a:noFill/>
            <a:ln w="9525">
              <a:solidFill>
                <a:srgbClr val="9B536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65" name="Line 45"/>
            <p:cNvSpPr>
              <a:spLocks noChangeShapeType="1"/>
            </p:cNvSpPr>
            <p:nvPr/>
          </p:nvSpPr>
          <p:spPr bwMode="auto">
            <a:xfrm flipV="1">
              <a:off x="1717" y="960"/>
              <a:ext cx="864" cy="864"/>
            </a:xfrm>
            <a:prstGeom prst="line">
              <a:avLst/>
            </a:prstGeom>
            <a:noFill/>
            <a:ln w="9525">
              <a:solidFill>
                <a:srgbClr val="9B536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66" name="Line 46"/>
            <p:cNvSpPr>
              <a:spLocks noChangeShapeType="1"/>
            </p:cNvSpPr>
            <p:nvPr/>
          </p:nvSpPr>
          <p:spPr bwMode="auto">
            <a:xfrm flipV="1">
              <a:off x="1717" y="960"/>
              <a:ext cx="672" cy="672"/>
            </a:xfrm>
            <a:prstGeom prst="line">
              <a:avLst/>
            </a:prstGeom>
            <a:noFill/>
            <a:ln w="9525">
              <a:solidFill>
                <a:srgbClr val="9B536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67" name="Line 47"/>
            <p:cNvSpPr>
              <a:spLocks noChangeShapeType="1"/>
            </p:cNvSpPr>
            <p:nvPr/>
          </p:nvSpPr>
          <p:spPr bwMode="auto">
            <a:xfrm flipV="1">
              <a:off x="1717" y="960"/>
              <a:ext cx="480" cy="480"/>
            </a:xfrm>
            <a:prstGeom prst="line">
              <a:avLst/>
            </a:prstGeom>
            <a:noFill/>
            <a:ln w="9525">
              <a:solidFill>
                <a:srgbClr val="9B536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68" name="Line 48"/>
            <p:cNvSpPr>
              <a:spLocks noChangeShapeType="1"/>
            </p:cNvSpPr>
            <p:nvPr/>
          </p:nvSpPr>
          <p:spPr bwMode="auto">
            <a:xfrm flipV="1">
              <a:off x="1717" y="960"/>
              <a:ext cx="288" cy="288"/>
            </a:xfrm>
            <a:prstGeom prst="line">
              <a:avLst/>
            </a:prstGeom>
            <a:noFill/>
            <a:ln w="9525">
              <a:solidFill>
                <a:srgbClr val="9B536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69" name="Line 49"/>
            <p:cNvSpPr>
              <a:spLocks noChangeShapeType="1"/>
            </p:cNvSpPr>
            <p:nvPr/>
          </p:nvSpPr>
          <p:spPr bwMode="auto">
            <a:xfrm flipV="1">
              <a:off x="1717" y="960"/>
              <a:ext cx="96" cy="96"/>
            </a:xfrm>
            <a:prstGeom prst="line">
              <a:avLst/>
            </a:prstGeom>
            <a:noFill/>
            <a:ln w="9525">
              <a:solidFill>
                <a:srgbClr val="9B536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6722" name="Group 50"/>
          <p:cNvGrpSpPr>
            <a:grpSpLocks/>
          </p:cNvGrpSpPr>
          <p:nvPr/>
        </p:nvGrpSpPr>
        <p:grpSpPr bwMode="auto">
          <a:xfrm>
            <a:off x="4351338" y="1676400"/>
            <a:ext cx="2895600" cy="2590800"/>
            <a:chOff x="1717" y="960"/>
            <a:chExt cx="1824" cy="1632"/>
          </a:xfrm>
        </p:grpSpPr>
        <p:sp>
          <p:nvSpPr>
            <p:cNvPr id="67734" name="Line 51"/>
            <p:cNvSpPr>
              <a:spLocks noChangeShapeType="1"/>
            </p:cNvSpPr>
            <p:nvPr/>
          </p:nvSpPr>
          <p:spPr bwMode="auto">
            <a:xfrm>
              <a:off x="1717" y="960"/>
              <a:ext cx="1632" cy="1632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35" name="Line 52"/>
            <p:cNvSpPr>
              <a:spLocks noChangeShapeType="1"/>
            </p:cNvSpPr>
            <p:nvPr/>
          </p:nvSpPr>
          <p:spPr bwMode="auto">
            <a:xfrm>
              <a:off x="1909" y="960"/>
              <a:ext cx="1632" cy="1632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36" name="Line 53"/>
            <p:cNvSpPr>
              <a:spLocks noChangeShapeType="1"/>
            </p:cNvSpPr>
            <p:nvPr/>
          </p:nvSpPr>
          <p:spPr bwMode="auto">
            <a:xfrm>
              <a:off x="2101" y="960"/>
              <a:ext cx="1440" cy="1440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37" name="Line 54"/>
            <p:cNvSpPr>
              <a:spLocks noChangeShapeType="1"/>
            </p:cNvSpPr>
            <p:nvPr/>
          </p:nvSpPr>
          <p:spPr bwMode="auto">
            <a:xfrm>
              <a:off x="2293" y="960"/>
              <a:ext cx="1248" cy="1248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38" name="Line 55"/>
            <p:cNvSpPr>
              <a:spLocks noChangeShapeType="1"/>
            </p:cNvSpPr>
            <p:nvPr/>
          </p:nvSpPr>
          <p:spPr bwMode="auto">
            <a:xfrm>
              <a:off x="2485" y="960"/>
              <a:ext cx="1056" cy="1056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39" name="Line 56"/>
            <p:cNvSpPr>
              <a:spLocks noChangeShapeType="1"/>
            </p:cNvSpPr>
            <p:nvPr/>
          </p:nvSpPr>
          <p:spPr bwMode="auto">
            <a:xfrm>
              <a:off x="2677" y="960"/>
              <a:ext cx="864" cy="864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40" name="Line 57"/>
            <p:cNvSpPr>
              <a:spLocks noChangeShapeType="1"/>
            </p:cNvSpPr>
            <p:nvPr/>
          </p:nvSpPr>
          <p:spPr bwMode="auto">
            <a:xfrm>
              <a:off x="2869" y="960"/>
              <a:ext cx="672" cy="672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41" name="Line 58"/>
            <p:cNvSpPr>
              <a:spLocks noChangeShapeType="1"/>
            </p:cNvSpPr>
            <p:nvPr/>
          </p:nvSpPr>
          <p:spPr bwMode="auto">
            <a:xfrm>
              <a:off x="3061" y="960"/>
              <a:ext cx="480" cy="480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42" name="Line 59"/>
            <p:cNvSpPr>
              <a:spLocks noChangeShapeType="1"/>
            </p:cNvSpPr>
            <p:nvPr/>
          </p:nvSpPr>
          <p:spPr bwMode="auto">
            <a:xfrm>
              <a:off x="3253" y="960"/>
              <a:ext cx="288" cy="288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43" name="Line 60"/>
            <p:cNvSpPr>
              <a:spLocks noChangeShapeType="1"/>
            </p:cNvSpPr>
            <p:nvPr/>
          </p:nvSpPr>
          <p:spPr bwMode="auto">
            <a:xfrm>
              <a:off x="3445" y="960"/>
              <a:ext cx="96" cy="96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44" name="Line 61"/>
            <p:cNvSpPr>
              <a:spLocks noChangeShapeType="1"/>
            </p:cNvSpPr>
            <p:nvPr/>
          </p:nvSpPr>
          <p:spPr bwMode="auto">
            <a:xfrm>
              <a:off x="1717" y="1152"/>
              <a:ext cx="1440" cy="1440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45" name="Line 62"/>
            <p:cNvSpPr>
              <a:spLocks noChangeShapeType="1"/>
            </p:cNvSpPr>
            <p:nvPr/>
          </p:nvSpPr>
          <p:spPr bwMode="auto">
            <a:xfrm>
              <a:off x="1717" y="1344"/>
              <a:ext cx="1248" cy="1248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46" name="Line 63"/>
            <p:cNvSpPr>
              <a:spLocks noChangeShapeType="1"/>
            </p:cNvSpPr>
            <p:nvPr/>
          </p:nvSpPr>
          <p:spPr bwMode="auto">
            <a:xfrm>
              <a:off x="1717" y="1536"/>
              <a:ext cx="1056" cy="1056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47" name="Line 64"/>
            <p:cNvSpPr>
              <a:spLocks noChangeShapeType="1"/>
            </p:cNvSpPr>
            <p:nvPr/>
          </p:nvSpPr>
          <p:spPr bwMode="auto">
            <a:xfrm>
              <a:off x="1717" y="1728"/>
              <a:ext cx="864" cy="864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48" name="Line 65"/>
            <p:cNvSpPr>
              <a:spLocks noChangeShapeType="1"/>
            </p:cNvSpPr>
            <p:nvPr/>
          </p:nvSpPr>
          <p:spPr bwMode="auto">
            <a:xfrm>
              <a:off x="1717" y="1920"/>
              <a:ext cx="672" cy="672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49" name="Line 66"/>
            <p:cNvSpPr>
              <a:spLocks noChangeShapeType="1"/>
            </p:cNvSpPr>
            <p:nvPr/>
          </p:nvSpPr>
          <p:spPr bwMode="auto">
            <a:xfrm>
              <a:off x="1717" y="2112"/>
              <a:ext cx="480" cy="480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50" name="Line 67"/>
            <p:cNvSpPr>
              <a:spLocks noChangeShapeType="1"/>
            </p:cNvSpPr>
            <p:nvPr/>
          </p:nvSpPr>
          <p:spPr bwMode="auto">
            <a:xfrm>
              <a:off x="1717" y="2304"/>
              <a:ext cx="288" cy="288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751" name="Line 68"/>
            <p:cNvSpPr>
              <a:spLocks noChangeShapeType="1"/>
            </p:cNvSpPr>
            <p:nvPr/>
          </p:nvSpPr>
          <p:spPr bwMode="auto">
            <a:xfrm>
              <a:off x="1717" y="2496"/>
              <a:ext cx="96" cy="96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6741" name="Group 69"/>
          <p:cNvGrpSpPr>
            <a:grpSpLocks/>
          </p:cNvGrpSpPr>
          <p:nvPr/>
        </p:nvGrpSpPr>
        <p:grpSpPr bwMode="auto">
          <a:xfrm>
            <a:off x="4351338" y="1676400"/>
            <a:ext cx="2895600" cy="2590800"/>
            <a:chOff x="1717" y="960"/>
            <a:chExt cx="1824" cy="1632"/>
          </a:xfrm>
        </p:grpSpPr>
        <p:sp>
          <p:nvSpPr>
            <p:cNvPr id="67643" name="Oval 70"/>
            <p:cNvSpPr>
              <a:spLocks noChangeArrowheads="1"/>
            </p:cNvSpPr>
            <p:nvPr/>
          </p:nvSpPr>
          <p:spPr bwMode="auto">
            <a:xfrm>
              <a:off x="2293" y="1344"/>
              <a:ext cx="96" cy="9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7644" name="Oval 71"/>
            <p:cNvSpPr>
              <a:spLocks noChangeArrowheads="1"/>
            </p:cNvSpPr>
            <p:nvPr/>
          </p:nvSpPr>
          <p:spPr bwMode="auto">
            <a:xfrm>
              <a:off x="2293" y="1536"/>
              <a:ext cx="96" cy="9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67645" name="Group 72"/>
            <p:cNvGrpSpPr>
              <a:grpSpLocks/>
            </p:cNvGrpSpPr>
            <p:nvPr/>
          </p:nvGrpSpPr>
          <p:grpSpPr bwMode="auto">
            <a:xfrm>
              <a:off x="1717" y="960"/>
              <a:ext cx="1824" cy="1632"/>
              <a:chOff x="1717" y="960"/>
              <a:chExt cx="1824" cy="1632"/>
            </a:xfrm>
          </p:grpSpPr>
          <p:sp>
            <p:nvSpPr>
              <p:cNvPr id="67646" name="Oval 73"/>
              <p:cNvSpPr>
                <a:spLocks noChangeArrowheads="1"/>
              </p:cNvSpPr>
              <p:nvPr/>
            </p:nvSpPr>
            <p:spPr bwMode="auto">
              <a:xfrm>
                <a:off x="1717" y="2304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47" name="Oval 74"/>
              <p:cNvSpPr>
                <a:spLocks noChangeArrowheads="1"/>
              </p:cNvSpPr>
              <p:nvPr/>
            </p:nvSpPr>
            <p:spPr bwMode="auto">
              <a:xfrm>
                <a:off x="1909" y="2304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48" name="Oval 75"/>
              <p:cNvSpPr>
                <a:spLocks noChangeArrowheads="1"/>
              </p:cNvSpPr>
              <p:nvPr/>
            </p:nvSpPr>
            <p:spPr bwMode="auto">
              <a:xfrm>
                <a:off x="2101" y="2304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49" name="Oval 76"/>
              <p:cNvSpPr>
                <a:spLocks noChangeArrowheads="1"/>
              </p:cNvSpPr>
              <p:nvPr/>
            </p:nvSpPr>
            <p:spPr bwMode="auto">
              <a:xfrm>
                <a:off x="2293" y="2304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50" name="Oval 77"/>
              <p:cNvSpPr>
                <a:spLocks noChangeArrowheads="1"/>
              </p:cNvSpPr>
              <p:nvPr/>
            </p:nvSpPr>
            <p:spPr bwMode="auto">
              <a:xfrm>
                <a:off x="2485" y="2304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51" name="Oval 78"/>
              <p:cNvSpPr>
                <a:spLocks noChangeArrowheads="1"/>
              </p:cNvSpPr>
              <p:nvPr/>
            </p:nvSpPr>
            <p:spPr bwMode="auto">
              <a:xfrm>
                <a:off x="2677" y="2304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52" name="Oval 79"/>
              <p:cNvSpPr>
                <a:spLocks noChangeArrowheads="1"/>
              </p:cNvSpPr>
              <p:nvPr/>
            </p:nvSpPr>
            <p:spPr bwMode="auto">
              <a:xfrm>
                <a:off x="2869" y="2304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53" name="Oval 80"/>
              <p:cNvSpPr>
                <a:spLocks noChangeArrowheads="1"/>
              </p:cNvSpPr>
              <p:nvPr/>
            </p:nvSpPr>
            <p:spPr bwMode="auto">
              <a:xfrm>
                <a:off x="3061" y="2304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54" name="Oval 81"/>
              <p:cNvSpPr>
                <a:spLocks noChangeArrowheads="1"/>
              </p:cNvSpPr>
              <p:nvPr/>
            </p:nvSpPr>
            <p:spPr bwMode="auto">
              <a:xfrm>
                <a:off x="3253" y="2304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55" name="Oval 82"/>
              <p:cNvSpPr>
                <a:spLocks noChangeArrowheads="1"/>
              </p:cNvSpPr>
              <p:nvPr/>
            </p:nvSpPr>
            <p:spPr bwMode="auto">
              <a:xfrm>
                <a:off x="3445" y="2304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56" name="Oval 83"/>
              <p:cNvSpPr>
                <a:spLocks noChangeArrowheads="1"/>
              </p:cNvSpPr>
              <p:nvPr/>
            </p:nvSpPr>
            <p:spPr bwMode="auto">
              <a:xfrm>
                <a:off x="1717" y="2496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57" name="Oval 84"/>
              <p:cNvSpPr>
                <a:spLocks noChangeArrowheads="1"/>
              </p:cNvSpPr>
              <p:nvPr/>
            </p:nvSpPr>
            <p:spPr bwMode="auto">
              <a:xfrm>
                <a:off x="1909" y="2496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58" name="Oval 85"/>
              <p:cNvSpPr>
                <a:spLocks noChangeArrowheads="1"/>
              </p:cNvSpPr>
              <p:nvPr/>
            </p:nvSpPr>
            <p:spPr bwMode="auto">
              <a:xfrm>
                <a:off x="2101" y="2496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59" name="Oval 86"/>
              <p:cNvSpPr>
                <a:spLocks noChangeArrowheads="1"/>
              </p:cNvSpPr>
              <p:nvPr/>
            </p:nvSpPr>
            <p:spPr bwMode="auto">
              <a:xfrm>
                <a:off x="2293" y="2496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60" name="Oval 87"/>
              <p:cNvSpPr>
                <a:spLocks noChangeArrowheads="1"/>
              </p:cNvSpPr>
              <p:nvPr/>
            </p:nvSpPr>
            <p:spPr bwMode="auto">
              <a:xfrm>
                <a:off x="2485" y="2496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61" name="Oval 88"/>
              <p:cNvSpPr>
                <a:spLocks noChangeArrowheads="1"/>
              </p:cNvSpPr>
              <p:nvPr/>
            </p:nvSpPr>
            <p:spPr bwMode="auto">
              <a:xfrm>
                <a:off x="2677" y="2496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62" name="Oval 89"/>
              <p:cNvSpPr>
                <a:spLocks noChangeArrowheads="1"/>
              </p:cNvSpPr>
              <p:nvPr/>
            </p:nvSpPr>
            <p:spPr bwMode="auto">
              <a:xfrm>
                <a:off x="2869" y="2496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63" name="Oval 90"/>
              <p:cNvSpPr>
                <a:spLocks noChangeArrowheads="1"/>
              </p:cNvSpPr>
              <p:nvPr/>
            </p:nvSpPr>
            <p:spPr bwMode="auto">
              <a:xfrm>
                <a:off x="3061" y="2496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64" name="Oval 91"/>
              <p:cNvSpPr>
                <a:spLocks noChangeArrowheads="1"/>
              </p:cNvSpPr>
              <p:nvPr/>
            </p:nvSpPr>
            <p:spPr bwMode="auto">
              <a:xfrm>
                <a:off x="3253" y="2496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65" name="Oval 92"/>
              <p:cNvSpPr>
                <a:spLocks noChangeArrowheads="1"/>
              </p:cNvSpPr>
              <p:nvPr/>
            </p:nvSpPr>
            <p:spPr bwMode="auto">
              <a:xfrm>
                <a:off x="3445" y="2496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66" name="Oval 93"/>
              <p:cNvSpPr>
                <a:spLocks noChangeArrowheads="1"/>
              </p:cNvSpPr>
              <p:nvPr/>
            </p:nvSpPr>
            <p:spPr bwMode="auto">
              <a:xfrm>
                <a:off x="1717" y="960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67" name="Oval 94"/>
              <p:cNvSpPr>
                <a:spLocks noChangeArrowheads="1"/>
              </p:cNvSpPr>
              <p:nvPr/>
            </p:nvSpPr>
            <p:spPr bwMode="auto">
              <a:xfrm>
                <a:off x="1909" y="960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68" name="Oval 95"/>
              <p:cNvSpPr>
                <a:spLocks noChangeArrowheads="1"/>
              </p:cNvSpPr>
              <p:nvPr/>
            </p:nvSpPr>
            <p:spPr bwMode="auto">
              <a:xfrm>
                <a:off x="2101" y="960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69" name="Oval 96"/>
              <p:cNvSpPr>
                <a:spLocks noChangeArrowheads="1"/>
              </p:cNvSpPr>
              <p:nvPr/>
            </p:nvSpPr>
            <p:spPr bwMode="auto">
              <a:xfrm>
                <a:off x="2293" y="960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70" name="Oval 97"/>
              <p:cNvSpPr>
                <a:spLocks noChangeArrowheads="1"/>
              </p:cNvSpPr>
              <p:nvPr/>
            </p:nvSpPr>
            <p:spPr bwMode="auto">
              <a:xfrm>
                <a:off x="2485" y="960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71" name="Oval 98"/>
              <p:cNvSpPr>
                <a:spLocks noChangeArrowheads="1"/>
              </p:cNvSpPr>
              <p:nvPr/>
            </p:nvSpPr>
            <p:spPr bwMode="auto">
              <a:xfrm>
                <a:off x="2677" y="960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72" name="Oval 99"/>
              <p:cNvSpPr>
                <a:spLocks noChangeArrowheads="1"/>
              </p:cNvSpPr>
              <p:nvPr/>
            </p:nvSpPr>
            <p:spPr bwMode="auto">
              <a:xfrm>
                <a:off x="2869" y="960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73" name="Oval 100"/>
              <p:cNvSpPr>
                <a:spLocks noChangeArrowheads="1"/>
              </p:cNvSpPr>
              <p:nvPr/>
            </p:nvSpPr>
            <p:spPr bwMode="auto">
              <a:xfrm>
                <a:off x="3061" y="960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74" name="Oval 101"/>
              <p:cNvSpPr>
                <a:spLocks noChangeArrowheads="1"/>
              </p:cNvSpPr>
              <p:nvPr/>
            </p:nvSpPr>
            <p:spPr bwMode="auto">
              <a:xfrm>
                <a:off x="3253" y="960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75" name="Oval 102"/>
              <p:cNvSpPr>
                <a:spLocks noChangeArrowheads="1"/>
              </p:cNvSpPr>
              <p:nvPr/>
            </p:nvSpPr>
            <p:spPr bwMode="auto">
              <a:xfrm>
                <a:off x="3445" y="960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76" name="Oval 103"/>
              <p:cNvSpPr>
                <a:spLocks noChangeArrowheads="1"/>
              </p:cNvSpPr>
              <p:nvPr/>
            </p:nvSpPr>
            <p:spPr bwMode="auto">
              <a:xfrm>
                <a:off x="1717" y="1152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77" name="Oval 104"/>
              <p:cNvSpPr>
                <a:spLocks noChangeArrowheads="1"/>
              </p:cNvSpPr>
              <p:nvPr/>
            </p:nvSpPr>
            <p:spPr bwMode="auto">
              <a:xfrm>
                <a:off x="1909" y="1152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78" name="Oval 105"/>
              <p:cNvSpPr>
                <a:spLocks noChangeArrowheads="1"/>
              </p:cNvSpPr>
              <p:nvPr/>
            </p:nvSpPr>
            <p:spPr bwMode="auto">
              <a:xfrm>
                <a:off x="2101" y="1152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79" name="Oval 106"/>
              <p:cNvSpPr>
                <a:spLocks noChangeArrowheads="1"/>
              </p:cNvSpPr>
              <p:nvPr/>
            </p:nvSpPr>
            <p:spPr bwMode="auto">
              <a:xfrm>
                <a:off x="2293" y="1152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80" name="Oval 107"/>
              <p:cNvSpPr>
                <a:spLocks noChangeArrowheads="1"/>
              </p:cNvSpPr>
              <p:nvPr/>
            </p:nvSpPr>
            <p:spPr bwMode="auto">
              <a:xfrm>
                <a:off x="2485" y="1152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81" name="Oval 108"/>
              <p:cNvSpPr>
                <a:spLocks noChangeArrowheads="1"/>
              </p:cNvSpPr>
              <p:nvPr/>
            </p:nvSpPr>
            <p:spPr bwMode="auto">
              <a:xfrm>
                <a:off x="2677" y="1152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82" name="Oval 109"/>
              <p:cNvSpPr>
                <a:spLocks noChangeArrowheads="1"/>
              </p:cNvSpPr>
              <p:nvPr/>
            </p:nvSpPr>
            <p:spPr bwMode="auto">
              <a:xfrm>
                <a:off x="2869" y="1152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83" name="Oval 110"/>
              <p:cNvSpPr>
                <a:spLocks noChangeArrowheads="1"/>
              </p:cNvSpPr>
              <p:nvPr/>
            </p:nvSpPr>
            <p:spPr bwMode="auto">
              <a:xfrm>
                <a:off x="3061" y="1152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84" name="Oval 111"/>
              <p:cNvSpPr>
                <a:spLocks noChangeArrowheads="1"/>
              </p:cNvSpPr>
              <p:nvPr/>
            </p:nvSpPr>
            <p:spPr bwMode="auto">
              <a:xfrm>
                <a:off x="3253" y="1152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85" name="Oval 112"/>
              <p:cNvSpPr>
                <a:spLocks noChangeArrowheads="1"/>
              </p:cNvSpPr>
              <p:nvPr/>
            </p:nvSpPr>
            <p:spPr bwMode="auto">
              <a:xfrm>
                <a:off x="3445" y="1152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86" name="Oval 113"/>
              <p:cNvSpPr>
                <a:spLocks noChangeArrowheads="1"/>
              </p:cNvSpPr>
              <p:nvPr/>
            </p:nvSpPr>
            <p:spPr bwMode="auto">
              <a:xfrm>
                <a:off x="1717" y="1344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87" name="Oval 114"/>
              <p:cNvSpPr>
                <a:spLocks noChangeArrowheads="1"/>
              </p:cNvSpPr>
              <p:nvPr/>
            </p:nvSpPr>
            <p:spPr bwMode="auto">
              <a:xfrm>
                <a:off x="1909" y="1344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88" name="Oval 115"/>
              <p:cNvSpPr>
                <a:spLocks noChangeArrowheads="1"/>
              </p:cNvSpPr>
              <p:nvPr/>
            </p:nvSpPr>
            <p:spPr bwMode="auto">
              <a:xfrm>
                <a:off x="2101" y="1344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89" name="Oval 116"/>
              <p:cNvSpPr>
                <a:spLocks noChangeArrowheads="1"/>
              </p:cNvSpPr>
              <p:nvPr/>
            </p:nvSpPr>
            <p:spPr bwMode="auto">
              <a:xfrm>
                <a:off x="2485" y="1344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90" name="Oval 117"/>
              <p:cNvSpPr>
                <a:spLocks noChangeArrowheads="1"/>
              </p:cNvSpPr>
              <p:nvPr/>
            </p:nvSpPr>
            <p:spPr bwMode="auto">
              <a:xfrm>
                <a:off x="2677" y="1344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91" name="Oval 118"/>
              <p:cNvSpPr>
                <a:spLocks noChangeArrowheads="1"/>
              </p:cNvSpPr>
              <p:nvPr/>
            </p:nvSpPr>
            <p:spPr bwMode="auto">
              <a:xfrm>
                <a:off x="2869" y="1344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92" name="Oval 119"/>
              <p:cNvSpPr>
                <a:spLocks noChangeArrowheads="1"/>
              </p:cNvSpPr>
              <p:nvPr/>
            </p:nvSpPr>
            <p:spPr bwMode="auto">
              <a:xfrm>
                <a:off x="3061" y="1344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93" name="Oval 120"/>
              <p:cNvSpPr>
                <a:spLocks noChangeArrowheads="1"/>
              </p:cNvSpPr>
              <p:nvPr/>
            </p:nvSpPr>
            <p:spPr bwMode="auto">
              <a:xfrm>
                <a:off x="3253" y="1344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94" name="Oval 121"/>
              <p:cNvSpPr>
                <a:spLocks noChangeArrowheads="1"/>
              </p:cNvSpPr>
              <p:nvPr/>
            </p:nvSpPr>
            <p:spPr bwMode="auto">
              <a:xfrm>
                <a:off x="3445" y="1344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95" name="Oval 122"/>
              <p:cNvSpPr>
                <a:spLocks noChangeArrowheads="1"/>
              </p:cNvSpPr>
              <p:nvPr/>
            </p:nvSpPr>
            <p:spPr bwMode="auto">
              <a:xfrm>
                <a:off x="1717" y="1536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96" name="Oval 123"/>
              <p:cNvSpPr>
                <a:spLocks noChangeArrowheads="1"/>
              </p:cNvSpPr>
              <p:nvPr/>
            </p:nvSpPr>
            <p:spPr bwMode="auto">
              <a:xfrm>
                <a:off x="1909" y="1536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97" name="Oval 124"/>
              <p:cNvSpPr>
                <a:spLocks noChangeArrowheads="1"/>
              </p:cNvSpPr>
              <p:nvPr/>
            </p:nvSpPr>
            <p:spPr bwMode="auto">
              <a:xfrm>
                <a:off x="2101" y="1536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98" name="Oval 125"/>
              <p:cNvSpPr>
                <a:spLocks noChangeArrowheads="1"/>
              </p:cNvSpPr>
              <p:nvPr/>
            </p:nvSpPr>
            <p:spPr bwMode="auto">
              <a:xfrm>
                <a:off x="2485" y="1536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699" name="Oval 126"/>
              <p:cNvSpPr>
                <a:spLocks noChangeArrowheads="1"/>
              </p:cNvSpPr>
              <p:nvPr/>
            </p:nvSpPr>
            <p:spPr bwMode="auto">
              <a:xfrm>
                <a:off x="2677" y="1536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00" name="Oval 127"/>
              <p:cNvSpPr>
                <a:spLocks noChangeArrowheads="1"/>
              </p:cNvSpPr>
              <p:nvPr/>
            </p:nvSpPr>
            <p:spPr bwMode="auto">
              <a:xfrm>
                <a:off x="2869" y="1536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01" name="Oval 128"/>
              <p:cNvSpPr>
                <a:spLocks noChangeArrowheads="1"/>
              </p:cNvSpPr>
              <p:nvPr/>
            </p:nvSpPr>
            <p:spPr bwMode="auto">
              <a:xfrm>
                <a:off x="3061" y="1536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02" name="Oval 129"/>
              <p:cNvSpPr>
                <a:spLocks noChangeArrowheads="1"/>
              </p:cNvSpPr>
              <p:nvPr/>
            </p:nvSpPr>
            <p:spPr bwMode="auto">
              <a:xfrm>
                <a:off x="3253" y="1536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03" name="Oval 130"/>
              <p:cNvSpPr>
                <a:spLocks noChangeArrowheads="1"/>
              </p:cNvSpPr>
              <p:nvPr/>
            </p:nvSpPr>
            <p:spPr bwMode="auto">
              <a:xfrm>
                <a:off x="3445" y="1536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04" name="Oval 131"/>
              <p:cNvSpPr>
                <a:spLocks noChangeArrowheads="1"/>
              </p:cNvSpPr>
              <p:nvPr/>
            </p:nvSpPr>
            <p:spPr bwMode="auto">
              <a:xfrm>
                <a:off x="1717" y="1728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05" name="Oval 132"/>
              <p:cNvSpPr>
                <a:spLocks noChangeArrowheads="1"/>
              </p:cNvSpPr>
              <p:nvPr/>
            </p:nvSpPr>
            <p:spPr bwMode="auto">
              <a:xfrm>
                <a:off x="1909" y="1728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06" name="Oval 133"/>
              <p:cNvSpPr>
                <a:spLocks noChangeArrowheads="1"/>
              </p:cNvSpPr>
              <p:nvPr/>
            </p:nvSpPr>
            <p:spPr bwMode="auto">
              <a:xfrm>
                <a:off x="2101" y="1728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07" name="Oval 134"/>
              <p:cNvSpPr>
                <a:spLocks noChangeArrowheads="1"/>
              </p:cNvSpPr>
              <p:nvPr/>
            </p:nvSpPr>
            <p:spPr bwMode="auto">
              <a:xfrm>
                <a:off x="2293" y="1728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08" name="Oval 135"/>
              <p:cNvSpPr>
                <a:spLocks noChangeArrowheads="1"/>
              </p:cNvSpPr>
              <p:nvPr/>
            </p:nvSpPr>
            <p:spPr bwMode="auto">
              <a:xfrm>
                <a:off x="2485" y="1728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09" name="Oval 136"/>
              <p:cNvSpPr>
                <a:spLocks noChangeArrowheads="1"/>
              </p:cNvSpPr>
              <p:nvPr/>
            </p:nvSpPr>
            <p:spPr bwMode="auto">
              <a:xfrm>
                <a:off x="2677" y="1728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10" name="Oval 137"/>
              <p:cNvSpPr>
                <a:spLocks noChangeArrowheads="1"/>
              </p:cNvSpPr>
              <p:nvPr/>
            </p:nvSpPr>
            <p:spPr bwMode="auto">
              <a:xfrm>
                <a:off x="2869" y="1728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11" name="Oval 138"/>
              <p:cNvSpPr>
                <a:spLocks noChangeArrowheads="1"/>
              </p:cNvSpPr>
              <p:nvPr/>
            </p:nvSpPr>
            <p:spPr bwMode="auto">
              <a:xfrm>
                <a:off x="3061" y="1728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12" name="Oval 139"/>
              <p:cNvSpPr>
                <a:spLocks noChangeArrowheads="1"/>
              </p:cNvSpPr>
              <p:nvPr/>
            </p:nvSpPr>
            <p:spPr bwMode="auto">
              <a:xfrm>
                <a:off x="3253" y="1728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13" name="Oval 140"/>
              <p:cNvSpPr>
                <a:spLocks noChangeArrowheads="1"/>
              </p:cNvSpPr>
              <p:nvPr/>
            </p:nvSpPr>
            <p:spPr bwMode="auto">
              <a:xfrm>
                <a:off x="3445" y="1728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14" name="Oval 141"/>
              <p:cNvSpPr>
                <a:spLocks noChangeArrowheads="1"/>
              </p:cNvSpPr>
              <p:nvPr/>
            </p:nvSpPr>
            <p:spPr bwMode="auto">
              <a:xfrm>
                <a:off x="1717" y="1920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15" name="Oval 142"/>
              <p:cNvSpPr>
                <a:spLocks noChangeArrowheads="1"/>
              </p:cNvSpPr>
              <p:nvPr/>
            </p:nvSpPr>
            <p:spPr bwMode="auto">
              <a:xfrm>
                <a:off x="1909" y="1920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16" name="Oval 143"/>
              <p:cNvSpPr>
                <a:spLocks noChangeArrowheads="1"/>
              </p:cNvSpPr>
              <p:nvPr/>
            </p:nvSpPr>
            <p:spPr bwMode="auto">
              <a:xfrm>
                <a:off x="2101" y="1920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17" name="Oval 144"/>
              <p:cNvSpPr>
                <a:spLocks noChangeArrowheads="1"/>
              </p:cNvSpPr>
              <p:nvPr/>
            </p:nvSpPr>
            <p:spPr bwMode="auto">
              <a:xfrm>
                <a:off x="2293" y="1920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18" name="Oval 145"/>
              <p:cNvSpPr>
                <a:spLocks noChangeArrowheads="1"/>
              </p:cNvSpPr>
              <p:nvPr/>
            </p:nvSpPr>
            <p:spPr bwMode="auto">
              <a:xfrm>
                <a:off x="2485" y="1920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19" name="Oval 146"/>
              <p:cNvSpPr>
                <a:spLocks noChangeArrowheads="1"/>
              </p:cNvSpPr>
              <p:nvPr/>
            </p:nvSpPr>
            <p:spPr bwMode="auto">
              <a:xfrm>
                <a:off x="2677" y="1920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20" name="Oval 147"/>
              <p:cNvSpPr>
                <a:spLocks noChangeArrowheads="1"/>
              </p:cNvSpPr>
              <p:nvPr/>
            </p:nvSpPr>
            <p:spPr bwMode="auto">
              <a:xfrm>
                <a:off x="2869" y="1920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21" name="Oval 148"/>
              <p:cNvSpPr>
                <a:spLocks noChangeArrowheads="1"/>
              </p:cNvSpPr>
              <p:nvPr/>
            </p:nvSpPr>
            <p:spPr bwMode="auto">
              <a:xfrm>
                <a:off x="3061" y="1920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22" name="Oval 149"/>
              <p:cNvSpPr>
                <a:spLocks noChangeArrowheads="1"/>
              </p:cNvSpPr>
              <p:nvPr/>
            </p:nvSpPr>
            <p:spPr bwMode="auto">
              <a:xfrm>
                <a:off x="3253" y="1920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23" name="Oval 150"/>
              <p:cNvSpPr>
                <a:spLocks noChangeArrowheads="1"/>
              </p:cNvSpPr>
              <p:nvPr/>
            </p:nvSpPr>
            <p:spPr bwMode="auto">
              <a:xfrm>
                <a:off x="3445" y="1920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24" name="Oval 151"/>
              <p:cNvSpPr>
                <a:spLocks noChangeArrowheads="1"/>
              </p:cNvSpPr>
              <p:nvPr/>
            </p:nvSpPr>
            <p:spPr bwMode="auto">
              <a:xfrm>
                <a:off x="1717" y="2112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25" name="Oval 152"/>
              <p:cNvSpPr>
                <a:spLocks noChangeArrowheads="1"/>
              </p:cNvSpPr>
              <p:nvPr/>
            </p:nvSpPr>
            <p:spPr bwMode="auto">
              <a:xfrm>
                <a:off x="1909" y="2112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26" name="Oval 153"/>
              <p:cNvSpPr>
                <a:spLocks noChangeArrowheads="1"/>
              </p:cNvSpPr>
              <p:nvPr/>
            </p:nvSpPr>
            <p:spPr bwMode="auto">
              <a:xfrm>
                <a:off x="2101" y="2112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27" name="Oval 154"/>
              <p:cNvSpPr>
                <a:spLocks noChangeArrowheads="1"/>
              </p:cNvSpPr>
              <p:nvPr/>
            </p:nvSpPr>
            <p:spPr bwMode="auto">
              <a:xfrm>
                <a:off x="2293" y="2112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28" name="Oval 155"/>
              <p:cNvSpPr>
                <a:spLocks noChangeArrowheads="1"/>
              </p:cNvSpPr>
              <p:nvPr/>
            </p:nvSpPr>
            <p:spPr bwMode="auto">
              <a:xfrm>
                <a:off x="2485" y="2112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29" name="Oval 156"/>
              <p:cNvSpPr>
                <a:spLocks noChangeArrowheads="1"/>
              </p:cNvSpPr>
              <p:nvPr/>
            </p:nvSpPr>
            <p:spPr bwMode="auto">
              <a:xfrm>
                <a:off x="2677" y="2112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30" name="Oval 157"/>
              <p:cNvSpPr>
                <a:spLocks noChangeArrowheads="1"/>
              </p:cNvSpPr>
              <p:nvPr/>
            </p:nvSpPr>
            <p:spPr bwMode="auto">
              <a:xfrm>
                <a:off x="2869" y="2112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31" name="Oval 158"/>
              <p:cNvSpPr>
                <a:spLocks noChangeArrowheads="1"/>
              </p:cNvSpPr>
              <p:nvPr/>
            </p:nvSpPr>
            <p:spPr bwMode="auto">
              <a:xfrm>
                <a:off x="3061" y="2112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32" name="Oval 159"/>
              <p:cNvSpPr>
                <a:spLocks noChangeArrowheads="1"/>
              </p:cNvSpPr>
              <p:nvPr/>
            </p:nvSpPr>
            <p:spPr bwMode="auto">
              <a:xfrm>
                <a:off x="3253" y="2112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67733" name="Oval 160"/>
              <p:cNvSpPr>
                <a:spLocks noChangeArrowheads="1"/>
              </p:cNvSpPr>
              <p:nvPr/>
            </p:nvSpPr>
            <p:spPr bwMode="auto">
              <a:xfrm>
                <a:off x="3445" y="2112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</p:grpSp>
      </p:grpSp>
      <p:grpSp>
        <p:nvGrpSpPr>
          <p:cNvPr id="67593" name="Group 161"/>
          <p:cNvGrpSpPr>
            <a:grpSpLocks/>
          </p:cNvGrpSpPr>
          <p:nvPr/>
        </p:nvGrpSpPr>
        <p:grpSpPr bwMode="auto">
          <a:xfrm>
            <a:off x="4568825" y="1931988"/>
            <a:ext cx="2451100" cy="2108200"/>
            <a:chOff x="3304" y="1128"/>
            <a:chExt cx="1544" cy="1328"/>
          </a:xfrm>
        </p:grpSpPr>
        <p:sp>
          <p:nvSpPr>
            <p:cNvPr id="67641" name="Freeform 162"/>
            <p:cNvSpPr>
              <a:spLocks/>
            </p:cNvSpPr>
            <p:nvPr/>
          </p:nvSpPr>
          <p:spPr bwMode="auto">
            <a:xfrm>
              <a:off x="3304" y="1128"/>
              <a:ext cx="1544" cy="1328"/>
            </a:xfrm>
            <a:custGeom>
              <a:avLst/>
              <a:gdLst>
                <a:gd name="T0" fmla="*/ 776 w 1544"/>
                <a:gd name="T1" fmla="*/ 168 h 1328"/>
                <a:gd name="T2" fmla="*/ 728 w 1544"/>
                <a:gd name="T3" fmla="*/ 168 h 1328"/>
                <a:gd name="T4" fmla="*/ 392 w 1544"/>
                <a:gd name="T5" fmla="*/ 168 h 1328"/>
                <a:gd name="T6" fmla="*/ 248 w 1544"/>
                <a:gd name="T7" fmla="*/ 216 h 1328"/>
                <a:gd name="T8" fmla="*/ 152 w 1544"/>
                <a:gd name="T9" fmla="*/ 312 h 1328"/>
                <a:gd name="T10" fmla="*/ 56 w 1544"/>
                <a:gd name="T11" fmla="*/ 408 h 1328"/>
                <a:gd name="T12" fmla="*/ 8 w 1544"/>
                <a:gd name="T13" fmla="*/ 504 h 1328"/>
                <a:gd name="T14" fmla="*/ 8 w 1544"/>
                <a:gd name="T15" fmla="*/ 840 h 1328"/>
                <a:gd name="T16" fmla="*/ 56 w 1544"/>
                <a:gd name="T17" fmla="*/ 936 h 1328"/>
                <a:gd name="T18" fmla="*/ 200 w 1544"/>
                <a:gd name="T19" fmla="*/ 984 h 1328"/>
                <a:gd name="T20" fmla="*/ 392 w 1544"/>
                <a:gd name="T21" fmla="*/ 1272 h 1328"/>
                <a:gd name="T22" fmla="*/ 584 w 1544"/>
                <a:gd name="T23" fmla="*/ 1320 h 1328"/>
                <a:gd name="T24" fmla="*/ 776 w 1544"/>
                <a:gd name="T25" fmla="*/ 1272 h 1328"/>
                <a:gd name="T26" fmla="*/ 632 w 1544"/>
                <a:gd name="T27" fmla="*/ 1080 h 1328"/>
                <a:gd name="T28" fmla="*/ 584 w 1544"/>
                <a:gd name="T29" fmla="*/ 936 h 1328"/>
                <a:gd name="T30" fmla="*/ 584 w 1544"/>
                <a:gd name="T31" fmla="*/ 744 h 1328"/>
                <a:gd name="T32" fmla="*/ 776 w 1544"/>
                <a:gd name="T33" fmla="*/ 744 h 1328"/>
                <a:gd name="T34" fmla="*/ 824 w 1544"/>
                <a:gd name="T35" fmla="*/ 888 h 1328"/>
                <a:gd name="T36" fmla="*/ 920 w 1544"/>
                <a:gd name="T37" fmla="*/ 936 h 1328"/>
                <a:gd name="T38" fmla="*/ 1112 w 1544"/>
                <a:gd name="T39" fmla="*/ 984 h 1328"/>
                <a:gd name="T40" fmla="*/ 1256 w 1544"/>
                <a:gd name="T41" fmla="*/ 936 h 1328"/>
                <a:gd name="T42" fmla="*/ 1352 w 1544"/>
                <a:gd name="T43" fmla="*/ 840 h 1328"/>
                <a:gd name="T44" fmla="*/ 1448 w 1544"/>
                <a:gd name="T45" fmla="*/ 744 h 1328"/>
                <a:gd name="T46" fmla="*/ 1496 w 1544"/>
                <a:gd name="T47" fmla="*/ 600 h 1328"/>
                <a:gd name="T48" fmla="*/ 1544 w 1544"/>
                <a:gd name="T49" fmla="*/ 408 h 1328"/>
                <a:gd name="T50" fmla="*/ 1496 w 1544"/>
                <a:gd name="T51" fmla="*/ 168 h 1328"/>
                <a:gd name="T52" fmla="*/ 1304 w 1544"/>
                <a:gd name="T53" fmla="*/ 24 h 1328"/>
                <a:gd name="T54" fmla="*/ 1160 w 1544"/>
                <a:gd name="T55" fmla="*/ 24 h 1328"/>
                <a:gd name="T56" fmla="*/ 968 w 1544"/>
                <a:gd name="T57" fmla="*/ 24 h 1328"/>
                <a:gd name="T58" fmla="*/ 872 w 1544"/>
                <a:gd name="T59" fmla="*/ 168 h 1328"/>
                <a:gd name="T60" fmla="*/ 776 w 1544"/>
                <a:gd name="T61" fmla="*/ 168 h 132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544" h="1328">
                  <a:moveTo>
                    <a:pt x="776" y="168"/>
                  </a:moveTo>
                  <a:cubicBezTo>
                    <a:pt x="752" y="168"/>
                    <a:pt x="792" y="168"/>
                    <a:pt x="728" y="168"/>
                  </a:cubicBezTo>
                  <a:cubicBezTo>
                    <a:pt x="664" y="168"/>
                    <a:pt x="472" y="160"/>
                    <a:pt x="392" y="168"/>
                  </a:cubicBezTo>
                  <a:cubicBezTo>
                    <a:pt x="312" y="176"/>
                    <a:pt x="288" y="192"/>
                    <a:pt x="248" y="216"/>
                  </a:cubicBezTo>
                  <a:cubicBezTo>
                    <a:pt x="208" y="240"/>
                    <a:pt x="184" y="280"/>
                    <a:pt x="152" y="312"/>
                  </a:cubicBezTo>
                  <a:cubicBezTo>
                    <a:pt x="120" y="344"/>
                    <a:pt x="80" y="376"/>
                    <a:pt x="56" y="408"/>
                  </a:cubicBezTo>
                  <a:cubicBezTo>
                    <a:pt x="32" y="440"/>
                    <a:pt x="16" y="432"/>
                    <a:pt x="8" y="504"/>
                  </a:cubicBezTo>
                  <a:cubicBezTo>
                    <a:pt x="0" y="576"/>
                    <a:pt x="0" y="768"/>
                    <a:pt x="8" y="840"/>
                  </a:cubicBezTo>
                  <a:cubicBezTo>
                    <a:pt x="16" y="912"/>
                    <a:pt x="24" y="912"/>
                    <a:pt x="56" y="936"/>
                  </a:cubicBezTo>
                  <a:cubicBezTo>
                    <a:pt x="88" y="960"/>
                    <a:pt x="144" y="928"/>
                    <a:pt x="200" y="984"/>
                  </a:cubicBezTo>
                  <a:cubicBezTo>
                    <a:pt x="256" y="1040"/>
                    <a:pt x="328" y="1216"/>
                    <a:pt x="392" y="1272"/>
                  </a:cubicBezTo>
                  <a:cubicBezTo>
                    <a:pt x="456" y="1328"/>
                    <a:pt x="520" y="1320"/>
                    <a:pt x="584" y="1320"/>
                  </a:cubicBezTo>
                  <a:cubicBezTo>
                    <a:pt x="648" y="1320"/>
                    <a:pt x="768" y="1312"/>
                    <a:pt x="776" y="1272"/>
                  </a:cubicBezTo>
                  <a:cubicBezTo>
                    <a:pt x="784" y="1232"/>
                    <a:pt x="664" y="1136"/>
                    <a:pt x="632" y="1080"/>
                  </a:cubicBezTo>
                  <a:cubicBezTo>
                    <a:pt x="600" y="1024"/>
                    <a:pt x="592" y="992"/>
                    <a:pt x="584" y="936"/>
                  </a:cubicBezTo>
                  <a:cubicBezTo>
                    <a:pt x="576" y="880"/>
                    <a:pt x="552" y="776"/>
                    <a:pt x="584" y="744"/>
                  </a:cubicBezTo>
                  <a:cubicBezTo>
                    <a:pt x="616" y="712"/>
                    <a:pt x="736" y="720"/>
                    <a:pt x="776" y="744"/>
                  </a:cubicBezTo>
                  <a:cubicBezTo>
                    <a:pt x="816" y="768"/>
                    <a:pt x="800" y="856"/>
                    <a:pt x="824" y="888"/>
                  </a:cubicBezTo>
                  <a:cubicBezTo>
                    <a:pt x="848" y="920"/>
                    <a:pt x="872" y="920"/>
                    <a:pt x="920" y="936"/>
                  </a:cubicBezTo>
                  <a:cubicBezTo>
                    <a:pt x="968" y="952"/>
                    <a:pt x="1056" y="984"/>
                    <a:pt x="1112" y="984"/>
                  </a:cubicBezTo>
                  <a:cubicBezTo>
                    <a:pt x="1168" y="984"/>
                    <a:pt x="1216" y="960"/>
                    <a:pt x="1256" y="936"/>
                  </a:cubicBezTo>
                  <a:cubicBezTo>
                    <a:pt x="1296" y="912"/>
                    <a:pt x="1320" y="872"/>
                    <a:pt x="1352" y="840"/>
                  </a:cubicBezTo>
                  <a:cubicBezTo>
                    <a:pt x="1384" y="808"/>
                    <a:pt x="1424" y="784"/>
                    <a:pt x="1448" y="744"/>
                  </a:cubicBezTo>
                  <a:cubicBezTo>
                    <a:pt x="1472" y="704"/>
                    <a:pt x="1480" y="656"/>
                    <a:pt x="1496" y="600"/>
                  </a:cubicBezTo>
                  <a:cubicBezTo>
                    <a:pt x="1512" y="544"/>
                    <a:pt x="1544" y="480"/>
                    <a:pt x="1544" y="408"/>
                  </a:cubicBezTo>
                  <a:cubicBezTo>
                    <a:pt x="1544" y="336"/>
                    <a:pt x="1536" y="232"/>
                    <a:pt x="1496" y="168"/>
                  </a:cubicBezTo>
                  <a:cubicBezTo>
                    <a:pt x="1456" y="104"/>
                    <a:pt x="1360" y="48"/>
                    <a:pt x="1304" y="24"/>
                  </a:cubicBezTo>
                  <a:cubicBezTo>
                    <a:pt x="1248" y="0"/>
                    <a:pt x="1216" y="24"/>
                    <a:pt x="1160" y="24"/>
                  </a:cubicBezTo>
                  <a:cubicBezTo>
                    <a:pt x="1104" y="24"/>
                    <a:pt x="1016" y="0"/>
                    <a:pt x="968" y="24"/>
                  </a:cubicBezTo>
                  <a:cubicBezTo>
                    <a:pt x="920" y="48"/>
                    <a:pt x="904" y="144"/>
                    <a:pt x="872" y="168"/>
                  </a:cubicBezTo>
                  <a:cubicBezTo>
                    <a:pt x="840" y="192"/>
                    <a:pt x="800" y="168"/>
                    <a:pt x="776" y="168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42" name="Text Box 163"/>
            <p:cNvSpPr txBox="1">
              <a:spLocks noChangeArrowheads="1"/>
            </p:cNvSpPr>
            <p:nvPr/>
          </p:nvSpPr>
          <p:spPr bwMode="auto">
            <a:xfrm>
              <a:off x="3607" y="1334"/>
              <a:ext cx="329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4000" b="1" i="1">
                  <a:latin typeface="Times New Roman" pitchFamily="18" charset="0"/>
                </a:rPr>
                <a:t>C</a:t>
              </a:r>
              <a:endParaRPr lang="en-US" sz="4000">
                <a:latin typeface="Times New Roman" pitchFamily="18" charset="0"/>
              </a:endParaRPr>
            </a:p>
          </p:txBody>
        </p:sp>
      </p:grpSp>
      <p:grpSp>
        <p:nvGrpSpPr>
          <p:cNvPr id="156836" name="Group 164"/>
          <p:cNvGrpSpPr>
            <a:grpSpLocks/>
          </p:cNvGrpSpPr>
          <p:nvPr/>
        </p:nvGrpSpPr>
        <p:grpSpPr bwMode="auto">
          <a:xfrm>
            <a:off x="660400" y="5003800"/>
            <a:ext cx="4673600" cy="1203325"/>
            <a:chOff x="288" y="2880"/>
            <a:chExt cx="2944" cy="758"/>
          </a:xfrm>
        </p:grpSpPr>
        <p:graphicFrame>
          <p:nvGraphicFramePr>
            <p:cNvPr id="67639" name="Object 165"/>
            <p:cNvGraphicFramePr>
              <a:graphicFrameLocks noChangeAspect="1"/>
            </p:cNvGraphicFramePr>
            <p:nvPr/>
          </p:nvGraphicFramePr>
          <p:xfrm>
            <a:off x="556" y="2880"/>
            <a:ext cx="2676" cy="5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793" name="Equation" r:id="rId3" imgW="1816100" imgH="342900" progId="Equation.3">
                    <p:embed/>
                  </p:oleObj>
                </mc:Choice>
                <mc:Fallback>
                  <p:oleObj name="Equation" r:id="rId3" imgW="1816100" imgH="342900" progId="Equation.3">
                    <p:embed/>
                    <p:pic>
                      <p:nvPicPr>
                        <p:cNvPr id="0" name="Object 16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6" y="2880"/>
                          <a:ext cx="2676" cy="50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folHlink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7640" name="Text Box 166"/>
            <p:cNvSpPr txBox="1">
              <a:spLocks noChangeArrowheads="1"/>
            </p:cNvSpPr>
            <p:nvPr/>
          </p:nvSpPr>
          <p:spPr bwMode="auto">
            <a:xfrm>
              <a:off x="288" y="3234"/>
              <a:ext cx="100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800">
                  <a:latin typeface="Times New Roman" pitchFamily="18" charset="0"/>
                </a:rPr>
                <a:t>Euclidean </a:t>
              </a:r>
            </a:p>
            <a:p>
              <a:pPr algn="ctr"/>
              <a:r>
                <a:rPr lang="en-US" sz="1800">
                  <a:latin typeface="Times New Roman" pitchFamily="18" charset="0"/>
                </a:rPr>
                <a:t>length</a:t>
              </a:r>
            </a:p>
          </p:txBody>
        </p:sp>
      </p:grpSp>
      <p:grpSp>
        <p:nvGrpSpPr>
          <p:cNvPr id="156839" name="Group 167"/>
          <p:cNvGrpSpPr>
            <a:grpSpLocks/>
          </p:cNvGrpSpPr>
          <p:nvPr/>
        </p:nvGrpSpPr>
        <p:grpSpPr bwMode="auto">
          <a:xfrm>
            <a:off x="4787900" y="5014913"/>
            <a:ext cx="4114800" cy="1398587"/>
            <a:chOff x="3080" y="3063"/>
            <a:chExt cx="2592" cy="881"/>
          </a:xfrm>
        </p:grpSpPr>
        <p:graphicFrame>
          <p:nvGraphicFramePr>
            <p:cNvPr id="67636" name="Object 168"/>
            <p:cNvGraphicFramePr>
              <a:graphicFrameLocks noChangeAspect="1"/>
            </p:cNvGraphicFramePr>
            <p:nvPr/>
          </p:nvGraphicFramePr>
          <p:xfrm>
            <a:off x="4315" y="3402"/>
            <a:ext cx="1357" cy="5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794" name="Equation" r:id="rId5" imgW="1129810" imgH="393529" progId="Equation.3">
                    <p:embed/>
                  </p:oleObj>
                </mc:Choice>
                <mc:Fallback>
                  <p:oleObj name="Equation" r:id="rId5" imgW="1129810" imgH="393529" progId="Equation.3">
                    <p:embed/>
                    <p:pic>
                      <p:nvPicPr>
                        <p:cNvPr id="0" name="Object 16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5" y="3402"/>
                          <a:ext cx="1357" cy="54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folHlink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7637" name="Object 169"/>
            <p:cNvGraphicFramePr>
              <a:graphicFrameLocks noChangeAspect="1"/>
            </p:cNvGraphicFramePr>
            <p:nvPr/>
          </p:nvGraphicFramePr>
          <p:xfrm>
            <a:off x="3176" y="3063"/>
            <a:ext cx="973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795" name="Equation" r:id="rId7" imgW="660113" imgH="241195" progId="Equation.3">
                    <p:embed/>
                  </p:oleObj>
                </mc:Choice>
                <mc:Fallback>
                  <p:oleObj name="Equation" r:id="rId7" imgW="660113" imgH="241195" progId="Equation.3">
                    <p:embed/>
                    <p:pic>
                      <p:nvPicPr>
                        <p:cNvPr id="0" name="Object 16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76" y="3063"/>
                          <a:ext cx="973" cy="3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folHlink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7638" name="Text Box 170"/>
            <p:cNvSpPr txBox="1">
              <a:spLocks noChangeArrowheads="1"/>
            </p:cNvSpPr>
            <p:nvPr/>
          </p:nvSpPr>
          <p:spPr bwMode="auto">
            <a:xfrm>
              <a:off x="3080" y="3379"/>
              <a:ext cx="1311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800">
                  <a:latin typeface="Times New Roman" pitchFamily="18" charset="0"/>
                </a:rPr>
                <a:t>graph cut cost </a:t>
              </a:r>
            </a:p>
            <a:p>
              <a:pPr algn="ctr"/>
              <a:r>
                <a:rPr lang="en-US" sz="1800">
                  <a:latin typeface="Times New Roman" pitchFamily="18" charset="0"/>
                </a:rPr>
                <a:t>for edge weights:</a:t>
              </a:r>
            </a:p>
          </p:txBody>
        </p:sp>
      </p:grpSp>
      <p:grpSp>
        <p:nvGrpSpPr>
          <p:cNvPr id="156843" name="Group 171"/>
          <p:cNvGrpSpPr>
            <a:grpSpLocks/>
          </p:cNvGrpSpPr>
          <p:nvPr/>
        </p:nvGrpSpPr>
        <p:grpSpPr bwMode="auto">
          <a:xfrm>
            <a:off x="2171700" y="5510213"/>
            <a:ext cx="2678113" cy="1147762"/>
            <a:chOff x="1440" y="3391"/>
            <a:chExt cx="1687" cy="723"/>
          </a:xfrm>
        </p:grpSpPr>
        <p:sp>
          <p:nvSpPr>
            <p:cNvPr id="67634" name="Rectangle 172"/>
            <p:cNvSpPr>
              <a:spLocks noChangeArrowheads="1"/>
            </p:cNvSpPr>
            <p:nvPr/>
          </p:nvSpPr>
          <p:spPr bwMode="auto">
            <a:xfrm>
              <a:off x="1440" y="3810"/>
              <a:ext cx="1687" cy="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US" sz="1600"/>
                <a:t>the number of edges of family k intersecting </a:t>
              </a:r>
              <a:r>
                <a:rPr lang="en-US" sz="1600" i="1"/>
                <a:t>C</a:t>
              </a:r>
            </a:p>
          </p:txBody>
        </p:sp>
        <p:sp>
          <p:nvSpPr>
            <p:cNvPr id="67635" name="Line 173"/>
            <p:cNvSpPr>
              <a:spLocks noChangeShapeType="1"/>
            </p:cNvSpPr>
            <p:nvPr/>
          </p:nvSpPr>
          <p:spPr bwMode="auto">
            <a:xfrm>
              <a:off x="2166" y="3391"/>
              <a:ext cx="0" cy="3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6846" name="Group 174"/>
          <p:cNvGrpSpPr>
            <a:grpSpLocks/>
          </p:cNvGrpSpPr>
          <p:nvPr/>
        </p:nvGrpSpPr>
        <p:grpSpPr bwMode="auto">
          <a:xfrm>
            <a:off x="4852988" y="4183063"/>
            <a:ext cx="803275" cy="898525"/>
            <a:chOff x="2961" y="2539"/>
            <a:chExt cx="506" cy="566"/>
          </a:xfrm>
        </p:grpSpPr>
        <p:grpSp>
          <p:nvGrpSpPr>
            <p:cNvPr id="67629" name="Group 175"/>
            <p:cNvGrpSpPr>
              <a:grpSpLocks/>
            </p:cNvGrpSpPr>
            <p:nvPr/>
          </p:nvGrpSpPr>
          <p:grpSpPr bwMode="auto">
            <a:xfrm>
              <a:off x="3195" y="2539"/>
              <a:ext cx="272" cy="401"/>
              <a:chOff x="2835" y="2547"/>
              <a:chExt cx="272" cy="401"/>
            </a:xfrm>
          </p:grpSpPr>
          <p:sp>
            <p:nvSpPr>
              <p:cNvPr id="67631" name="Line 176"/>
              <p:cNvSpPr>
                <a:spLocks noChangeShapeType="1"/>
              </p:cNvSpPr>
              <p:nvPr/>
            </p:nvSpPr>
            <p:spPr bwMode="auto">
              <a:xfrm>
                <a:off x="3107" y="2554"/>
                <a:ext cx="0" cy="394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32" name="Line 177"/>
              <p:cNvSpPr>
                <a:spLocks noChangeShapeType="1"/>
              </p:cNvSpPr>
              <p:nvPr/>
            </p:nvSpPr>
            <p:spPr bwMode="auto">
              <a:xfrm flipH="1">
                <a:off x="2835" y="2547"/>
                <a:ext cx="272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33" name="Freeform 178"/>
              <p:cNvSpPr>
                <a:spLocks/>
              </p:cNvSpPr>
              <p:nvPr/>
            </p:nvSpPr>
            <p:spPr bwMode="auto">
              <a:xfrm>
                <a:off x="2924" y="2730"/>
                <a:ext cx="181" cy="105"/>
              </a:xfrm>
              <a:custGeom>
                <a:avLst/>
                <a:gdLst>
                  <a:gd name="T0" fmla="*/ 0 w 159"/>
                  <a:gd name="T1" fmla="*/ 0 h 60"/>
                  <a:gd name="T2" fmla="*/ 88 w 159"/>
                  <a:gd name="T3" fmla="*/ 138 h 60"/>
                  <a:gd name="T4" fmla="*/ 206 w 159"/>
                  <a:gd name="T5" fmla="*/ 184 h 6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9" h="60">
                    <a:moveTo>
                      <a:pt x="0" y="0"/>
                    </a:moveTo>
                    <a:cubicBezTo>
                      <a:pt x="21" y="17"/>
                      <a:pt x="42" y="35"/>
                      <a:pt x="68" y="45"/>
                    </a:cubicBezTo>
                    <a:cubicBezTo>
                      <a:pt x="94" y="55"/>
                      <a:pt x="126" y="57"/>
                      <a:pt x="159" y="60"/>
                    </a:cubicBez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miter lim="800000"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7630" name="Line 179"/>
            <p:cNvSpPr>
              <a:spLocks noChangeShapeType="1"/>
            </p:cNvSpPr>
            <p:nvPr/>
          </p:nvSpPr>
          <p:spPr bwMode="auto">
            <a:xfrm flipV="1">
              <a:off x="2961" y="2819"/>
              <a:ext cx="356" cy="28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6852" name="Group 180"/>
          <p:cNvGrpSpPr>
            <a:grpSpLocks/>
          </p:cNvGrpSpPr>
          <p:nvPr/>
        </p:nvGrpSpPr>
        <p:grpSpPr bwMode="auto">
          <a:xfrm>
            <a:off x="498475" y="2940050"/>
            <a:ext cx="3557588" cy="1676400"/>
            <a:chOff x="130" y="1852"/>
            <a:chExt cx="2241" cy="1056"/>
          </a:xfrm>
        </p:grpSpPr>
        <p:sp>
          <p:nvSpPr>
            <p:cNvPr id="67624" name="Text Box 181"/>
            <p:cNvSpPr txBox="1">
              <a:spLocks noChangeArrowheads="1"/>
            </p:cNvSpPr>
            <p:nvPr/>
          </p:nvSpPr>
          <p:spPr bwMode="auto">
            <a:xfrm>
              <a:off x="130" y="1852"/>
              <a:ext cx="2241" cy="1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2000"/>
                <a:t>Edges of any regular neighborhood system generate families of lines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{    ,    ,    ,    }</a:t>
              </a:r>
            </a:p>
            <a:p>
              <a:pPr algn="ctr"/>
              <a:endParaRPr lang="en-US" sz="2000"/>
            </a:p>
          </p:txBody>
        </p:sp>
        <p:sp>
          <p:nvSpPr>
            <p:cNvPr id="67625" name="Line 182"/>
            <p:cNvSpPr>
              <a:spLocks noChangeShapeType="1"/>
            </p:cNvSpPr>
            <p:nvPr/>
          </p:nvSpPr>
          <p:spPr bwMode="auto">
            <a:xfrm>
              <a:off x="781" y="2595"/>
              <a:ext cx="216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6" name="Line 183"/>
            <p:cNvSpPr>
              <a:spLocks noChangeShapeType="1"/>
            </p:cNvSpPr>
            <p:nvPr/>
          </p:nvSpPr>
          <p:spPr bwMode="auto">
            <a:xfrm flipV="1">
              <a:off x="1056" y="2531"/>
              <a:ext cx="162" cy="144"/>
            </a:xfrm>
            <a:prstGeom prst="line">
              <a:avLst/>
            </a:prstGeom>
            <a:noFill/>
            <a:ln w="28575">
              <a:solidFill>
                <a:srgbClr val="9B536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7" name="Line 184"/>
            <p:cNvSpPr>
              <a:spLocks noChangeShapeType="1"/>
            </p:cNvSpPr>
            <p:nvPr/>
          </p:nvSpPr>
          <p:spPr bwMode="auto">
            <a:xfrm flipH="1" flipV="1">
              <a:off x="1380" y="2523"/>
              <a:ext cx="0" cy="14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8" name="Line 185"/>
            <p:cNvSpPr>
              <a:spLocks noChangeShapeType="1"/>
            </p:cNvSpPr>
            <p:nvPr/>
          </p:nvSpPr>
          <p:spPr bwMode="auto">
            <a:xfrm>
              <a:off x="1533" y="2523"/>
              <a:ext cx="162" cy="144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6858" name="Text Box 186"/>
          <p:cNvSpPr txBox="1">
            <a:spLocks noChangeArrowheads="1"/>
          </p:cNvSpPr>
          <p:nvPr/>
        </p:nvSpPr>
        <p:spPr bwMode="auto">
          <a:xfrm>
            <a:off x="368300" y="1924050"/>
            <a:ext cx="3619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00"/>
              <a:t>Graph nodes are imbedded</a:t>
            </a:r>
          </a:p>
          <a:p>
            <a:pPr algn="ctr"/>
            <a:r>
              <a:rPr lang="en-US" sz="2000"/>
              <a:t>in R2 in a grid-like fashion</a:t>
            </a:r>
          </a:p>
        </p:txBody>
      </p:sp>
      <p:grpSp>
        <p:nvGrpSpPr>
          <p:cNvPr id="156884" name="Group 212"/>
          <p:cNvGrpSpPr>
            <a:grpSpLocks/>
          </p:cNvGrpSpPr>
          <p:nvPr/>
        </p:nvGrpSpPr>
        <p:grpSpPr bwMode="auto">
          <a:xfrm>
            <a:off x="7275513" y="1222375"/>
            <a:ext cx="2055812" cy="3649663"/>
            <a:chOff x="4583" y="770"/>
            <a:chExt cx="1295" cy="2299"/>
          </a:xfrm>
        </p:grpSpPr>
        <p:grpSp>
          <p:nvGrpSpPr>
            <p:cNvPr id="67601" name="Group 187"/>
            <p:cNvGrpSpPr>
              <a:grpSpLocks/>
            </p:cNvGrpSpPr>
            <p:nvPr/>
          </p:nvGrpSpPr>
          <p:grpSpPr bwMode="auto">
            <a:xfrm>
              <a:off x="4668" y="2011"/>
              <a:ext cx="1092" cy="1058"/>
              <a:chOff x="1719" y="1392"/>
              <a:chExt cx="2244" cy="2185"/>
            </a:xfrm>
          </p:grpSpPr>
          <p:grpSp>
            <p:nvGrpSpPr>
              <p:cNvPr id="67611" name="Group 188"/>
              <p:cNvGrpSpPr>
                <a:grpSpLocks/>
              </p:cNvGrpSpPr>
              <p:nvPr/>
            </p:nvGrpSpPr>
            <p:grpSpPr bwMode="auto">
              <a:xfrm>
                <a:off x="1719" y="1392"/>
                <a:ext cx="2244" cy="2185"/>
                <a:chOff x="1719" y="1392"/>
                <a:chExt cx="2244" cy="2185"/>
              </a:xfrm>
            </p:grpSpPr>
            <p:sp>
              <p:nvSpPr>
                <p:cNvPr id="67622" name="Freeform 189"/>
                <p:cNvSpPr>
                  <a:spLocks/>
                </p:cNvSpPr>
                <p:nvPr/>
              </p:nvSpPr>
              <p:spPr bwMode="auto">
                <a:xfrm>
                  <a:off x="2112" y="1392"/>
                  <a:ext cx="1488" cy="1536"/>
                </a:xfrm>
                <a:custGeom>
                  <a:avLst/>
                  <a:gdLst>
                    <a:gd name="T0" fmla="*/ 720 w 1488"/>
                    <a:gd name="T1" fmla="*/ 0 h 1536"/>
                    <a:gd name="T2" fmla="*/ 192 w 1488"/>
                    <a:gd name="T3" fmla="*/ 240 h 1536"/>
                    <a:gd name="T4" fmla="*/ 0 w 1488"/>
                    <a:gd name="T5" fmla="*/ 816 h 1536"/>
                    <a:gd name="T6" fmla="*/ 288 w 1488"/>
                    <a:gd name="T7" fmla="*/ 1392 h 1536"/>
                    <a:gd name="T8" fmla="*/ 816 w 1488"/>
                    <a:gd name="T9" fmla="*/ 1536 h 1536"/>
                    <a:gd name="T10" fmla="*/ 1296 w 1488"/>
                    <a:gd name="T11" fmla="*/ 1296 h 1536"/>
                    <a:gd name="T12" fmla="*/ 1488 w 1488"/>
                    <a:gd name="T13" fmla="*/ 768 h 1536"/>
                    <a:gd name="T14" fmla="*/ 1248 w 1488"/>
                    <a:gd name="T15" fmla="*/ 192 h 1536"/>
                    <a:gd name="T16" fmla="*/ 720 w 1488"/>
                    <a:gd name="T17" fmla="*/ 0 h 1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488" h="1536">
                      <a:moveTo>
                        <a:pt x="720" y="0"/>
                      </a:moveTo>
                      <a:lnTo>
                        <a:pt x="192" y="240"/>
                      </a:lnTo>
                      <a:lnTo>
                        <a:pt x="0" y="816"/>
                      </a:lnTo>
                      <a:lnTo>
                        <a:pt x="288" y="1392"/>
                      </a:lnTo>
                      <a:lnTo>
                        <a:pt x="816" y="1536"/>
                      </a:lnTo>
                      <a:lnTo>
                        <a:pt x="1296" y="1296"/>
                      </a:lnTo>
                      <a:lnTo>
                        <a:pt x="1488" y="768"/>
                      </a:lnTo>
                      <a:lnTo>
                        <a:pt x="1248" y="192"/>
                      </a:lnTo>
                      <a:lnTo>
                        <a:pt x="720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623" name="Text Box 190"/>
                <p:cNvSpPr txBox="1">
                  <a:spLocks noChangeArrowheads="1"/>
                </p:cNvSpPr>
                <p:nvPr/>
              </p:nvSpPr>
              <p:spPr bwMode="auto">
                <a:xfrm>
                  <a:off x="1719" y="3100"/>
                  <a:ext cx="2244" cy="4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en-US" sz="1800">
                      <a:latin typeface="Times New Roman" pitchFamily="18" charset="0"/>
                    </a:rPr>
                    <a:t>8-neighborhoods</a:t>
                  </a:r>
                </a:p>
              </p:txBody>
            </p:sp>
          </p:grpSp>
          <p:grpSp>
            <p:nvGrpSpPr>
              <p:cNvPr id="67612" name="Group 191"/>
              <p:cNvGrpSpPr>
                <a:grpSpLocks/>
              </p:cNvGrpSpPr>
              <p:nvPr/>
            </p:nvGrpSpPr>
            <p:grpSpPr bwMode="auto">
              <a:xfrm>
                <a:off x="2712" y="2040"/>
                <a:ext cx="240" cy="240"/>
                <a:chOff x="2712" y="2040"/>
                <a:chExt cx="240" cy="240"/>
              </a:xfrm>
            </p:grpSpPr>
            <p:sp>
              <p:nvSpPr>
                <p:cNvPr id="67613" name="Line 192"/>
                <p:cNvSpPr>
                  <a:spLocks noChangeShapeType="1"/>
                </p:cNvSpPr>
                <p:nvPr/>
              </p:nvSpPr>
              <p:spPr bwMode="auto">
                <a:xfrm flipH="1">
                  <a:off x="2712" y="2160"/>
                  <a:ext cx="120" cy="0"/>
                </a:xfrm>
                <a:prstGeom prst="line">
                  <a:avLst/>
                </a:prstGeom>
                <a:noFill/>
                <a:ln w="28575">
                  <a:solidFill>
                    <a:srgbClr val="008080"/>
                  </a:solidFill>
                  <a:round/>
                  <a:headEnd type="oval" w="med" len="med"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614" name="Line 193"/>
                <p:cNvSpPr>
                  <a:spLocks noChangeShapeType="1"/>
                </p:cNvSpPr>
                <p:nvPr/>
              </p:nvSpPr>
              <p:spPr bwMode="auto">
                <a:xfrm flipH="1">
                  <a:off x="2832" y="2160"/>
                  <a:ext cx="0" cy="120"/>
                </a:xfrm>
                <a:prstGeom prst="line">
                  <a:avLst/>
                </a:prstGeom>
                <a:noFill/>
                <a:ln w="28575">
                  <a:solidFill>
                    <a:srgbClr val="008080"/>
                  </a:solidFill>
                  <a:round/>
                  <a:headEnd type="oval" w="med" len="med"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615" name="Line 194"/>
                <p:cNvSpPr>
                  <a:spLocks noChangeShapeType="1"/>
                </p:cNvSpPr>
                <p:nvPr/>
              </p:nvSpPr>
              <p:spPr bwMode="auto">
                <a:xfrm flipH="1" flipV="1">
                  <a:off x="2712" y="2040"/>
                  <a:ext cx="120" cy="120"/>
                </a:xfrm>
                <a:prstGeom prst="line">
                  <a:avLst/>
                </a:prstGeom>
                <a:noFill/>
                <a:ln w="28575">
                  <a:solidFill>
                    <a:srgbClr val="008080"/>
                  </a:solidFill>
                  <a:round/>
                  <a:headEnd type="oval" w="med" len="med"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616" name="Line 195"/>
                <p:cNvSpPr>
                  <a:spLocks noChangeShapeType="1"/>
                </p:cNvSpPr>
                <p:nvPr/>
              </p:nvSpPr>
              <p:spPr bwMode="auto">
                <a:xfrm flipH="1" flipV="1">
                  <a:off x="2832" y="2040"/>
                  <a:ext cx="0" cy="120"/>
                </a:xfrm>
                <a:prstGeom prst="line">
                  <a:avLst/>
                </a:prstGeom>
                <a:noFill/>
                <a:ln w="28575">
                  <a:solidFill>
                    <a:srgbClr val="008080"/>
                  </a:solidFill>
                  <a:round/>
                  <a:headEnd type="oval" w="med" len="med"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617" name="Line 196"/>
                <p:cNvSpPr>
                  <a:spLocks noChangeShapeType="1"/>
                </p:cNvSpPr>
                <p:nvPr/>
              </p:nvSpPr>
              <p:spPr bwMode="auto">
                <a:xfrm flipV="1">
                  <a:off x="2832" y="2040"/>
                  <a:ext cx="120" cy="120"/>
                </a:xfrm>
                <a:prstGeom prst="line">
                  <a:avLst/>
                </a:prstGeom>
                <a:noFill/>
                <a:ln w="28575">
                  <a:solidFill>
                    <a:srgbClr val="008080"/>
                  </a:solidFill>
                  <a:round/>
                  <a:headEnd type="oval" w="med" len="med"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618" name="Line 197"/>
                <p:cNvSpPr>
                  <a:spLocks noChangeShapeType="1"/>
                </p:cNvSpPr>
                <p:nvPr/>
              </p:nvSpPr>
              <p:spPr bwMode="auto">
                <a:xfrm flipV="1">
                  <a:off x="2832" y="2160"/>
                  <a:ext cx="120" cy="0"/>
                </a:xfrm>
                <a:prstGeom prst="line">
                  <a:avLst/>
                </a:prstGeom>
                <a:noFill/>
                <a:ln w="28575">
                  <a:solidFill>
                    <a:srgbClr val="008080"/>
                  </a:solidFill>
                  <a:round/>
                  <a:headEnd type="oval" w="med" len="med"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619" name="Line 198"/>
                <p:cNvSpPr>
                  <a:spLocks noChangeShapeType="1"/>
                </p:cNvSpPr>
                <p:nvPr/>
              </p:nvSpPr>
              <p:spPr bwMode="auto">
                <a:xfrm>
                  <a:off x="2832" y="2160"/>
                  <a:ext cx="120" cy="120"/>
                </a:xfrm>
                <a:prstGeom prst="line">
                  <a:avLst/>
                </a:prstGeom>
                <a:noFill/>
                <a:ln w="28575">
                  <a:solidFill>
                    <a:srgbClr val="008080"/>
                  </a:solidFill>
                  <a:round/>
                  <a:headEnd type="oval" w="med" len="med"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620" name="Line 199"/>
                <p:cNvSpPr>
                  <a:spLocks noChangeShapeType="1"/>
                </p:cNvSpPr>
                <p:nvPr/>
              </p:nvSpPr>
              <p:spPr bwMode="auto">
                <a:xfrm flipH="1">
                  <a:off x="2712" y="2160"/>
                  <a:ext cx="120" cy="120"/>
                </a:xfrm>
                <a:prstGeom prst="line">
                  <a:avLst/>
                </a:prstGeom>
                <a:noFill/>
                <a:ln w="28575">
                  <a:solidFill>
                    <a:srgbClr val="008080"/>
                  </a:solidFill>
                  <a:round/>
                  <a:headEnd type="oval" w="med" len="med"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621" name="Oval 200"/>
                <p:cNvSpPr>
                  <a:spLocks noChangeArrowheads="1"/>
                </p:cNvSpPr>
                <p:nvPr/>
              </p:nvSpPr>
              <p:spPr bwMode="auto">
                <a:xfrm>
                  <a:off x="2812" y="2140"/>
                  <a:ext cx="40" cy="40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</p:grpSp>
        </p:grpSp>
        <p:grpSp>
          <p:nvGrpSpPr>
            <p:cNvPr id="67602" name="Group 202"/>
            <p:cNvGrpSpPr>
              <a:grpSpLocks/>
            </p:cNvGrpSpPr>
            <p:nvPr/>
          </p:nvGrpSpPr>
          <p:grpSpPr bwMode="auto">
            <a:xfrm>
              <a:off x="4920" y="770"/>
              <a:ext cx="583" cy="537"/>
              <a:chOff x="801" y="2545"/>
              <a:chExt cx="718" cy="726"/>
            </a:xfrm>
          </p:grpSpPr>
          <p:sp>
            <p:nvSpPr>
              <p:cNvPr id="67604" name="Rectangle 203"/>
              <p:cNvSpPr>
                <a:spLocks noChangeArrowheads="1"/>
              </p:cNvSpPr>
              <p:nvPr/>
            </p:nvSpPr>
            <p:spPr bwMode="auto">
              <a:xfrm rot="2689115">
                <a:off x="801" y="2545"/>
                <a:ext cx="718" cy="726"/>
              </a:xfrm>
              <a:prstGeom prst="rect">
                <a:avLst/>
              </a:prstGeom>
              <a:solidFill>
                <a:srgbClr val="E6E6E6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grpSp>
            <p:nvGrpSpPr>
              <p:cNvPr id="67605" name="Group 204"/>
              <p:cNvGrpSpPr>
                <a:grpSpLocks/>
              </p:cNvGrpSpPr>
              <p:nvPr/>
            </p:nvGrpSpPr>
            <p:grpSpPr bwMode="auto">
              <a:xfrm>
                <a:off x="1038" y="2791"/>
                <a:ext cx="240" cy="240"/>
                <a:chOff x="864" y="2016"/>
                <a:chExt cx="240" cy="240"/>
              </a:xfrm>
            </p:grpSpPr>
            <p:sp>
              <p:nvSpPr>
                <p:cNvPr id="67606" name="Line 205"/>
                <p:cNvSpPr>
                  <a:spLocks noChangeShapeType="1"/>
                </p:cNvSpPr>
                <p:nvPr/>
              </p:nvSpPr>
              <p:spPr bwMode="auto">
                <a:xfrm flipH="1">
                  <a:off x="864" y="2136"/>
                  <a:ext cx="120" cy="0"/>
                </a:xfrm>
                <a:prstGeom prst="line">
                  <a:avLst/>
                </a:prstGeom>
                <a:noFill/>
                <a:ln w="28575">
                  <a:solidFill>
                    <a:srgbClr val="008080"/>
                  </a:solidFill>
                  <a:round/>
                  <a:headEnd type="oval" w="med" len="med"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607" name="Line 206"/>
                <p:cNvSpPr>
                  <a:spLocks noChangeShapeType="1"/>
                </p:cNvSpPr>
                <p:nvPr/>
              </p:nvSpPr>
              <p:spPr bwMode="auto">
                <a:xfrm flipH="1">
                  <a:off x="984" y="2136"/>
                  <a:ext cx="0" cy="120"/>
                </a:xfrm>
                <a:prstGeom prst="line">
                  <a:avLst/>
                </a:prstGeom>
                <a:noFill/>
                <a:ln w="28575">
                  <a:solidFill>
                    <a:srgbClr val="008080"/>
                  </a:solidFill>
                  <a:round/>
                  <a:headEnd type="oval" w="med" len="med"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608" name="Line 207"/>
                <p:cNvSpPr>
                  <a:spLocks noChangeShapeType="1"/>
                </p:cNvSpPr>
                <p:nvPr/>
              </p:nvSpPr>
              <p:spPr bwMode="auto">
                <a:xfrm flipH="1" flipV="1">
                  <a:off x="984" y="2016"/>
                  <a:ext cx="0" cy="120"/>
                </a:xfrm>
                <a:prstGeom prst="line">
                  <a:avLst/>
                </a:prstGeom>
                <a:noFill/>
                <a:ln w="28575">
                  <a:solidFill>
                    <a:srgbClr val="008080"/>
                  </a:solidFill>
                  <a:round/>
                  <a:headEnd type="oval" w="med" len="med"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609" name="Line 208"/>
                <p:cNvSpPr>
                  <a:spLocks noChangeShapeType="1"/>
                </p:cNvSpPr>
                <p:nvPr/>
              </p:nvSpPr>
              <p:spPr bwMode="auto">
                <a:xfrm flipV="1">
                  <a:off x="984" y="2136"/>
                  <a:ext cx="120" cy="0"/>
                </a:xfrm>
                <a:prstGeom prst="line">
                  <a:avLst/>
                </a:prstGeom>
                <a:noFill/>
                <a:ln w="28575">
                  <a:solidFill>
                    <a:srgbClr val="008080"/>
                  </a:solidFill>
                  <a:round/>
                  <a:headEnd type="oval" w="med" len="med"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610" name="Oval 209"/>
                <p:cNvSpPr>
                  <a:spLocks noChangeArrowheads="1"/>
                </p:cNvSpPr>
                <p:nvPr/>
              </p:nvSpPr>
              <p:spPr bwMode="auto">
                <a:xfrm>
                  <a:off x="964" y="2116"/>
                  <a:ext cx="40" cy="40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/>
                </a:p>
              </p:txBody>
            </p:sp>
          </p:grpSp>
        </p:grpSp>
        <p:sp>
          <p:nvSpPr>
            <p:cNvPr id="67603" name="Rectangle 211"/>
            <p:cNvSpPr>
              <a:spLocks noChangeArrowheads="1"/>
            </p:cNvSpPr>
            <p:nvPr/>
          </p:nvSpPr>
          <p:spPr bwMode="auto">
            <a:xfrm>
              <a:off x="4583" y="1477"/>
              <a:ext cx="1295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800">
                  <a:latin typeface="Times New Roman" pitchFamily="18" charset="0"/>
                </a:rPr>
                <a:t>4-neighborhoods</a:t>
              </a:r>
            </a:p>
            <a:p>
              <a:pPr algn="ctr" eaLnBrk="0" hangingPunct="0"/>
              <a:r>
                <a:rPr lang="en-US" sz="1800">
                  <a:latin typeface="Times New Roman" pitchFamily="18" charset="0"/>
                </a:rPr>
                <a:t>(</a:t>
              </a:r>
              <a:r>
                <a:rPr lang="en-US" sz="1800" i="1">
                  <a:latin typeface="Times New Roman" pitchFamily="18" charset="0"/>
                </a:rPr>
                <a:t>Manhattan</a:t>
              </a:r>
              <a:r>
                <a:rPr lang="en-US" sz="1800">
                  <a:latin typeface="Times New Roman" pitchFamily="18" charset="0"/>
                </a:rPr>
                <a:t> metric)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6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6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6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6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56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6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6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6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6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858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5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[Boykov]</a:t>
            </a:r>
          </a:p>
        </p:txBody>
      </p:sp>
      <p:pic>
        <p:nvPicPr>
          <p:cNvPr id="157749" name="boykov_bone.avi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1009650"/>
            <a:ext cx="6515100" cy="56769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01" fill="hold"/>
                                        <p:tgtEl>
                                          <p:spTgt spid="1577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774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77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77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49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Summary: representations </a:t>
            </a: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107950" y="1104900"/>
            <a:ext cx="2251075" cy="987425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4163" indent="-284163">
              <a:lnSpc>
                <a:spcPct val="80000"/>
              </a:lnSpc>
              <a:spcBef>
                <a:spcPct val="50000"/>
              </a:spcBef>
              <a:tabLst>
                <a:tab pos="225425" algn="l"/>
              </a:tabLst>
            </a:pPr>
            <a:r>
              <a:rPr lang="en-US" sz="2000" b="1" u="sng">
                <a:solidFill>
                  <a:srgbClr val="0066FF"/>
                </a:solidFill>
              </a:rPr>
              <a:t>Image centered</a:t>
            </a:r>
          </a:p>
          <a:p>
            <a:pPr marL="284163" indent="-284163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§"/>
              <a:tabLst>
                <a:tab pos="225425" algn="l"/>
              </a:tabLst>
            </a:pPr>
            <a:r>
              <a:rPr lang="en-US" sz="2000"/>
              <a:t>Depth/disparity        map</a:t>
            </a: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2420938" y="1122363"/>
            <a:ext cx="6627812" cy="955675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 b="1" u="sng">
                <a:solidFill>
                  <a:srgbClr val="0066FF"/>
                </a:solidFill>
              </a:rPr>
              <a:t>Object centered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/>
              <a:t>Implicit (level sets)	    Mesh		Voxels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n-US" sz="2000"/>
          </a:p>
        </p:txBody>
      </p:sp>
      <p:sp>
        <p:nvSpPr>
          <p:cNvPr id="69637" name="Line 5"/>
          <p:cNvSpPr>
            <a:spLocks noChangeShapeType="1"/>
          </p:cNvSpPr>
          <p:nvPr/>
        </p:nvSpPr>
        <p:spPr bwMode="auto">
          <a:xfrm>
            <a:off x="361950" y="2163763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134938" y="3122613"/>
            <a:ext cx="1760537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1800"/>
              <a:t>Image plane</a:t>
            </a:r>
          </a:p>
        </p:txBody>
      </p:sp>
      <p:sp>
        <p:nvSpPr>
          <p:cNvPr id="69639" name="Line 7"/>
          <p:cNvSpPr>
            <a:spLocks noChangeShapeType="1"/>
          </p:cNvSpPr>
          <p:nvPr/>
        </p:nvSpPr>
        <p:spPr bwMode="auto">
          <a:xfrm>
            <a:off x="420688" y="2584450"/>
            <a:ext cx="401637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9640" name="Oval 8"/>
          <p:cNvSpPr>
            <a:spLocks noChangeArrowheads="1"/>
          </p:cNvSpPr>
          <p:nvPr/>
        </p:nvSpPr>
        <p:spPr bwMode="auto">
          <a:xfrm>
            <a:off x="779463" y="2525713"/>
            <a:ext cx="127000" cy="125412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9641" name="Oval 9"/>
          <p:cNvSpPr>
            <a:spLocks noChangeArrowheads="1"/>
          </p:cNvSpPr>
          <p:nvPr/>
        </p:nvSpPr>
        <p:spPr bwMode="auto">
          <a:xfrm>
            <a:off x="290513" y="2500313"/>
            <a:ext cx="127000" cy="12541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612775" y="2736850"/>
            <a:ext cx="118110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1800"/>
              <a:t>3D point</a:t>
            </a:r>
          </a:p>
        </p:txBody>
      </p:sp>
      <p:graphicFrame>
        <p:nvGraphicFramePr>
          <p:cNvPr id="100434" name="Group 82"/>
          <p:cNvGraphicFramePr>
            <a:graphicFrameLocks noGrp="1"/>
          </p:cNvGraphicFramePr>
          <p:nvPr/>
        </p:nvGraphicFramePr>
        <p:xfrm>
          <a:off x="134938" y="3992563"/>
          <a:ext cx="8874125" cy="2725751"/>
        </p:xfrm>
        <a:graphic>
          <a:graphicData uri="http://schemas.openxmlformats.org/drawingml/2006/table">
            <a:tbl>
              <a:tblPr/>
              <a:tblGrid>
                <a:gridCol w="350837"/>
                <a:gridCol w="1930400"/>
                <a:gridCol w="2232025"/>
                <a:gridCol w="2063750"/>
                <a:gridCol w="2297113"/>
              </a:tblGrid>
              <a:tr h="13175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Natural extension of SFS, PS, stereo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Strong min with graph cuts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Handles topological changes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Implied normals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Visibility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Graphics based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Implied normals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Visibility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Handles large structures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Arbitrary topology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081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Limited resolution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Partial obj. reconstr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Viewpoint dependent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Too smooth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Slow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Closed surfaces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Topological changes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Ignores regularization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(sensitive to noise)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Limited resolution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Occlusion handling 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9663" name="Line 34"/>
          <p:cNvSpPr>
            <a:spLocks noChangeShapeType="1"/>
          </p:cNvSpPr>
          <p:nvPr/>
        </p:nvSpPr>
        <p:spPr bwMode="auto">
          <a:xfrm>
            <a:off x="2432050" y="1184275"/>
            <a:ext cx="0" cy="2836863"/>
          </a:xfrm>
          <a:prstGeom prst="line">
            <a:avLst/>
          </a:prstGeom>
          <a:noFill/>
          <a:ln w="9525">
            <a:solidFill>
              <a:srgbClr val="0066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9664" name="Line 35"/>
          <p:cNvSpPr>
            <a:spLocks noChangeShapeType="1"/>
          </p:cNvSpPr>
          <p:nvPr/>
        </p:nvSpPr>
        <p:spPr bwMode="auto">
          <a:xfrm>
            <a:off x="6729413" y="1157288"/>
            <a:ext cx="0" cy="2836862"/>
          </a:xfrm>
          <a:prstGeom prst="line">
            <a:avLst/>
          </a:prstGeom>
          <a:noFill/>
          <a:ln w="9525">
            <a:solidFill>
              <a:srgbClr val="0066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9665" name="Line 36"/>
          <p:cNvSpPr>
            <a:spLocks noChangeShapeType="1"/>
          </p:cNvSpPr>
          <p:nvPr/>
        </p:nvSpPr>
        <p:spPr bwMode="auto">
          <a:xfrm>
            <a:off x="4648200" y="1147763"/>
            <a:ext cx="0" cy="2836862"/>
          </a:xfrm>
          <a:prstGeom prst="line">
            <a:avLst/>
          </a:prstGeom>
          <a:noFill/>
          <a:ln w="9525">
            <a:solidFill>
              <a:srgbClr val="0066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9666" name="AutoShape 37"/>
          <p:cNvSpPr>
            <a:spLocks noChangeArrowheads="1"/>
          </p:cNvSpPr>
          <p:nvPr/>
        </p:nvSpPr>
        <p:spPr bwMode="auto">
          <a:xfrm>
            <a:off x="5218113" y="2516188"/>
            <a:ext cx="301625" cy="311150"/>
          </a:xfrm>
          <a:prstGeom prst="triangle">
            <a:avLst>
              <a:gd name="adj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9667" name="Freeform 38"/>
          <p:cNvSpPr>
            <a:spLocks/>
          </p:cNvSpPr>
          <p:nvPr/>
        </p:nvSpPr>
        <p:spPr bwMode="auto">
          <a:xfrm>
            <a:off x="5226050" y="2801938"/>
            <a:ext cx="638175" cy="503237"/>
          </a:xfrm>
          <a:custGeom>
            <a:avLst/>
            <a:gdLst>
              <a:gd name="T0" fmla="*/ 0 w 402"/>
              <a:gd name="T1" fmla="*/ 52922435 h 317"/>
              <a:gd name="T2" fmla="*/ 292338125 w 402"/>
              <a:gd name="T3" fmla="*/ 466227649 h 317"/>
              <a:gd name="T4" fmla="*/ 453628125 w 402"/>
              <a:gd name="T5" fmla="*/ 40322460 h 317"/>
              <a:gd name="T6" fmla="*/ 798890325 w 402"/>
              <a:gd name="T7" fmla="*/ 372982754 h 317"/>
              <a:gd name="T8" fmla="*/ 292338125 w 402"/>
              <a:gd name="T9" fmla="*/ 466227649 h 317"/>
              <a:gd name="T10" fmla="*/ 705643750 w 402"/>
              <a:gd name="T11" fmla="*/ 798887944 h 317"/>
              <a:gd name="T12" fmla="*/ 786288750 w 402"/>
              <a:gd name="T13" fmla="*/ 345260269 h 317"/>
              <a:gd name="T14" fmla="*/ 1013102813 w 402"/>
              <a:gd name="T15" fmla="*/ 0 h 317"/>
              <a:gd name="T16" fmla="*/ 453628125 w 402"/>
              <a:gd name="T17" fmla="*/ 40322460 h 3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02" h="317">
                <a:moveTo>
                  <a:pt x="0" y="21"/>
                </a:moveTo>
                <a:lnTo>
                  <a:pt x="116" y="185"/>
                </a:lnTo>
                <a:lnTo>
                  <a:pt x="180" y="16"/>
                </a:lnTo>
                <a:lnTo>
                  <a:pt x="317" y="148"/>
                </a:lnTo>
                <a:lnTo>
                  <a:pt x="116" y="185"/>
                </a:lnTo>
                <a:lnTo>
                  <a:pt x="280" y="317"/>
                </a:lnTo>
                <a:lnTo>
                  <a:pt x="312" y="137"/>
                </a:lnTo>
                <a:lnTo>
                  <a:pt x="402" y="0"/>
                </a:lnTo>
                <a:lnTo>
                  <a:pt x="180" y="16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9668" name="Freeform 39"/>
          <p:cNvSpPr>
            <a:spLocks/>
          </p:cNvSpPr>
          <p:nvPr/>
        </p:nvSpPr>
        <p:spPr bwMode="auto">
          <a:xfrm>
            <a:off x="5386388" y="2500313"/>
            <a:ext cx="309562" cy="334962"/>
          </a:xfrm>
          <a:custGeom>
            <a:avLst/>
            <a:gdLst>
              <a:gd name="T0" fmla="*/ 0 w 195"/>
              <a:gd name="T1" fmla="*/ 0 h 211"/>
              <a:gd name="T2" fmla="*/ 491428881 w 195"/>
              <a:gd name="T3" fmla="*/ 78123933 h 211"/>
              <a:gd name="T4" fmla="*/ 199091228 w 195"/>
              <a:gd name="T5" fmla="*/ 531751381 h 21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5" h="211">
                <a:moveTo>
                  <a:pt x="0" y="0"/>
                </a:moveTo>
                <a:lnTo>
                  <a:pt x="195" y="31"/>
                </a:lnTo>
                <a:lnTo>
                  <a:pt x="79" y="211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9669" name="Line 40"/>
          <p:cNvSpPr>
            <a:spLocks noChangeShapeType="1"/>
          </p:cNvSpPr>
          <p:nvPr/>
        </p:nvSpPr>
        <p:spPr bwMode="auto">
          <a:xfrm>
            <a:off x="5368925" y="2508250"/>
            <a:ext cx="293688" cy="17463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9670" name="Freeform 41"/>
          <p:cNvSpPr>
            <a:spLocks/>
          </p:cNvSpPr>
          <p:nvPr/>
        </p:nvSpPr>
        <p:spPr bwMode="auto">
          <a:xfrm>
            <a:off x="5092700" y="2827338"/>
            <a:ext cx="569913" cy="577850"/>
          </a:xfrm>
          <a:custGeom>
            <a:avLst/>
            <a:gdLst>
              <a:gd name="T0" fmla="*/ 186491726 w 359"/>
              <a:gd name="T1" fmla="*/ 0 h 364"/>
              <a:gd name="T2" fmla="*/ 0 w 359"/>
              <a:gd name="T3" fmla="*/ 546874700 h 364"/>
              <a:gd name="T4" fmla="*/ 519152643 w 359"/>
              <a:gd name="T5" fmla="*/ 425907200 h 364"/>
              <a:gd name="T6" fmla="*/ 385585038 w 359"/>
              <a:gd name="T7" fmla="*/ 917336875 h 364"/>
              <a:gd name="T8" fmla="*/ 904737681 w 359"/>
              <a:gd name="T9" fmla="*/ 771167813 h 3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59" h="364">
                <a:moveTo>
                  <a:pt x="74" y="0"/>
                </a:moveTo>
                <a:lnTo>
                  <a:pt x="0" y="217"/>
                </a:lnTo>
                <a:lnTo>
                  <a:pt x="206" y="169"/>
                </a:lnTo>
                <a:lnTo>
                  <a:pt x="153" y="364"/>
                </a:lnTo>
                <a:lnTo>
                  <a:pt x="359" y="306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9671" name="Line 42"/>
          <p:cNvSpPr>
            <a:spLocks noChangeShapeType="1"/>
          </p:cNvSpPr>
          <p:nvPr/>
        </p:nvSpPr>
        <p:spPr bwMode="auto">
          <a:xfrm>
            <a:off x="5092700" y="3171825"/>
            <a:ext cx="258763" cy="2333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9672" name="Line 43"/>
          <p:cNvSpPr>
            <a:spLocks noChangeShapeType="1"/>
          </p:cNvSpPr>
          <p:nvPr/>
        </p:nvSpPr>
        <p:spPr bwMode="auto">
          <a:xfrm>
            <a:off x="5715000" y="2559050"/>
            <a:ext cx="141288" cy="2333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9673" name="Oval 45"/>
          <p:cNvSpPr>
            <a:spLocks noChangeArrowheads="1"/>
          </p:cNvSpPr>
          <p:nvPr/>
        </p:nvSpPr>
        <p:spPr bwMode="auto">
          <a:xfrm>
            <a:off x="5311775" y="2460625"/>
            <a:ext cx="127000" cy="125413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9674" name="Line 47"/>
          <p:cNvSpPr>
            <a:spLocks noChangeShapeType="1"/>
          </p:cNvSpPr>
          <p:nvPr/>
        </p:nvSpPr>
        <p:spPr bwMode="auto">
          <a:xfrm flipV="1">
            <a:off x="3430588" y="2122488"/>
            <a:ext cx="0" cy="13001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9675" name="Line 48"/>
          <p:cNvSpPr>
            <a:spLocks noChangeShapeType="1"/>
          </p:cNvSpPr>
          <p:nvPr/>
        </p:nvSpPr>
        <p:spPr bwMode="auto">
          <a:xfrm>
            <a:off x="2924175" y="2562225"/>
            <a:ext cx="506413" cy="8667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9676" name="Line 49"/>
          <p:cNvSpPr>
            <a:spLocks noChangeShapeType="1"/>
          </p:cNvSpPr>
          <p:nvPr/>
        </p:nvSpPr>
        <p:spPr bwMode="auto">
          <a:xfrm flipV="1">
            <a:off x="3435350" y="2528888"/>
            <a:ext cx="574675" cy="895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9677" name="Freeform 50"/>
          <p:cNvSpPr>
            <a:spLocks/>
          </p:cNvSpPr>
          <p:nvPr/>
        </p:nvSpPr>
        <p:spPr bwMode="auto">
          <a:xfrm>
            <a:off x="2914650" y="2465388"/>
            <a:ext cx="1092200" cy="266700"/>
          </a:xfrm>
          <a:custGeom>
            <a:avLst/>
            <a:gdLst>
              <a:gd name="T0" fmla="*/ 20161250 w 688"/>
              <a:gd name="T1" fmla="*/ 133569075 h 168"/>
              <a:gd name="T2" fmla="*/ 433466875 w 688"/>
              <a:gd name="T3" fmla="*/ 360383138 h 168"/>
              <a:gd name="T4" fmla="*/ 806450000 w 688"/>
              <a:gd name="T5" fmla="*/ 320060638 h 168"/>
              <a:gd name="T6" fmla="*/ 1260078125 w 688"/>
              <a:gd name="T7" fmla="*/ 388104063 h 168"/>
              <a:gd name="T8" fmla="*/ 1726307825 w 688"/>
              <a:gd name="T9" fmla="*/ 108367513 h 168"/>
              <a:gd name="T10" fmla="*/ 1219755625 w 688"/>
              <a:gd name="T11" fmla="*/ 2520950 h 168"/>
              <a:gd name="T12" fmla="*/ 819051575 w 688"/>
              <a:gd name="T13" fmla="*/ 108367513 h 168"/>
              <a:gd name="T14" fmla="*/ 554434375 w 688"/>
              <a:gd name="T15" fmla="*/ 2520950 h 168"/>
              <a:gd name="T16" fmla="*/ 20161250 w 688"/>
              <a:gd name="T17" fmla="*/ 133569075 h 1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88" h="168">
                <a:moveTo>
                  <a:pt x="8" y="53"/>
                </a:moveTo>
                <a:cubicBezTo>
                  <a:pt x="0" y="77"/>
                  <a:pt x="120" y="131"/>
                  <a:pt x="172" y="143"/>
                </a:cubicBezTo>
                <a:cubicBezTo>
                  <a:pt x="224" y="155"/>
                  <a:pt x="265" y="125"/>
                  <a:pt x="320" y="127"/>
                </a:cubicBezTo>
                <a:cubicBezTo>
                  <a:pt x="375" y="129"/>
                  <a:pt x="439" y="168"/>
                  <a:pt x="500" y="154"/>
                </a:cubicBezTo>
                <a:cubicBezTo>
                  <a:pt x="561" y="140"/>
                  <a:pt x="688" y="69"/>
                  <a:pt x="685" y="43"/>
                </a:cubicBezTo>
                <a:cubicBezTo>
                  <a:pt x="682" y="17"/>
                  <a:pt x="544" y="1"/>
                  <a:pt x="484" y="1"/>
                </a:cubicBezTo>
                <a:cubicBezTo>
                  <a:pt x="424" y="1"/>
                  <a:pt x="369" y="43"/>
                  <a:pt x="325" y="43"/>
                </a:cubicBezTo>
                <a:cubicBezTo>
                  <a:pt x="281" y="43"/>
                  <a:pt x="273" y="0"/>
                  <a:pt x="220" y="1"/>
                </a:cubicBezTo>
                <a:cubicBezTo>
                  <a:pt x="167" y="2"/>
                  <a:pt x="16" y="29"/>
                  <a:pt x="8" y="53"/>
                </a:cubicBezTo>
                <a:close/>
              </a:path>
            </a:pathLst>
          </a:custGeom>
          <a:solidFill>
            <a:srgbClr val="CCFFCC"/>
          </a:soli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9678" name="Freeform 51"/>
          <p:cNvSpPr>
            <a:spLocks/>
          </p:cNvSpPr>
          <p:nvPr/>
        </p:nvSpPr>
        <p:spPr bwMode="auto">
          <a:xfrm>
            <a:off x="3205163" y="2955925"/>
            <a:ext cx="495300" cy="166688"/>
          </a:xfrm>
          <a:custGeom>
            <a:avLst/>
            <a:gdLst>
              <a:gd name="T0" fmla="*/ 12601575 w 312"/>
              <a:gd name="T1" fmla="*/ 128529148 h 105"/>
              <a:gd name="T2" fmla="*/ 199093138 w 312"/>
              <a:gd name="T3" fmla="*/ 221774415 h 105"/>
              <a:gd name="T4" fmla="*/ 357862188 w 312"/>
              <a:gd name="T5" fmla="*/ 128529148 h 105"/>
              <a:gd name="T6" fmla="*/ 531753763 w 312"/>
              <a:gd name="T7" fmla="*/ 262097036 h 105"/>
              <a:gd name="T8" fmla="*/ 783769388 w 312"/>
              <a:gd name="T9" fmla="*/ 141129173 h 105"/>
              <a:gd name="T10" fmla="*/ 544353750 w 312"/>
              <a:gd name="T11" fmla="*/ 7561285 h 105"/>
              <a:gd name="T12" fmla="*/ 332660625 w 312"/>
              <a:gd name="T13" fmla="*/ 88206527 h 105"/>
              <a:gd name="T14" fmla="*/ 118448138 w 312"/>
              <a:gd name="T15" fmla="*/ 7561285 h 105"/>
              <a:gd name="T16" fmla="*/ 12601575 w 312"/>
              <a:gd name="T17" fmla="*/ 128529148 h 10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12" h="105">
                <a:moveTo>
                  <a:pt x="5" y="51"/>
                </a:moveTo>
                <a:cubicBezTo>
                  <a:pt x="10" y="65"/>
                  <a:pt x="56" y="88"/>
                  <a:pt x="79" y="88"/>
                </a:cubicBezTo>
                <a:cubicBezTo>
                  <a:pt x="102" y="88"/>
                  <a:pt x="120" y="48"/>
                  <a:pt x="142" y="51"/>
                </a:cubicBezTo>
                <a:cubicBezTo>
                  <a:pt x="164" y="54"/>
                  <a:pt x="183" y="103"/>
                  <a:pt x="211" y="104"/>
                </a:cubicBezTo>
                <a:cubicBezTo>
                  <a:pt x="239" y="105"/>
                  <a:pt x="310" y="73"/>
                  <a:pt x="311" y="56"/>
                </a:cubicBezTo>
                <a:cubicBezTo>
                  <a:pt x="312" y="39"/>
                  <a:pt x="246" y="6"/>
                  <a:pt x="216" y="3"/>
                </a:cubicBezTo>
                <a:cubicBezTo>
                  <a:pt x="186" y="0"/>
                  <a:pt x="160" y="35"/>
                  <a:pt x="132" y="35"/>
                </a:cubicBezTo>
                <a:cubicBezTo>
                  <a:pt x="104" y="35"/>
                  <a:pt x="66" y="1"/>
                  <a:pt x="47" y="3"/>
                </a:cubicBezTo>
                <a:cubicBezTo>
                  <a:pt x="28" y="5"/>
                  <a:pt x="0" y="37"/>
                  <a:pt x="5" y="51"/>
                </a:cubicBezTo>
                <a:close/>
              </a:path>
            </a:pathLst>
          </a:custGeom>
          <a:solidFill>
            <a:srgbClr val="FFFF99"/>
          </a:soli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9679" name="Text Box 52"/>
          <p:cNvSpPr txBox="1">
            <a:spLocks noChangeArrowheads="1"/>
          </p:cNvSpPr>
          <p:nvPr/>
        </p:nvSpPr>
        <p:spPr bwMode="auto">
          <a:xfrm>
            <a:off x="3189288" y="2139950"/>
            <a:ext cx="118268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1600"/>
              <a:t>time</a:t>
            </a:r>
          </a:p>
        </p:txBody>
      </p:sp>
      <p:grpSp>
        <p:nvGrpSpPr>
          <p:cNvPr id="69680" name="Group 55"/>
          <p:cNvGrpSpPr>
            <a:grpSpLocks/>
          </p:cNvGrpSpPr>
          <p:nvPr/>
        </p:nvGrpSpPr>
        <p:grpSpPr bwMode="auto">
          <a:xfrm>
            <a:off x="7253288" y="2555875"/>
            <a:ext cx="1101725" cy="828675"/>
            <a:chOff x="272" y="3419"/>
            <a:chExt cx="867" cy="688"/>
          </a:xfrm>
        </p:grpSpPr>
        <p:sp>
          <p:nvSpPr>
            <p:cNvPr id="69681" name="AutoShape 56"/>
            <p:cNvSpPr>
              <a:spLocks noChangeArrowheads="1"/>
            </p:cNvSpPr>
            <p:nvPr/>
          </p:nvSpPr>
          <p:spPr bwMode="auto">
            <a:xfrm>
              <a:off x="272" y="3424"/>
              <a:ext cx="864" cy="683"/>
            </a:xfrm>
            <a:prstGeom prst="cube">
              <a:avLst>
                <a:gd name="adj" fmla="val 25000"/>
              </a:avLst>
            </a:prstGeom>
            <a:solidFill>
              <a:srgbClr val="FFFF99">
                <a:alpha val="50195"/>
              </a:srgbClr>
            </a:solidFill>
            <a:ln w="9525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69682" name="Line 57"/>
            <p:cNvSpPr>
              <a:spLocks noChangeShapeType="1"/>
            </p:cNvSpPr>
            <p:nvPr/>
          </p:nvSpPr>
          <p:spPr bwMode="auto">
            <a:xfrm>
              <a:off x="277" y="3701"/>
              <a:ext cx="683" cy="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83" name="Line 58"/>
            <p:cNvSpPr>
              <a:spLocks noChangeShapeType="1"/>
            </p:cNvSpPr>
            <p:nvPr/>
          </p:nvSpPr>
          <p:spPr bwMode="auto">
            <a:xfrm>
              <a:off x="272" y="3803"/>
              <a:ext cx="683" cy="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84" name="Line 59"/>
            <p:cNvSpPr>
              <a:spLocks noChangeShapeType="1"/>
            </p:cNvSpPr>
            <p:nvPr/>
          </p:nvSpPr>
          <p:spPr bwMode="auto">
            <a:xfrm>
              <a:off x="272" y="3898"/>
              <a:ext cx="683" cy="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85" name="Line 60"/>
            <p:cNvSpPr>
              <a:spLocks noChangeShapeType="1"/>
            </p:cNvSpPr>
            <p:nvPr/>
          </p:nvSpPr>
          <p:spPr bwMode="auto">
            <a:xfrm>
              <a:off x="283" y="4005"/>
              <a:ext cx="683" cy="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86" name="Line 61"/>
            <p:cNvSpPr>
              <a:spLocks noChangeShapeType="1"/>
            </p:cNvSpPr>
            <p:nvPr/>
          </p:nvSpPr>
          <p:spPr bwMode="auto">
            <a:xfrm flipV="1">
              <a:off x="968" y="3837"/>
              <a:ext cx="171" cy="165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87" name="Line 62"/>
            <p:cNvSpPr>
              <a:spLocks noChangeShapeType="1"/>
            </p:cNvSpPr>
            <p:nvPr/>
          </p:nvSpPr>
          <p:spPr bwMode="auto">
            <a:xfrm flipV="1">
              <a:off x="966" y="3733"/>
              <a:ext cx="166" cy="16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88" name="Line 63"/>
            <p:cNvSpPr>
              <a:spLocks noChangeShapeType="1"/>
            </p:cNvSpPr>
            <p:nvPr/>
          </p:nvSpPr>
          <p:spPr bwMode="auto">
            <a:xfrm flipV="1">
              <a:off x="967" y="3640"/>
              <a:ext cx="171" cy="161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89" name="Line 64"/>
            <p:cNvSpPr>
              <a:spLocks noChangeShapeType="1"/>
            </p:cNvSpPr>
            <p:nvPr/>
          </p:nvSpPr>
          <p:spPr bwMode="auto">
            <a:xfrm flipV="1">
              <a:off x="971" y="3532"/>
              <a:ext cx="167" cy="165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90" name="Line 65"/>
            <p:cNvSpPr>
              <a:spLocks noChangeShapeType="1"/>
            </p:cNvSpPr>
            <p:nvPr/>
          </p:nvSpPr>
          <p:spPr bwMode="auto">
            <a:xfrm>
              <a:off x="401" y="3473"/>
              <a:ext cx="683" cy="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91" name="Line 66"/>
            <p:cNvSpPr>
              <a:spLocks noChangeShapeType="1"/>
            </p:cNvSpPr>
            <p:nvPr/>
          </p:nvSpPr>
          <p:spPr bwMode="auto">
            <a:xfrm>
              <a:off x="337" y="3533"/>
              <a:ext cx="683" cy="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92" name="Line 67"/>
            <p:cNvSpPr>
              <a:spLocks noChangeShapeType="1"/>
            </p:cNvSpPr>
            <p:nvPr/>
          </p:nvSpPr>
          <p:spPr bwMode="auto">
            <a:xfrm>
              <a:off x="1032" y="3532"/>
              <a:ext cx="0" cy="504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93" name="Line 68"/>
            <p:cNvSpPr>
              <a:spLocks noChangeShapeType="1"/>
            </p:cNvSpPr>
            <p:nvPr/>
          </p:nvSpPr>
          <p:spPr bwMode="auto">
            <a:xfrm>
              <a:off x="1088" y="3476"/>
              <a:ext cx="0" cy="504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94" name="Line 69"/>
            <p:cNvSpPr>
              <a:spLocks noChangeShapeType="1"/>
            </p:cNvSpPr>
            <p:nvPr/>
          </p:nvSpPr>
          <p:spPr bwMode="auto">
            <a:xfrm>
              <a:off x="372" y="3595"/>
              <a:ext cx="0" cy="504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95" name="Line 70"/>
            <p:cNvSpPr>
              <a:spLocks noChangeShapeType="1"/>
            </p:cNvSpPr>
            <p:nvPr/>
          </p:nvSpPr>
          <p:spPr bwMode="auto">
            <a:xfrm>
              <a:off x="468" y="3601"/>
              <a:ext cx="0" cy="504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96" name="Line 71"/>
            <p:cNvSpPr>
              <a:spLocks noChangeShapeType="1"/>
            </p:cNvSpPr>
            <p:nvPr/>
          </p:nvSpPr>
          <p:spPr bwMode="auto">
            <a:xfrm>
              <a:off x="562" y="3598"/>
              <a:ext cx="0" cy="504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97" name="Line 72"/>
            <p:cNvSpPr>
              <a:spLocks noChangeShapeType="1"/>
            </p:cNvSpPr>
            <p:nvPr/>
          </p:nvSpPr>
          <p:spPr bwMode="auto">
            <a:xfrm>
              <a:off x="655" y="3598"/>
              <a:ext cx="0" cy="504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98" name="Line 73"/>
            <p:cNvSpPr>
              <a:spLocks noChangeShapeType="1"/>
            </p:cNvSpPr>
            <p:nvPr/>
          </p:nvSpPr>
          <p:spPr bwMode="auto">
            <a:xfrm>
              <a:off x="756" y="3600"/>
              <a:ext cx="0" cy="504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99" name="Line 74"/>
            <p:cNvSpPr>
              <a:spLocks noChangeShapeType="1"/>
            </p:cNvSpPr>
            <p:nvPr/>
          </p:nvSpPr>
          <p:spPr bwMode="auto">
            <a:xfrm>
              <a:off x="877" y="3601"/>
              <a:ext cx="0" cy="504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00" name="Line 75"/>
            <p:cNvSpPr>
              <a:spLocks noChangeShapeType="1"/>
            </p:cNvSpPr>
            <p:nvPr/>
          </p:nvSpPr>
          <p:spPr bwMode="auto">
            <a:xfrm flipV="1">
              <a:off x="367" y="3424"/>
              <a:ext cx="179" cy="169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01" name="Line 76"/>
            <p:cNvSpPr>
              <a:spLocks noChangeShapeType="1"/>
            </p:cNvSpPr>
            <p:nvPr/>
          </p:nvSpPr>
          <p:spPr bwMode="auto">
            <a:xfrm flipV="1">
              <a:off x="470" y="3420"/>
              <a:ext cx="179" cy="169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02" name="Line 77"/>
            <p:cNvSpPr>
              <a:spLocks noChangeShapeType="1"/>
            </p:cNvSpPr>
            <p:nvPr/>
          </p:nvSpPr>
          <p:spPr bwMode="auto">
            <a:xfrm flipV="1">
              <a:off x="655" y="3424"/>
              <a:ext cx="179" cy="169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03" name="Line 78"/>
            <p:cNvSpPr>
              <a:spLocks noChangeShapeType="1"/>
            </p:cNvSpPr>
            <p:nvPr/>
          </p:nvSpPr>
          <p:spPr bwMode="auto">
            <a:xfrm flipV="1">
              <a:off x="561" y="3419"/>
              <a:ext cx="179" cy="169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04" name="Line 79"/>
            <p:cNvSpPr>
              <a:spLocks noChangeShapeType="1"/>
            </p:cNvSpPr>
            <p:nvPr/>
          </p:nvSpPr>
          <p:spPr bwMode="auto">
            <a:xfrm flipV="1">
              <a:off x="757" y="3421"/>
              <a:ext cx="179" cy="169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05" name="Line 80"/>
            <p:cNvSpPr>
              <a:spLocks noChangeShapeType="1"/>
            </p:cNvSpPr>
            <p:nvPr/>
          </p:nvSpPr>
          <p:spPr bwMode="auto">
            <a:xfrm flipV="1">
              <a:off x="875" y="3423"/>
              <a:ext cx="179" cy="169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Discrete vs. continuous</a:t>
            </a:r>
          </a:p>
        </p:txBody>
      </p:sp>
      <p:graphicFrame>
        <p:nvGraphicFramePr>
          <p:cNvPr id="101465" name="Group 89"/>
          <p:cNvGraphicFramePr>
            <a:graphicFrameLocks noGrp="1"/>
          </p:cNvGraphicFramePr>
          <p:nvPr/>
        </p:nvGraphicFramePr>
        <p:xfrm>
          <a:off x="117475" y="1006475"/>
          <a:ext cx="8791575" cy="4594238"/>
        </p:xfrm>
        <a:graphic>
          <a:graphicData uri="http://schemas.openxmlformats.org/drawingml/2006/table">
            <a:tbl>
              <a:tblPr/>
              <a:tblGrid>
                <a:gridCol w="4446588"/>
                <a:gridCol w="4344987"/>
              </a:tblGrid>
              <a:tr h="5460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Level Sets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Graph Cuts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9619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variational optimization method for fairly general continuous energies </a:t>
                      </a:r>
                    </a:p>
                  </a:txBody>
                  <a:tcPr marT="45718" marB="45718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combinatorial optimization for a restricted class of energies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Arial" charset="0"/>
                        </a:rPr>
                        <a:t>[e.g. KZ’02]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7690">
                <a:tc>
                  <a:txBody>
                    <a:bodyPr/>
                    <a:lstStyle/>
                    <a:p>
                      <a:pPr marL="457200" marR="0" lvl="1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finds a local minimum</a:t>
                      </a:r>
                    </a:p>
                    <a:p>
                      <a:pPr marL="457200" marR="0" lvl="1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near given initial solution</a:t>
                      </a:r>
                    </a:p>
                  </a:txBody>
                  <a:tcPr marT="45718" marB="45718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finds a global minimum for a given set of boundary conditions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65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numerical stability has to be carefully addressed   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Arial" charset="0"/>
                        </a:rPr>
                        <a:t>[Osher&amp;Sethian’88]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continuous formulation -&gt; “finite differences</a:t>
                      </a: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”</a:t>
                      </a:r>
                    </a:p>
                    <a:p>
                      <a:pPr marL="457200" marR="0" lvl="1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numerical stability is not an issue</a:t>
                      </a:r>
                    </a:p>
                    <a:p>
                      <a:pPr marL="457200" marR="0" lvl="1" indent="0" algn="l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charset="0"/>
                        </a:rPr>
                        <a:t>discrete formulation -&gt;min-cut algorithms</a:t>
                      </a:r>
                    </a:p>
                  </a:txBody>
                  <a:tcPr marT="45718" marB="45718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19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anisotropic metrics are harder to deal with (e.g. slower) </a:t>
                      </a:r>
                    </a:p>
                  </a:txBody>
                  <a:tcPr marT="45718" marB="45718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anisotropic Riemannian metrics are as easy as isotropic ones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0682" name="Rectangle 80"/>
          <p:cNvSpPr>
            <a:spLocks noChangeArrowheads="1"/>
          </p:cNvSpPr>
          <p:nvPr/>
        </p:nvSpPr>
        <p:spPr bwMode="auto">
          <a:xfrm>
            <a:off x="301625" y="5970588"/>
            <a:ext cx="7927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66FF"/>
                </a:solidFill>
              </a:rPr>
              <a:t>Gradient descent method</a:t>
            </a:r>
            <a:r>
              <a:rPr lang="en-US"/>
              <a:t>    VS.   </a:t>
            </a:r>
            <a:r>
              <a:rPr lang="en-US">
                <a:solidFill>
                  <a:srgbClr val="FF6600"/>
                </a:solidFill>
              </a:rPr>
              <a:t>Global minimization tool</a:t>
            </a:r>
          </a:p>
        </p:txBody>
      </p:sp>
      <p:sp>
        <p:nvSpPr>
          <p:cNvPr id="70683" name="Text Box 81"/>
          <p:cNvSpPr txBox="1">
            <a:spLocks noChangeArrowheads="1"/>
          </p:cNvSpPr>
          <p:nvPr/>
        </p:nvSpPr>
        <p:spPr bwMode="auto">
          <a:xfrm>
            <a:off x="4903788" y="6300788"/>
            <a:ext cx="33702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00">
                <a:solidFill>
                  <a:srgbClr val="FF6600"/>
                </a:solidFill>
              </a:rPr>
              <a:t>(restricted class of energies)</a:t>
            </a:r>
          </a:p>
        </p:txBody>
      </p:sp>
      <p:sp>
        <p:nvSpPr>
          <p:cNvPr id="70684" name="Rectangle 82"/>
          <p:cNvSpPr>
            <a:spLocks noChangeArrowheads="1"/>
          </p:cNvSpPr>
          <p:nvPr/>
        </p:nvSpPr>
        <p:spPr bwMode="auto">
          <a:xfrm>
            <a:off x="0" y="6461125"/>
            <a:ext cx="2936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808080"/>
                </a:solidFill>
              </a:rPr>
              <a:t>[Boykov CVPRTut 2005]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complete system</a:t>
            </a:r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276225" y="1022350"/>
            <a:ext cx="2116138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b="1" u="sng">
                <a:solidFill>
                  <a:srgbClr val="0066FF"/>
                </a:solidFill>
              </a:rPr>
              <a:t>Neil Birkbeck</a:t>
            </a:r>
            <a:endParaRPr lang="en-US" sz="2000"/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336550" y="1651000"/>
            <a:ext cx="8702675" cy="1893888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 b="1" u="sng">
                <a:solidFill>
                  <a:srgbClr val="0066FF"/>
                </a:solidFill>
              </a:rPr>
              <a:t>Motivation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/>
              <a:t> method that works for objects with general reflectance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000"/>
              <a:t> textured and uniform regions                </a:t>
            </a:r>
            <a:r>
              <a:rPr lang="en-US" sz="1800">
                <a:solidFill>
                  <a:srgbClr val="0066FF"/>
                </a:solidFill>
              </a:rPr>
              <a:t>shading + texture</a:t>
            </a:r>
          </a:p>
          <a:p>
            <a:pPr lvl="4">
              <a:lnSpc>
                <a:spcPct val="8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sz="1800">
                <a:solidFill>
                  <a:srgbClr val="0066FF"/>
                </a:solidFill>
              </a:rPr>
              <a:t>                                                  light variation (multiview PS)</a:t>
            </a:r>
            <a:r>
              <a:rPr lang="en-US" sz="1800"/>
              <a:t> 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000"/>
              <a:t> specular materials			      </a:t>
            </a:r>
            <a:r>
              <a:rPr lang="en-US" sz="1800">
                <a:solidFill>
                  <a:srgbClr val="0066FF"/>
                </a:solidFill>
              </a:rPr>
              <a:t>general BRDF – parametric</a:t>
            </a:r>
            <a:r>
              <a:rPr lang="en-US" sz="200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71685" name="AutoShape 5"/>
          <p:cNvSpPr>
            <a:spLocks noChangeArrowheads="1"/>
          </p:cNvSpPr>
          <p:nvPr/>
        </p:nvSpPr>
        <p:spPr bwMode="auto">
          <a:xfrm>
            <a:off x="4689475" y="2549525"/>
            <a:ext cx="520700" cy="168275"/>
          </a:xfrm>
          <a:prstGeom prst="rightArrow">
            <a:avLst>
              <a:gd name="adj1" fmla="val 50000"/>
              <a:gd name="adj2" fmla="val 77358"/>
            </a:avLst>
          </a:prstGeom>
          <a:noFill/>
          <a:ln w="1270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1686" name="AutoShape 6"/>
          <p:cNvSpPr>
            <a:spLocks noChangeArrowheads="1"/>
          </p:cNvSpPr>
          <p:nvPr/>
        </p:nvSpPr>
        <p:spPr bwMode="auto">
          <a:xfrm>
            <a:off x="4691063" y="3271838"/>
            <a:ext cx="520700" cy="168275"/>
          </a:xfrm>
          <a:prstGeom prst="rightArrow">
            <a:avLst>
              <a:gd name="adj1" fmla="val 50000"/>
              <a:gd name="adj2" fmla="val 77358"/>
            </a:avLst>
          </a:prstGeom>
          <a:noFill/>
          <a:ln w="1270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1687" name="Rectangle 8"/>
          <p:cNvSpPr>
            <a:spLocks noChangeArrowheads="1"/>
          </p:cNvSpPr>
          <p:nvPr/>
        </p:nvSpPr>
        <p:spPr bwMode="auto">
          <a:xfrm>
            <a:off x="323850" y="3671888"/>
            <a:ext cx="1087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000" b="1" u="sng">
                <a:solidFill>
                  <a:srgbClr val="0066FF"/>
                </a:solidFill>
              </a:rPr>
              <a:t>System</a:t>
            </a:r>
          </a:p>
        </p:txBody>
      </p:sp>
      <p:pic>
        <p:nvPicPr>
          <p:cNvPr id="71688" name="Picture 9" descr="saddog_set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4003675"/>
            <a:ext cx="3460750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9" name="Text Box 10"/>
          <p:cNvSpPr txBox="1">
            <a:spLocks noChangeArrowheads="1"/>
          </p:cNvSpPr>
          <p:nvPr/>
        </p:nvSpPr>
        <p:spPr bwMode="auto">
          <a:xfrm>
            <a:off x="4722813" y="4060825"/>
            <a:ext cx="2959100" cy="593725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000">
                <a:solidFill>
                  <a:srgbClr val="0066FF"/>
                </a:solidFill>
              </a:rPr>
              <a:t>Camera calibration:</a:t>
            </a:r>
            <a:r>
              <a:rPr lang="en-US" sz="2000"/>
              <a:t> pattern</a:t>
            </a:r>
          </a:p>
        </p:txBody>
      </p:sp>
      <p:sp>
        <p:nvSpPr>
          <p:cNvPr id="71690" name="Line 11"/>
          <p:cNvSpPr>
            <a:spLocks noChangeShapeType="1"/>
          </p:cNvSpPr>
          <p:nvPr/>
        </p:nvSpPr>
        <p:spPr bwMode="auto">
          <a:xfrm flipH="1">
            <a:off x="2827338" y="4311650"/>
            <a:ext cx="1887537" cy="1208088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71691" name="Text Box 12"/>
          <p:cNvSpPr txBox="1">
            <a:spLocks noChangeArrowheads="1"/>
          </p:cNvSpPr>
          <p:nvPr/>
        </p:nvSpPr>
        <p:spPr bwMode="auto">
          <a:xfrm>
            <a:off x="4724400" y="4833938"/>
            <a:ext cx="2970213" cy="593725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000">
                <a:solidFill>
                  <a:srgbClr val="0066FF"/>
                </a:solidFill>
              </a:rPr>
              <a:t>Light calibration:</a:t>
            </a:r>
            <a:r>
              <a:rPr lang="en-US" sz="2000"/>
              <a:t> specular white sphere</a:t>
            </a:r>
          </a:p>
        </p:txBody>
      </p:sp>
      <p:sp>
        <p:nvSpPr>
          <p:cNvPr id="71692" name="Line 13"/>
          <p:cNvSpPr>
            <a:spLocks noChangeShapeType="1"/>
          </p:cNvSpPr>
          <p:nvPr/>
        </p:nvSpPr>
        <p:spPr bwMode="auto">
          <a:xfrm flipH="1">
            <a:off x="2182813" y="5176838"/>
            <a:ext cx="2533650" cy="8382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693" name="Text Box 14"/>
          <p:cNvSpPr txBox="1">
            <a:spLocks noChangeArrowheads="1"/>
          </p:cNvSpPr>
          <p:nvPr/>
        </p:nvSpPr>
        <p:spPr bwMode="auto">
          <a:xfrm>
            <a:off x="4729163" y="5732463"/>
            <a:ext cx="3000375" cy="593725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000">
                <a:solidFill>
                  <a:srgbClr val="0066FF"/>
                </a:solidFill>
              </a:rPr>
              <a:t>Light variation:</a:t>
            </a:r>
            <a:r>
              <a:rPr lang="en-US" sz="2000">
                <a:solidFill>
                  <a:srgbClr val="006600"/>
                </a:solidFill>
              </a:rPr>
              <a:t>     </a:t>
            </a:r>
            <a:r>
              <a:rPr lang="en-US" sz="2000"/>
              <a:t>rotating table, fixed cam.</a:t>
            </a:r>
          </a:p>
        </p:txBody>
      </p:sp>
      <p:sp>
        <p:nvSpPr>
          <p:cNvPr id="71694" name="Line 15"/>
          <p:cNvSpPr>
            <a:spLocks noChangeShapeType="1"/>
          </p:cNvSpPr>
          <p:nvPr/>
        </p:nvSpPr>
        <p:spPr bwMode="auto">
          <a:xfrm flipH="1">
            <a:off x="2386013" y="6075363"/>
            <a:ext cx="2332037" cy="217487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Disparity/Depth map</a:t>
            </a: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0" y="1190625"/>
            <a:ext cx="3925888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endParaRPr lang="en-US" sz="2800" u="sng">
              <a:solidFill>
                <a:srgbClr val="0066FF"/>
              </a:solidFill>
            </a:endParaRPr>
          </a:p>
        </p:txBody>
      </p:sp>
      <p:sp>
        <p:nvSpPr>
          <p:cNvPr id="8196" name="Line 7"/>
          <p:cNvSpPr>
            <a:spLocks noChangeShapeType="1"/>
          </p:cNvSpPr>
          <p:nvPr/>
        </p:nvSpPr>
        <p:spPr bwMode="auto">
          <a:xfrm>
            <a:off x="4429125" y="1338263"/>
            <a:ext cx="0" cy="9144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197" name="Text Box 8"/>
          <p:cNvSpPr txBox="1">
            <a:spLocks noChangeArrowheads="1"/>
          </p:cNvSpPr>
          <p:nvPr/>
        </p:nvSpPr>
        <p:spPr bwMode="auto">
          <a:xfrm>
            <a:off x="3941763" y="2279650"/>
            <a:ext cx="1760537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1800"/>
              <a:t>Reference image plane</a:t>
            </a:r>
          </a:p>
        </p:txBody>
      </p:sp>
      <p:sp>
        <p:nvSpPr>
          <p:cNvPr id="8198" name="Line 9"/>
          <p:cNvSpPr>
            <a:spLocks noChangeShapeType="1"/>
          </p:cNvSpPr>
          <p:nvPr/>
        </p:nvSpPr>
        <p:spPr bwMode="auto">
          <a:xfrm>
            <a:off x="4487863" y="1758950"/>
            <a:ext cx="401637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199" name="Oval 10"/>
          <p:cNvSpPr>
            <a:spLocks noChangeArrowheads="1"/>
          </p:cNvSpPr>
          <p:nvPr/>
        </p:nvSpPr>
        <p:spPr bwMode="auto">
          <a:xfrm>
            <a:off x="4846638" y="1700213"/>
            <a:ext cx="127000" cy="12541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200" name="Oval 11"/>
          <p:cNvSpPr>
            <a:spLocks noChangeArrowheads="1"/>
          </p:cNvSpPr>
          <p:nvPr/>
        </p:nvSpPr>
        <p:spPr bwMode="auto">
          <a:xfrm>
            <a:off x="641350" y="1700213"/>
            <a:ext cx="127000" cy="12541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201" name="Text Box 12"/>
          <p:cNvSpPr txBox="1">
            <a:spLocks noChangeArrowheads="1"/>
          </p:cNvSpPr>
          <p:nvPr/>
        </p:nvSpPr>
        <p:spPr bwMode="auto">
          <a:xfrm>
            <a:off x="4679950" y="1911350"/>
            <a:ext cx="118110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1800"/>
              <a:t>3D point</a:t>
            </a:r>
          </a:p>
        </p:txBody>
      </p:sp>
      <p:pic>
        <p:nvPicPr>
          <p:cNvPr id="8202" name="Picture 13" descr="dogpmetricdep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5" y="1004888"/>
            <a:ext cx="1633538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AutoShape 15"/>
          <p:cNvSpPr>
            <a:spLocks noChangeArrowheads="1"/>
          </p:cNvSpPr>
          <p:nvPr/>
        </p:nvSpPr>
        <p:spPr bwMode="auto">
          <a:xfrm rot="5425862">
            <a:off x="450056" y="1537495"/>
            <a:ext cx="574675" cy="525462"/>
          </a:xfrm>
          <a:prstGeom prst="parallelogram">
            <a:avLst>
              <a:gd name="adj" fmla="val 27341"/>
            </a:avLst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204" name="Rectangle 16"/>
          <p:cNvSpPr>
            <a:spLocks noChangeArrowheads="1"/>
          </p:cNvSpPr>
          <p:nvPr/>
        </p:nvSpPr>
        <p:spPr bwMode="auto">
          <a:xfrm>
            <a:off x="1376363" y="2095500"/>
            <a:ext cx="687387" cy="428625"/>
          </a:xfrm>
          <a:prstGeom prst="rect">
            <a:avLst/>
          </a:prstGeom>
          <a:noFill/>
          <a:ln w="1270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205" name="AutoShape 17"/>
          <p:cNvSpPr>
            <a:spLocks noChangeArrowheads="1"/>
          </p:cNvSpPr>
          <p:nvPr/>
        </p:nvSpPr>
        <p:spPr bwMode="auto">
          <a:xfrm rot="16174138" flipH="1">
            <a:off x="2405062" y="1474788"/>
            <a:ext cx="550863" cy="503238"/>
          </a:xfrm>
          <a:prstGeom prst="parallelogram">
            <a:avLst>
              <a:gd name="adj" fmla="val 27366"/>
            </a:avLst>
          </a:prstGeom>
          <a:noFill/>
          <a:ln w="1270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8206" name="Picture 18" descr="doglef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984250"/>
            <a:ext cx="5207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Rectangle 19"/>
          <p:cNvSpPr>
            <a:spLocks noChangeArrowheads="1"/>
          </p:cNvSpPr>
          <p:nvPr/>
        </p:nvSpPr>
        <p:spPr bwMode="auto">
          <a:xfrm>
            <a:off x="0" y="1962150"/>
            <a:ext cx="1238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Reference</a:t>
            </a:r>
          </a:p>
          <a:p>
            <a:r>
              <a:rPr lang="en-US" sz="1800"/>
              <a:t>image</a:t>
            </a:r>
          </a:p>
        </p:txBody>
      </p:sp>
      <p:sp>
        <p:nvSpPr>
          <p:cNvPr id="8208" name="Oval 20"/>
          <p:cNvSpPr>
            <a:spLocks noChangeArrowheads="1"/>
          </p:cNvSpPr>
          <p:nvPr/>
        </p:nvSpPr>
        <p:spPr bwMode="auto">
          <a:xfrm>
            <a:off x="4357688" y="1674813"/>
            <a:ext cx="127000" cy="12541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209" name="Oval 21"/>
          <p:cNvSpPr>
            <a:spLocks noChangeArrowheads="1"/>
          </p:cNvSpPr>
          <p:nvPr/>
        </p:nvSpPr>
        <p:spPr bwMode="auto">
          <a:xfrm>
            <a:off x="1449388" y="1416050"/>
            <a:ext cx="127000" cy="12541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210" name="Line 22"/>
          <p:cNvSpPr>
            <a:spLocks noChangeShapeType="1"/>
          </p:cNvSpPr>
          <p:nvPr/>
        </p:nvSpPr>
        <p:spPr bwMode="auto">
          <a:xfrm flipV="1">
            <a:off x="746125" y="1484313"/>
            <a:ext cx="722313" cy="2444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1" name="Rectangle 23"/>
          <p:cNvSpPr>
            <a:spLocks noChangeArrowheads="1"/>
          </p:cNvSpPr>
          <p:nvPr/>
        </p:nvSpPr>
        <p:spPr bwMode="auto">
          <a:xfrm>
            <a:off x="-9525" y="3114675"/>
            <a:ext cx="9153525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997075" indent="-1997075" defTabSz="1997075">
              <a:spcBef>
                <a:spcPct val="50000"/>
              </a:spcBef>
              <a:buFont typeface="Wingdings" pitchFamily="2" charset="2"/>
              <a:buNone/>
            </a:pPr>
            <a:r>
              <a:rPr lang="en-US" sz="2000" u="sng">
                <a:solidFill>
                  <a:srgbClr val="0066FF"/>
                </a:solidFill>
              </a:rPr>
              <a:t>Object (surface) :</a:t>
            </a:r>
            <a:endParaRPr lang="en-US" sz="2000"/>
          </a:p>
          <a:p>
            <a:pPr marL="1997075" indent="-1997075" defTabSz="1997075">
              <a:spcBef>
                <a:spcPct val="50000"/>
              </a:spcBef>
              <a:buFont typeface="Wingdings" pitchFamily="2" charset="2"/>
              <a:buNone/>
            </a:pPr>
            <a:r>
              <a:rPr lang="en-US" sz="2000" u="sng">
                <a:solidFill>
                  <a:srgbClr val="0066FF"/>
                </a:solidFill>
              </a:rPr>
              <a:t>Normals :</a:t>
            </a:r>
            <a:r>
              <a:rPr lang="en-US" sz="2000"/>
              <a:t>  </a:t>
            </a:r>
            <a:endParaRPr lang="en-US" sz="2000" u="sng">
              <a:solidFill>
                <a:srgbClr val="0066FF"/>
              </a:solidFill>
            </a:endParaRPr>
          </a:p>
          <a:p>
            <a:pPr marL="1997075" indent="-1997075" defTabSz="1997075">
              <a:spcBef>
                <a:spcPct val="50000"/>
              </a:spcBef>
              <a:buFont typeface="Wingdings" pitchFamily="2" charset="2"/>
              <a:buNone/>
            </a:pPr>
            <a:endParaRPr lang="en-US" sz="2000" u="sng">
              <a:solidFill>
                <a:srgbClr val="0066FF"/>
              </a:solidFill>
            </a:endParaRPr>
          </a:p>
          <a:p>
            <a:pPr marL="1997075" indent="-1997075" defTabSz="1997075">
              <a:spcBef>
                <a:spcPct val="50000"/>
              </a:spcBef>
              <a:buFont typeface="Wingdings" pitchFamily="2" charset="2"/>
              <a:buNone/>
            </a:pPr>
            <a:r>
              <a:rPr lang="en-US" sz="2000" u="sng">
                <a:solidFill>
                  <a:srgbClr val="0066FF"/>
                </a:solidFill>
              </a:rPr>
              <a:t>Method:</a:t>
            </a:r>
            <a:r>
              <a:rPr lang="en-US" sz="2000"/>
              <a:t>               find </a:t>
            </a:r>
            <a:r>
              <a:rPr lang="en-US" sz="2000" i="1">
                <a:latin typeface="Times New Roman" pitchFamily="18" charset="0"/>
              </a:rPr>
              <a:t>f</a:t>
            </a:r>
            <a:r>
              <a:rPr lang="en-US" sz="2000"/>
              <a:t> that best agrees with the input images (minimize the cost functional integrated over the surface)</a:t>
            </a:r>
          </a:p>
          <a:p>
            <a:pPr marL="1997075" indent="-1997075" defTabSz="1997075">
              <a:spcBef>
                <a:spcPct val="50000"/>
              </a:spcBef>
              <a:buFont typeface="Wingdings" pitchFamily="2" charset="2"/>
              <a:buNone/>
            </a:pPr>
            <a:endParaRPr lang="en-US" sz="2000" u="sng">
              <a:solidFill>
                <a:srgbClr val="0066FF"/>
              </a:solidFill>
            </a:endParaRPr>
          </a:p>
          <a:p>
            <a:pPr marL="1997075" indent="-1997075" defTabSz="1997075">
              <a:spcBef>
                <a:spcPct val="50000"/>
              </a:spcBef>
              <a:buFont typeface="Wingdings" pitchFamily="2" charset="2"/>
              <a:buNone/>
            </a:pPr>
            <a:r>
              <a:rPr lang="en-US" sz="2000" u="sng">
                <a:solidFill>
                  <a:srgbClr val="0066FF"/>
                </a:solidFill>
              </a:rPr>
              <a:t>Regularization:</a:t>
            </a:r>
            <a:r>
              <a:rPr lang="en-US" sz="2000"/>
              <a:t>    smoothness on </a:t>
            </a:r>
            <a:r>
              <a:rPr lang="en-US" sz="2000" i="1">
                <a:latin typeface="Times New Roman" pitchFamily="18" charset="0"/>
              </a:rPr>
              <a:t>  </a:t>
            </a:r>
            <a:r>
              <a:rPr lang="en-US" sz="2000"/>
              <a:t> </a:t>
            </a:r>
          </a:p>
          <a:p>
            <a:pPr marL="1997075" indent="-1997075" defTabSz="1997075">
              <a:spcBef>
                <a:spcPct val="50000"/>
              </a:spcBef>
              <a:buFont typeface="Wingdings" pitchFamily="2" charset="2"/>
              <a:buNone/>
            </a:pPr>
            <a:r>
              <a:rPr lang="en-US" sz="2000" u="sng">
                <a:solidFill>
                  <a:srgbClr val="0066FF"/>
                </a:solidFill>
              </a:rPr>
              <a:t>Visibility:</a:t>
            </a:r>
            <a:r>
              <a:rPr lang="en-US" sz="2000"/>
              <a:t>	?  (mesh defined on image plane + Zbuffering)</a:t>
            </a:r>
          </a:p>
        </p:txBody>
      </p:sp>
      <p:graphicFrame>
        <p:nvGraphicFramePr>
          <p:cNvPr id="8212" name="Object 24"/>
          <p:cNvGraphicFramePr>
            <a:graphicFrameLocks noChangeAspect="1"/>
          </p:cNvGraphicFramePr>
          <p:nvPr/>
        </p:nvGraphicFramePr>
        <p:xfrm>
          <a:off x="2400300" y="3133725"/>
          <a:ext cx="2917825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name="Equation" r:id="rId5" imgW="1409088" imgH="203112" progId="Equation.3">
                  <p:embed/>
                </p:oleObj>
              </mc:Choice>
              <mc:Fallback>
                <p:oleObj name="Equation" r:id="rId5" imgW="1409088" imgH="203112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0300" y="3133725"/>
                        <a:ext cx="2917825" cy="42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13" name="Object 25"/>
          <p:cNvGraphicFramePr>
            <a:graphicFrameLocks noChangeAspect="1"/>
          </p:cNvGraphicFramePr>
          <p:nvPr/>
        </p:nvGraphicFramePr>
        <p:xfrm>
          <a:off x="3935413" y="1649413"/>
          <a:ext cx="3683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2" name="Equation" r:id="rId7" imgW="368140" imgH="203112" progId="Equation.3">
                  <p:embed/>
                </p:oleObj>
              </mc:Choice>
              <mc:Fallback>
                <p:oleObj name="Equation" r:id="rId7" imgW="368140" imgH="203112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5413" y="1649413"/>
                        <a:ext cx="368300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14" name="Object 26"/>
          <p:cNvGraphicFramePr>
            <a:graphicFrameLocks noChangeAspect="1"/>
          </p:cNvGraphicFramePr>
          <p:nvPr/>
        </p:nvGraphicFramePr>
        <p:xfrm>
          <a:off x="782638" y="1339850"/>
          <a:ext cx="4826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3" name="Equation" r:id="rId9" imgW="482391" imgH="203112" progId="Equation.3">
                  <p:embed/>
                </p:oleObj>
              </mc:Choice>
              <mc:Fallback>
                <p:oleObj name="Equation" r:id="rId9" imgW="482391" imgH="203112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638" y="1339850"/>
                        <a:ext cx="482600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15" name="Object 27"/>
          <p:cNvGraphicFramePr>
            <a:graphicFrameLocks noChangeAspect="1"/>
          </p:cNvGraphicFramePr>
          <p:nvPr/>
        </p:nvGraphicFramePr>
        <p:xfrm>
          <a:off x="2470150" y="3541713"/>
          <a:ext cx="2497138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4" name="Equation" r:id="rId11" imgW="1726451" imgH="495085" progId="Equation.3">
                  <p:embed/>
                </p:oleObj>
              </mc:Choice>
              <mc:Fallback>
                <p:oleObj name="Equation" r:id="rId11" imgW="1726451" imgH="495085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50" y="3541713"/>
                        <a:ext cx="2497138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16" name="Object 28"/>
          <p:cNvGraphicFramePr>
            <a:graphicFrameLocks noChangeAspect="1"/>
          </p:cNvGraphicFramePr>
          <p:nvPr/>
        </p:nvGraphicFramePr>
        <p:xfrm>
          <a:off x="2085975" y="5173663"/>
          <a:ext cx="24511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5" name="Equation" r:id="rId13" imgW="1675673" imgH="393529" progId="Equation.3">
                  <p:embed/>
                </p:oleObj>
              </mc:Choice>
              <mc:Fallback>
                <p:oleObj name="Equation" r:id="rId13" imgW="1675673" imgH="393529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5975" y="5173663"/>
                        <a:ext cx="2451100" cy="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17" name="Object 29"/>
          <p:cNvGraphicFramePr>
            <a:graphicFrameLocks noChangeAspect="1"/>
          </p:cNvGraphicFramePr>
          <p:nvPr/>
        </p:nvGraphicFramePr>
        <p:xfrm>
          <a:off x="612775" y="1825625"/>
          <a:ext cx="3683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" name="Equation" r:id="rId15" imgW="368140" imgH="203112" progId="Equation.3">
                  <p:embed/>
                </p:oleObj>
              </mc:Choice>
              <mc:Fallback>
                <p:oleObj name="Equation" r:id="rId15" imgW="368140" imgH="203112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775" y="1825625"/>
                        <a:ext cx="368300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18" name="Object 30"/>
          <p:cNvGraphicFramePr>
            <a:graphicFrameLocks noChangeAspect="1"/>
          </p:cNvGraphicFramePr>
          <p:nvPr/>
        </p:nvGraphicFramePr>
        <p:xfrm>
          <a:off x="4475163" y="1509713"/>
          <a:ext cx="4826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7" name="Equation" r:id="rId16" imgW="482391" imgH="203112" progId="Equation.3">
                  <p:embed/>
                </p:oleObj>
              </mc:Choice>
              <mc:Fallback>
                <p:oleObj name="Equation" r:id="rId16" imgW="482391" imgH="203112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5163" y="1509713"/>
                        <a:ext cx="482600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19" name="Object 31"/>
          <p:cNvGraphicFramePr>
            <a:graphicFrameLocks noChangeAspect="1"/>
          </p:cNvGraphicFramePr>
          <p:nvPr/>
        </p:nvGraphicFramePr>
        <p:xfrm>
          <a:off x="4656138" y="5738813"/>
          <a:ext cx="1611312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8" name="Equation" r:id="rId17" imgW="1104900" imgH="241300" progId="Equation.3">
                  <p:embed/>
                </p:oleObj>
              </mc:Choice>
              <mc:Fallback>
                <p:oleObj name="Equation" r:id="rId17" imgW="1104900" imgH="24130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6138" y="5738813"/>
                        <a:ext cx="1611312" cy="350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20" name="Object 33"/>
          <p:cNvGraphicFramePr>
            <a:graphicFrameLocks noChangeAspect="1"/>
          </p:cNvGraphicFramePr>
          <p:nvPr/>
        </p:nvGraphicFramePr>
        <p:xfrm>
          <a:off x="3860800" y="5737225"/>
          <a:ext cx="438150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9" name="Equation" r:id="rId19" imgW="228501" imgH="203112" progId="Equation.3">
                  <p:embed/>
                </p:oleObj>
              </mc:Choice>
              <mc:Fallback>
                <p:oleObj name="Equation" r:id="rId19" imgW="228501" imgH="203112" progId="Equation.3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0800" y="5737225"/>
                        <a:ext cx="438150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06" name="Object 18"/>
          <p:cNvGraphicFramePr>
            <a:graphicFrameLocks noChangeAspect="1"/>
          </p:cNvGraphicFramePr>
          <p:nvPr/>
        </p:nvGraphicFramePr>
        <p:xfrm>
          <a:off x="4351338" y="2454275"/>
          <a:ext cx="4319587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7" name="Equation" r:id="rId3" imgW="2768600" imgH="342900" progId="Equation.3">
                  <p:embed/>
                </p:oleObj>
              </mc:Choice>
              <mc:Fallback>
                <p:oleObj name="Equation" r:id="rId3" imgW="2768600" imgH="3429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1338" y="2454275"/>
                        <a:ext cx="4319587" cy="534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0813"/>
            <a:ext cx="9144000" cy="1143001"/>
          </a:xfrm>
        </p:spPr>
        <p:txBody>
          <a:bodyPr/>
          <a:lstStyle/>
          <a:p>
            <a:pPr eaLnBrk="1" hangingPunct="1"/>
            <a:r>
              <a:rPr lang="en-US" smtClean="0"/>
              <a:t>Cost functional</a:t>
            </a:r>
          </a:p>
        </p:txBody>
      </p:sp>
      <p:graphicFrame>
        <p:nvGraphicFramePr>
          <p:cNvPr id="72708" name="Object 3"/>
          <p:cNvGraphicFramePr>
            <a:graphicFrameLocks noChangeAspect="1"/>
          </p:cNvGraphicFramePr>
          <p:nvPr/>
        </p:nvGraphicFramePr>
        <p:xfrm>
          <a:off x="3605213" y="1260475"/>
          <a:ext cx="4956175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8" name="Equation" r:id="rId5" imgW="2705100" imgH="381000" progId="Equation.3">
                  <p:embed/>
                </p:oleObj>
              </mc:Choice>
              <mc:Fallback>
                <p:oleObj name="Equation" r:id="rId5" imgW="2705100" imgH="3810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5213" y="1260475"/>
                        <a:ext cx="4956175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09" name="Rectangle 4"/>
          <p:cNvSpPr>
            <a:spLocks noChangeArrowheads="1"/>
          </p:cNvSpPr>
          <p:nvPr/>
        </p:nvSpPr>
        <p:spPr bwMode="auto">
          <a:xfrm>
            <a:off x="431800" y="1449388"/>
            <a:ext cx="203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000" b="1" u="sng">
                <a:solidFill>
                  <a:srgbClr val="0066FF"/>
                </a:solidFill>
              </a:rPr>
              <a:t>Cost functional</a:t>
            </a:r>
          </a:p>
        </p:txBody>
      </p:sp>
      <p:graphicFrame>
        <p:nvGraphicFramePr>
          <p:cNvPr id="72710" name="Object 5"/>
          <p:cNvGraphicFramePr>
            <a:graphicFrameLocks noChangeAspect="1"/>
          </p:cNvGraphicFramePr>
          <p:nvPr/>
        </p:nvGraphicFramePr>
        <p:xfrm>
          <a:off x="6670675" y="1787525"/>
          <a:ext cx="11588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9" name="Equation" r:id="rId7" imgW="863225" imgH="444307" progId="Equation.3">
                  <p:embed/>
                </p:oleObj>
              </mc:Choice>
              <mc:Fallback>
                <p:oleObj name="Equation" r:id="rId7" imgW="863225" imgH="444307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0675" y="1787525"/>
                        <a:ext cx="1158875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11" name="Line 9"/>
          <p:cNvSpPr>
            <a:spLocks noChangeShapeType="1"/>
          </p:cNvSpPr>
          <p:nvPr/>
        </p:nvSpPr>
        <p:spPr bwMode="auto">
          <a:xfrm flipH="1" flipV="1">
            <a:off x="6638925" y="2779713"/>
            <a:ext cx="695325" cy="771525"/>
          </a:xfrm>
          <a:prstGeom prst="line">
            <a:avLst/>
          </a:prstGeom>
          <a:noFill/>
          <a:ln w="127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2712" name="Rectangle 10"/>
          <p:cNvSpPr>
            <a:spLocks noChangeArrowheads="1"/>
          </p:cNvSpPr>
          <p:nvPr/>
        </p:nvSpPr>
        <p:spPr bwMode="auto">
          <a:xfrm>
            <a:off x="5286375" y="3557588"/>
            <a:ext cx="1466850" cy="323850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800"/>
              <a:t>camera proj.</a:t>
            </a:r>
          </a:p>
        </p:txBody>
      </p:sp>
      <p:sp>
        <p:nvSpPr>
          <p:cNvPr id="72713" name="Rectangle 11"/>
          <p:cNvSpPr>
            <a:spLocks noChangeArrowheads="1"/>
          </p:cNvSpPr>
          <p:nvPr/>
        </p:nvSpPr>
        <p:spPr bwMode="auto">
          <a:xfrm>
            <a:off x="6854825" y="3565525"/>
            <a:ext cx="819150" cy="323850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800"/>
              <a:t>image</a:t>
            </a:r>
          </a:p>
        </p:txBody>
      </p:sp>
      <p:sp>
        <p:nvSpPr>
          <p:cNvPr id="72714" name="Rectangle 12"/>
          <p:cNvSpPr>
            <a:spLocks noChangeArrowheads="1"/>
          </p:cNvSpPr>
          <p:nvPr/>
        </p:nvSpPr>
        <p:spPr bwMode="auto">
          <a:xfrm>
            <a:off x="7821613" y="3567113"/>
            <a:ext cx="615950" cy="323850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800"/>
              <a:t>light</a:t>
            </a:r>
          </a:p>
        </p:txBody>
      </p:sp>
      <p:sp>
        <p:nvSpPr>
          <p:cNvPr id="72715" name="Line 13"/>
          <p:cNvSpPr>
            <a:spLocks noChangeShapeType="1"/>
          </p:cNvSpPr>
          <p:nvPr/>
        </p:nvSpPr>
        <p:spPr bwMode="auto">
          <a:xfrm flipV="1">
            <a:off x="6275388" y="2752725"/>
            <a:ext cx="9525" cy="804863"/>
          </a:xfrm>
          <a:prstGeom prst="line">
            <a:avLst/>
          </a:prstGeom>
          <a:noFill/>
          <a:ln w="127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2716" name="Line 14"/>
          <p:cNvSpPr>
            <a:spLocks noChangeShapeType="1"/>
          </p:cNvSpPr>
          <p:nvPr/>
        </p:nvSpPr>
        <p:spPr bwMode="auto">
          <a:xfrm flipV="1">
            <a:off x="8231188" y="2795588"/>
            <a:ext cx="128587" cy="779462"/>
          </a:xfrm>
          <a:prstGeom prst="line">
            <a:avLst/>
          </a:prstGeom>
          <a:noFill/>
          <a:ln w="127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2717" name="Rectangle 19"/>
          <p:cNvSpPr>
            <a:spLocks noChangeArrowheads="1"/>
          </p:cNvSpPr>
          <p:nvPr/>
        </p:nvSpPr>
        <p:spPr bwMode="auto">
          <a:xfrm>
            <a:off x="419100" y="2492375"/>
            <a:ext cx="2962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000" b="1" u="sng">
                <a:solidFill>
                  <a:srgbClr val="0066FF"/>
                </a:solidFill>
              </a:rPr>
              <a:t>Per-point cost function</a:t>
            </a:r>
          </a:p>
        </p:txBody>
      </p:sp>
      <p:sp>
        <p:nvSpPr>
          <p:cNvPr id="72718" name="Rectangle 20"/>
          <p:cNvSpPr>
            <a:spLocks noChangeArrowheads="1"/>
          </p:cNvSpPr>
          <p:nvPr/>
        </p:nvSpPr>
        <p:spPr bwMode="auto">
          <a:xfrm>
            <a:off x="4860925" y="2994025"/>
            <a:ext cx="2070100" cy="323850"/>
          </a:xfrm>
          <a:prstGeom prst="rect">
            <a:avLst/>
          </a:prstGeom>
          <a:solidFill>
            <a:srgbClr val="FFFF99">
              <a:alpha val="50195"/>
            </a:srgbClr>
          </a:solidFill>
          <a:ln w="127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800"/>
              <a:t>Visibility+sampling</a:t>
            </a:r>
          </a:p>
        </p:txBody>
      </p:sp>
      <p:sp>
        <p:nvSpPr>
          <p:cNvPr id="72719" name="Rectangle 21"/>
          <p:cNvSpPr>
            <a:spLocks noChangeArrowheads="1"/>
          </p:cNvSpPr>
          <p:nvPr/>
        </p:nvSpPr>
        <p:spPr bwMode="auto">
          <a:xfrm>
            <a:off x="7299325" y="3009900"/>
            <a:ext cx="1314450" cy="323850"/>
          </a:xfrm>
          <a:prstGeom prst="rect">
            <a:avLst/>
          </a:prstGeom>
          <a:solidFill>
            <a:srgbClr val="FFFF99">
              <a:alpha val="50195"/>
            </a:srgbClr>
          </a:solidFill>
          <a:ln w="127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800"/>
              <a:t>reflectance</a:t>
            </a:r>
          </a:p>
        </p:txBody>
      </p:sp>
      <p:sp>
        <p:nvSpPr>
          <p:cNvPr id="72720" name="Line 22"/>
          <p:cNvSpPr>
            <a:spLocks noChangeShapeType="1"/>
          </p:cNvSpPr>
          <p:nvPr/>
        </p:nvSpPr>
        <p:spPr bwMode="auto">
          <a:xfrm flipH="1" flipV="1">
            <a:off x="5713413" y="2776538"/>
            <a:ext cx="7937" cy="20955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72721" name="Line 23"/>
          <p:cNvSpPr>
            <a:spLocks noChangeShapeType="1"/>
          </p:cNvSpPr>
          <p:nvPr/>
        </p:nvSpPr>
        <p:spPr bwMode="auto">
          <a:xfrm flipV="1">
            <a:off x="7669213" y="2735263"/>
            <a:ext cx="1587" cy="252412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2722" name="Rectangle 28"/>
          <p:cNvSpPr>
            <a:spLocks noChangeArrowheads="1"/>
          </p:cNvSpPr>
          <p:nvPr/>
        </p:nvSpPr>
        <p:spPr bwMode="auto">
          <a:xfrm>
            <a:off x="203200" y="4381500"/>
            <a:ext cx="3683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000" b="1" u="sng">
                <a:solidFill>
                  <a:srgbClr val="0066FF"/>
                </a:solidFill>
              </a:rPr>
              <a:t>1. Lambertial reflectance</a:t>
            </a:r>
          </a:p>
        </p:txBody>
      </p:sp>
      <p:graphicFrame>
        <p:nvGraphicFramePr>
          <p:cNvPr id="72723" name="Object 29"/>
          <p:cNvGraphicFramePr>
            <a:graphicFrameLocks noChangeAspect="1"/>
          </p:cNvGraphicFramePr>
          <p:nvPr/>
        </p:nvGraphicFramePr>
        <p:xfrm>
          <a:off x="4914900" y="4264025"/>
          <a:ext cx="3119438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40" name="Equation" r:id="rId9" imgW="1473200" imgH="254000" progId="Equation.3">
                  <p:embed/>
                </p:oleObj>
              </mc:Choice>
              <mc:Fallback>
                <p:oleObj name="Equation" r:id="rId9" imgW="1473200" imgH="25400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4900" y="4264025"/>
                        <a:ext cx="3119438" cy="53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24" name="Text Box 31"/>
          <p:cNvSpPr txBox="1">
            <a:spLocks noChangeArrowheads="1"/>
          </p:cNvSpPr>
          <p:nvPr/>
        </p:nvSpPr>
        <p:spPr bwMode="auto">
          <a:xfrm>
            <a:off x="6276975" y="4926013"/>
            <a:ext cx="777875" cy="542925"/>
          </a:xfrm>
          <a:prstGeom prst="rect">
            <a:avLst/>
          </a:prstGeom>
          <a:solidFill>
            <a:srgbClr val="FFFF99">
              <a:alpha val="50195"/>
            </a:srgbClr>
          </a:solidFill>
          <a:ln w="127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1800"/>
              <a:t>light color</a:t>
            </a:r>
          </a:p>
        </p:txBody>
      </p:sp>
      <p:sp>
        <p:nvSpPr>
          <p:cNvPr id="72725" name="Text Box 32"/>
          <p:cNvSpPr txBox="1">
            <a:spLocks noChangeArrowheads="1"/>
          </p:cNvSpPr>
          <p:nvPr/>
        </p:nvSpPr>
        <p:spPr bwMode="auto">
          <a:xfrm>
            <a:off x="5424488" y="4932363"/>
            <a:ext cx="777875" cy="542925"/>
          </a:xfrm>
          <a:prstGeom prst="rect">
            <a:avLst/>
          </a:prstGeom>
          <a:solidFill>
            <a:srgbClr val="FFFF99">
              <a:alpha val="50195"/>
            </a:srgbClr>
          </a:solidFill>
          <a:ln w="127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1800"/>
              <a:t>light dir.</a:t>
            </a:r>
          </a:p>
        </p:txBody>
      </p:sp>
      <p:sp>
        <p:nvSpPr>
          <p:cNvPr id="72726" name="Text Box 33"/>
          <p:cNvSpPr txBox="1">
            <a:spLocks noChangeArrowheads="1"/>
          </p:cNvSpPr>
          <p:nvPr/>
        </p:nvSpPr>
        <p:spPr bwMode="auto">
          <a:xfrm>
            <a:off x="7108825" y="4916488"/>
            <a:ext cx="1028700" cy="542925"/>
          </a:xfrm>
          <a:prstGeom prst="rect">
            <a:avLst/>
          </a:prstGeom>
          <a:solidFill>
            <a:srgbClr val="FFFF99">
              <a:alpha val="50195"/>
            </a:srgbClr>
          </a:solidFill>
          <a:ln w="127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1800"/>
              <a:t>ambient color</a:t>
            </a:r>
          </a:p>
        </p:txBody>
      </p:sp>
      <p:sp>
        <p:nvSpPr>
          <p:cNvPr id="72727" name="Text Box 34"/>
          <p:cNvSpPr txBox="1">
            <a:spLocks noChangeArrowheads="1"/>
          </p:cNvSpPr>
          <p:nvPr/>
        </p:nvSpPr>
        <p:spPr bwMode="auto">
          <a:xfrm>
            <a:off x="8172450" y="4918075"/>
            <a:ext cx="844550" cy="519113"/>
          </a:xfrm>
          <a:prstGeom prst="rect">
            <a:avLst/>
          </a:prstGeom>
          <a:solidFill>
            <a:srgbClr val="FFFF99">
              <a:alpha val="50195"/>
            </a:srgbClr>
          </a:solidFill>
          <a:ln w="127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1800"/>
              <a:t>BRDF</a:t>
            </a:r>
            <a:r>
              <a:rPr lang="en-US" sz="1600"/>
              <a:t>albedo</a:t>
            </a:r>
          </a:p>
        </p:txBody>
      </p:sp>
      <p:sp>
        <p:nvSpPr>
          <p:cNvPr id="72728" name="Line 35"/>
          <p:cNvSpPr>
            <a:spLocks noChangeShapeType="1"/>
          </p:cNvSpPr>
          <p:nvPr/>
        </p:nvSpPr>
        <p:spPr bwMode="auto">
          <a:xfrm flipV="1">
            <a:off x="5856288" y="4714875"/>
            <a:ext cx="603250" cy="227013"/>
          </a:xfrm>
          <a:prstGeom prst="line">
            <a:avLst/>
          </a:prstGeom>
          <a:noFill/>
          <a:ln w="127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72729" name="Line 36"/>
          <p:cNvSpPr>
            <a:spLocks noChangeShapeType="1"/>
          </p:cNvSpPr>
          <p:nvPr/>
        </p:nvSpPr>
        <p:spPr bwMode="auto">
          <a:xfrm flipV="1">
            <a:off x="6788150" y="4708525"/>
            <a:ext cx="9525" cy="201613"/>
          </a:xfrm>
          <a:prstGeom prst="line">
            <a:avLst/>
          </a:prstGeom>
          <a:noFill/>
          <a:ln w="127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2730" name="Line 37"/>
          <p:cNvSpPr>
            <a:spLocks noChangeShapeType="1"/>
          </p:cNvSpPr>
          <p:nvPr/>
        </p:nvSpPr>
        <p:spPr bwMode="auto">
          <a:xfrm flipH="1" flipV="1">
            <a:off x="7294563" y="4716463"/>
            <a:ext cx="107950" cy="193675"/>
          </a:xfrm>
          <a:prstGeom prst="line">
            <a:avLst/>
          </a:prstGeom>
          <a:noFill/>
          <a:ln w="127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2731" name="Line 38"/>
          <p:cNvSpPr>
            <a:spLocks noChangeShapeType="1"/>
          </p:cNvSpPr>
          <p:nvPr/>
        </p:nvSpPr>
        <p:spPr bwMode="auto">
          <a:xfrm flipH="1" flipV="1">
            <a:off x="7864475" y="4760913"/>
            <a:ext cx="687388" cy="142875"/>
          </a:xfrm>
          <a:prstGeom prst="line">
            <a:avLst/>
          </a:prstGeom>
          <a:noFill/>
          <a:ln w="127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2732" name="Rectangle 39"/>
          <p:cNvSpPr>
            <a:spLocks noChangeArrowheads="1"/>
          </p:cNvSpPr>
          <p:nvPr/>
        </p:nvSpPr>
        <p:spPr bwMode="auto">
          <a:xfrm>
            <a:off x="246063" y="4221163"/>
            <a:ext cx="8858250" cy="1300162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72733" name="Group 41"/>
          <p:cNvGrpSpPr>
            <a:grpSpLocks/>
          </p:cNvGrpSpPr>
          <p:nvPr/>
        </p:nvGrpSpPr>
        <p:grpSpPr bwMode="auto">
          <a:xfrm>
            <a:off x="396875" y="5529263"/>
            <a:ext cx="8612188" cy="1101725"/>
            <a:chOff x="250" y="3483"/>
            <a:chExt cx="5425" cy="694"/>
          </a:xfrm>
        </p:grpSpPr>
        <p:sp>
          <p:nvSpPr>
            <p:cNvPr id="72735" name="Rectangle 42"/>
            <p:cNvSpPr>
              <a:spLocks noChangeArrowheads="1"/>
            </p:cNvSpPr>
            <p:nvPr/>
          </p:nvSpPr>
          <p:spPr bwMode="auto">
            <a:xfrm>
              <a:off x="250" y="3483"/>
              <a:ext cx="251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2000" b="1" u="sng">
                  <a:solidFill>
                    <a:srgbClr val="0066FF"/>
                  </a:solidFill>
                </a:rPr>
                <a:t>2. Non-Lambertian reflectance</a:t>
              </a:r>
            </a:p>
          </p:txBody>
        </p:sp>
        <p:sp>
          <p:nvSpPr>
            <p:cNvPr id="72736" name="Rectangle 43"/>
            <p:cNvSpPr>
              <a:spLocks noChangeArrowheads="1"/>
            </p:cNvSpPr>
            <p:nvPr/>
          </p:nvSpPr>
          <p:spPr bwMode="auto">
            <a:xfrm>
              <a:off x="2695" y="3531"/>
              <a:ext cx="2980" cy="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1800"/>
                <a:t>BRDF = Phong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1800" u="sng"/>
                <a:t>In practice</a:t>
              </a:r>
              <a:r>
                <a:rPr lang="en-US" sz="1800"/>
                <a:t> : filter specular highlights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1800"/>
                <a:t>                    fit full reflectance only at the end</a:t>
              </a:r>
            </a:p>
          </p:txBody>
        </p:sp>
      </p:grpSp>
      <p:sp>
        <p:nvSpPr>
          <p:cNvPr id="72734" name="Rectangle 44"/>
          <p:cNvSpPr>
            <a:spLocks noChangeArrowheads="1"/>
          </p:cNvSpPr>
          <p:nvPr/>
        </p:nvSpPr>
        <p:spPr bwMode="auto">
          <a:xfrm>
            <a:off x="246063" y="5581650"/>
            <a:ext cx="8866187" cy="998538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Surface discretization</a:t>
            </a:r>
          </a:p>
        </p:txBody>
      </p:sp>
      <p:pic>
        <p:nvPicPr>
          <p:cNvPr id="73731" name="Picture 3" descr="dog_shad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13" y="1063625"/>
            <a:ext cx="1300162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2" name="Group 4"/>
          <p:cNvGrpSpPr>
            <a:grpSpLocks/>
          </p:cNvGrpSpPr>
          <p:nvPr/>
        </p:nvGrpSpPr>
        <p:grpSpPr bwMode="auto">
          <a:xfrm>
            <a:off x="7321550" y="2038350"/>
            <a:ext cx="514350" cy="495300"/>
            <a:chOff x="1272" y="1564"/>
            <a:chExt cx="324" cy="312"/>
          </a:xfrm>
        </p:grpSpPr>
        <p:sp>
          <p:nvSpPr>
            <p:cNvPr id="73811" name="Freeform 5"/>
            <p:cNvSpPr>
              <a:spLocks/>
            </p:cNvSpPr>
            <p:nvPr/>
          </p:nvSpPr>
          <p:spPr bwMode="auto">
            <a:xfrm>
              <a:off x="1376" y="1564"/>
              <a:ext cx="160" cy="148"/>
            </a:xfrm>
            <a:custGeom>
              <a:avLst/>
              <a:gdLst>
                <a:gd name="T0" fmla="*/ 0 w 160"/>
                <a:gd name="T1" fmla="*/ 0 h 148"/>
                <a:gd name="T2" fmla="*/ 16 w 160"/>
                <a:gd name="T3" fmla="*/ 148 h 148"/>
                <a:gd name="T4" fmla="*/ 160 w 160"/>
                <a:gd name="T5" fmla="*/ 120 h 148"/>
                <a:gd name="T6" fmla="*/ 0 w 160"/>
                <a:gd name="T7" fmla="*/ 0 h 14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" h="148">
                  <a:moveTo>
                    <a:pt x="0" y="0"/>
                  </a:moveTo>
                  <a:lnTo>
                    <a:pt x="16" y="148"/>
                  </a:lnTo>
                  <a:lnTo>
                    <a:pt x="160" y="12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12" name="Freeform 6"/>
            <p:cNvSpPr>
              <a:spLocks/>
            </p:cNvSpPr>
            <p:nvPr/>
          </p:nvSpPr>
          <p:spPr bwMode="auto">
            <a:xfrm>
              <a:off x="1324" y="1684"/>
              <a:ext cx="272" cy="132"/>
            </a:xfrm>
            <a:custGeom>
              <a:avLst/>
              <a:gdLst>
                <a:gd name="T0" fmla="*/ 76 w 272"/>
                <a:gd name="T1" fmla="*/ 28 h 132"/>
                <a:gd name="T2" fmla="*/ 136 w 272"/>
                <a:gd name="T3" fmla="*/ 84 h 132"/>
                <a:gd name="T4" fmla="*/ 212 w 272"/>
                <a:gd name="T5" fmla="*/ 0 h 132"/>
                <a:gd name="T6" fmla="*/ 272 w 272"/>
                <a:gd name="T7" fmla="*/ 68 h 132"/>
                <a:gd name="T8" fmla="*/ 140 w 272"/>
                <a:gd name="T9" fmla="*/ 84 h 132"/>
                <a:gd name="T10" fmla="*/ 0 w 272"/>
                <a:gd name="T11" fmla="*/ 132 h 132"/>
                <a:gd name="T12" fmla="*/ 76 w 272"/>
                <a:gd name="T13" fmla="*/ 28 h 1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2" h="132">
                  <a:moveTo>
                    <a:pt x="76" y="28"/>
                  </a:moveTo>
                  <a:lnTo>
                    <a:pt x="136" y="84"/>
                  </a:lnTo>
                  <a:lnTo>
                    <a:pt x="212" y="0"/>
                  </a:lnTo>
                  <a:lnTo>
                    <a:pt x="272" y="68"/>
                  </a:lnTo>
                  <a:lnTo>
                    <a:pt x="140" y="84"/>
                  </a:lnTo>
                  <a:lnTo>
                    <a:pt x="0" y="132"/>
                  </a:lnTo>
                  <a:lnTo>
                    <a:pt x="76" y="28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13" name="Freeform 7"/>
            <p:cNvSpPr>
              <a:spLocks/>
            </p:cNvSpPr>
            <p:nvPr/>
          </p:nvSpPr>
          <p:spPr bwMode="auto">
            <a:xfrm>
              <a:off x="1272" y="1568"/>
              <a:ext cx="132" cy="144"/>
            </a:xfrm>
            <a:custGeom>
              <a:avLst/>
              <a:gdLst>
                <a:gd name="T0" fmla="*/ 132 w 132"/>
                <a:gd name="T1" fmla="*/ 144 h 144"/>
                <a:gd name="T2" fmla="*/ 0 w 132"/>
                <a:gd name="T3" fmla="*/ 92 h 144"/>
                <a:gd name="T4" fmla="*/ 104 w 132"/>
                <a:gd name="T5" fmla="*/ 0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2" h="144">
                  <a:moveTo>
                    <a:pt x="132" y="144"/>
                  </a:moveTo>
                  <a:lnTo>
                    <a:pt x="0" y="92"/>
                  </a:lnTo>
                  <a:lnTo>
                    <a:pt x="104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14" name="Freeform 8"/>
            <p:cNvSpPr>
              <a:spLocks/>
            </p:cNvSpPr>
            <p:nvPr/>
          </p:nvSpPr>
          <p:spPr bwMode="auto">
            <a:xfrm>
              <a:off x="1392" y="1564"/>
              <a:ext cx="176" cy="120"/>
            </a:xfrm>
            <a:custGeom>
              <a:avLst/>
              <a:gdLst>
                <a:gd name="T0" fmla="*/ 0 w 176"/>
                <a:gd name="T1" fmla="*/ 0 h 120"/>
                <a:gd name="T2" fmla="*/ 124 w 176"/>
                <a:gd name="T3" fmla="*/ 16 h 120"/>
                <a:gd name="T4" fmla="*/ 148 w 176"/>
                <a:gd name="T5" fmla="*/ 120 h 120"/>
                <a:gd name="T6" fmla="*/ 176 w 176"/>
                <a:gd name="T7" fmla="*/ 68 h 120"/>
                <a:gd name="T8" fmla="*/ 120 w 176"/>
                <a:gd name="T9" fmla="*/ 16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6" h="120">
                  <a:moveTo>
                    <a:pt x="0" y="0"/>
                  </a:moveTo>
                  <a:lnTo>
                    <a:pt x="124" y="16"/>
                  </a:lnTo>
                  <a:lnTo>
                    <a:pt x="148" y="120"/>
                  </a:lnTo>
                  <a:lnTo>
                    <a:pt x="176" y="68"/>
                  </a:lnTo>
                  <a:lnTo>
                    <a:pt x="120" y="1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15" name="Freeform 9"/>
            <p:cNvSpPr>
              <a:spLocks/>
            </p:cNvSpPr>
            <p:nvPr/>
          </p:nvSpPr>
          <p:spPr bwMode="auto">
            <a:xfrm>
              <a:off x="1336" y="1768"/>
              <a:ext cx="168" cy="108"/>
            </a:xfrm>
            <a:custGeom>
              <a:avLst/>
              <a:gdLst>
                <a:gd name="T0" fmla="*/ 0 w 168"/>
                <a:gd name="T1" fmla="*/ 48 h 108"/>
                <a:gd name="T2" fmla="*/ 168 w 168"/>
                <a:gd name="T3" fmla="*/ 108 h 108"/>
                <a:gd name="T4" fmla="*/ 124 w 168"/>
                <a:gd name="T5" fmla="*/ 0 h 1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8" h="108">
                  <a:moveTo>
                    <a:pt x="0" y="48"/>
                  </a:moveTo>
                  <a:lnTo>
                    <a:pt x="168" y="108"/>
                  </a:lnTo>
                  <a:lnTo>
                    <a:pt x="124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16" name="Line 10"/>
            <p:cNvSpPr>
              <a:spLocks noChangeShapeType="1"/>
            </p:cNvSpPr>
            <p:nvPr/>
          </p:nvSpPr>
          <p:spPr bwMode="auto">
            <a:xfrm flipV="1">
              <a:off x="1500" y="1756"/>
              <a:ext cx="96" cy="1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17" name="Oval 11"/>
            <p:cNvSpPr>
              <a:spLocks noChangeArrowheads="1"/>
            </p:cNvSpPr>
            <p:nvPr/>
          </p:nvSpPr>
          <p:spPr bwMode="auto">
            <a:xfrm>
              <a:off x="1428" y="1624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18" name="Oval 12"/>
            <p:cNvSpPr>
              <a:spLocks noChangeArrowheads="1"/>
            </p:cNvSpPr>
            <p:nvPr/>
          </p:nvSpPr>
          <p:spPr bwMode="auto">
            <a:xfrm>
              <a:off x="1401" y="1642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19" name="Oval 13"/>
            <p:cNvSpPr>
              <a:spLocks noChangeArrowheads="1"/>
            </p:cNvSpPr>
            <p:nvPr/>
          </p:nvSpPr>
          <p:spPr bwMode="auto">
            <a:xfrm>
              <a:off x="1395" y="1603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20" name="Oval 14"/>
            <p:cNvSpPr>
              <a:spLocks noChangeArrowheads="1"/>
            </p:cNvSpPr>
            <p:nvPr/>
          </p:nvSpPr>
          <p:spPr bwMode="auto">
            <a:xfrm>
              <a:off x="1431" y="1648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21" name="Oval 15"/>
            <p:cNvSpPr>
              <a:spLocks noChangeArrowheads="1"/>
            </p:cNvSpPr>
            <p:nvPr/>
          </p:nvSpPr>
          <p:spPr bwMode="auto">
            <a:xfrm>
              <a:off x="1416" y="1672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22" name="Oval 16"/>
            <p:cNvSpPr>
              <a:spLocks noChangeArrowheads="1"/>
            </p:cNvSpPr>
            <p:nvPr/>
          </p:nvSpPr>
          <p:spPr bwMode="auto">
            <a:xfrm>
              <a:off x="1455" y="166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23" name="Oval 17"/>
            <p:cNvSpPr>
              <a:spLocks noChangeArrowheads="1"/>
            </p:cNvSpPr>
            <p:nvPr/>
          </p:nvSpPr>
          <p:spPr bwMode="auto">
            <a:xfrm>
              <a:off x="1458" y="1645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24" name="Oval 18"/>
            <p:cNvSpPr>
              <a:spLocks noChangeArrowheads="1"/>
            </p:cNvSpPr>
            <p:nvPr/>
          </p:nvSpPr>
          <p:spPr bwMode="auto">
            <a:xfrm>
              <a:off x="1350" y="1612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25" name="Oval 19"/>
            <p:cNvSpPr>
              <a:spLocks noChangeArrowheads="1"/>
            </p:cNvSpPr>
            <p:nvPr/>
          </p:nvSpPr>
          <p:spPr bwMode="auto">
            <a:xfrm>
              <a:off x="1347" y="163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26" name="Oval 20"/>
            <p:cNvSpPr>
              <a:spLocks noChangeArrowheads="1"/>
            </p:cNvSpPr>
            <p:nvPr/>
          </p:nvSpPr>
          <p:spPr bwMode="auto">
            <a:xfrm>
              <a:off x="1320" y="162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27" name="Oval 21"/>
            <p:cNvSpPr>
              <a:spLocks noChangeArrowheads="1"/>
            </p:cNvSpPr>
            <p:nvPr/>
          </p:nvSpPr>
          <p:spPr bwMode="auto">
            <a:xfrm>
              <a:off x="1485" y="166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28" name="Oval 22"/>
            <p:cNvSpPr>
              <a:spLocks noChangeArrowheads="1"/>
            </p:cNvSpPr>
            <p:nvPr/>
          </p:nvSpPr>
          <p:spPr bwMode="auto">
            <a:xfrm>
              <a:off x="1335" y="165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29" name="Oval 23"/>
            <p:cNvSpPr>
              <a:spLocks noChangeArrowheads="1"/>
            </p:cNvSpPr>
            <p:nvPr/>
          </p:nvSpPr>
          <p:spPr bwMode="auto">
            <a:xfrm>
              <a:off x="1500" y="162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30" name="Oval 24"/>
            <p:cNvSpPr>
              <a:spLocks noChangeArrowheads="1"/>
            </p:cNvSpPr>
            <p:nvPr/>
          </p:nvSpPr>
          <p:spPr bwMode="auto">
            <a:xfrm>
              <a:off x="1422" y="1576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31" name="Oval 25"/>
            <p:cNvSpPr>
              <a:spLocks noChangeArrowheads="1"/>
            </p:cNvSpPr>
            <p:nvPr/>
          </p:nvSpPr>
          <p:spPr bwMode="auto">
            <a:xfrm>
              <a:off x="1449" y="1591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32" name="Oval 26"/>
            <p:cNvSpPr>
              <a:spLocks noChangeArrowheads="1"/>
            </p:cNvSpPr>
            <p:nvPr/>
          </p:nvSpPr>
          <p:spPr bwMode="auto">
            <a:xfrm>
              <a:off x="1485" y="1585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33" name="Oval 27"/>
            <p:cNvSpPr>
              <a:spLocks noChangeArrowheads="1"/>
            </p:cNvSpPr>
            <p:nvPr/>
          </p:nvSpPr>
          <p:spPr bwMode="auto">
            <a:xfrm>
              <a:off x="1473" y="1612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34" name="Oval 28"/>
            <p:cNvSpPr>
              <a:spLocks noChangeArrowheads="1"/>
            </p:cNvSpPr>
            <p:nvPr/>
          </p:nvSpPr>
          <p:spPr bwMode="auto">
            <a:xfrm>
              <a:off x="1454" y="173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35" name="Oval 29"/>
            <p:cNvSpPr>
              <a:spLocks noChangeArrowheads="1"/>
            </p:cNvSpPr>
            <p:nvPr/>
          </p:nvSpPr>
          <p:spPr bwMode="auto">
            <a:xfrm>
              <a:off x="1491" y="169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36" name="Oval 30"/>
            <p:cNvSpPr>
              <a:spLocks noChangeArrowheads="1"/>
            </p:cNvSpPr>
            <p:nvPr/>
          </p:nvSpPr>
          <p:spPr bwMode="auto">
            <a:xfrm>
              <a:off x="1434" y="1711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37" name="Oval 31"/>
            <p:cNvSpPr>
              <a:spLocks noChangeArrowheads="1"/>
            </p:cNvSpPr>
            <p:nvPr/>
          </p:nvSpPr>
          <p:spPr bwMode="auto">
            <a:xfrm>
              <a:off x="1469" y="1705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38" name="Oval 32"/>
            <p:cNvSpPr>
              <a:spLocks noChangeArrowheads="1"/>
            </p:cNvSpPr>
            <p:nvPr/>
          </p:nvSpPr>
          <p:spPr bwMode="auto">
            <a:xfrm>
              <a:off x="1528" y="1695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39" name="Oval 33"/>
            <p:cNvSpPr>
              <a:spLocks noChangeArrowheads="1"/>
            </p:cNvSpPr>
            <p:nvPr/>
          </p:nvSpPr>
          <p:spPr bwMode="auto">
            <a:xfrm>
              <a:off x="1477" y="1771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40" name="Oval 34"/>
            <p:cNvSpPr>
              <a:spLocks noChangeArrowheads="1"/>
            </p:cNvSpPr>
            <p:nvPr/>
          </p:nvSpPr>
          <p:spPr bwMode="auto">
            <a:xfrm>
              <a:off x="1528" y="172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41" name="Oval 35"/>
            <p:cNvSpPr>
              <a:spLocks noChangeArrowheads="1"/>
            </p:cNvSpPr>
            <p:nvPr/>
          </p:nvSpPr>
          <p:spPr bwMode="auto">
            <a:xfrm>
              <a:off x="1497" y="1738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42" name="Oval 36"/>
            <p:cNvSpPr>
              <a:spLocks noChangeArrowheads="1"/>
            </p:cNvSpPr>
            <p:nvPr/>
          </p:nvSpPr>
          <p:spPr bwMode="auto">
            <a:xfrm>
              <a:off x="1491" y="169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43" name="Oval 37"/>
            <p:cNvSpPr>
              <a:spLocks noChangeArrowheads="1"/>
            </p:cNvSpPr>
            <p:nvPr/>
          </p:nvSpPr>
          <p:spPr bwMode="auto">
            <a:xfrm>
              <a:off x="1527" y="1744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44" name="Oval 38"/>
            <p:cNvSpPr>
              <a:spLocks noChangeArrowheads="1"/>
            </p:cNvSpPr>
            <p:nvPr/>
          </p:nvSpPr>
          <p:spPr bwMode="auto">
            <a:xfrm>
              <a:off x="1456" y="183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45" name="Oval 39"/>
            <p:cNvSpPr>
              <a:spLocks noChangeArrowheads="1"/>
            </p:cNvSpPr>
            <p:nvPr/>
          </p:nvSpPr>
          <p:spPr bwMode="auto">
            <a:xfrm>
              <a:off x="1415" y="1813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46" name="Oval 40"/>
            <p:cNvSpPr>
              <a:spLocks noChangeArrowheads="1"/>
            </p:cNvSpPr>
            <p:nvPr/>
          </p:nvSpPr>
          <p:spPr bwMode="auto">
            <a:xfrm>
              <a:off x="1554" y="1741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47" name="Oval 41"/>
            <p:cNvSpPr>
              <a:spLocks noChangeArrowheads="1"/>
            </p:cNvSpPr>
            <p:nvPr/>
          </p:nvSpPr>
          <p:spPr bwMode="auto">
            <a:xfrm>
              <a:off x="1505" y="1766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48" name="Oval 42"/>
            <p:cNvSpPr>
              <a:spLocks noChangeArrowheads="1"/>
            </p:cNvSpPr>
            <p:nvPr/>
          </p:nvSpPr>
          <p:spPr bwMode="auto">
            <a:xfrm>
              <a:off x="1412" y="1752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49" name="Oval 43"/>
            <p:cNvSpPr>
              <a:spLocks noChangeArrowheads="1"/>
            </p:cNvSpPr>
            <p:nvPr/>
          </p:nvSpPr>
          <p:spPr bwMode="auto">
            <a:xfrm>
              <a:off x="1377" y="176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50" name="Oval 44"/>
            <p:cNvSpPr>
              <a:spLocks noChangeArrowheads="1"/>
            </p:cNvSpPr>
            <p:nvPr/>
          </p:nvSpPr>
          <p:spPr bwMode="auto">
            <a:xfrm>
              <a:off x="1391" y="173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51" name="Oval 45"/>
            <p:cNvSpPr>
              <a:spLocks noChangeArrowheads="1"/>
            </p:cNvSpPr>
            <p:nvPr/>
          </p:nvSpPr>
          <p:spPr bwMode="auto">
            <a:xfrm>
              <a:off x="1375" y="1798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52" name="Oval 46"/>
            <p:cNvSpPr>
              <a:spLocks noChangeArrowheads="1"/>
            </p:cNvSpPr>
            <p:nvPr/>
          </p:nvSpPr>
          <p:spPr bwMode="auto">
            <a:xfrm>
              <a:off x="1358" y="177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53" name="Oval 47"/>
            <p:cNvSpPr>
              <a:spLocks noChangeArrowheads="1"/>
            </p:cNvSpPr>
            <p:nvPr/>
          </p:nvSpPr>
          <p:spPr bwMode="auto">
            <a:xfrm>
              <a:off x="1403" y="179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54" name="Oval 48"/>
            <p:cNvSpPr>
              <a:spLocks noChangeArrowheads="1"/>
            </p:cNvSpPr>
            <p:nvPr/>
          </p:nvSpPr>
          <p:spPr bwMode="auto">
            <a:xfrm>
              <a:off x="1436" y="177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55" name="Oval 49"/>
            <p:cNvSpPr>
              <a:spLocks noChangeArrowheads="1"/>
            </p:cNvSpPr>
            <p:nvPr/>
          </p:nvSpPr>
          <p:spPr bwMode="auto">
            <a:xfrm>
              <a:off x="1433" y="1806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56" name="Oval 50"/>
            <p:cNvSpPr>
              <a:spLocks noChangeArrowheads="1"/>
            </p:cNvSpPr>
            <p:nvPr/>
          </p:nvSpPr>
          <p:spPr bwMode="auto">
            <a:xfrm>
              <a:off x="1524" y="179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57" name="Oval 51"/>
            <p:cNvSpPr>
              <a:spLocks noChangeArrowheads="1"/>
            </p:cNvSpPr>
            <p:nvPr/>
          </p:nvSpPr>
          <p:spPr bwMode="auto">
            <a:xfrm>
              <a:off x="1497" y="1738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58" name="Oval 52"/>
            <p:cNvSpPr>
              <a:spLocks noChangeArrowheads="1"/>
            </p:cNvSpPr>
            <p:nvPr/>
          </p:nvSpPr>
          <p:spPr bwMode="auto">
            <a:xfrm>
              <a:off x="1491" y="169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59" name="Oval 53"/>
            <p:cNvSpPr>
              <a:spLocks noChangeArrowheads="1"/>
            </p:cNvSpPr>
            <p:nvPr/>
          </p:nvSpPr>
          <p:spPr bwMode="auto">
            <a:xfrm>
              <a:off x="1527" y="1744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60" name="Oval 54"/>
            <p:cNvSpPr>
              <a:spLocks noChangeArrowheads="1"/>
            </p:cNvSpPr>
            <p:nvPr/>
          </p:nvSpPr>
          <p:spPr bwMode="auto">
            <a:xfrm>
              <a:off x="1500" y="1796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61" name="Oval 55"/>
            <p:cNvSpPr>
              <a:spLocks noChangeArrowheads="1"/>
            </p:cNvSpPr>
            <p:nvPr/>
          </p:nvSpPr>
          <p:spPr bwMode="auto">
            <a:xfrm>
              <a:off x="1533" y="176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62" name="Oval 56"/>
            <p:cNvSpPr>
              <a:spLocks noChangeArrowheads="1"/>
            </p:cNvSpPr>
            <p:nvPr/>
          </p:nvSpPr>
          <p:spPr bwMode="auto">
            <a:xfrm>
              <a:off x="1548" y="1721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63" name="Oval 57"/>
            <p:cNvSpPr>
              <a:spLocks noChangeArrowheads="1"/>
            </p:cNvSpPr>
            <p:nvPr/>
          </p:nvSpPr>
          <p:spPr bwMode="auto">
            <a:xfrm>
              <a:off x="1553" y="176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64" name="Oval 58"/>
            <p:cNvSpPr>
              <a:spLocks noChangeArrowheads="1"/>
            </p:cNvSpPr>
            <p:nvPr/>
          </p:nvSpPr>
          <p:spPr bwMode="auto">
            <a:xfrm>
              <a:off x="1543" y="1638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65" name="Oval 59"/>
            <p:cNvSpPr>
              <a:spLocks noChangeArrowheads="1"/>
            </p:cNvSpPr>
            <p:nvPr/>
          </p:nvSpPr>
          <p:spPr bwMode="auto">
            <a:xfrm>
              <a:off x="1525" y="160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66" name="Oval 60"/>
            <p:cNvSpPr>
              <a:spLocks noChangeArrowheads="1"/>
            </p:cNvSpPr>
            <p:nvPr/>
          </p:nvSpPr>
          <p:spPr bwMode="auto">
            <a:xfrm>
              <a:off x="1502" y="1828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67" name="Oval 61"/>
            <p:cNvSpPr>
              <a:spLocks noChangeArrowheads="1"/>
            </p:cNvSpPr>
            <p:nvPr/>
          </p:nvSpPr>
          <p:spPr bwMode="auto">
            <a:xfrm>
              <a:off x="1393" y="1661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73733" name="Text Box 62"/>
          <p:cNvSpPr txBox="1">
            <a:spLocks noChangeArrowheads="1"/>
          </p:cNvSpPr>
          <p:nvPr/>
        </p:nvSpPr>
        <p:spPr bwMode="auto">
          <a:xfrm>
            <a:off x="411163" y="1844675"/>
            <a:ext cx="336391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sz="2000" u="sng">
                <a:solidFill>
                  <a:srgbClr val="0066FF"/>
                </a:solidFill>
              </a:rPr>
              <a:t>Surface </a:t>
            </a:r>
            <a:r>
              <a:rPr lang="en-US" sz="2000"/>
              <a:t>= triangles,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sz="2000"/>
              <a:t>	  move vertices</a:t>
            </a:r>
          </a:p>
        </p:txBody>
      </p:sp>
      <p:graphicFrame>
        <p:nvGraphicFramePr>
          <p:cNvPr id="73734" name="Object 63"/>
          <p:cNvGraphicFramePr>
            <a:graphicFrameLocks noChangeAspect="1"/>
          </p:cNvGraphicFramePr>
          <p:nvPr/>
        </p:nvGraphicFramePr>
        <p:xfrm>
          <a:off x="554038" y="2868613"/>
          <a:ext cx="249872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68" name="Equation" r:id="rId4" imgW="1384300" imgH="228600" progId="Equation.3">
                  <p:embed/>
                </p:oleObj>
              </mc:Choice>
              <mc:Fallback>
                <p:oleObj name="Equation" r:id="rId4" imgW="1384300" imgH="228600" progId="Equation.3">
                  <p:embed/>
                  <p:pic>
                    <p:nvPicPr>
                      <p:cNvPr id="0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038" y="2868613"/>
                        <a:ext cx="249872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5" name="Rectangle 64"/>
          <p:cNvSpPr>
            <a:spLocks noChangeArrowheads="1"/>
          </p:cNvSpPr>
          <p:nvPr/>
        </p:nvSpPr>
        <p:spPr bwMode="auto">
          <a:xfrm>
            <a:off x="1273175" y="2874963"/>
            <a:ext cx="252413" cy="360362"/>
          </a:xfrm>
          <a:prstGeom prst="rect">
            <a:avLst/>
          </a:prstGeom>
          <a:noFill/>
          <a:ln w="1270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3736" name="Rectangle 65"/>
          <p:cNvSpPr>
            <a:spLocks noChangeArrowheads="1"/>
          </p:cNvSpPr>
          <p:nvPr/>
        </p:nvSpPr>
        <p:spPr bwMode="auto">
          <a:xfrm>
            <a:off x="2020888" y="2894013"/>
            <a:ext cx="252412" cy="360362"/>
          </a:xfrm>
          <a:prstGeom prst="rect">
            <a:avLst/>
          </a:prstGeom>
          <a:noFill/>
          <a:ln w="1270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3737" name="Rectangle 66"/>
          <p:cNvSpPr>
            <a:spLocks noChangeArrowheads="1"/>
          </p:cNvSpPr>
          <p:nvPr/>
        </p:nvSpPr>
        <p:spPr bwMode="auto">
          <a:xfrm>
            <a:off x="2768600" y="2892425"/>
            <a:ext cx="252413" cy="360363"/>
          </a:xfrm>
          <a:prstGeom prst="rect">
            <a:avLst/>
          </a:prstGeom>
          <a:noFill/>
          <a:ln w="1270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73738" name="Group 132"/>
          <p:cNvGrpSpPr>
            <a:grpSpLocks/>
          </p:cNvGrpSpPr>
          <p:nvPr/>
        </p:nvGrpSpPr>
        <p:grpSpPr bwMode="auto">
          <a:xfrm>
            <a:off x="4256088" y="2732088"/>
            <a:ext cx="1317625" cy="1243012"/>
            <a:chOff x="1899" y="2122"/>
            <a:chExt cx="830" cy="783"/>
          </a:xfrm>
        </p:grpSpPr>
        <p:sp>
          <p:nvSpPr>
            <p:cNvPr id="73803" name="AutoShape 67"/>
            <p:cNvSpPr>
              <a:spLocks noChangeArrowheads="1"/>
            </p:cNvSpPr>
            <p:nvPr/>
          </p:nvSpPr>
          <p:spPr bwMode="auto">
            <a:xfrm>
              <a:off x="2135" y="2331"/>
              <a:ext cx="370" cy="385"/>
            </a:xfrm>
            <a:prstGeom prst="triangle">
              <a:avLst>
                <a:gd name="adj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aphicFrame>
          <p:nvGraphicFramePr>
            <p:cNvPr id="73804" name="Object 68"/>
            <p:cNvGraphicFramePr>
              <a:graphicFrameLocks noChangeAspect="1"/>
            </p:cNvGraphicFramePr>
            <p:nvPr/>
          </p:nvGraphicFramePr>
          <p:xfrm>
            <a:off x="2242" y="2122"/>
            <a:ext cx="284" cy="1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869" name="Equation" r:id="rId6" imgW="342603" imgH="215713" progId="Equation.3">
                    <p:embed/>
                  </p:oleObj>
                </mc:Choice>
                <mc:Fallback>
                  <p:oleObj name="Equation" r:id="rId6" imgW="342603" imgH="215713" progId="Equation.3">
                    <p:embed/>
                    <p:pic>
                      <p:nvPicPr>
                        <p:cNvPr id="0" name="Object 6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42" y="2122"/>
                          <a:ext cx="284" cy="1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3805" name="Line 69"/>
            <p:cNvSpPr>
              <a:spLocks noChangeShapeType="1"/>
            </p:cNvSpPr>
            <p:nvPr/>
          </p:nvSpPr>
          <p:spPr bwMode="auto">
            <a:xfrm flipV="1">
              <a:off x="2325" y="2272"/>
              <a:ext cx="95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73806" name="Object 70"/>
            <p:cNvGraphicFramePr>
              <a:graphicFrameLocks noChangeAspect="1"/>
            </p:cNvGraphicFramePr>
            <p:nvPr/>
          </p:nvGraphicFramePr>
          <p:xfrm>
            <a:off x="1899" y="2709"/>
            <a:ext cx="306" cy="1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870" name="Equation" r:id="rId8" imgW="368140" imgH="215806" progId="Equation.3">
                    <p:embed/>
                  </p:oleObj>
                </mc:Choice>
                <mc:Fallback>
                  <p:oleObj name="Equation" r:id="rId8" imgW="368140" imgH="215806" progId="Equation.3">
                    <p:embed/>
                    <p:pic>
                      <p:nvPicPr>
                        <p:cNvPr id="0" name="Object 7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99" y="2709"/>
                          <a:ext cx="306" cy="1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3807" name="Object 71"/>
            <p:cNvGraphicFramePr>
              <a:graphicFrameLocks noChangeAspect="1"/>
            </p:cNvGraphicFramePr>
            <p:nvPr/>
          </p:nvGraphicFramePr>
          <p:xfrm>
            <a:off x="2434" y="2715"/>
            <a:ext cx="295" cy="1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871" name="Equation" r:id="rId10" imgW="355446" imgH="228501" progId="Equation.3">
                    <p:embed/>
                  </p:oleObj>
                </mc:Choice>
                <mc:Fallback>
                  <p:oleObj name="Equation" r:id="rId10" imgW="355446" imgH="228501" progId="Equation.3">
                    <p:embed/>
                    <p:pic>
                      <p:nvPicPr>
                        <p:cNvPr id="0" name="Object 7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34" y="2715"/>
                          <a:ext cx="295" cy="1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3808" name="Line 72"/>
            <p:cNvSpPr>
              <a:spLocks noChangeShapeType="1"/>
            </p:cNvSpPr>
            <p:nvPr/>
          </p:nvSpPr>
          <p:spPr bwMode="auto">
            <a:xfrm flipH="1">
              <a:off x="1986" y="2717"/>
              <a:ext cx="14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09" name="Line 73"/>
            <p:cNvSpPr>
              <a:spLocks noChangeShapeType="1"/>
            </p:cNvSpPr>
            <p:nvPr/>
          </p:nvSpPr>
          <p:spPr bwMode="auto">
            <a:xfrm flipV="1">
              <a:off x="2505" y="2647"/>
              <a:ext cx="169" cy="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10" name="Oval 74"/>
            <p:cNvSpPr>
              <a:spLocks noChangeArrowheads="1"/>
            </p:cNvSpPr>
            <p:nvPr/>
          </p:nvSpPr>
          <p:spPr bwMode="auto">
            <a:xfrm>
              <a:off x="2315" y="2558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grpSp>
        <p:nvGrpSpPr>
          <p:cNvPr id="73739" name="Group 134"/>
          <p:cNvGrpSpPr>
            <a:grpSpLocks/>
          </p:cNvGrpSpPr>
          <p:nvPr/>
        </p:nvGrpSpPr>
        <p:grpSpPr bwMode="auto">
          <a:xfrm>
            <a:off x="4210050" y="1601788"/>
            <a:ext cx="1368425" cy="1057275"/>
            <a:chOff x="2155" y="1775"/>
            <a:chExt cx="862" cy="666"/>
          </a:xfrm>
        </p:grpSpPr>
        <p:sp>
          <p:nvSpPr>
            <p:cNvPr id="73748" name="Freeform 76"/>
            <p:cNvSpPr>
              <a:spLocks/>
            </p:cNvSpPr>
            <p:nvPr/>
          </p:nvSpPr>
          <p:spPr bwMode="auto">
            <a:xfrm>
              <a:off x="2177" y="1904"/>
              <a:ext cx="705" cy="425"/>
            </a:xfrm>
            <a:custGeom>
              <a:avLst/>
              <a:gdLst>
                <a:gd name="T0" fmla="*/ 53 w 705"/>
                <a:gd name="T1" fmla="*/ 170 h 425"/>
                <a:gd name="T2" fmla="*/ 117 w 705"/>
                <a:gd name="T3" fmla="*/ 349 h 425"/>
                <a:gd name="T4" fmla="*/ 386 w 705"/>
                <a:gd name="T5" fmla="*/ 302 h 425"/>
                <a:gd name="T6" fmla="*/ 571 w 705"/>
                <a:gd name="T7" fmla="*/ 413 h 425"/>
                <a:gd name="T8" fmla="*/ 682 w 705"/>
                <a:gd name="T9" fmla="*/ 233 h 425"/>
                <a:gd name="T10" fmla="*/ 434 w 705"/>
                <a:gd name="T11" fmla="*/ 11 h 425"/>
                <a:gd name="T12" fmla="*/ 53 w 705"/>
                <a:gd name="T13" fmla="*/ 17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5" h="425">
                  <a:moveTo>
                    <a:pt x="53" y="170"/>
                  </a:moveTo>
                  <a:cubicBezTo>
                    <a:pt x="0" y="226"/>
                    <a:pt x="62" y="327"/>
                    <a:pt x="117" y="349"/>
                  </a:cubicBezTo>
                  <a:cubicBezTo>
                    <a:pt x="172" y="371"/>
                    <a:pt x="310" y="291"/>
                    <a:pt x="386" y="302"/>
                  </a:cubicBezTo>
                  <a:cubicBezTo>
                    <a:pt x="462" y="313"/>
                    <a:pt x="522" y="425"/>
                    <a:pt x="571" y="413"/>
                  </a:cubicBezTo>
                  <a:cubicBezTo>
                    <a:pt x="620" y="401"/>
                    <a:pt x="705" y="300"/>
                    <a:pt x="682" y="233"/>
                  </a:cubicBezTo>
                  <a:cubicBezTo>
                    <a:pt x="659" y="166"/>
                    <a:pt x="539" y="22"/>
                    <a:pt x="434" y="11"/>
                  </a:cubicBezTo>
                  <a:cubicBezTo>
                    <a:pt x="329" y="0"/>
                    <a:pt x="106" y="114"/>
                    <a:pt x="53" y="170"/>
                  </a:cubicBezTo>
                  <a:close/>
                </a:path>
              </a:pathLst>
            </a:custGeom>
            <a:solidFill>
              <a:srgbClr val="FFFF99"/>
            </a:solidFill>
            <a:ln w="127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49" name="Freeform 77"/>
            <p:cNvSpPr>
              <a:spLocks/>
            </p:cNvSpPr>
            <p:nvPr/>
          </p:nvSpPr>
          <p:spPr bwMode="auto">
            <a:xfrm>
              <a:off x="2188" y="1806"/>
              <a:ext cx="797" cy="613"/>
            </a:xfrm>
            <a:custGeom>
              <a:avLst/>
              <a:gdLst>
                <a:gd name="T0" fmla="*/ 0 w 755"/>
                <a:gd name="T1" fmla="*/ 217 h 550"/>
                <a:gd name="T2" fmla="*/ 153 w 755"/>
                <a:gd name="T3" fmla="*/ 611 h 550"/>
                <a:gd name="T4" fmla="*/ 683 w 755"/>
                <a:gd name="T5" fmla="*/ 683 h 550"/>
                <a:gd name="T6" fmla="*/ 841 w 755"/>
                <a:gd name="T7" fmla="*/ 381 h 550"/>
                <a:gd name="T8" fmla="*/ 488 w 755"/>
                <a:gd name="T9" fmla="*/ 0 h 550"/>
                <a:gd name="T10" fmla="*/ 0 w 755"/>
                <a:gd name="T11" fmla="*/ 217 h 5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55" h="550">
                  <a:moveTo>
                    <a:pt x="0" y="175"/>
                  </a:moveTo>
                  <a:lnTo>
                    <a:pt x="137" y="492"/>
                  </a:lnTo>
                  <a:lnTo>
                    <a:pt x="613" y="550"/>
                  </a:lnTo>
                  <a:lnTo>
                    <a:pt x="755" y="307"/>
                  </a:lnTo>
                  <a:lnTo>
                    <a:pt x="438" y="0"/>
                  </a:lnTo>
                  <a:lnTo>
                    <a:pt x="0" y="175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50" name="Oval 78"/>
            <p:cNvSpPr>
              <a:spLocks noChangeArrowheads="1"/>
            </p:cNvSpPr>
            <p:nvPr/>
          </p:nvSpPr>
          <p:spPr bwMode="auto">
            <a:xfrm>
              <a:off x="2320" y="2332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751" name="Oval 79"/>
            <p:cNvSpPr>
              <a:spLocks noChangeArrowheads="1"/>
            </p:cNvSpPr>
            <p:nvPr/>
          </p:nvSpPr>
          <p:spPr bwMode="auto">
            <a:xfrm>
              <a:off x="2400" y="2347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752" name="Oval 80"/>
            <p:cNvSpPr>
              <a:spLocks noChangeArrowheads="1"/>
            </p:cNvSpPr>
            <p:nvPr/>
          </p:nvSpPr>
          <p:spPr bwMode="auto">
            <a:xfrm>
              <a:off x="2473" y="2356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753" name="Oval 81"/>
            <p:cNvSpPr>
              <a:spLocks noChangeArrowheads="1"/>
            </p:cNvSpPr>
            <p:nvPr/>
          </p:nvSpPr>
          <p:spPr bwMode="auto">
            <a:xfrm>
              <a:off x="2553" y="2371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754" name="Oval 82"/>
            <p:cNvSpPr>
              <a:spLocks noChangeArrowheads="1"/>
            </p:cNvSpPr>
            <p:nvPr/>
          </p:nvSpPr>
          <p:spPr bwMode="auto">
            <a:xfrm>
              <a:off x="2623" y="2377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755" name="Oval 83"/>
            <p:cNvSpPr>
              <a:spLocks noChangeArrowheads="1"/>
            </p:cNvSpPr>
            <p:nvPr/>
          </p:nvSpPr>
          <p:spPr bwMode="auto">
            <a:xfrm>
              <a:off x="2706" y="2386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756" name="Oval 84"/>
            <p:cNvSpPr>
              <a:spLocks noChangeArrowheads="1"/>
            </p:cNvSpPr>
            <p:nvPr/>
          </p:nvSpPr>
          <p:spPr bwMode="auto">
            <a:xfrm>
              <a:off x="2281" y="2266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757" name="Oval 85"/>
            <p:cNvSpPr>
              <a:spLocks noChangeArrowheads="1"/>
            </p:cNvSpPr>
            <p:nvPr/>
          </p:nvSpPr>
          <p:spPr bwMode="auto">
            <a:xfrm>
              <a:off x="2778" y="2392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758" name="Oval 86"/>
            <p:cNvSpPr>
              <a:spLocks noChangeArrowheads="1"/>
            </p:cNvSpPr>
            <p:nvPr/>
          </p:nvSpPr>
          <p:spPr bwMode="auto">
            <a:xfrm>
              <a:off x="2254" y="2197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759" name="Oval 87"/>
            <p:cNvSpPr>
              <a:spLocks noChangeArrowheads="1"/>
            </p:cNvSpPr>
            <p:nvPr/>
          </p:nvSpPr>
          <p:spPr bwMode="auto">
            <a:xfrm>
              <a:off x="2236" y="2134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760" name="Oval 88"/>
            <p:cNvSpPr>
              <a:spLocks noChangeArrowheads="1"/>
            </p:cNvSpPr>
            <p:nvPr/>
          </p:nvSpPr>
          <p:spPr bwMode="auto">
            <a:xfrm>
              <a:off x="2206" y="2068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761" name="Oval 89"/>
            <p:cNvSpPr>
              <a:spLocks noChangeArrowheads="1"/>
            </p:cNvSpPr>
            <p:nvPr/>
          </p:nvSpPr>
          <p:spPr bwMode="auto">
            <a:xfrm>
              <a:off x="2170" y="1996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762" name="Oval 90"/>
            <p:cNvSpPr>
              <a:spLocks noChangeArrowheads="1"/>
            </p:cNvSpPr>
            <p:nvPr/>
          </p:nvSpPr>
          <p:spPr bwMode="auto">
            <a:xfrm>
              <a:off x="2338" y="1909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763" name="Oval 91"/>
            <p:cNvSpPr>
              <a:spLocks noChangeArrowheads="1"/>
            </p:cNvSpPr>
            <p:nvPr/>
          </p:nvSpPr>
          <p:spPr bwMode="auto">
            <a:xfrm>
              <a:off x="2245" y="1954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764" name="Oval 92"/>
            <p:cNvSpPr>
              <a:spLocks noChangeArrowheads="1"/>
            </p:cNvSpPr>
            <p:nvPr/>
          </p:nvSpPr>
          <p:spPr bwMode="auto">
            <a:xfrm>
              <a:off x="2428" y="1876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765" name="Oval 93"/>
            <p:cNvSpPr>
              <a:spLocks noChangeArrowheads="1"/>
            </p:cNvSpPr>
            <p:nvPr/>
          </p:nvSpPr>
          <p:spPr bwMode="auto">
            <a:xfrm>
              <a:off x="2620" y="1792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766" name="Oval 94"/>
            <p:cNvSpPr>
              <a:spLocks noChangeArrowheads="1"/>
            </p:cNvSpPr>
            <p:nvPr/>
          </p:nvSpPr>
          <p:spPr bwMode="auto">
            <a:xfrm>
              <a:off x="2521" y="1834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767" name="Oval 95"/>
            <p:cNvSpPr>
              <a:spLocks noChangeArrowheads="1"/>
            </p:cNvSpPr>
            <p:nvPr/>
          </p:nvSpPr>
          <p:spPr bwMode="auto">
            <a:xfrm>
              <a:off x="2794" y="1951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768" name="Oval 96"/>
            <p:cNvSpPr>
              <a:spLocks noChangeArrowheads="1"/>
            </p:cNvSpPr>
            <p:nvPr/>
          </p:nvSpPr>
          <p:spPr bwMode="auto">
            <a:xfrm>
              <a:off x="2677" y="1840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769" name="Oval 97"/>
            <p:cNvSpPr>
              <a:spLocks noChangeArrowheads="1"/>
            </p:cNvSpPr>
            <p:nvPr/>
          </p:nvSpPr>
          <p:spPr bwMode="auto">
            <a:xfrm>
              <a:off x="2737" y="1894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770" name="Oval 98"/>
            <p:cNvSpPr>
              <a:spLocks noChangeArrowheads="1"/>
            </p:cNvSpPr>
            <p:nvPr/>
          </p:nvSpPr>
          <p:spPr bwMode="auto">
            <a:xfrm>
              <a:off x="2848" y="2017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771" name="Oval 99"/>
            <p:cNvSpPr>
              <a:spLocks noChangeArrowheads="1"/>
            </p:cNvSpPr>
            <p:nvPr/>
          </p:nvSpPr>
          <p:spPr bwMode="auto">
            <a:xfrm>
              <a:off x="2932" y="2191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772" name="Oval 100"/>
            <p:cNvSpPr>
              <a:spLocks noChangeArrowheads="1"/>
            </p:cNvSpPr>
            <p:nvPr/>
          </p:nvSpPr>
          <p:spPr bwMode="auto">
            <a:xfrm>
              <a:off x="2905" y="2065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773" name="Oval 101"/>
            <p:cNvSpPr>
              <a:spLocks noChangeArrowheads="1"/>
            </p:cNvSpPr>
            <p:nvPr/>
          </p:nvSpPr>
          <p:spPr bwMode="auto">
            <a:xfrm>
              <a:off x="2965" y="2119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774" name="Oval 102"/>
            <p:cNvSpPr>
              <a:spLocks noChangeArrowheads="1"/>
            </p:cNvSpPr>
            <p:nvPr/>
          </p:nvSpPr>
          <p:spPr bwMode="auto">
            <a:xfrm>
              <a:off x="2857" y="2347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775" name="Oval 103"/>
            <p:cNvSpPr>
              <a:spLocks noChangeArrowheads="1"/>
            </p:cNvSpPr>
            <p:nvPr/>
          </p:nvSpPr>
          <p:spPr bwMode="auto">
            <a:xfrm>
              <a:off x="2890" y="2275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776" name="Line 104"/>
            <p:cNvSpPr>
              <a:spLocks noChangeShapeType="1"/>
            </p:cNvSpPr>
            <p:nvPr/>
          </p:nvSpPr>
          <p:spPr bwMode="auto">
            <a:xfrm flipH="1">
              <a:off x="2572" y="2217"/>
              <a:ext cx="18" cy="1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77" name="Line 105"/>
            <p:cNvSpPr>
              <a:spLocks noChangeShapeType="1"/>
            </p:cNvSpPr>
            <p:nvPr/>
          </p:nvSpPr>
          <p:spPr bwMode="auto">
            <a:xfrm flipH="1">
              <a:off x="2494" y="2214"/>
              <a:ext cx="18" cy="1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78" name="Line 106"/>
            <p:cNvSpPr>
              <a:spLocks noChangeShapeType="1"/>
            </p:cNvSpPr>
            <p:nvPr/>
          </p:nvSpPr>
          <p:spPr bwMode="auto">
            <a:xfrm flipH="1">
              <a:off x="2632" y="2259"/>
              <a:ext cx="18" cy="1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79" name="Line 107"/>
            <p:cNvSpPr>
              <a:spLocks noChangeShapeType="1"/>
            </p:cNvSpPr>
            <p:nvPr/>
          </p:nvSpPr>
          <p:spPr bwMode="auto">
            <a:xfrm flipV="1">
              <a:off x="2335" y="2247"/>
              <a:ext cx="51" cy="1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0" name="Line 108"/>
            <p:cNvSpPr>
              <a:spLocks noChangeShapeType="1"/>
            </p:cNvSpPr>
            <p:nvPr/>
          </p:nvSpPr>
          <p:spPr bwMode="auto">
            <a:xfrm flipV="1">
              <a:off x="2428" y="2232"/>
              <a:ext cx="0" cy="1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1" name="Line 109"/>
            <p:cNvSpPr>
              <a:spLocks noChangeShapeType="1"/>
            </p:cNvSpPr>
            <p:nvPr/>
          </p:nvSpPr>
          <p:spPr bwMode="auto">
            <a:xfrm>
              <a:off x="2206" y="2007"/>
              <a:ext cx="63" cy="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2" name="Line 110"/>
            <p:cNvSpPr>
              <a:spLocks noChangeShapeType="1"/>
            </p:cNvSpPr>
            <p:nvPr/>
          </p:nvSpPr>
          <p:spPr bwMode="auto">
            <a:xfrm>
              <a:off x="2272" y="1974"/>
              <a:ext cx="30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3" name="Line 111"/>
            <p:cNvSpPr>
              <a:spLocks noChangeShapeType="1"/>
            </p:cNvSpPr>
            <p:nvPr/>
          </p:nvSpPr>
          <p:spPr bwMode="auto">
            <a:xfrm>
              <a:off x="2359" y="1935"/>
              <a:ext cx="30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4" name="Line 112"/>
            <p:cNvSpPr>
              <a:spLocks noChangeShapeType="1"/>
            </p:cNvSpPr>
            <p:nvPr/>
          </p:nvSpPr>
          <p:spPr bwMode="auto">
            <a:xfrm>
              <a:off x="2446" y="1884"/>
              <a:ext cx="30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5" name="Line 113"/>
            <p:cNvSpPr>
              <a:spLocks noChangeShapeType="1"/>
            </p:cNvSpPr>
            <p:nvPr/>
          </p:nvSpPr>
          <p:spPr bwMode="auto">
            <a:xfrm>
              <a:off x="2554" y="1863"/>
              <a:ext cx="30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6" name="Line 114"/>
            <p:cNvSpPr>
              <a:spLocks noChangeShapeType="1"/>
            </p:cNvSpPr>
            <p:nvPr/>
          </p:nvSpPr>
          <p:spPr bwMode="auto">
            <a:xfrm flipH="1">
              <a:off x="2632" y="1818"/>
              <a:ext cx="6" cy="1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7" name="Line 115"/>
            <p:cNvSpPr>
              <a:spLocks noChangeShapeType="1"/>
            </p:cNvSpPr>
            <p:nvPr/>
          </p:nvSpPr>
          <p:spPr bwMode="auto">
            <a:xfrm flipH="1">
              <a:off x="2722" y="2316"/>
              <a:ext cx="12" cy="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8" name="Line 116"/>
            <p:cNvSpPr>
              <a:spLocks noChangeShapeType="1"/>
            </p:cNvSpPr>
            <p:nvPr/>
          </p:nvSpPr>
          <p:spPr bwMode="auto">
            <a:xfrm flipH="1" flipV="1">
              <a:off x="2770" y="2310"/>
              <a:ext cx="27" cy="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9" name="Line 117"/>
            <p:cNvSpPr>
              <a:spLocks noChangeShapeType="1"/>
            </p:cNvSpPr>
            <p:nvPr/>
          </p:nvSpPr>
          <p:spPr bwMode="auto">
            <a:xfrm flipH="1" flipV="1">
              <a:off x="2779" y="2301"/>
              <a:ext cx="93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0" name="Line 118"/>
            <p:cNvSpPr>
              <a:spLocks noChangeShapeType="1"/>
            </p:cNvSpPr>
            <p:nvPr/>
          </p:nvSpPr>
          <p:spPr bwMode="auto">
            <a:xfrm flipH="1" flipV="1">
              <a:off x="2827" y="2241"/>
              <a:ext cx="93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1" name="Line 119"/>
            <p:cNvSpPr>
              <a:spLocks noChangeShapeType="1"/>
            </p:cNvSpPr>
            <p:nvPr/>
          </p:nvSpPr>
          <p:spPr bwMode="auto">
            <a:xfrm flipH="1" flipV="1">
              <a:off x="2872" y="2169"/>
              <a:ext cx="90" cy="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2" name="Line 120"/>
            <p:cNvSpPr>
              <a:spLocks noChangeShapeType="1"/>
            </p:cNvSpPr>
            <p:nvPr/>
          </p:nvSpPr>
          <p:spPr bwMode="auto">
            <a:xfrm flipH="1" flipV="1">
              <a:off x="2863" y="2139"/>
              <a:ext cx="111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3" name="Line 121"/>
            <p:cNvSpPr>
              <a:spLocks noChangeShapeType="1"/>
            </p:cNvSpPr>
            <p:nvPr/>
          </p:nvSpPr>
          <p:spPr bwMode="auto">
            <a:xfrm flipH="1">
              <a:off x="2857" y="2091"/>
              <a:ext cx="66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4" name="Line 122"/>
            <p:cNvSpPr>
              <a:spLocks noChangeShapeType="1"/>
            </p:cNvSpPr>
            <p:nvPr/>
          </p:nvSpPr>
          <p:spPr bwMode="auto">
            <a:xfrm flipH="1">
              <a:off x="2716" y="1911"/>
              <a:ext cx="36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5" name="Line 123"/>
            <p:cNvSpPr>
              <a:spLocks noChangeShapeType="1"/>
            </p:cNvSpPr>
            <p:nvPr/>
          </p:nvSpPr>
          <p:spPr bwMode="auto">
            <a:xfrm flipH="1">
              <a:off x="2776" y="1971"/>
              <a:ext cx="30" cy="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6" name="Line 124"/>
            <p:cNvSpPr>
              <a:spLocks noChangeShapeType="1"/>
            </p:cNvSpPr>
            <p:nvPr/>
          </p:nvSpPr>
          <p:spPr bwMode="auto">
            <a:xfrm flipH="1">
              <a:off x="2824" y="2043"/>
              <a:ext cx="30" cy="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7" name="Line 125"/>
            <p:cNvSpPr>
              <a:spLocks noChangeShapeType="1"/>
            </p:cNvSpPr>
            <p:nvPr/>
          </p:nvSpPr>
          <p:spPr bwMode="auto">
            <a:xfrm flipH="1">
              <a:off x="2656" y="1875"/>
              <a:ext cx="30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8" name="Oval 126"/>
            <p:cNvSpPr>
              <a:spLocks noChangeArrowheads="1"/>
            </p:cNvSpPr>
            <p:nvPr/>
          </p:nvSpPr>
          <p:spPr bwMode="auto">
            <a:xfrm>
              <a:off x="2155" y="1977"/>
              <a:ext cx="69" cy="68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799" name="Oval 127"/>
            <p:cNvSpPr>
              <a:spLocks noChangeArrowheads="1"/>
            </p:cNvSpPr>
            <p:nvPr/>
          </p:nvSpPr>
          <p:spPr bwMode="auto">
            <a:xfrm>
              <a:off x="2948" y="2100"/>
              <a:ext cx="69" cy="68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00" name="Oval 128"/>
            <p:cNvSpPr>
              <a:spLocks noChangeArrowheads="1"/>
            </p:cNvSpPr>
            <p:nvPr/>
          </p:nvSpPr>
          <p:spPr bwMode="auto">
            <a:xfrm>
              <a:off x="2310" y="2322"/>
              <a:ext cx="69" cy="68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01" name="Oval 129"/>
            <p:cNvSpPr>
              <a:spLocks noChangeArrowheads="1"/>
            </p:cNvSpPr>
            <p:nvPr/>
          </p:nvSpPr>
          <p:spPr bwMode="auto">
            <a:xfrm>
              <a:off x="2789" y="2373"/>
              <a:ext cx="69" cy="68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3802" name="Oval 130"/>
            <p:cNvSpPr>
              <a:spLocks noChangeArrowheads="1"/>
            </p:cNvSpPr>
            <p:nvPr/>
          </p:nvSpPr>
          <p:spPr bwMode="auto">
            <a:xfrm>
              <a:off x="2601" y="1775"/>
              <a:ext cx="69" cy="68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73740" name="Line 131"/>
          <p:cNvSpPr>
            <a:spLocks noChangeShapeType="1"/>
          </p:cNvSpPr>
          <p:nvPr/>
        </p:nvSpPr>
        <p:spPr bwMode="auto">
          <a:xfrm>
            <a:off x="3197225" y="2341563"/>
            <a:ext cx="1217613" cy="166687"/>
          </a:xfrm>
          <a:prstGeom prst="line">
            <a:avLst/>
          </a:prstGeom>
          <a:noFill/>
          <a:ln w="19050">
            <a:solidFill>
              <a:srgbClr val="0066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1" name="Rectangle 135"/>
          <p:cNvSpPr>
            <a:spLocks noChangeArrowheads="1"/>
          </p:cNvSpPr>
          <p:nvPr/>
        </p:nvSpPr>
        <p:spPr bwMode="auto">
          <a:xfrm>
            <a:off x="341313" y="4713288"/>
            <a:ext cx="2590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000" u="sng">
                <a:solidFill>
                  <a:srgbClr val="0066FF"/>
                </a:solidFill>
              </a:rPr>
              <a:t>Normals </a:t>
            </a:r>
            <a:r>
              <a:rPr lang="en-US" sz="2000"/>
              <a:t>interpolated</a:t>
            </a:r>
            <a:r>
              <a:rPr lang="en-US" sz="1800"/>
              <a:t> </a:t>
            </a:r>
          </a:p>
        </p:txBody>
      </p:sp>
      <p:graphicFrame>
        <p:nvGraphicFramePr>
          <p:cNvPr id="73742" name="Object 136"/>
          <p:cNvGraphicFramePr>
            <a:graphicFrameLocks noChangeAspect="1"/>
          </p:cNvGraphicFramePr>
          <p:nvPr/>
        </p:nvGraphicFramePr>
        <p:xfrm>
          <a:off x="3343275" y="4638675"/>
          <a:ext cx="2430463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72" name="Equation" r:id="rId12" imgW="1346200" imgH="228600" progId="Equation.3">
                  <p:embed/>
                </p:oleObj>
              </mc:Choice>
              <mc:Fallback>
                <p:oleObj name="Equation" r:id="rId12" imgW="1346200" imgH="228600" progId="Equation.3">
                  <p:embed/>
                  <p:pic>
                    <p:nvPicPr>
                      <p:cNvPr id="0" name="Object 1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3275" y="4638675"/>
                        <a:ext cx="2430463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43" name="Rectangle 137"/>
          <p:cNvSpPr>
            <a:spLocks noChangeArrowheads="1"/>
          </p:cNvSpPr>
          <p:nvPr/>
        </p:nvSpPr>
        <p:spPr bwMode="auto">
          <a:xfrm>
            <a:off x="369888" y="5643563"/>
            <a:ext cx="587057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 u="sng">
                <a:solidFill>
                  <a:srgbClr val="0066FF"/>
                </a:solidFill>
              </a:rPr>
              <a:t>Albedo </a:t>
            </a:r>
            <a:r>
              <a:rPr lang="en-US" sz="2000"/>
              <a:t>implied by the shape (closed form solution)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/>
              <a:t>            (knowing light dir+color)</a:t>
            </a:r>
          </a:p>
        </p:txBody>
      </p:sp>
      <p:graphicFrame>
        <p:nvGraphicFramePr>
          <p:cNvPr id="73744" name="Object 138"/>
          <p:cNvGraphicFramePr>
            <a:graphicFrameLocks noChangeAspect="1"/>
          </p:cNvGraphicFramePr>
          <p:nvPr/>
        </p:nvGraphicFramePr>
        <p:xfrm>
          <a:off x="3340100" y="5057775"/>
          <a:ext cx="3221038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73" name="Equation" r:id="rId14" imgW="1866900" imgH="381000" progId="Equation.3">
                  <p:embed/>
                </p:oleObj>
              </mc:Choice>
              <mc:Fallback>
                <p:oleObj name="Equation" r:id="rId14" imgW="1866900" imgH="381000" progId="Equation.3">
                  <p:embed/>
                  <p:pic>
                    <p:nvPicPr>
                      <p:cNvPr id="0" name="Object 1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0100" y="5057775"/>
                        <a:ext cx="3221038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45" name="Rectangle 139"/>
          <p:cNvSpPr>
            <a:spLocks noChangeArrowheads="1"/>
          </p:cNvSpPr>
          <p:nvPr/>
        </p:nvSpPr>
        <p:spPr bwMode="auto">
          <a:xfrm>
            <a:off x="322263" y="6391275"/>
            <a:ext cx="3530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000" u="sng">
                <a:solidFill>
                  <a:srgbClr val="0066FF"/>
                </a:solidFill>
              </a:rPr>
              <a:t>Visibility/shadows</a:t>
            </a:r>
            <a:r>
              <a:rPr lang="en-US" sz="2000"/>
              <a:t>  Z buffering</a:t>
            </a:r>
          </a:p>
        </p:txBody>
      </p:sp>
      <p:sp>
        <p:nvSpPr>
          <p:cNvPr id="73746" name="Rectangle 140"/>
          <p:cNvSpPr>
            <a:spLocks noChangeArrowheads="1"/>
          </p:cNvSpPr>
          <p:nvPr/>
        </p:nvSpPr>
        <p:spPr bwMode="auto">
          <a:xfrm>
            <a:off x="344488" y="4100513"/>
            <a:ext cx="16652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000" u="sng">
                <a:solidFill>
                  <a:srgbClr val="0066FF"/>
                </a:solidFill>
              </a:rPr>
              <a:t>Cost function</a:t>
            </a:r>
            <a:endParaRPr lang="en-US" sz="2000"/>
          </a:p>
        </p:txBody>
      </p:sp>
      <p:graphicFrame>
        <p:nvGraphicFramePr>
          <p:cNvPr id="73747" name="Object 141"/>
          <p:cNvGraphicFramePr>
            <a:graphicFrameLocks noChangeAspect="1"/>
          </p:cNvGraphicFramePr>
          <p:nvPr/>
        </p:nvGraphicFramePr>
        <p:xfrm>
          <a:off x="3309938" y="4103688"/>
          <a:ext cx="5094287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74" name="Equation" r:id="rId16" imgW="3670300" imgH="368300" progId="Equation.3">
                  <p:embed/>
                </p:oleObj>
              </mc:Choice>
              <mc:Fallback>
                <p:oleObj name="Equation" r:id="rId16" imgW="3670300" imgH="368300" progId="Equation.3">
                  <p:embed/>
                  <p:pic>
                    <p:nvPicPr>
                      <p:cNvPr id="0" name="Object 1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9938" y="4103688"/>
                        <a:ext cx="5094287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Surface discretization</a:t>
            </a:r>
          </a:p>
        </p:txBody>
      </p:sp>
      <p:pic>
        <p:nvPicPr>
          <p:cNvPr id="74755" name="Picture 3" descr="dog_shad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38" y="1558925"/>
            <a:ext cx="1300162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56" name="Group 4"/>
          <p:cNvGrpSpPr>
            <a:grpSpLocks/>
          </p:cNvGrpSpPr>
          <p:nvPr/>
        </p:nvGrpSpPr>
        <p:grpSpPr bwMode="auto">
          <a:xfrm>
            <a:off x="6877050" y="2516188"/>
            <a:ext cx="514350" cy="495300"/>
            <a:chOff x="1272" y="1564"/>
            <a:chExt cx="324" cy="312"/>
          </a:xfrm>
        </p:grpSpPr>
        <p:sp>
          <p:nvSpPr>
            <p:cNvPr id="74763" name="Freeform 5"/>
            <p:cNvSpPr>
              <a:spLocks/>
            </p:cNvSpPr>
            <p:nvPr/>
          </p:nvSpPr>
          <p:spPr bwMode="auto">
            <a:xfrm>
              <a:off x="1376" y="1564"/>
              <a:ext cx="160" cy="148"/>
            </a:xfrm>
            <a:custGeom>
              <a:avLst/>
              <a:gdLst>
                <a:gd name="T0" fmla="*/ 0 w 160"/>
                <a:gd name="T1" fmla="*/ 0 h 148"/>
                <a:gd name="T2" fmla="*/ 16 w 160"/>
                <a:gd name="T3" fmla="*/ 148 h 148"/>
                <a:gd name="T4" fmla="*/ 160 w 160"/>
                <a:gd name="T5" fmla="*/ 120 h 148"/>
                <a:gd name="T6" fmla="*/ 0 w 160"/>
                <a:gd name="T7" fmla="*/ 0 h 14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" h="148">
                  <a:moveTo>
                    <a:pt x="0" y="0"/>
                  </a:moveTo>
                  <a:lnTo>
                    <a:pt x="16" y="148"/>
                  </a:lnTo>
                  <a:lnTo>
                    <a:pt x="160" y="12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64" name="Freeform 6"/>
            <p:cNvSpPr>
              <a:spLocks/>
            </p:cNvSpPr>
            <p:nvPr/>
          </p:nvSpPr>
          <p:spPr bwMode="auto">
            <a:xfrm>
              <a:off x="1324" y="1684"/>
              <a:ext cx="272" cy="132"/>
            </a:xfrm>
            <a:custGeom>
              <a:avLst/>
              <a:gdLst>
                <a:gd name="T0" fmla="*/ 76 w 272"/>
                <a:gd name="T1" fmla="*/ 28 h 132"/>
                <a:gd name="T2" fmla="*/ 136 w 272"/>
                <a:gd name="T3" fmla="*/ 84 h 132"/>
                <a:gd name="T4" fmla="*/ 212 w 272"/>
                <a:gd name="T5" fmla="*/ 0 h 132"/>
                <a:gd name="T6" fmla="*/ 272 w 272"/>
                <a:gd name="T7" fmla="*/ 68 h 132"/>
                <a:gd name="T8" fmla="*/ 140 w 272"/>
                <a:gd name="T9" fmla="*/ 84 h 132"/>
                <a:gd name="T10" fmla="*/ 0 w 272"/>
                <a:gd name="T11" fmla="*/ 132 h 132"/>
                <a:gd name="T12" fmla="*/ 76 w 272"/>
                <a:gd name="T13" fmla="*/ 28 h 1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2" h="132">
                  <a:moveTo>
                    <a:pt x="76" y="28"/>
                  </a:moveTo>
                  <a:lnTo>
                    <a:pt x="136" y="84"/>
                  </a:lnTo>
                  <a:lnTo>
                    <a:pt x="212" y="0"/>
                  </a:lnTo>
                  <a:lnTo>
                    <a:pt x="272" y="68"/>
                  </a:lnTo>
                  <a:lnTo>
                    <a:pt x="140" y="84"/>
                  </a:lnTo>
                  <a:lnTo>
                    <a:pt x="0" y="132"/>
                  </a:lnTo>
                  <a:lnTo>
                    <a:pt x="76" y="28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65" name="Freeform 7"/>
            <p:cNvSpPr>
              <a:spLocks/>
            </p:cNvSpPr>
            <p:nvPr/>
          </p:nvSpPr>
          <p:spPr bwMode="auto">
            <a:xfrm>
              <a:off x="1272" y="1568"/>
              <a:ext cx="132" cy="144"/>
            </a:xfrm>
            <a:custGeom>
              <a:avLst/>
              <a:gdLst>
                <a:gd name="T0" fmla="*/ 132 w 132"/>
                <a:gd name="T1" fmla="*/ 144 h 144"/>
                <a:gd name="T2" fmla="*/ 0 w 132"/>
                <a:gd name="T3" fmla="*/ 92 h 144"/>
                <a:gd name="T4" fmla="*/ 104 w 132"/>
                <a:gd name="T5" fmla="*/ 0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2" h="144">
                  <a:moveTo>
                    <a:pt x="132" y="144"/>
                  </a:moveTo>
                  <a:lnTo>
                    <a:pt x="0" y="92"/>
                  </a:lnTo>
                  <a:lnTo>
                    <a:pt x="104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66" name="Freeform 8"/>
            <p:cNvSpPr>
              <a:spLocks/>
            </p:cNvSpPr>
            <p:nvPr/>
          </p:nvSpPr>
          <p:spPr bwMode="auto">
            <a:xfrm>
              <a:off x="1392" y="1564"/>
              <a:ext cx="176" cy="120"/>
            </a:xfrm>
            <a:custGeom>
              <a:avLst/>
              <a:gdLst>
                <a:gd name="T0" fmla="*/ 0 w 176"/>
                <a:gd name="T1" fmla="*/ 0 h 120"/>
                <a:gd name="T2" fmla="*/ 124 w 176"/>
                <a:gd name="T3" fmla="*/ 16 h 120"/>
                <a:gd name="T4" fmla="*/ 148 w 176"/>
                <a:gd name="T5" fmla="*/ 120 h 120"/>
                <a:gd name="T6" fmla="*/ 176 w 176"/>
                <a:gd name="T7" fmla="*/ 68 h 120"/>
                <a:gd name="T8" fmla="*/ 120 w 176"/>
                <a:gd name="T9" fmla="*/ 16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6" h="120">
                  <a:moveTo>
                    <a:pt x="0" y="0"/>
                  </a:moveTo>
                  <a:lnTo>
                    <a:pt x="124" y="16"/>
                  </a:lnTo>
                  <a:lnTo>
                    <a:pt x="148" y="120"/>
                  </a:lnTo>
                  <a:lnTo>
                    <a:pt x="176" y="68"/>
                  </a:lnTo>
                  <a:lnTo>
                    <a:pt x="120" y="1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67" name="Freeform 9"/>
            <p:cNvSpPr>
              <a:spLocks/>
            </p:cNvSpPr>
            <p:nvPr/>
          </p:nvSpPr>
          <p:spPr bwMode="auto">
            <a:xfrm>
              <a:off x="1336" y="1768"/>
              <a:ext cx="168" cy="108"/>
            </a:xfrm>
            <a:custGeom>
              <a:avLst/>
              <a:gdLst>
                <a:gd name="T0" fmla="*/ 0 w 168"/>
                <a:gd name="T1" fmla="*/ 48 h 108"/>
                <a:gd name="T2" fmla="*/ 168 w 168"/>
                <a:gd name="T3" fmla="*/ 108 h 108"/>
                <a:gd name="T4" fmla="*/ 124 w 168"/>
                <a:gd name="T5" fmla="*/ 0 h 1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8" h="108">
                  <a:moveTo>
                    <a:pt x="0" y="48"/>
                  </a:moveTo>
                  <a:lnTo>
                    <a:pt x="168" y="108"/>
                  </a:lnTo>
                  <a:lnTo>
                    <a:pt x="124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68" name="Line 10"/>
            <p:cNvSpPr>
              <a:spLocks noChangeShapeType="1"/>
            </p:cNvSpPr>
            <p:nvPr/>
          </p:nvSpPr>
          <p:spPr bwMode="auto">
            <a:xfrm flipV="1">
              <a:off x="1500" y="1756"/>
              <a:ext cx="96" cy="1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69" name="Oval 11"/>
            <p:cNvSpPr>
              <a:spLocks noChangeArrowheads="1"/>
            </p:cNvSpPr>
            <p:nvPr/>
          </p:nvSpPr>
          <p:spPr bwMode="auto">
            <a:xfrm>
              <a:off x="1428" y="1624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770" name="Oval 12"/>
            <p:cNvSpPr>
              <a:spLocks noChangeArrowheads="1"/>
            </p:cNvSpPr>
            <p:nvPr/>
          </p:nvSpPr>
          <p:spPr bwMode="auto">
            <a:xfrm>
              <a:off x="1401" y="1642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771" name="Oval 13"/>
            <p:cNvSpPr>
              <a:spLocks noChangeArrowheads="1"/>
            </p:cNvSpPr>
            <p:nvPr/>
          </p:nvSpPr>
          <p:spPr bwMode="auto">
            <a:xfrm>
              <a:off x="1395" y="1603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772" name="Oval 14"/>
            <p:cNvSpPr>
              <a:spLocks noChangeArrowheads="1"/>
            </p:cNvSpPr>
            <p:nvPr/>
          </p:nvSpPr>
          <p:spPr bwMode="auto">
            <a:xfrm>
              <a:off x="1431" y="1648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773" name="Oval 15"/>
            <p:cNvSpPr>
              <a:spLocks noChangeArrowheads="1"/>
            </p:cNvSpPr>
            <p:nvPr/>
          </p:nvSpPr>
          <p:spPr bwMode="auto">
            <a:xfrm>
              <a:off x="1416" y="1672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774" name="Oval 16"/>
            <p:cNvSpPr>
              <a:spLocks noChangeArrowheads="1"/>
            </p:cNvSpPr>
            <p:nvPr/>
          </p:nvSpPr>
          <p:spPr bwMode="auto">
            <a:xfrm>
              <a:off x="1455" y="166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775" name="Oval 17"/>
            <p:cNvSpPr>
              <a:spLocks noChangeArrowheads="1"/>
            </p:cNvSpPr>
            <p:nvPr/>
          </p:nvSpPr>
          <p:spPr bwMode="auto">
            <a:xfrm>
              <a:off x="1458" y="1645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776" name="Oval 18"/>
            <p:cNvSpPr>
              <a:spLocks noChangeArrowheads="1"/>
            </p:cNvSpPr>
            <p:nvPr/>
          </p:nvSpPr>
          <p:spPr bwMode="auto">
            <a:xfrm>
              <a:off x="1350" y="1612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777" name="Oval 19"/>
            <p:cNvSpPr>
              <a:spLocks noChangeArrowheads="1"/>
            </p:cNvSpPr>
            <p:nvPr/>
          </p:nvSpPr>
          <p:spPr bwMode="auto">
            <a:xfrm>
              <a:off x="1347" y="163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778" name="Oval 20"/>
            <p:cNvSpPr>
              <a:spLocks noChangeArrowheads="1"/>
            </p:cNvSpPr>
            <p:nvPr/>
          </p:nvSpPr>
          <p:spPr bwMode="auto">
            <a:xfrm>
              <a:off x="1320" y="162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779" name="Oval 21"/>
            <p:cNvSpPr>
              <a:spLocks noChangeArrowheads="1"/>
            </p:cNvSpPr>
            <p:nvPr/>
          </p:nvSpPr>
          <p:spPr bwMode="auto">
            <a:xfrm>
              <a:off x="1485" y="166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780" name="Oval 22"/>
            <p:cNvSpPr>
              <a:spLocks noChangeArrowheads="1"/>
            </p:cNvSpPr>
            <p:nvPr/>
          </p:nvSpPr>
          <p:spPr bwMode="auto">
            <a:xfrm>
              <a:off x="1335" y="165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781" name="Oval 23"/>
            <p:cNvSpPr>
              <a:spLocks noChangeArrowheads="1"/>
            </p:cNvSpPr>
            <p:nvPr/>
          </p:nvSpPr>
          <p:spPr bwMode="auto">
            <a:xfrm>
              <a:off x="1500" y="162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782" name="Oval 24"/>
            <p:cNvSpPr>
              <a:spLocks noChangeArrowheads="1"/>
            </p:cNvSpPr>
            <p:nvPr/>
          </p:nvSpPr>
          <p:spPr bwMode="auto">
            <a:xfrm>
              <a:off x="1422" y="1576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783" name="Oval 25"/>
            <p:cNvSpPr>
              <a:spLocks noChangeArrowheads="1"/>
            </p:cNvSpPr>
            <p:nvPr/>
          </p:nvSpPr>
          <p:spPr bwMode="auto">
            <a:xfrm>
              <a:off x="1449" y="1591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784" name="Oval 26"/>
            <p:cNvSpPr>
              <a:spLocks noChangeArrowheads="1"/>
            </p:cNvSpPr>
            <p:nvPr/>
          </p:nvSpPr>
          <p:spPr bwMode="auto">
            <a:xfrm>
              <a:off x="1485" y="1585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785" name="Oval 27"/>
            <p:cNvSpPr>
              <a:spLocks noChangeArrowheads="1"/>
            </p:cNvSpPr>
            <p:nvPr/>
          </p:nvSpPr>
          <p:spPr bwMode="auto">
            <a:xfrm>
              <a:off x="1473" y="1612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786" name="Oval 28"/>
            <p:cNvSpPr>
              <a:spLocks noChangeArrowheads="1"/>
            </p:cNvSpPr>
            <p:nvPr/>
          </p:nvSpPr>
          <p:spPr bwMode="auto">
            <a:xfrm>
              <a:off x="1454" y="173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787" name="Oval 29"/>
            <p:cNvSpPr>
              <a:spLocks noChangeArrowheads="1"/>
            </p:cNvSpPr>
            <p:nvPr/>
          </p:nvSpPr>
          <p:spPr bwMode="auto">
            <a:xfrm>
              <a:off x="1491" y="169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788" name="Oval 30"/>
            <p:cNvSpPr>
              <a:spLocks noChangeArrowheads="1"/>
            </p:cNvSpPr>
            <p:nvPr/>
          </p:nvSpPr>
          <p:spPr bwMode="auto">
            <a:xfrm>
              <a:off x="1434" y="1711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789" name="Oval 31"/>
            <p:cNvSpPr>
              <a:spLocks noChangeArrowheads="1"/>
            </p:cNvSpPr>
            <p:nvPr/>
          </p:nvSpPr>
          <p:spPr bwMode="auto">
            <a:xfrm>
              <a:off x="1469" y="1705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790" name="Oval 32"/>
            <p:cNvSpPr>
              <a:spLocks noChangeArrowheads="1"/>
            </p:cNvSpPr>
            <p:nvPr/>
          </p:nvSpPr>
          <p:spPr bwMode="auto">
            <a:xfrm>
              <a:off x="1528" y="1695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791" name="Oval 33"/>
            <p:cNvSpPr>
              <a:spLocks noChangeArrowheads="1"/>
            </p:cNvSpPr>
            <p:nvPr/>
          </p:nvSpPr>
          <p:spPr bwMode="auto">
            <a:xfrm>
              <a:off x="1477" y="1771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792" name="Oval 34"/>
            <p:cNvSpPr>
              <a:spLocks noChangeArrowheads="1"/>
            </p:cNvSpPr>
            <p:nvPr/>
          </p:nvSpPr>
          <p:spPr bwMode="auto">
            <a:xfrm>
              <a:off x="1528" y="172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793" name="Oval 35"/>
            <p:cNvSpPr>
              <a:spLocks noChangeArrowheads="1"/>
            </p:cNvSpPr>
            <p:nvPr/>
          </p:nvSpPr>
          <p:spPr bwMode="auto">
            <a:xfrm>
              <a:off x="1497" y="1738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794" name="Oval 36"/>
            <p:cNvSpPr>
              <a:spLocks noChangeArrowheads="1"/>
            </p:cNvSpPr>
            <p:nvPr/>
          </p:nvSpPr>
          <p:spPr bwMode="auto">
            <a:xfrm>
              <a:off x="1491" y="169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795" name="Oval 37"/>
            <p:cNvSpPr>
              <a:spLocks noChangeArrowheads="1"/>
            </p:cNvSpPr>
            <p:nvPr/>
          </p:nvSpPr>
          <p:spPr bwMode="auto">
            <a:xfrm>
              <a:off x="1527" y="1744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796" name="Oval 38"/>
            <p:cNvSpPr>
              <a:spLocks noChangeArrowheads="1"/>
            </p:cNvSpPr>
            <p:nvPr/>
          </p:nvSpPr>
          <p:spPr bwMode="auto">
            <a:xfrm>
              <a:off x="1456" y="183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797" name="Oval 39"/>
            <p:cNvSpPr>
              <a:spLocks noChangeArrowheads="1"/>
            </p:cNvSpPr>
            <p:nvPr/>
          </p:nvSpPr>
          <p:spPr bwMode="auto">
            <a:xfrm>
              <a:off x="1415" y="1813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798" name="Oval 40"/>
            <p:cNvSpPr>
              <a:spLocks noChangeArrowheads="1"/>
            </p:cNvSpPr>
            <p:nvPr/>
          </p:nvSpPr>
          <p:spPr bwMode="auto">
            <a:xfrm>
              <a:off x="1554" y="1741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799" name="Oval 41"/>
            <p:cNvSpPr>
              <a:spLocks noChangeArrowheads="1"/>
            </p:cNvSpPr>
            <p:nvPr/>
          </p:nvSpPr>
          <p:spPr bwMode="auto">
            <a:xfrm>
              <a:off x="1505" y="1766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800" name="Oval 42"/>
            <p:cNvSpPr>
              <a:spLocks noChangeArrowheads="1"/>
            </p:cNvSpPr>
            <p:nvPr/>
          </p:nvSpPr>
          <p:spPr bwMode="auto">
            <a:xfrm>
              <a:off x="1412" y="1752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801" name="Oval 43"/>
            <p:cNvSpPr>
              <a:spLocks noChangeArrowheads="1"/>
            </p:cNvSpPr>
            <p:nvPr/>
          </p:nvSpPr>
          <p:spPr bwMode="auto">
            <a:xfrm>
              <a:off x="1377" y="176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802" name="Oval 44"/>
            <p:cNvSpPr>
              <a:spLocks noChangeArrowheads="1"/>
            </p:cNvSpPr>
            <p:nvPr/>
          </p:nvSpPr>
          <p:spPr bwMode="auto">
            <a:xfrm>
              <a:off x="1391" y="173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803" name="Oval 45"/>
            <p:cNvSpPr>
              <a:spLocks noChangeArrowheads="1"/>
            </p:cNvSpPr>
            <p:nvPr/>
          </p:nvSpPr>
          <p:spPr bwMode="auto">
            <a:xfrm>
              <a:off x="1375" y="1798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804" name="Oval 46"/>
            <p:cNvSpPr>
              <a:spLocks noChangeArrowheads="1"/>
            </p:cNvSpPr>
            <p:nvPr/>
          </p:nvSpPr>
          <p:spPr bwMode="auto">
            <a:xfrm>
              <a:off x="1358" y="177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805" name="Oval 47"/>
            <p:cNvSpPr>
              <a:spLocks noChangeArrowheads="1"/>
            </p:cNvSpPr>
            <p:nvPr/>
          </p:nvSpPr>
          <p:spPr bwMode="auto">
            <a:xfrm>
              <a:off x="1403" y="179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806" name="Oval 48"/>
            <p:cNvSpPr>
              <a:spLocks noChangeArrowheads="1"/>
            </p:cNvSpPr>
            <p:nvPr/>
          </p:nvSpPr>
          <p:spPr bwMode="auto">
            <a:xfrm>
              <a:off x="1436" y="177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807" name="Oval 49"/>
            <p:cNvSpPr>
              <a:spLocks noChangeArrowheads="1"/>
            </p:cNvSpPr>
            <p:nvPr/>
          </p:nvSpPr>
          <p:spPr bwMode="auto">
            <a:xfrm>
              <a:off x="1433" y="1806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808" name="Oval 50"/>
            <p:cNvSpPr>
              <a:spLocks noChangeArrowheads="1"/>
            </p:cNvSpPr>
            <p:nvPr/>
          </p:nvSpPr>
          <p:spPr bwMode="auto">
            <a:xfrm>
              <a:off x="1524" y="179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809" name="Oval 51"/>
            <p:cNvSpPr>
              <a:spLocks noChangeArrowheads="1"/>
            </p:cNvSpPr>
            <p:nvPr/>
          </p:nvSpPr>
          <p:spPr bwMode="auto">
            <a:xfrm>
              <a:off x="1497" y="1738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810" name="Oval 52"/>
            <p:cNvSpPr>
              <a:spLocks noChangeArrowheads="1"/>
            </p:cNvSpPr>
            <p:nvPr/>
          </p:nvSpPr>
          <p:spPr bwMode="auto">
            <a:xfrm>
              <a:off x="1491" y="169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811" name="Oval 53"/>
            <p:cNvSpPr>
              <a:spLocks noChangeArrowheads="1"/>
            </p:cNvSpPr>
            <p:nvPr/>
          </p:nvSpPr>
          <p:spPr bwMode="auto">
            <a:xfrm>
              <a:off x="1527" y="1744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812" name="Oval 54"/>
            <p:cNvSpPr>
              <a:spLocks noChangeArrowheads="1"/>
            </p:cNvSpPr>
            <p:nvPr/>
          </p:nvSpPr>
          <p:spPr bwMode="auto">
            <a:xfrm>
              <a:off x="1500" y="1796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813" name="Oval 55"/>
            <p:cNvSpPr>
              <a:spLocks noChangeArrowheads="1"/>
            </p:cNvSpPr>
            <p:nvPr/>
          </p:nvSpPr>
          <p:spPr bwMode="auto">
            <a:xfrm>
              <a:off x="1533" y="176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814" name="Oval 56"/>
            <p:cNvSpPr>
              <a:spLocks noChangeArrowheads="1"/>
            </p:cNvSpPr>
            <p:nvPr/>
          </p:nvSpPr>
          <p:spPr bwMode="auto">
            <a:xfrm>
              <a:off x="1548" y="1721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815" name="Oval 57"/>
            <p:cNvSpPr>
              <a:spLocks noChangeArrowheads="1"/>
            </p:cNvSpPr>
            <p:nvPr/>
          </p:nvSpPr>
          <p:spPr bwMode="auto">
            <a:xfrm>
              <a:off x="1553" y="176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816" name="Oval 58"/>
            <p:cNvSpPr>
              <a:spLocks noChangeArrowheads="1"/>
            </p:cNvSpPr>
            <p:nvPr/>
          </p:nvSpPr>
          <p:spPr bwMode="auto">
            <a:xfrm>
              <a:off x="1543" y="1638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817" name="Oval 59"/>
            <p:cNvSpPr>
              <a:spLocks noChangeArrowheads="1"/>
            </p:cNvSpPr>
            <p:nvPr/>
          </p:nvSpPr>
          <p:spPr bwMode="auto">
            <a:xfrm>
              <a:off x="1525" y="160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818" name="Oval 60"/>
            <p:cNvSpPr>
              <a:spLocks noChangeArrowheads="1"/>
            </p:cNvSpPr>
            <p:nvPr/>
          </p:nvSpPr>
          <p:spPr bwMode="auto">
            <a:xfrm>
              <a:off x="1502" y="1828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74819" name="Oval 61"/>
            <p:cNvSpPr>
              <a:spLocks noChangeArrowheads="1"/>
            </p:cNvSpPr>
            <p:nvPr/>
          </p:nvSpPr>
          <p:spPr bwMode="auto">
            <a:xfrm>
              <a:off x="1393" y="1661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74757" name="Rectangle 62"/>
          <p:cNvSpPr>
            <a:spLocks noChangeArrowheads="1"/>
          </p:cNvSpPr>
          <p:nvPr/>
        </p:nvSpPr>
        <p:spPr bwMode="auto">
          <a:xfrm>
            <a:off x="111125" y="1355725"/>
            <a:ext cx="33162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000" u="sng">
                <a:solidFill>
                  <a:srgbClr val="0066FF"/>
                </a:solidFill>
              </a:rPr>
              <a:t>Regularizer </a:t>
            </a:r>
            <a:r>
              <a:rPr lang="en-US" sz="2000"/>
              <a:t>mean curvature</a:t>
            </a:r>
          </a:p>
        </p:txBody>
      </p:sp>
      <p:sp>
        <p:nvSpPr>
          <p:cNvPr id="74758" name="Rectangle 63"/>
          <p:cNvSpPr>
            <a:spLocks noChangeArrowheads="1"/>
          </p:cNvSpPr>
          <p:nvPr/>
        </p:nvSpPr>
        <p:spPr bwMode="auto">
          <a:xfrm>
            <a:off x="152400" y="2605088"/>
            <a:ext cx="31448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000" u="sng">
                <a:solidFill>
                  <a:srgbClr val="0066FF"/>
                </a:solidFill>
              </a:rPr>
              <a:t>Gradient</a:t>
            </a:r>
            <a:r>
              <a:rPr lang="en-US" sz="2000"/>
              <a:t> finite differences</a:t>
            </a:r>
            <a:r>
              <a:rPr lang="en-US" sz="2000" u="sng"/>
              <a:t> </a:t>
            </a:r>
          </a:p>
        </p:txBody>
      </p:sp>
      <p:graphicFrame>
        <p:nvGraphicFramePr>
          <p:cNvPr id="74759" name="Object 64"/>
          <p:cNvGraphicFramePr>
            <a:graphicFrameLocks noChangeAspect="1"/>
          </p:cNvGraphicFramePr>
          <p:nvPr/>
        </p:nvGraphicFramePr>
        <p:xfrm>
          <a:off x="1562100" y="1749425"/>
          <a:ext cx="2528888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20" name="Equation" r:id="rId4" imgW="1485900" imgH="393700" progId="Equation.3">
                  <p:embed/>
                </p:oleObj>
              </mc:Choice>
              <mc:Fallback>
                <p:oleObj name="Equation" r:id="rId4" imgW="1485900" imgH="393700" progId="Equation.3">
                  <p:embed/>
                  <p:pic>
                    <p:nvPicPr>
                      <p:cNvPr id="0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2100" y="1749425"/>
                        <a:ext cx="2528888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60" name="Rectangle 65"/>
          <p:cNvSpPr>
            <a:spLocks noChangeArrowheads="1"/>
          </p:cNvSpPr>
          <p:nvPr/>
        </p:nvSpPr>
        <p:spPr bwMode="auto">
          <a:xfrm>
            <a:off x="185738" y="4486275"/>
            <a:ext cx="3960812" cy="349250"/>
          </a:xfrm>
          <a:prstGeom prst="rect">
            <a:avLst/>
          </a:prstGeom>
          <a:solidFill>
            <a:srgbClr val="FFFF99">
              <a:alpha val="50195"/>
            </a:srgbClr>
          </a:solidFill>
          <a:ln w="127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000" u="sng">
                <a:solidFill>
                  <a:srgbClr val="0066FF"/>
                </a:solidFill>
              </a:rPr>
              <a:t>Multi-resolution</a:t>
            </a:r>
            <a:r>
              <a:rPr lang="en-US" sz="2000" u="sng"/>
              <a:t> </a:t>
            </a:r>
            <a:r>
              <a:rPr lang="en-US" sz="2000"/>
              <a:t>(image pyramid)</a:t>
            </a:r>
            <a:r>
              <a:rPr lang="en-US" sz="2000" u="sng"/>
              <a:t> </a:t>
            </a:r>
          </a:p>
        </p:txBody>
      </p:sp>
      <p:sp>
        <p:nvSpPr>
          <p:cNvPr id="74761" name="Rectangle 66"/>
          <p:cNvSpPr>
            <a:spLocks noChangeArrowheads="1"/>
          </p:cNvSpPr>
          <p:nvPr/>
        </p:nvSpPr>
        <p:spPr bwMode="auto">
          <a:xfrm>
            <a:off x="163513" y="3832225"/>
            <a:ext cx="40814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000"/>
              <a:t>Mesh handles topological changes</a:t>
            </a:r>
          </a:p>
        </p:txBody>
      </p:sp>
      <p:sp>
        <p:nvSpPr>
          <p:cNvPr id="74762" name="Rectangle 67"/>
          <p:cNvSpPr>
            <a:spLocks noChangeArrowheads="1"/>
          </p:cNvSpPr>
          <p:nvPr/>
        </p:nvSpPr>
        <p:spPr bwMode="auto">
          <a:xfrm>
            <a:off x="-47625" y="3197225"/>
            <a:ext cx="3376613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000" u="sng">
                <a:solidFill>
                  <a:srgbClr val="0066FF"/>
                </a:solidFill>
              </a:rPr>
              <a:t>Initial shape</a:t>
            </a:r>
            <a:r>
              <a:rPr lang="en-US" sz="2000"/>
              <a:t> = visual hull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Results : refinement</a:t>
            </a:r>
          </a:p>
        </p:txBody>
      </p:sp>
      <p:pic>
        <p:nvPicPr>
          <p:cNvPr id="98308" name="face.avi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990600"/>
            <a:ext cx="7620000" cy="5715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0" fill="hold"/>
                                        <p:tgtEl>
                                          <p:spTgt spid="983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830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8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83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308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Results : shape + reflectance</a:t>
            </a:r>
          </a:p>
        </p:txBody>
      </p:sp>
      <p:pic>
        <p:nvPicPr>
          <p:cNvPr id="99335" name="saddog_results.avi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2313" y="1052513"/>
            <a:ext cx="8048625" cy="57086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1" fill="hold"/>
                                        <p:tgtEl>
                                          <p:spTgt spid="993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933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93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93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335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Improvements</a:t>
            </a:r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222250" y="1098550"/>
            <a:ext cx="8748713" cy="333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4163" indent="-284163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/>
              <a:t>Better light model – no need for calibration </a:t>
            </a:r>
          </a:p>
          <a:p>
            <a:pPr marL="284163" indent="-284163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/>
              <a:t>Model background ? no need to extract silhouette (foreground) – Mumford-Shah functional</a:t>
            </a:r>
          </a:p>
          <a:p>
            <a:pPr marL="284163" indent="-284163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/>
              <a:t>Discontinuities – anisotropic regularization; discontinuous mesh</a:t>
            </a:r>
          </a:p>
          <a:p>
            <a:pPr marL="284163" indent="-284163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/>
              <a:t>Incorporate noise ?</a:t>
            </a:r>
          </a:p>
          <a:p>
            <a:pPr marL="284163" indent="-284163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§"/>
            </a:pP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Capture system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000" smtClean="0"/>
              <a:t>Shape from silhouette</a:t>
            </a:r>
          </a:p>
          <a:p>
            <a:pPr eaLnBrk="1" hangingPunct="1"/>
            <a:r>
              <a:rPr lang="en-US" sz="2000" smtClean="0"/>
              <a:t>Dynamic texture</a:t>
            </a:r>
          </a:p>
        </p:txBody>
      </p:sp>
      <p:pic>
        <p:nvPicPr>
          <p:cNvPr id="191492" name="capsys_1min.avi">
            <a:hlinkClick r:id="" action="ppaction://media"/>
          </p:cNvPr>
          <p:cNvPicPr>
            <a:picLocks noGrp="1" noChangeAspect="1" noChangeArrowheads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813" y="1749425"/>
            <a:ext cx="6811962" cy="5108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27" fill="hold"/>
                                        <p:tgtEl>
                                          <p:spTgt spid="1914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149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14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14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49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67"/>
          <p:cNvSpPr>
            <a:spLocks/>
          </p:cNvSpPr>
          <p:nvPr/>
        </p:nvSpPr>
        <p:spPr bwMode="auto">
          <a:xfrm>
            <a:off x="7281863" y="1782763"/>
            <a:ext cx="989012" cy="382587"/>
          </a:xfrm>
          <a:custGeom>
            <a:avLst/>
            <a:gdLst>
              <a:gd name="T0" fmla="*/ 0 w 623"/>
              <a:gd name="T1" fmla="*/ 607356069 h 241"/>
              <a:gd name="T2" fmla="*/ 360381368 w 623"/>
              <a:gd name="T3" fmla="*/ 194050984 h 241"/>
              <a:gd name="T4" fmla="*/ 1118948809 w 623"/>
              <a:gd name="T5" fmla="*/ 60483671 h 241"/>
              <a:gd name="T6" fmla="*/ 1570055756 w 623"/>
              <a:gd name="T7" fmla="*/ 554433650 h 2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23" h="241">
                <a:moveTo>
                  <a:pt x="0" y="241"/>
                </a:moveTo>
                <a:cubicBezTo>
                  <a:pt x="34" y="177"/>
                  <a:pt x="69" y="113"/>
                  <a:pt x="143" y="77"/>
                </a:cubicBezTo>
                <a:cubicBezTo>
                  <a:pt x="217" y="41"/>
                  <a:pt x="364" y="0"/>
                  <a:pt x="444" y="24"/>
                </a:cubicBezTo>
                <a:cubicBezTo>
                  <a:pt x="524" y="48"/>
                  <a:pt x="593" y="187"/>
                  <a:pt x="623" y="220"/>
                </a:cubicBezTo>
              </a:path>
            </a:pathLst>
          </a:custGeom>
          <a:solidFill>
            <a:srgbClr val="FFFF99"/>
          </a:solidFill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Depth w.r. base mesh</a:t>
            </a:r>
          </a:p>
        </p:txBody>
      </p:sp>
      <p:pic>
        <p:nvPicPr>
          <p:cNvPr id="9220" name="Picture 8" descr="dog_displacement_overl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993775"/>
            <a:ext cx="139223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dog_displacement_initi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028700"/>
            <a:ext cx="1371600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2" name="Group 10"/>
          <p:cNvGrpSpPr>
            <a:grpSpLocks/>
          </p:cNvGrpSpPr>
          <p:nvPr/>
        </p:nvGrpSpPr>
        <p:grpSpPr bwMode="auto">
          <a:xfrm>
            <a:off x="4387850" y="1125538"/>
            <a:ext cx="2071688" cy="1403350"/>
            <a:chOff x="4416" y="2706"/>
            <a:chExt cx="830" cy="635"/>
          </a:xfrm>
        </p:grpSpPr>
        <p:sp>
          <p:nvSpPr>
            <p:cNvPr id="9234" name="Freeform 11"/>
            <p:cNvSpPr>
              <a:spLocks/>
            </p:cNvSpPr>
            <p:nvPr/>
          </p:nvSpPr>
          <p:spPr bwMode="auto">
            <a:xfrm>
              <a:off x="4423" y="2818"/>
              <a:ext cx="705" cy="425"/>
            </a:xfrm>
            <a:custGeom>
              <a:avLst/>
              <a:gdLst>
                <a:gd name="T0" fmla="*/ 53 w 705"/>
                <a:gd name="T1" fmla="*/ 170 h 425"/>
                <a:gd name="T2" fmla="*/ 117 w 705"/>
                <a:gd name="T3" fmla="*/ 349 h 425"/>
                <a:gd name="T4" fmla="*/ 386 w 705"/>
                <a:gd name="T5" fmla="*/ 302 h 425"/>
                <a:gd name="T6" fmla="*/ 571 w 705"/>
                <a:gd name="T7" fmla="*/ 413 h 425"/>
                <a:gd name="T8" fmla="*/ 682 w 705"/>
                <a:gd name="T9" fmla="*/ 233 h 425"/>
                <a:gd name="T10" fmla="*/ 434 w 705"/>
                <a:gd name="T11" fmla="*/ 11 h 425"/>
                <a:gd name="T12" fmla="*/ 53 w 705"/>
                <a:gd name="T13" fmla="*/ 17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5" h="425">
                  <a:moveTo>
                    <a:pt x="53" y="170"/>
                  </a:moveTo>
                  <a:cubicBezTo>
                    <a:pt x="0" y="226"/>
                    <a:pt x="62" y="327"/>
                    <a:pt x="117" y="349"/>
                  </a:cubicBezTo>
                  <a:cubicBezTo>
                    <a:pt x="172" y="371"/>
                    <a:pt x="310" y="291"/>
                    <a:pt x="386" y="302"/>
                  </a:cubicBezTo>
                  <a:cubicBezTo>
                    <a:pt x="462" y="313"/>
                    <a:pt x="522" y="425"/>
                    <a:pt x="571" y="413"/>
                  </a:cubicBezTo>
                  <a:cubicBezTo>
                    <a:pt x="620" y="401"/>
                    <a:pt x="705" y="300"/>
                    <a:pt x="682" y="233"/>
                  </a:cubicBezTo>
                  <a:cubicBezTo>
                    <a:pt x="659" y="166"/>
                    <a:pt x="539" y="22"/>
                    <a:pt x="434" y="11"/>
                  </a:cubicBezTo>
                  <a:cubicBezTo>
                    <a:pt x="329" y="0"/>
                    <a:pt x="106" y="114"/>
                    <a:pt x="53" y="170"/>
                  </a:cubicBezTo>
                  <a:close/>
                </a:path>
              </a:pathLst>
            </a:custGeom>
            <a:solidFill>
              <a:srgbClr val="FFFF99"/>
            </a:solidFill>
            <a:ln w="12700" cap="flat" cmpd="sng">
              <a:solidFill>
                <a:srgbClr val="00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5" name="Freeform 12"/>
            <p:cNvSpPr>
              <a:spLocks/>
            </p:cNvSpPr>
            <p:nvPr/>
          </p:nvSpPr>
          <p:spPr bwMode="auto">
            <a:xfrm>
              <a:off x="4434" y="2720"/>
              <a:ext cx="797" cy="613"/>
            </a:xfrm>
            <a:custGeom>
              <a:avLst/>
              <a:gdLst>
                <a:gd name="T0" fmla="*/ 0 w 755"/>
                <a:gd name="T1" fmla="*/ 217 h 550"/>
                <a:gd name="T2" fmla="*/ 153 w 755"/>
                <a:gd name="T3" fmla="*/ 611 h 550"/>
                <a:gd name="T4" fmla="*/ 683 w 755"/>
                <a:gd name="T5" fmla="*/ 683 h 550"/>
                <a:gd name="T6" fmla="*/ 841 w 755"/>
                <a:gd name="T7" fmla="*/ 381 h 550"/>
                <a:gd name="T8" fmla="*/ 488 w 755"/>
                <a:gd name="T9" fmla="*/ 0 h 550"/>
                <a:gd name="T10" fmla="*/ 0 w 755"/>
                <a:gd name="T11" fmla="*/ 217 h 5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55" h="550">
                  <a:moveTo>
                    <a:pt x="0" y="175"/>
                  </a:moveTo>
                  <a:lnTo>
                    <a:pt x="137" y="492"/>
                  </a:lnTo>
                  <a:lnTo>
                    <a:pt x="613" y="550"/>
                  </a:lnTo>
                  <a:lnTo>
                    <a:pt x="755" y="307"/>
                  </a:lnTo>
                  <a:lnTo>
                    <a:pt x="438" y="0"/>
                  </a:lnTo>
                  <a:lnTo>
                    <a:pt x="0" y="175"/>
                  </a:lnTo>
                  <a:close/>
                </a:path>
              </a:pathLst>
            </a:custGeom>
            <a:noFill/>
            <a:ln w="12700" cap="flat" cmpd="sng">
              <a:solidFill>
                <a:srgbClr val="00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6" name="Oval 13"/>
            <p:cNvSpPr>
              <a:spLocks noChangeArrowheads="1"/>
            </p:cNvSpPr>
            <p:nvPr/>
          </p:nvSpPr>
          <p:spPr bwMode="auto">
            <a:xfrm>
              <a:off x="4566" y="3246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9237" name="Oval 14"/>
            <p:cNvSpPr>
              <a:spLocks noChangeArrowheads="1"/>
            </p:cNvSpPr>
            <p:nvPr/>
          </p:nvSpPr>
          <p:spPr bwMode="auto">
            <a:xfrm>
              <a:off x="4646" y="3261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9238" name="Oval 15"/>
            <p:cNvSpPr>
              <a:spLocks noChangeArrowheads="1"/>
            </p:cNvSpPr>
            <p:nvPr/>
          </p:nvSpPr>
          <p:spPr bwMode="auto">
            <a:xfrm>
              <a:off x="4719" y="3270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9239" name="Oval 16"/>
            <p:cNvSpPr>
              <a:spLocks noChangeArrowheads="1"/>
            </p:cNvSpPr>
            <p:nvPr/>
          </p:nvSpPr>
          <p:spPr bwMode="auto">
            <a:xfrm>
              <a:off x="4799" y="3285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9240" name="Oval 17"/>
            <p:cNvSpPr>
              <a:spLocks noChangeArrowheads="1"/>
            </p:cNvSpPr>
            <p:nvPr/>
          </p:nvSpPr>
          <p:spPr bwMode="auto">
            <a:xfrm>
              <a:off x="4869" y="3291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9241" name="Oval 18"/>
            <p:cNvSpPr>
              <a:spLocks noChangeArrowheads="1"/>
            </p:cNvSpPr>
            <p:nvPr/>
          </p:nvSpPr>
          <p:spPr bwMode="auto">
            <a:xfrm>
              <a:off x="4952" y="3300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9242" name="Oval 19"/>
            <p:cNvSpPr>
              <a:spLocks noChangeArrowheads="1"/>
            </p:cNvSpPr>
            <p:nvPr/>
          </p:nvSpPr>
          <p:spPr bwMode="auto">
            <a:xfrm>
              <a:off x="4527" y="3180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9243" name="Oval 20"/>
            <p:cNvSpPr>
              <a:spLocks noChangeArrowheads="1"/>
            </p:cNvSpPr>
            <p:nvPr/>
          </p:nvSpPr>
          <p:spPr bwMode="auto">
            <a:xfrm>
              <a:off x="5024" y="3306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9244" name="Oval 21"/>
            <p:cNvSpPr>
              <a:spLocks noChangeArrowheads="1"/>
            </p:cNvSpPr>
            <p:nvPr/>
          </p:nvSpPr>
          <p:spPr bwMode="auto">
            <a:xfrm>
              <a:off x="4500" y="3111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9245" name="Oval 22"/>
            <p:cNvSpPr>
              <a:spLocks noChangeArrowheads="1"/>
            </p:cNvSpPr>
            <p:nvPr/>
          </p:nvSpPr>
          <p:spPr bwMode="auto">
            <a:xfrm>
              <a:off x="4482" y="3048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9246" name="Oval 23"/>
            <p:cNvSpPr>
              <a:spLocks noChangeArrowheads="1"/>
            </p:cNvSpPr>
            <p:nvPr/>
          </p:nvSpPr>
          <p:spPr bwMode="auto">
            <a:xfrm>
              <a:off x="4452" y="2982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9247" name="Oval 24"/>
            <p:cNvSpPr>
              <a:spLocks noChangeArrowheads="1"/>
            </p:cNvSpPr>
            <p:nvPr/>
          </p:nvSpPr>
          <p:spPr bwMode="auto">
            <a:xfrm>
              <a:off x="4416" y="2910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9248" name="Oval 25"/>
            <p:cNvSpPr>
              <a:spLocks noChangeArrowheads="1"/>
            </p:cNvSpPr>
            <p:nvPr/>
          </p:nvSpPr>
          <p:spPr bwMode="auto">
            <a:xfrm>
              <a:off x="4584" y="2823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9249" name="Oval 26"/>
            <p:cNvSpPr>
              <a:spLocks noChangeArrowheads="1"/>
            </p:cNvSpPr>
            <p:nvPr/>
          </p:nvSpPr>
          <p:spPr bwMode="auto">
            <a:xfrm>
              <a:off x="4491" y="2868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9250" name="Oval 27"/>
            <p:cNvSpPr>
              <a:spLocks noChangeArrowheads="1"/>
            </p:cNvSpPr>
            <p:nvPr/>
          </p:nvSpPr>
          <p:spPr bwMode="auto">
            <a:xfrm>
              <a:off x="4674" y="2790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9251" name="Oval 28"/>
            <p:cNvSpPr>
              <a:spLocks noChangeArrowheads="1"/>
            </p:cNvSpPr>
            <p:nvPr/>
          </p:nvSpPr>
          <p:spPr bwMode="auto">
            <a:xfrm>
              <a:off x="4866" y="2706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9252" name="Oval 29"/>
            <p:cNvSpPr>
              <a:spLocks noChangeArrowheads="1"/>
            </p:cNvSpPr>
            <p:nvPr/>
          </p:nvSpPr>
          <p:spPr bwMode="auto">
            <a:xfrm>
              <a:off x="4767" y="2748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9253" name="Oval 30"/>
            <p:cNvSpPr>
              <a:spLocks noChangeArrowheads="1"/>
            </p:cNvSpPr>
            <p:nvPr/>
          </p:nvSpPr>
          <p:spPr bwMode="auto">
            <a:xfrm>
              <a:off x="5040" y="2865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9254" name="Oval 31"/>
            <p:cNvSpPr>
              <a:spLocks noChangeArrowheads="1"/>
            </p:cNvSpPr>
            <p:nvPr/>
          </p:nvSpPr>
          <p:spPr bwMode="auto">
            <a:xfrm>
              <a:off x="4923" y="2754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9255" name="Oval 32"/>
            <p:cNvSpPr>
              <a:spLocks noChangeArrowheads="1"/>
            </p:cNvSpPr>
            <p:nvPr/>
          </p:nvSpPr>
          <p:spPr bwMode="auto">
            <a:xfrm>
              <a:off x="4983" y="2808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9256" name="Oval 33"/>
            <p:cNvSpPr>
              <a:spLocks noChangeArrowheads="1"/>
            </p:cNvSpPr>
            <p:nvPr/>
          </p:nvSpPr>
          <p:spPr bwMode="auto">
            <a:xfrm>
              <a:off x="5094" y="2931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9257" name="Oval 34"/>
            <p:cNvSpPr>
              <a:spLocks noChangeArrowheads="1"/>
            </p:cNvSpPr>
            <p:nvPr/>
          </p:nvSpPr>
          <p:spPr bwMode="auto">
            <a:xfrm>
              <a:off x="5178" y="3105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9258" name="Oval 35"/>
            <p:cNvSpPr>
              <a:spLocks noChangeArrowheads="1"/>
            </p:cNvSpPr>
            <p:nvPr/>
          </p:nvSpPr>
          <p:spPr bwMode="auto">
            <a:xfrm>
              <a:off x="5151" y="2979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9259" name="Oval 36"/>
            <p:cNvSpPr>
              <a:spLocks noChangeArrowheads="1"/>
            </p:cNvSpPr>
            <p:nvPr/>
          </p:nvSpPr>
          <p:spPr bwMode="auto">
            <a:xfrm>
              <a:off x="5211" y="3033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9260" name="Oval 37"/>
            <p:cNvSpPr>
              <a:spLocks noChangeArrowheads="1"/>
            </p:cNvSpPr>
            <p:nvPr/>
          </p:nvSpPr>
          <p:spPr bwMode="auto">
            <a:xfrm>
              <a:off x="5103" y="3261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9261" name="Oval 38"/>
            <p:cNvSpPr>
              <a:spLocks noChangeArrowheads="1"/>
            </p:cNvSpPr>
            <p:nvPr/>
          </p:nvSpPr>
          <p:spPr bwMode="auto">
            <a:xfrm>
              <a:off x="5136" y="3189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9262" name="Line 39"/>
            <p:cNvSpPr>
              <a:spLocks noChangeShapeType="1"/>
            </p:cNvSpPr>
            <p:nvPr/>
          </p:nvSpPr>
          <p:spPr bwMode="auto">
            <a:xfrm flipH="1">
              <a:off x="4818" y="3131"/>
              <a:ext cx="18" cy="156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3" name="Line 40"/>
            <p:cNvSpPr>
              <a:spLocks noChangeShapeType="1"/>
            </p:cNvSpPr>
            <p:nvPr/>
          </p:nvSpPr>
          <p:spPr bwMode="auto">
            <a:xfrm flipH="1">
              <a:off x="4740" y="3128"/>
              <a:ext cx="18" cy="156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4" name="Line 41"/>
            <p:cNvSpPr>
              <a:spLocks noChangeShapeType="1"/>
            </p:cNvSpPr>
            <p:nvPr/>
          </p:nvSpPr>
          <p:spPr bwMode="auto">
            <a:xfrm flipH="1">
              <a:off x="4878" y="3173"/>
              <a:ext cx="18" cy="156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5" name="Line 42"/>
            <p:cNvSpPr>
              <a:spLocks noChangeShapeType="1"/>
            </p:cNvSpPr>
            <p:nvPr/>
          </p:nvSpPr>
          <p:spPr bwMode="auto">
            <a:xfrm flipV="1">
              <a:off x="4581" y="3161"/>
              <a:ext cx="51" cy="102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6" name="Line 43"/>
            <p:cNvSpPr>
              <a:spLocks noChangeShapeType="1"/>
            </p:cNvSpPr>
            <p:nvPr/>
          </p:nvSpPr>
          <p:spPr bwMode="auto">
            <a:xfrm flipV="1">
              <a:off x="4674" y="3146"/>
              <a:ext cx="0" cy="126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7" name="Line 44"/>
            <p:cNvSpPr>
              <a:spLocks noChangeShapeType="1"/>
            </p:cNvSpPr>
            <p:nvPr/>
          </p:nvSpPr>
          <p:spPr bwMode="auto">
            <a:xfrm>
              <a:off x="4452" y="2921"/>
              <a:ext cx="63" cy="42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8" name="Line 45"/>
            <p:cNvSpPr>
              <a:spLocks noChangeShapeType="1"/>
            </p:cNvSpPr>
            <p:nvPr/>
          </p:nvSpPr>
          <p:spPr bwMode="auto">
            <a:xfrm>
              <a:off x="4518" y="2888"/>
              <a:ext cx="30" cy="54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9" name="Line 46"/>
            <p:cNvSpPr>
              <a:spLocks noChangeShapeType="1"/>
            </p:cNvSpPr>
            <p:nvPr/>
          </p:nvSpPr>
          <p:spPr bwMode="auto">
            <a:xfrm>
              <a:off x="4605" y="2849"/>
              <a:ext cx="30" cy="54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0" name="Line 47"/>
            <p:cNvSpPr>
              <a:spLocks noChangeShapeType="1"/>
            </p:cNvSpPr>
            <p:nvPr/>
          </p:nvSpPr>
          <p:spPr bwMode="auto">
            <a:xfrm>
              <a:off x="4692" y="2798"/>
              <a:ext cx="30" cy="54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1" name="Line 48"/>
            <p:cNvSpPr>
              <a:spLocks noChangeShapeType="1"/>
            </p:cNvSpPr>
            <p:nvPr/>
          </p:nvSpPr>
          <p:spPr bwMode="auto">
            <a:xfrm>
              <a:off x="4800" y="2777"/>
              <a:ext cx="30" cy="54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2" name="Line 49"/>
            <p:cNvSpPr>
              <a:spLocks noChangeShapeType="1"/>
            </p:cNvSpPr>
            <p:nvPr/>
          </p:nvSpPr>
          <p:spPr bwMode="auto">
            <a:xfrm flipH="1">
              <a:off x="4878" y="2732"/>
              <a:ext cx="6" cy="102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3" name="Line 50"/>
            <p:cNvSpPr>
              <a:spLocks noChangeShapeType="1"/>
            </p:cNvSpPr>
            <p:nvPr/>
          </p:nvSpPr>
          <p:spPr bwMode="auto">
            <a:xfrm flipH="1">
              <a:off x="4968" y="3230"/>
              <a:ext cx="12" cy="87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4" name="Line 51"/>
            <p:cNvSpPr>
              <a:spLocks noChangeShapeType="1"/>
            </p:cNvSpPr>
            <p:nvPr/>
          </p:nvSpPr>
          <p:spPr bwMode="auto">
            <a:xfrm flipH="1" flipV="1">
              <a:off x="5016" y="3224"/>
              <a:ext cx="27" cy="93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5" name="Line 52"/>
            <p:cNvSpPr>
              <a:spLocks noChangeShapeType="1"/>
            </p:cNvSpPr>
            <p:nvPr/>
          </p:nvSpPr>
          <p:spPr bwMode="auto">
            <a:xfrm flipH="1" flipV="1">
              <a:off x="5025" y="3215"/>
              <a:ext cx="93" cy="54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6" name="Line 53"/>
            <p:cNvSpPr>
              <a:spLocks noChangeShapeType="1"/>
            </p:cNvSpPr>
            <p:nvPr/>
          </p:nvSpPr>
          <p:spPr bwMode="auto">
            <a:xfrm flipH="1" flipV="1">
              <a:off x="5073" y="3155"/>
              <a:ext cx="93" cy="54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7" name="Line 54"/>
            <p:cNvSpPr>
              <a:spLocks noChangeShapeType="1"/>
            </p:cNvSpPr>
            <p:nvPr/>
          </p:nvSpPr>
          <p:spPr bwMode="auto">
            <a:xfrm flipH="1" flipV="1">
              <a:off x="5118" y="3083"/>
              <a:ext cx="90" cy="42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8" name="Line 55"/>
            <p:cNvSpPr>
              <a:spLocks noChangeShapeType="1"/>
            </p:cNvSpPr>
            <p:nvPr/>
          </p:nvSpPr>
          <p:spPr bwMode="auto">
            <a:xfrm flipH="1" flipV="1">
              <a:off x="5109" y="3053"/>
              <a:ext cx="111" cy="6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9" name="Line 56"/>
            <p:cNvSpPr>
              <a:spLocks noChangeShapeType="1"/>
            </p:cNvSpPr>
            <p:nvPr/>
          </p:nvSpPr>
          <p:spPr bwMode="auto">
            <a:xfrm flipH="1">
              <a:off x="5103" y="3005"/>
              <a:ext cx="66" cy="21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0" name="Line 57"/>
            <p:cNvSpPr>
              <a:spLocks noChangeShapeType="1"/>
            </p:cNvSpPr>
            <p:nvPr/>
          </p:nvSpPr>
          <p:spPr bwMode="auto">
            <a:xfrm flipH="1">
              <a:off x="4962" y="2825"/>
              <a:ext cx="36" cy="54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1" name="Line 58"/>
            <p:cNvSpPr>
              <a:spLocks noChangeShapeType="1"/>
            </p:cNvSpPr>
            <p:nvPr/>
          </p:nvSpPr>
          <p:spPr bwMode="auto">
            <a:xfrm flipH="1">
              <a:off x="5022" y="2885"/>
              <a:ext cx="30" cy="42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2" name="Line 59"/>
            <p:cNvSpPr>
              <a:spLocks noChangeShapeType="1"/>
            </p:cNvSpPr>
            <p:nvPr/>
          </p:nvSpPr>
          <p:spPr bwMode="auto">
            <a:xfrm flipH="1">
              <a:off x="5070" y="2957"/>
              <a:ext cx="30" cy="42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3" name="Line 60"/>
            <p:cNvSpPr>
              <a:spLocks noChangeShapeType="1"/>
            </p:cNvSpPr>
            <p:nvPr/>
          </p:nvSpPr>
          <p:spPr bwMode="auto">
            <a:xfrm flipH="1">
              <a:off x="4902" y="2789"/>
              <a:ext cx="30" cy="45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23" name="Rectangle 61"/>
          <p:cNvSpPr>
            <a:spLocks noChangeArrowheads="1"/>
          </p:cNvSpPr>
          <p:nvPr/>
        </p:nvSpPr>
        <p:spPr bwMode="auto">
          <a:xfrm>
            <a:off x="-9525" y="3065463"/>
            <a:ext cx="915352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997075" indent="-1997075" defTabSz="1997075">
              <a:spcBef>
                <a:spcPct val="50000"/>
              </a:spcBef>
              <a:buFont typeface="Wingdings" pitchFamily="2" charset="2"/>
              <a:buNone/>
            </a:pPr>
            <a:r>
              <a:rPr lang="en-US" sz="2000" u="sng">
                <a:solidFill>
                  <a:srgbClr val="0066FF"/>
                </a:solidFill>
              </a:rPr>
              <a:t>Object (surface) :</a:t>
            </a:r>
            <a:r>
              <a:rPr lang="en-US" sz="2000"/>
              <a:t>                          , d – displacement direction </a:t>
            </a:r>
            <a:r>
              <a:rPr lang="en-US" sz="1800">
                <a:solidFill>
                  <a:srgbClr val="FF6600"/>
                </a:solidFill>
              </a:rPr>
              <a:t>(displacement map)</a:t>
            </a:r>
          </a:p>
          <a:p>
            <a:pPr marL="1997075" indent="-1997075" defTabSz="1997075">
              <a:spcBef>
                <a:spcPct val="50000"/>
              </a:spcBef>
              <a:buFont typeface="Wingdings" pitchFamily="2" charset="2"/>
              <a:buNone/>
            </a:pPr>
            <a:r>
              <a:rPr lang="en-US" sz="2000" u="sng">
                <a:solidFill>
                  <a:srgbClr val="0066FF"/>
                </a:solidFill>
              </a:rPr>
              <a:t>Normals :</a:t>
            </a:r>
            <a:r>
              <a:rPr lang="en-US" sz="2000"/>
              <a:t>             local (per triangle)                                  transform to global CS</a:t>
            </a:r>
            <a:endParaRPr lang="en-US" sz="2000" u="sng">
              <a:solidFill>
                <a:srgbClr val="0066FF"/>
              </a:solidFill>
            </a:endParaRPr>
          </a:p>
          <a:p>
            <a:pPr marL="1997075" indent="-1997075" defTabSz="1997075">
              <a:spcBef>
                <a:spcPct val="50000"/>
              </a:spcBef>
              <a:buFont typeface="Wingdings" pitchFamily="2" charset="2"/>
              <a:buNone/>
            </a:pPr>
            <a:endParaRPr lang="en-US" sz="2000" u="sng">
              <a:solidFill>
                <a:srgbClr val="0066FF"/>
              </a:solidFill>
            </a:endParaRPr>
          </a:p>
          <a:p>
            <a:pPr marL="1997075" indent="-1997075" defTabSz="1997075">
              <a:spcBef>
                <a:spcPct val="50000"/>
              </a:spcBef>
              <a:buFont typeface="Wingdings" pitchFamily="2" charset="2"/>
              <a:buNone/>
            </a:pPr>
            <a:r>
              <a:rPr lang="en-US" sz="2000" u="sng">
                <a:solidFill>
                  <a:srgbClr val="0066FF"/>
                </a:solidFill>
              </a:rPr>
              <a:t>Method:</a:t>
            </a:r>
            <a:endParaRPr lang="en-US" sz="2000"/>
          </a:p>
          <a:p>
            <a:pPr marL="1997075" indent="-1997075" defTabSz="1997075">
              <a:spcBef>
                <a:spcPct val="50000"/>
              </a:spcBef>
              <a:buFont typeface="Wingdings" pitchFamily="2" charset="2"/>
              <a:buNone/>
            </a:pPr>
            <a:r>
              <a:rPr lang="en-US" sz="2000" u="sng">
                <a:solidFill>
                  <a:srgbClr val="0066FF"/>
                </a:solidFill>
              </a:rPr>
              <a:t>Regularization:</a:t>
            </a:r>
            <a:r>
              <a:rPr lang="en-US" sz="2000"/>
              <a:t>    smoothness on </a:t>
            </a:r>
            <a:r>
              <a:rPr lang="en-US" sz="2000" i="1">
                <a:latin typeface="Times New Roman" pitchFamily="18" charset="0"/>
              </a:rPr>
              <a:t>            </a:t>
            </a:r>
            <a:r>
              <a:rPr lang="en-US" sz="2000"/>
              <a:t>(local / global) </a:t>
            </a:r>
          </a:p>
          <a:p>
            <a:pPr marL="1997075" indent="-1997075" defTabSz="1997075">
              <a:spcBef>
                <a:spcPct val="50000"/>
              </a:spcBef>
              <a:buFont typeface="Wingdings" pitchFamily="2" charset="2"/>
              <a:buNone/>
            </a:pPr>
            <a:r>
              <a:rPr lang="en-US" sz="2000" u="sng">
                <a:solidFill>
                  <a:srgbClr val="0066FF"/>
                </a:solidFill>
              </a:rPr>
              <a:t>Visibility:</a:t>
            </a:r>
            <a:r>
              <a:rPr lang="en-US" sz="2000"/>
              <a:t>	?  (fine mesh to connect points on each plane + Zbuffering)</a:t>
            </a:r>
          </a:p>
          <a:p>
            <a:pPr marL="1997075" indent="-1997075" defTabSz="1997075">
              <a:spcBef>
                <a:spcPct val="50000"/>
              </a:spcBef>
              <a:buFont typeface="Wingdings" pitchFamily="2" charset="2"/>
              <a:buNone/>
            </a:pPr>
            <a:r>
              <a:rPr lang="en-US" sz="2000" u="sng">
                <a:solidFill>
                  <a:srgbClr val="FF6600"/>
                </a:solidFill>
              </a:rPr>
              <a:t>How to deal with boundaries</a:t>
            </a:r>
            <a:r>
              <a:rPr lang="en-US" sz="2000">
                <a:solidFill>
                  <a:srgbClr val="FF6600"/>
                </a:solidFill>
              </a:rPr>
              <a:t> ? </a:t>
            </a:r>
          </a:p>
        </p:txBody>
      </p:sp>
      <p:graphicFrame>
        <p:nvGraphicFramePr>
          <p:cNvPr id="9224" name="Object 62"/>
          <p:cNvGraphicFramePr>
            <a:graphicFrameLocks noChangeAspect="1"/>
          </p:cNvGraphicFramePr>
          <p:nvPr/>
        </p:nvGraphicFramePr>
        <p:xfrm>
          <a:off x="2274888" y="3071813"/>
          <a:ext cx="156527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4" name="Equation" r:id="rId5" imgW="863225" imgH="253890" progId="Equation.3">
                  <p:embed/>
                </p:oleObj>
              </mc:Choice>
              <mc:Fallback>
                <p:oleObj name="Equation" r:id="rId5" imgW="863225" imgH="253890" progId="Equation.3">
                  <p:embed/>
                  <p:pic>
                    <p:nvPicPr>
                      <p:cNvPr id="0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4888" y="3071813"/>
                        <a:ext cx="1565275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63"/>
          <p:cNvGraphicFramePr>
            <a:graphicFrameLocks noChangeAspect="1"/>
          </p:cNvGraphicFramePr>
          <p:nvPr/>
        </p:nvGraphicFramePr>
        <p:xfrm>
          <a:off x="7156450" y="1149350"/>
          <a:ext cx="249238" cy="24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5" name="Equation" r:id="rId7" imgW="164885" imgH="164885" progId="Equation.3">
                  <p:embed/>
                </p:oleObj>
              </mc:Choice>
              <mc:Fallback>
                <p:oleObj name="Equation" r:id="rId7" imgW="164885" imgH="164885" progId="Equation.3">
                  <p:embed/>
                  <p:pic>
                    <p:nvPicPr>
                      <p:cNvPr id="0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6450" y="1149350"/>
                        <a:ext cx="249238" cy="249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6" name="Object 64"/>
          <p:cNvGraphicFramePr>
            <a:graphicFrameLocks noChangeAspect="1"/>
          </p:cNvGraphicFramePr>
          <p:nvPr/>
        </p:nvGraphicFramePr>
        <p:xfrm>
          <a:off x="7770813" y="1847850"/>
          <a:ext cx="355600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6" name="Equation" r:id="rId9" imgW="228600" imgH="190500" progId="Equation.3">
                  <p:embed/>
                </p:oleObj>
              </mc:Choice>
              <mc:Fallback>
                <p:oleObj name="Equation" r:id="rId9" imgW="228600" imgH="190500" progId="Equation.3">
                  <p:embed/>
                  <p:pic>
                    <p:nvPicPr>
                      <p:cNvPr id="0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0813" y="1847850"/>
                        <a:ext cx="355600" cy="296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7" name="Object 65"/>
          <p:cNvGraphicFramePr>
            <a:graphicFrameLocks noChangeAspect="1"/>
          </p:cNvGraphicFramePr>
          <p:nvPr/>
        </p:nvGraphicFramePr>
        <p:xfrm>
          <a:off x="7693025" y="1371600"/>
          <a:ext cx="371475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7" name="Equation" r:id="rId11" imgW="253890" imgH="241195" progId="Equation.3">
                  <p:embed/>
                </p:oleObj>
              </mc:Choice>
              <mc:Fallback>
                <p:oleObj name="Equation" r:id="rId11" imgW="253890" imgH="241195" progId="Equation.3">
                  <p:embed/>
                  <p:pic>
                    <p:nvPicPr>
                      <p:cNvPr id="0" name="Object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3025" y="1371600"/>
                        <a:ext cx="371475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8" name="Oval 68"/>
          <p:cNvSpPr>
            <a:spLocks noChangeArrowheads="1"/>
          </p:cNvSpPr>
          <p:nvPr/>
        </p:nvSpPr>
        <p:spPr bwMode="auto">
          <a:xfrm>
            <a:off x="7491413" y="1208088"/>
            <a:ext cx="142875" cy="138112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229" name="Oval 69"/>
          <p:cNvSpPr>
            <a:spLocks noChangeArrowheads="1"/>
          </p:cNvSpPr>
          <p:nvPr/>
        </p:nvSpPr>
        <p:spPr bwMode="auto">
          <a:xfrm>
            <a:off x="7634288" y="1770063"/>
            <a:ext cx="150812" cy="134937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230" name="Line 70"/>
          <p:cNvSpPr>
            <a:spLocks noChangeShapeType="1"/>
          </p:cNvSpPr>
          <p:nvPr/>
        </p:nvSpPr>
        <p:spPr bwMode="auto">
          <a:xfrm>
            <a:off x="7591425" y="1343025"/>
            <a:ext cx="101600" cy="427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9231" name="Object 71"/>
          <p:cNvGraphicFramePr>
            <a:graphicFrameLocks noChangeAspect="1"/>
          </p:cNvGraphicFramePr>
          <p:nvPr/>
        </p:nvGraphicFramePr>
        <p:xfrm>
          <a:off x="4379913" y="3390900"/>
          <a:ext cx="1614487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8" name="Equation" r:id="rId13" imgW="1117115" imgH="495085" progId="Equation.3">
                  <p:embed/>
                </p:oleObj>
              </mc:Choice>
              <mc:Fallback>
                <p:oleObj name="Equation" r:id="rId13" imgW="1117115" imgH="495085" progId="Equation.3">
                  <p:embed/>
                  <p:pic>
                    <p:nvPicPr>
                      <p:cNvPr id="0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9913" y="3390900"/>
                        <a:ext cx="1614487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2" name="Object 72"/>
          <p:cNvGraphicFramePr>
            <a:graphicFrameLocks noChangeAspect="1"/>
          </p:cNvGraphicFramePr>
          <p:nvPr/>
        </p:nvGraphicFramePr>
        <p:xfrm>
          <a:off x="2025650" y="4297363"/>
          <a:ext cx="2489200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9" name="Equation" r:id="rId15" imgW="1701800" imgH="381000" progId="Equation.3">
                  <p:embed/>
                </p:oleObj>
              </mc:Choice>
              <mc:Fallback>
                <p:oleObj name="Equation" r:id="rId15" imgW="1701800" imgH="381000" progId="Equation.3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5650" y="4297363"/>
                        <a:ext cx="2489200" cy="56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3" name="Object 73"/>
          <p:cNvGraphicFramePr>
            <a:graphicFrameLocks noChangeAspect="1"/>
          </p:cNvGraphicFramePr>
          <p:nvPr/>
        </p:nvGraphicFramePr>
        <p:xfrm>
          <a:off x="4038600" y="4924425"/>
          <a:ext cx="438150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0" name="Equation" r:id="rId17" imgW="228501" imgH="203112" progId="Equation.3">
                  <p:embed/>
                </p:oleObj>
              </mc:Choice>
              <mc:Fallback>
                <p:oleObj name="Equation" r:id="rId17" imgW="228501" imgH="203112" progId="Equation.3">
                  <p:embed/>
                  <p:pic>
                    <p:nvPicPr>
                      <p:cNvPr id="0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4924425"/>
                        <a:ext cx="438150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Mesh</a:t>
            </a:r>
          </a:p>
        </p:txBody>
      </p:sp>
      <p:pic>
        <p:nvPicPr>
          <p:cNvPr id="10243" name="Picture 3" descr="dog_shad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1004888"/>
            <a:ext cx="1489075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4" name="Group 55"/>
          <p:cNvGrpSpPr>
            <a:grpSpLocks/>
          </p:cNvGrpSpPr>
          <p:nvPr/>
        </p:nvGrpSpPr>
        <p:grpSpPr bwMode="auto">
          <a:xfrm>
            <a:off x="4787900" y="1435100"/>
            <a:ext cx="1452563" cy="1108075"/>
            <a:chOff x="4617" y="2479"/>
            <a:chExt cx="830" cy="635"/>
          </a:xfrm>
        </p:grpSpPr>
        <p:sp>
          <p:nvSpPr>
            <p:cNvPr id="10325" name="Freeform 56"/>
            <p:cNvSpPr>
              <a:spLocks/>
            </p:cNvSpPr>
            <p:nvPr/>
          </p:nvSpPr>
          <p:spPr bwMode="auto">
            <a:xfrm>
              <a:off x="4624" y="2591"/>
              <a:ext cx="705" cy="425"/>
            </a:xfrm>
            <a:custGeom>
              <a:avLst/>
              <a:gdLst>
                <a:gd name="T0" fmla="*/ 53 w 705"/>
                <a:gd name="T1" fmla="*/ 170 h 425"/>
                <a:gd name="T2" fmla="*/ 117 w 705"/>
                <a:gd name="T3" fmla="*/ 349 h 425"/>
                <a:gd name="T4" fmla="*/ 386 w 705"/>
                <a:gd name="T5" fmla="*/ 302 h 425"/>
                <a:gd name="T6" fmla="*/ 571 w 705"/>
                <a:gd name="T7" fmla="*/ 413 h 425"/>
                <a:gd name="T8" fmla="*/ 682 w 705"/>
                <a:gd name="T9" fmla="*/ 233 h 425"/>
                <a:gd name="T10" fmla="*/ 434 w 705"/>
                <a:gd name="T11" fmla="*/ 11 h 425"/>
                <a:gd name="T12" fmla="*/ 53 w 705"/>
                <a:gd name="T13" fmla="*/ 17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5" h="425">
                  <a:moveTo>
                    <a:pt x="53" y="170"/>
                  </a:moveTo>
                  <a:cubicBezTo>
                    <a:pt x="0" y="226"/>
                    <a:pt x="62" y="327"/>
                    <a:pt x="117" y="349"/>
                  </a:cubicBezTo>
                  <a:cubicBezTo>
                    <a:pt x="172" y="371"/>
                    <a:pt x="310" y="291"/>
                    <a:pt x="386" y="302"/>
                  </a:cubicBezTo>
                  <a:cubicBezTo>
                    <a:pt x="462" y="313"/>
                    <a:pt x="522" y="425"/>
                    <a:pt x="571" y="413"/>
                  </a:cubicBezTo>
                  <a:cubicBezTo>
                    <a:pt x="620" y="401"/>
                    <a:pt x="705" y="300"/>
                    <a:pt x="682" y="233"/>
                  </a:cubicBezTo>
                  <a:cubicBezTo>
                    <a:pt x="659" y="166"/>
                    <a:pt x="539" y="22"/>
                    <a:pt x="434" y="11"/>
                  </a:cubicBezTo>
                  <a:cubicBezTo>
                    <a:pt x="329" y="0"/>
                    <a:pt x="106" y="114"/>
                    <a:pt x="53" y="170"/>
                  </a:cubicBezTo>
                  <a:close/>
                </a:path>
              </a:pathLst>
            </a:custGeom>
            <a:solidFill>
              <a:srgbClr val="FFFF99"/>
            </a:solidFill>
            <a:ln w="12700" cap="flat" cmpd="sng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6" name="Freeform 57"/>
            <p:cNvSpPr>
              <a:spLocks/>
            </p:cNvSpPr>
            <p:nvPr/>
          </p:nvSpPr>
          <p:spPr bwMode="auto">
            <a:xfrm>
              <a:off x="4635" y="2493"/>
              <a:ext cx="797" cy="613"/>
            </a:xfrm>
            <a:custGeom>
              <a:avLst/>
              <a:gdLst>
                <a:gd name="T0" fmla="*/ 0 w 755"/>
                <a:gd name="T1" fmla="*/ 217 h 550"/>
                <a:gd name="T2" fmla="*/ 153 w 755"/>
                <a:gd name="T3" fmla="*/ 611 h 550"/>
                <a:gd name="T4" fmla="*/ 683 w 755"/>
                <a:gd name="T5" fmla="*/ 683 h 550"/>
                <a:gd name="T6" fmla="*/ 841 w 755"/>
                <a:gd name="T7" fmla="*/ 381 h 550"/>
                <a:gd name="T8" fmla="*/ 488 w 755"/>
                <a:gd name="T9" fmla="*/ 0 h 550"/>
                <a:gd name="T10" fmla="*/ 0 w 755"/>
                <a:gd name="T11" fmla="*/ 217 h 5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55" h="550">
                  <a:moveTo>
                    <a:pt x="0" y="175"/>
                  </a:moveTo>
                  <a:lnTo>
                    <a:pt x="137" y="492"/>
                  </a:lnTo>
                  <a:lnTo>
                    <a:pt x="613" y="550"/>
                  </a:lnTo>
                  <a:lnTo>
                    <a:pt x="755" y="307"/>
                  </a:lnTo>
                  <a:lnTo>
                    <a:pt x="438" y="0"/>
                  </a:lnTo>
                  <a:lnTo>
                    <a:pt x="0" y="175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7" name="Oval 58"/>
            <p:cNvSpPr>
              <a:spLocks noChangeArrowheads="1"/>
            </p:cNvSpPr>
            <p:nvPr/>
          </p:nvSpPr>
          <p:spPr bwMode="auto">
            <a:xfrm>
              <a:off x="4767" y="3019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28" name="Oval 59"/>
            <p:cNvSpPr>
              <a:spLocks noChangeArrowheads="1"/>
            </p:cNvSpPr>
            <p:nvPr/>
          </p:nvSpPr>
          <p:spPr bwMode="auto">
            <a:xfrm>
              <a:off x="4847" y="3034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29" name="Oval 60"/>
            <p:cNvSpPr>
              <a:spLocks noChangeArrowheads="1"/>
            </p:cNvSpPr>
            <p:nvPr/>
          </p:nvSpPr>
          <p:spPr bwMode="auto">
            <a:xfrm>
              <a:off x="4920" y="3043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30" name="Oval 61"/>
            <p:cNvSpPr>
              <a:spLocks noChangeArrowheads="1"/>
            </p:cNvSpPr>
            <p:nvPr/>
          </p:nvSpPr>
          <p:spPr bwMode="auto">
            <a:xfrm>
              <a:off x="5000" y="3058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31" name="Oval 62"/>
            <p:cNvSpPr>
              <a:spLocks noChangeArrowheads="1"/>
            </p:cNvSpPr>
            <p:nvPr/>
          </p:nvSpPr>
          <p:spPr bwMode="auto">
            <a:xfrm>
              <a:off x="5070" y="3064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32" name="Oval 63"/>
            <p:cNvSpPr>
              <a:spLocks noChangeArrowheads="1"/>
            </p:cNvSpPr>
            <p:nvPr/>
          </p:nvSpPr>
          <p:spPr bwMode="auto">
            <a:xfrm>
              <a:off x="5153" y="3073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33" name="Oval 64"/>
            <p:cNvSpPr>
              <a:spLocks noChangeArrowheads="1"/>
            </p:cNvSpPr>
            <p:nvPr/>
          </p:nvSpPr>
          <p:spPr bwMode="auto">
            <a:xfrm>
              <a:off x="4728" y="2953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34" name="Oval 65"/>
            <p:cNvSpPr>
              <a:spLocks noChangeArrowheads="1"/>
            </p:cNvSpPr>
            <p:nvPr/>
          </p:nvSpPr>
          <p:spPr bwMode="auto">
            <a:xfrm>
              <a:off x="5225" y="3079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35" name="Oval 66"/>
            <p:cNvSpPr>
              <a:spLocks noChangeArrowheads="1"/>
            </p:cNvSpPr>
            <p:nvPr/>
          </p:nvSpPr>
          <p:spPr bwMode="auto">
            <a:xfrm>
              <a:off x="4701" y="2884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36" name="Oval 67"/>
            <p:cNvSpPr>
              <a:spLocks noChangeArrowheads="1"/>
            </p:cNvSpPr>
            <p:nvPr/>
          </p:nvSpPr>
          <p:spPr bwMode="auto">
            <a:xfrm>
              <a:off x="4683" y="2821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37" name="Oval 68"/>
            <p:cNvSpPr>
              <a:spLocks noChangeArrowheads="1"/>
            </p:cNvSpPr>
            <p:nvPr/>
          </p:nvSpPr>
          <p:spPr bwMode="auto">
            <a:xfrm>
              <a:off x="4653" y="2755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38" name="Oval 69"/>
            <p:cNvSpPr>
              <a:spLocks noChangeArrowheads="1"/>
            </p:cNvSpPr>
            <p:nvPr/>
          </p:nvSpPr>
          <p:spPr bwMode="auto">
            <a:xfrm>
              <a:off x="4617" y="2683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39" name="Oval 70"/>
            <p:cNvSpPr>
              <a:spLocks noChangeArrowheads="1"/>
            </p:cNvSpPr>
            <p:nvPr/>
          </p:nvSpPr>
          <p:spPr bwMode="auto">
            <a:xfrm>
              <a:off x="4785" y="2596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40" name="Oval 71"/>
            <p:cNvSpPr>
              <a:spLocks noChangeArrowheads="1"/>
            </p:cNvSpPr>
            <p:nvPr/>
          </p:nvSpPr>
          <p:spPr bwMode="auto">
            <a:xfrm>
              <a:off x="4692" y="2641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41" name="Oval 72"/>
            <p:cNvSpPr>
              <a:spLocks noChangeArrowheads="1"/>
            </p:cNvSpPr>
            <p:nvPr/>
          </p:nvSpPr>
          <p:spPr bwMode="auto">
            <a:xfrm>
              <a:off x="4875" y="2563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42" name="Oval 73"/>
            <p:cNvSpPr>
              <a:spLocks noChangeArrowheads="1"/>
            </p:cNvSpPr>
            <p:nvPr/>
          </p:nvSpPr>
          <p:spPr bwMode="auto">
            <a:xfrm>
              <a:off x="5067" y="2479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43" name="Oval 74"/>
            <p:cNvSpPr>
              <a:spLocks noChangeArrowheads="1"/>
            </p:cNvSpPr>
            <p:nvPr/>
          </p:nvSpPr>
          <p:spPr bwMode="auto">
            <a:xfrm>
              <a:off x="4968" y="2521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44" name="Oval 75"/>
            <p:cNvSpPr>
              <a:spLocks noChangeArrowheads="1"/>
            </p:cNvSpPr>
            <p:nvPr/>
          </p:nvSpPr>
          <p:spPr bwMode="auto">
            <a:xfrm>
              <a:off x="5241" y="2638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45" name="Oval 76"/>
            <p:cNvSpPr>
              <a:spLocks noChangeArrowheads="1"/>
            </p:cNvSpPr>
            <p:nvPr/>
          </p:nvSpPr>
          <p:spPr bwMode="auto">
            <a:xfrm>
              <a:off x="5124" y="2527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46" name="Oval 77"/>
            <p:cNvSpPr>
              <a:spLocks noChangeArrowheads="1"/>
            </p:cNvSpPr>
            <p:nvPr/>
          </p:nvSpPr>
          <p:spPr bwMode="auto">
            <a:xfrm>
              <a:off x="5184" y="2581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47" name="Oval 78"/>
            <p:cNvSpPr>
              <a:spLocks noChangeArrowheads="1"/>
            </p:cNvSpPr>
            <p:nvPr/>
          </p:nvSpPr>
          <p:spPr bwMode="auto">
            <a:xfrm>
              <a:off x="5295" y="2704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48" name="Oval 79"/>
            <p:cNvSpPr>
              <a:spLocks noChangeArrowheads="1"/>
            </p:cNvSpPr>
            <p:nvPr/>
          </p:nvSpPr>
          <p:spPr bwMode="auto">
            <a:xfrm>
              <a:off x="5379" y="2878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49" name="Oval 80"/>
            <p:cNvSpPr>
              <a:spLocks noChangeArrowheads="1"/>
            </p:cNvSpPr>
            <p:nvPr/>
          </p:nvSpPr>
          <p:spPr bwMode="auto">
            <a:xfrm>
              <a:off x="5352" y="2752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50" name="Oval 81"/>
            <p:cNvSpPr>
              <a:spLocks noChangeArrowheads="1"/>
            </p:cNvSpPr>
            <p:nvPr/>
          </p:nvSpPr>
          <p:spPr bwMode="auto">
            <a:xfrm>
              <a:off x="5412" y="2806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51" name="Oval 82"/>
            <p:cNvSpPr>
              <a:spLocks noChangeArrowheads="1"/>
            </p:cNvSpPr>
            <p:nvPr/>
          </p:nvSpPr>
          <p:spPr bwMode="auto">
            <a:xfrm>
              <a:off x="5304" y="3034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52" name="Oval 83"/>
            <p:cNvSpPr>
              <a:spLocks noChangeArrowheads="1"/>
            </p:cNvSpPr>
            <p:nvPr/>
          </p:nvSpPr>
          <p:spPr bwMode="auto">
            <a:xfrm>
              <a:off x="5337" y="2962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53" name="Line 84"/>
            <p:cNvSpPr>
              <a:spLocks noChangeShapeType="1"/>
            </p:cNvSpPr>
            <p:nvPr/>
          </p:nvSpPr>
          <p:spPr bwMode="auto">
            <a:xfrm flipH="1">
              <a:off x="5019" y="2904"/>
              <a:ext cx="18" cy="1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4" name="Line 85"/>
            <p:cNvSpPr>
              <a:spLocks noChangeShapeType="1"/>
            </p:cNvSpPr>
            <p:nvPr/>
          </p:nvSpPr>
          <p:spPr bwMode="auto">
            <a:xfrm flipH="1">
              <a:off x="4941" y="2901"/>
              <a:ext cx="18" cy="1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5" name="Line 86"/>
            <p:cNvSpPr>
              <a:spLocks noChangeShapeType="1"/>
            </p:cNvSpPr>
            <p:nvPr/>
          </p:nvSpPr>
          <p:spPr bwMode="auto">
            <a:xfrm flipH="1">
              <a:off x="5079" y="2946"/>
              <a:ext cx="18" cy="1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6" name="Line 87"/>
            <p:cNvSpPr>
              <a:spLocks noChangeShapeType="1"/>
            </p:cNvSpPr>
            <p:nvPr/>
          </p:nvSpPr>
          <p:spPr bwMode="auto">
            <a:xfrm flipV="1">
              <a:off x="4782" y="2934"/>
              <a:ext cx="51" cy="1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7" name="Line 88"/>
            <p:cNvSpPr>
              <a:spLocks noChangeShapeType="1"/>
            </p:cNvSpPr>
            <p:nvPr/>
          </p:nvSpPr>
          <p:spPr bwMode="auto">
            <a:xfrm flipV="1">
              <a:off x="4875" y="2919"/>
              <a:ext cx="0" cy="1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8" name="Line 89"/>
            <p:cNvSpPr>
              <a:spLocks noChangeShapeType="1"/>
            </p:cNvSpPr>
            <p:nvPr/>
          </p:nvSpPr>
          <p:spPr bwMode="auto">
            <a:xfrm>
              <a:off x="4653" y="2694"/>
              <a:ext cx="63" cy="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9" name="Line 90"/>
            <p:cNvSpPr>
              <a:spLocks noChangeShapeType="1"/>
            </p:cNvSpPr>
            <p:nvPr/>
          </p:nvSpPr>
          <p:spPr bwMode="auto">
            <a:xfrm>
              <a:off x="4719" y="2661"/>
              <a:ext cx="30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0" name="Line 91"/>
            <p:cNvSpPr>
              <a:spLocks noChangeShapeType="1"/>
            </p:cNvSpPr>
            <p:nvPr/>
          </p:nvSpPr>
          <p:spPr bwMode="auto">
            <a:xfrm>
              <a:off x="4806" y="2622"/>
              <a:ext cx="30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1" name="Line 92"/>
            <p:cNvSpPr>
              <a:spLocks noChangeShapeType="1"/>
            </p:cNvSpPr>
            <p:nvPr/>
          </p:nvSpPr>
          <p:spPr bwMode="auto">
            <a:xfrm>
              <a:off x="4893" y="2571"/>
              <a:ext cx="30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2" name="Line 93"/>
            <p:cNvSpPr>
              <a:spLocks noChangeShapeType="1"/>
            </p:cNvSpPr>
            <p:nvPr/>
          </p:nvSpPr>
          <p:spPr bwMode="auto">
            <a:xfrm>
              <a:off x="5001" y="2550"/>
              <a:ext cx="30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3" name="Line 94"/>
            <p:cNvSpPr>
              <a:spLocks noChangeShapeType="1"/>
            </p:cNvSpPr>
            <p:nvPr/>
          </p:nvSpPr>
          <p:spPr bwMode="auto">
            <a:xfrm flipH="1">
              <a:off x="5079" y="2505"/>
              <a:ext cx="6" cy="1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4" name="Line 95"/>
            <p:cNvSpPr>
              <a:spLocks noChangeShapeType="1"/>
            </p:cNvSpPr>
            <p:nvPr/>
          </p:nvSpPr>
          <p:spPr bwMode="auto">
            <a:xfrm flipH="1">
              <a:off x="5169" y="3003"/>
              <a:ext cx="12" cy="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5" name="Line 96"/>
            <p:cNvSpPr>
              <a:spLocks noChangeShapeType="1"/>
            </p:cNvSpPr>
            <p:nvPr/>
          </p:nvSpPr>
          <p:spPr bwMode="auto">
            <a:xfrm flipH="1" flipV="1">
              <a:off x="5217" y="2997"/>
              <a:ext cx="27" cy="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6" name="Line 97"/>
            <p:cNvSpPr>
              <a:spLocks noChangeShapeType="1"/>
            </p:cNvSpPr>
            <p:nvPr/>
          </p:nvSpPr>
          <p:spPr bwMode="auto">
            <a:xfrm flipH="1" flipV="1">
              <a:off x="5226" y="2988"/>
              <a:ext cx="93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7" name="Line 98"/>
            <p:cNvSpPr>
              <a:spLocks noChangeShapeType="1"/>
            </p:cNvSpPr>
            <p:nvPr/>
          </p:nvSpPr>
          <p:spPr bwMode="auto">
            <a:xfrm flipH="1" flipV="1">
              <a:off x="5274" y="2928"/>
              <a:ext cx="93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8" name="Line 99"/>
            <p:cNvSpPr>
              <a:spLocks noChangeShapeType="1"/>
            </p:cNvSpPr>
            <p:nvPr/>
          </p:nvSpPr>
          <p:spPr bwMode="auto">
            <a:xfrm flipH="1" flipV="1">
              <a:off x="5319" y="2856"/>
              <a:ext cx="90" cy="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9" name="Line 100"/>
            <p:cNvSpPr>
              <a:spLocks noChangeShapeType="1"/>
            </p:cNvSpPr>
            <p:nvPr/>
          </p:nvSpPr>
          <p:spPr bwMode="auto">
            <a:xfrm flipH="1" flipV="1">
              <a:off x="5310" y="2826"/>
              <a:ext cx="111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0" name="Line 101"/>
            <p:cNvSpPr>
              <a:spLocks noChangeShapeType="1"/>
            </p:cNvSpPr>
            <p:nvPr/>
          </p:nvSpPr>
          <p:spPr bwMode="auto">
            <a:xfrm flipH="1">
              <a:off x="5304" y="2778"/>
              <a:ext cx="66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1" name="Line 102"/>
            <p:cNvSpPr>
              <a:spLocks noChangeShapeType="1"/>
            </p:cNvSpPr>
            <p:nvPr/>
          </p:nvSpPr>
          <p:spPr bwMode="auto">
            <a:xfrm flipH="1">
              <a:off x="5163" y="2598"/>
              <a:ext cx="36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2" name="Line 103"/>
            <p:cNvSpPr>
              <a:spLocks noChangeShapeType="1"/>
            </p:cNvSpPr>
            <p:nvPr/>
          </p:nvSpPr>
          <p:spPr bwMode="auto">
            <a:xfrm flipH="1">
              <a:off x="5223" y="2658"/>
              <a:ext cx="30" cy="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3" name="Line 104"/>
            <p:cNvSpPr>
              <a:spLocks noChangeShapeType="1"/>
            </p:cNvSpPr>
            <p:nvPr/>
          </p:nvSpPr>
          <p:spPr bwMode="auto">
            <a:xfrm flipH="1">
              <a:off x="5271" y="2730"/>
              <a:ext cx="30" cy="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4" name="Line 105"/>
            <p:cNvSpPr>
              <a:spLocks noChangeShapeType="1"/>
            </p:cNvSpPr>
            <p:nvPr/>
          </p:nvSpPr>
          <p:spPr bwMode="auto">
            <a:xfrm flipH="1">
              <a:off x="5103" y="2562"/>
              <a:ext cx="30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5" name="Oval 106"/>
          <p:cNvSpPr>
            <a:spLocks noChangeArrowheads="1"/>
          </p:cNvSpPr>
          <p:nvPr/>
        </p:nvSpPr>
        <p:spPr bwMode="auto">
          <a:xfrm>
            <a:off x="4746625" y="1744663"/>
            <a:ext cx="120650" cy="119062"/>
          </a:xfrm>
          <a:prstGeom prst="ellipse">
            <a:avLst/>
          </a:prstGeom>
          <a:solidFill>
            <a:srgbClr val="CCFFCC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6" name="Oval 107"/>
          <p:cNvSpPr>
            <a:spLocks noChangeArrowheads="1"/>
          </p:cNvSpPr>
          <p:nvPr/>
        </p:nvSpPr>
        <p:spPr bwMode="auto">
          <a:xfrm>
            <a:off x="6140450" y="1982788"/>
            <a:ext cx="120650" cy="119062"/>
          </a:xfrm>
          <a:prstGeom prst="ellipse">
            <a:avLst/>
          </a:prstGeom>
          <a:solidFill>
            <a:srgbClr val="CCFFCC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7" name="Oval 108"/>
          <p:cNvSpPr>
            <a:spLocks noChangeArrowheads="1"/>
          </p:cNvSpPr>
          <p:nvPr/>
        </p:nvSpPr>
        <p:spPr bwMode="auto">
          <a:xfrm>
            <a:off x="5018088" y="2335213"/>
            <a:ext cx="120650" cy="119062"/>
          </a:xfrm>
          <a:prstGeom prst="ellipse">
            <a:avLst/>
          </a:prstGeom>
          <a:solidFill>
            <a:srgbClr val="CCFFCC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8" name="Oval 109"/>
          <p:cNvSpPr>
            <a:spLocks noChangeArrowheads="1"/>
          </p:cNvSpPr>
          <p:nvPr/>
        </p:nvSpPr>
        <p:spPr bwMode="auto">
          <a:xfrm>
            <a:off x="5864225" y="2449513"/>
            <a:ext cx="120650" cy="119062"/>
          </a:xfrm>
          <a:prstGeom prst="ellipse">
            <a:avLst/>
          </a:prstGeom>
          <a:solidFill>
            <a:srgbClr val="CCFFCC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9" name="Oval 110"/>
          <p:cNvSpPr>
            <a:spLocks noChangeArrowheads="1"/>
          </p:cNvSpPr>
          <p:nvPr/>
        </p:nvSpPr>
        <p:spPr bwMode="auto">
          <a:xfrm>
            <a:off x="5545138" y="1400175"/>
            <a:ext cx="120650" cy="119063"/>
          </a:xfrm>
          <a:prstGeom prst="ellipse">
            <a:avLst/>
          </a:prstGeom>
          <a:solidFill>
            <a:srgbClr val="CCFFCC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0250" name="Group 111"/>
          <p:cNvGrpSpPr>
            <a:grpSpLocks/>
          </p:cNvGrpSpPr>
          <p:nvPr/>
        </p:nvGrpSpPr>
        <p:grpSpPr bwMode="auto">
          <a:xfrm>
            <a:off x="2211388" y="2087563"/>
            <a:ext cx="514350" cy="495300"/>
            <a:chOff x="1272" y="1564"/>
            <a:chExt cx="324" cy="312"/>
          </a:xfrm>
        </p:grpSpPr>
        <p:sp>
          <p:nvSpPr>
            <p:cNvPr id="10268" name="Freeform 112"/>
            <p:cNvSpPr>
              <a:spLocks/>
            </p:cNvSpPr>
            <p:nvPr/>
          </p:nvSpPr>
          <p:spPr bwMode="auto">
            <a:xfrm>
              <a:off x="1376" y="1564"/>
              <a:ext cx="160" cy="148"/>
            </a:xfrm>
            <a:custGeom>
              <a:avLst/>
              <a:gdLst>
                <a:gd name="T0" fmla="*/ 0 w 160"/>
                <a:gd name="T1" fmla="*/ 0 h 148"/>
                <a:gd name="T2" fmla="*/ 16 w 160"/>
                <a:gd name="T3" fmla="*/ 148 h 148"/>
                <a:gd name="T4" fmla="*/ 160 w 160"/>
                <a:gd name="T5" fmla="*/ 120 h 148"/>
                <a:gd name="T6" fmla="*/ 0 w 160"/>
                <a:gd name="T7" fmla="*/ 0 h 14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" h="148">
                  <a:moveTo>
                    <a:pt x="0" y="0"/>
                  </a:moveTo>
                  <a:lnTo>
                    <a:pt x="16" y="148"/>
                  </a:lnTo>
                  <a:lnTo>
                    <a:pt x="160" y="12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9" name="Freeform 113"/>
            <p:cNvSpPr>
              <a:spLocks/>
            </p:cNvSpPr>
            <p:nvPr/>
          </p:nvSpPr>
          <p:spPr bwMode="auto">
            <a:xfrm>
              <a:off x="1324" y="1684"/>
              <a:ext cx="272" cy="132"/>
            </a:xfrm>
            <a:custGeom>
              <a:avLst/>
              <a:gdLst>
                <a:gd name="T0" fmla="*/ 76 w 272"/>
                <a:gd name="T1" fmla="*/ 28 h 132"/>
                <a:gd name="T2" fmla="*/ 136 w 272"/>
                <a:gd name="T3" fmla="*/ 84 h 132"/>
                <a:gd name="T4" fmla="*/ 212 w 272"/>
                <a:gd name="T5" fmla="*/ 0 h 132"/>
                <a:gd name="T6" fmla="*/ 272 w 272"/>
                <a:gd name="T7" fmla="*/ 68 h 132"/>
                <a:gd name="T8" fmla="*/ 140 w 272"/>
                <a:gd name="T9" fmla="*/ 84 h 132"/>
                <a:gd name="T10" fmla="*/ 0 w 272"/>
                <a:gd name="T11" fmla="*/ 132 h 132"/>
                <a:gd name="T12" fmla="*/ 76 w 272"/>
                <a:gd name="T13" fmla="*/ 28 h 1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2" h="132">
                  <a:moveTo>
                    <a:pt x="76" y="28"/>
                  </a:moveTo>
                  <a:lnTo>
                    <a:pt x="136" y="84"/>
                  </a:lnTo>
                  <a:lnTo>
                    <a:pt x="212" y="0"/>
                  </a:lnTo>
                  <a:lnTo>
                    <a:pt x="272" y="68"/>
                  </a:lnTo>
                  <a:lnTo>
                    <a:pt x="140" y="84"/>
                  </a:lnTo>
                  <a:lnTo>
                    <a:pt x="0" y="132"/>
                  </a:lnTo>
                  <a:lnTo>
                    <a:pt x="76" y="28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0" name="Freeform 114"/>
            <p:cNvSpPr>
              <a:spLocks/>
            </p:cNvSpPr>
            <p:nvPr/>
          </p:nvSpPr>
          <p:spPr bwMode="auto">
            <a:xfrm>
              <a:off x="1272" y="1568"/>
              <a:ext cx="132" cy="144"/>
            </a:xfrm>
            <a:custGeom>
              <a:avLst/>
              <a:gdLst>
                <a:gd name="T0" fmla="*/ 132 w 132"/>
                <a:gd name="T1" fmla="*/ 144 h 144"/>
                <a:gd name="T2" fmla="*/ 0 w 132"/>
                <a:gd name="T3" fmla="*/ 92 h 144"/>
                <a:gd name="T4" fmla="*/ 104 w 132"/>
                <a:gd name="T5" fmla="*/ 0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2" h="144">
                  <a:moveTo>
                    <a:pt x="132" y="144"/>
                  </a:moveTo>
                  <a:lnTo>
                    <a:pt x="0" y="92"/>
                  </a:lnTo>
                  <a:lnTo>
                    <a:pt x="104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1" name="Freeform 115"/>
            <p:cNvSpPr>
              <a:spLocks/>
            </p:cNvSpPr>
            <p:nvPr/>
          </p:nvSpPr>
          <p:spPr bwMode="auto">
            <a:xfrm>
              <a:off x="1392" y="1564"/>
              <a:ext cx="176" cy="120"/>
            </a:xfrm>
            <a:custGeom>
              <a:avLst/>
              <a:gdLst>
                <a:gd name="T0" fmla="*/ 0 w 176"/>
                <a:gd name="T1" fmla="*/ 0 h 120"/>
                <a:gd name="T2" fmla="*/ 124 w 176"/>
                <a:gd name="T3" fmla="*/ 16 h 120"/>
                <a:gd name="T4" fmla="*/ 148 w 176"/>
                <a:gd name="T5" fmla="*/ 120 h 120"/>
                <a:gd name="T6" fmla="*/ 176 w 176"/>
                <a:gd name="T7" fmla="*/ 68 h 120"/>
                <a:gd name="T8" fmla="*/ 120 w 176"/>
                <a:gd name="T9" fmla="*/ 16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6" h="120">
                  <a:moveTo>
                    <a:pt x="0" y="0"/>
                  </a:moveTo>
                  <a:lnTo>
                    <a:pt x="124" y="16"/>
                  </a:lnTo>
                  <a:lnTo>
                    <a:pt x="148" y="120"/>
                  </a:lnTo>
                  <a:lnTo>
                    <a:pt x="176" y="68"/>
                  </a:lnTo>
                  <a:lnTo>
                    <a:pt x="120" y="1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2" name="Freeform 116"/>
            <p:cNvSpPr>
              <a:spLocks/>
            </p:cNvSpPr>
            <p:nvPr/>
          </p:nvSpPr>
          <p:spPr bwMode="auto">
            <a:xfrm>
              <a:off x="1336" y="1768"/>
              <a:ext cx="168" cy="108"/>
            </a:xfrm>
            <a:custGeom>
              <a:avLst/>
              <a:gdLst>
                <a:gd name="T0" fmla="*/ 0 w 168"/>
                <a:gd name="T1" fmla="*/ 48 h 108"/>
                <a:gd name="T2" fmla="*/ 168 w 168"/>
                <a:gd name="T3" fmla="*/ 108 h 108"/>
                <a:gd name="T4" fmla="*/ 124 w 168"/>
                <a:gd name="T5" fmla="*/ 0 h 1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8" h="108">
                  <a:moveTo>
                    <a:pt x="0" y="48"/>
                  </a:moveTo>
                  <a:lnTo>
                    <a:pt x="168" y="108"/>
                  </a:lnTo>
                  <a:lnTo>
                    <a:pt x="124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3" name="Line 117"/>
            <p:cNvSpPr>
              <a:spLocks noChangeShapeType="1"/>
            </p:cNvSpPr>
            <p:nvPr/>
          </p:nvSpPr>
          <p:spPr bwMode="auto">
            <a:xfrm flipV="1">
              <a:off x="1500" y="1756"/>
              <a:ext cx="96" cy="1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4" name="Oval 118"/>
            <p:cNvSpPr>
              <a:spLocks noChangeArrowheads="1"/>
            </p:cNvSpPr>
            <p:nvPr/>
          </p:nvSpPr>
          <p:spPr bwMode="auto">
            <a:xfrm>
              <a:off x="1428" y="1624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275" name="Oval 119"/>
            <p:cNvSpPr>
              <a:spLocks noChangeArrowheads="1"/>
            </p:cNvSpPr>
            <p:nvPr/>
          </p:nvSpPr>
          <p:spPr bwMode="auto">
            <a:xfrm>
              <a:off x="1401" y="1642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276" name="Oval 120"/>
            <p:cNvSpPr>
              <a:spLocks noChangeArrowheads="1"/>
            </p:cNvSpPr>
            <p:nvPr/>
          </p:nvSpPr>
          <p:spPr bwMode="auto">
            <a:xfrm>
              <a:off x="1395" y="1603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277" name="Oval 121"/>
            <p:cNvSpPr>
              <a:spLocks noChangeArrowheads="1"/>
            </p:cNvSpPr>
            <p:nvPr/>
          </p:nvSpPr>
          <p:spPr bwMode="auto">
            <a:xfrm>
              <a:off x="1431" y="1648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278" name="Oval 122"/>
            <p:cNvSpPr>
              <a:spLocks noChangeArrowheads="1"/>
            </p:cNvSpPr>
            <p:nvPr/>
          </p:nvSpPr>
          <p:spPr bwMode="auto">
            <a:xfrm>
              <a:off x="1416" y="1672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279" name="Oval 123"/>
            <p:cNvSpPr>
              <a:spLocks noChangeArrowheads="1"/>
            </p:cNvSpPr>
            <p:nvPr/>
          </p:nvSpPr>
          <p:spPr bwMode="auto">
            <a:xfrm>
              <a:off x="1455" y="166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280" name="Oval 124"/>
            <p:cNvSpPr>
              <a:spLocks noChangeArrowheads="1"/>
            </p:cNvSpPr>
            <p:nvPr/>
          </p:nvSpPr>
          <p:spPr bwMode="auto">
            <a:xfrm>
              <a:off x="1458" y="1645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281" name="Oval 125"/>
            <p:cNvSpPr>
              <a:spLocks noChangeArrowheads="1"/>
            </p:cNvSpPr>
            <p:nvPr/>
          </p:nvSpPr>
          <p:spPr bwMode="auto">
            <a:xfrm>
              <a:off x="1350" y="1612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282" name="Oval 126"/>
            <p:cNvSpPr>
              <a:spLocks noChangeArrowheads="1"/>
            </p:cNvSpPr>
            <p:nvPr/>
          </p:nvSpPr>
          <p:spPr bwMode="auto">
            <a:xfrm>
              <a:off x="1347" y="163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283" name="Oval 127"/>
            <p:cNvSpPr>
              <a:spLocks noChangeArrowheads="1"/>
            </p:cNvSpPr>
            <p:nvPr/>
          </p:nvSpPr>
          <p:spPr bwMode="auto">
            <a:xfrm>
              <a:off x="1320" y="162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284" name="Oval 128"/>
            <p:cNvSpPr>
              <a:spLocks noChangeArrowheads="1"/>
            </p:cNvSpPr>
            <p:nvPr/>
          </p:nvSpPr>
          <p:spPr bwMode="auto">
            <a:xfrm>
              <a:off x="1485" y="166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285" name="Oval 129"/>
            <p:cNvSpPr>
              <a:spLocks noChangeArrowheads="1"/>
            </p:cNvSpPr>
            <p:nvPr/>
          </p:nvSpPr>
          <p:spPr bwMode="auto">
            <a:xfrm>
              <a:off x="1335" y="165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286" name="Oval 130"/>
            <p:cNvSpPr>
              <a:spLocks noChangeArrowheads="1"/>
            </p:cNvSpPr>
            <p:nvPr/>
          </p:nvSpPr>
          <p:spPr bwMode="auto">
            <a:xfrm>
              <a:off x="1500" y="162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287" name="Oval 131"/>
            <p:cNvSpPr>
              <a:spLocks noChangeArrowheads="1"/>
            </p:cNvSpPr>
            <p:nvPr/>
          </p:nvSpPr>
          <p:spPr bwMode="auto">
            <a:xfrm>
              <a:off x="1422" y="1576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288" name="Oval 132"/>
            <p:cNvSpPr>
              <a:spLocks noChangeArrowheads="1"/>
            </p:cNvSpPr>
            <p:nvPr/>
          </p:nvSpPr>
          <p:spPr bwMode="auto">
            <a:xfrm>
              <a:off x="1449" y="1591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289" name="Oval 133"/>
            <p:cNvSpPr>
              <a:spLocks noChangeArrowheads="1"/>
            </p:cNvSpPr>
            <p:nvPr/>
          </p:nvSpPr>
          <p:spPr bwMode="auto">
            <a:xfrm>
              <a:off x="1485" y="1585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290" name="Oval 134"/>
            <p:cNvSpPr>
              <a:spLocks noChangeArrowheads="1"/>
            </p:cNvSpPr>
            <p:nvPr/>
          </p:nvSpPr>
          <p:spPr bwMode="auto">
            <a:xfrm>
              <a:off x="1473" y="1612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291" name="Oval 135"/>
            <p:cNvSpPr>
              <a:spLocks noChangeArrowheads="1"/>
            </p:cNvSpPr>
            <p:nvPr/>
          </p:nvSpPr>
          <p:spPr bwMode="auto">
            <a:xfrm>
              <a:off x="1454" y="173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292" name="Oval 136"/>
            <p:cNvSpPr>
              <a:spLocks noChangeArrowheads="1"/>
            </p:cNvSpPr>
            <p:nvPr/>
          </p:nvSpPr>
          <p:spPr bwMode="auto">
            <a:xfrm>
              <a:off x="1491" y="169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293" name="Oval 137"/>
            <p:cNvSpPr>
              <a:spLocks noChangeArrowheads="1"/>
            </p:cNvSpPr>
            <p:nvPr/>
          </p:nvSpPr>
          <p:spPr bwMode="auto">
            <a:xfrm>
              <a:off x="1434" y="1711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294" name="Oval 138"/>
            <p:cNvSpPr>
              <a:spLocks noChangeArrowheads="1"/>
            </p:cNvSpPr>
            <p:nvPr/>
          </p:nvSpPr>
          <p:spPr bwMode="auto">
            <a:xfrm>
              <a:off x="1469" y="1705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295" name="Oval 139"/>
            <p:cNvSpPr>
              <a:spLocks noChangeArrowheads="1"/>
            </p:cNvSpPr>
            <p:nvPr/>
          </p:nvSpPr>
          <p:spPr bwMode="auto">
            <a:xfrm>
              <a:off x="1528" y="1695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296" name="Oval 140"/>
            <p:cNvSpPr>
              <a:spLocks noChangeArrowheads="1"/>
            </p:cNvSpPr>
            <p:nvPr/>
          </p:nvSpPr>
          <p:spPr bwMode="auto">
            <a:xfrm>
              <a:off x="1477" y="1771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297" name="Oval 141"/>
            <p:cNvSpPr>
              <a:spLocks noChangeArrowheads="1"/>
            </p:cNvSpPr>
            <p:nvPr/>
          </p:nvSpPr>
          <p:spPr bwMode="auto">
            <a:xfrm>
              <a:off x="1528" y="172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298" name="Oval 142"/>
            <p:cNvSpPr>
              <a:spLocks noChangeArrowheads="1"/>
            </p:cNvSpPr>
            <p:nvPr/>
          </p:nvSpPr>
          <p:spPr bwMode="auto">
            <a:xfrm>
              <a:off x="1497" y="1738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299" name="Oval 143"/>
            <p:cNvSpPr>
              <a:spLocks noChangeArrowheads="1"/>
            </p:cNvSpPr>
            <p:nvPr/>
          </p:nvSpPr>
          <p:spPr bwMode="auto">
            <a:xfrm>
              <a:off x="1491" y="169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00" name="Oval 144"/>
            <p:cNvSpPr>
              <a:spLocks noChangeArrowheads="1"/>
            </p:cNvSpPr>
            <p:nvPr/>
          </p:nvSpPr>
          <p:spPr bwMode="auto">
            <a:xfrm>
              <a:off x="1527" y="1744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01" name="Oval 145"/>
            <p:cNvSpPr>
              <a:spLocks noChangeArrowheads="1"/>
            </p:cNvSpPr>
            <p:nvPr/>
          </p:nvSpPr>
          <p:spPr bwMode="auto">
            <a:xfrm>
              <a:off x="1456" y="183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02" name="Oval 146"/>
            <p:cNvSpPr>
              <a:spLocks noChangeArrowheads="1"/>
            </p:cNvSpPr>
            <p:nvPr/>
          </p:nvSpPr>
          <p:spPr bwMode="auto">
            <a:xfrm>
              <a:off x="1415" y="1813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03" name="Oval 147"/>
            <p:cNvSpPr>
              <a:spLocks noChangeArrowheads="1"/>
            </p:cNvSpPr>
            <p:nvPr/>
          </p:nvSpPr>
          <p:spPr bwMode="auto">
            <a:xfrm>
              <a:off x="1554" y="1741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04" name="Oval 148"/>
            <p:cNvSpPr>
              <a:spLocks noChangeArrowheads="1"/>
            </p:cNvSpPr>
            <p:nvPr/>
          </p:nvSpPr>
          <p:spPr bwMode="auto">
            <a:xfrm>
              <a:off x="1505" y="1766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05" name="Oval 149"/>
            <p:cNvSpPr>
              <a:spLocks noChangeArrowheads="1"/>
            </p:cNvSpPr>
            <p:nvPr/>
          </p:nvSpPr>
          <p:spPr bwMode="auto">
            <a:xfrm>
              <a:off x="1412" y="1752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06" name="Oval 150"/>
            <p:cNvSpPr>
              <a:spLocks noChangeArrowheads="1"/>
            </p:cNvSpPr>
            <p:nvPr/>
          </p:nvSpPr>
          <p:spPr bwMode="auto">
            <a:xfrm>
              <a:off x="1377" y="176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07" name="Oval 151"/>
            <p:cNvSpPr>
              <a:spLocks noChangeArrowheads="1"/>
            </p:cNvSpPr>
            <p:nvPr/>
          </p:nvSpPr>
          <p:spPr bwMode="auto">
            <a:xfrm>
              <a:off x="1391" y="173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08" name="Oval 152"/>
            <p:cNvSpPr>
              <a:spLocks noChangeArrowheads="1"/>
            </p:cNvSpPr>
            <p:nvPr/>
          </p:nvSpPr>
          <p:spPr bwMode="auto">
            <a:xfrm>
              <a:off x="1375" y="1798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09" name="Oval 153"/>
            <p:cNvSpPr>
              <a:spLocks noChangeArrowheads="1"/>
            </p:cNvSpPr>
            <p:nvPr/>
          </p:nvSpPr>
          <p:spPr bwMode="auto">
            <a:xfrm>
              <a:off x="1358" y="177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10" name="Oval 154"/>
            <p:cNvSpPr>
              <a:spLocks noChangeArrowheads="1"/>
            </p:cNvSpPr>
            <p:nvPr/>
          </p:nvSpPr>
          <p:spPr bwMode="auto">
            <a:xfrm>
              <a:off x="1403" y="179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11" name="Oval 155"/>
            <p:cNvSpPr>
              <a:spLocks noChangeArrowheads="1"/>
            </p:cNvSpPr>
            <p:nvPr/>
          </p:nvSpPr>
          <p:spPr bwMode="auto">
            <a:xfrm>
              <a:off x="1436" y="177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12" name="Oval 156"/>
            <p:cNvSpPr>
              <a:spLocks noChangeArrowheads="1"/>
            </p:cNvSpPr>
            <p:nvPr/>
          </p:nvSpPr>
          <p:spPr bwMode="auto">
            <a:xfrm>
              <a:off x="1433" y="1806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13" name="Oval 157"/>
            <p:cNvSpPr>
              <a:spLocks noChangeArrowheads="1"/>
            </p:cNvSpPr>
            <p:nvPr/>
          </p:nvSpPr>
          <p:spPr bwMode="auto">
            <a:xfrm>
              <a:off x="1524" y="179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14" name="Oval 158"/>
            <p:cNvSpPr>
              <a:spLocks noChangeArrowheads="1"/>
            </p:cNvSpPr>
            <p:nvPr/>
          </p:nvSpPr>
          <p:spPr bwMode="auto">
            <a:xfrm>
              <a:off x="1497" y="1738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15" name="Oval 159"/>
            <p:cNvSpPr>
              <a:spLocks noChangeArrowheads="1"/>
            </p:cNvSpPr>
            <p:nvPr/>
          </p:nvSpPr>
          <p:spPr bwMode="auto">
            <a:xfrm>
              <a:off x="1491" y="169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16" name="Oval 160"/>
            <p:cNvSpPr>
              <a:spLocks noChangeArrowheads="1"/>
            </p:cNvSpPr>
            <p:nvPr/>
          </p:nvSpPr>
          <p:spPr bwMode="auto">
            <a:xfrm>
              <a:off x="1527" y="1744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17" name="Oval 161"/>
            <p:cNvSpPr>
              <a:spLocks noChangeArrowheads="1"/>
            </p:cNvSpPr>
            <p:nvPr/>
          </p:nvSpPr>
          <p:spPr bwMode="auto">
            <a:xfrm>
              <a:off x="1500" y="1796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18" name="Oval 162"/>
            <p:cNvSpPr>
              <a:spLocks noChangeArrowheads="1"/>
            </p:cNvSpPr>
            <p:nvPr/>
          </p:nvSpPr>
          <p:spPr bwMode="auto">
            <a:xfrm>
              <a:off x="1533" y="176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19" name="Oval 163"/>
            <p:cNvSpPr>
              <a:spLocks noChangeArrowheads="1"/>
            </p:cNvSpPr>
            <p:nvPr/>
          </p:nvSpPr>
          <p:spPr bwMode="auto">
            <a:xfrm>
              <a:off x="1548" y="1721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20" name="Oval 164"/>
            <p:cNvSpPr>
              <a:spLocks noChangeArrowheads="1"/>
            </p:cNvSpPr>
            <p:nvPr/>
          </p:nvSpPr>
          <p:spPr bwMode="auto">
            <a:xfrm>
              <a:off x="1553" y="176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21" name="Oval 165"/>
            <p:cNvSpPr>
              <a:spLocks noChangeArrowheads="1"/>
            </p:cNvSpPr>
            <p:nvPr/>
          </p:nvSpPr>
          <p:spPr bwMode="auto">
            <a:xfrm>
              <a:off x="1543" y="1638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22" name="Oval 166"/>
            <p:cNvSpPr>
              <a:spLocks noChangeArrowheads="1"/>
            </p:cNvSpPr>
            <p:nvPr/>
          </p:nvSpPr>
          <p:spPr bwMode="auto">
            <a:xfrm>
              <a:off x="1525" y="160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23" name="Oval 167"/>
            <p:cNvSpPr>
              <a:spLocks noChangeArrowheads="1"/>
            </p:cNvSpPr>
            <p:nvPr/>
          </p:nvSpPr>
          <p:spPr bwMode="auto">
            <a:xfrm>
              <a:off x="1502" y="1828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0324" name="Oval 168"/>
            <p:cNvSpPr>
              <a:spLocks noChangeArrowheads="1"/>
            </p:cNvSpPr>
            <p:nvPr/>
          </p:nvSpPr>
          <p:spPr bwMode="auto">
            <a:xfrm>
              <a:off x="1393" y="1661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10251" name="Rectangle 169"/>
          <p:cNvSpPr>
            <a:spLocks noChangeArrowheads="1"/>
          </p:cNvSpPr>
          <p:nvPr/>
        </p:nvSpPr>
        <p:spPr bwMode="auto">
          <a:xfrm>
            <a:off x="0" y="3290888"/>
            <a:ext cx="9153525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997075" indent="-1997075" defTabSz="1997075">
              <a:spcBef>
                <a:spcPct val="50000"/>
              </a:spcBef>
              <a:buFont typeface="Wingdings" pitchFamily="2" charset="2"/>
              <a:buNone/>
            </a:pPr>
            <a:r>
              <a:rPr lang="en-US" sz="2000" u="sng">
                <a:solidFill>
                  <a:srgbClr val="0066FF"/>
                </a:solidFill>
              </a:rPr>
              <a:t>Object (surface) :</a:t>
            </a:r>
            <a:r>
              <a:rPr lang="en-US" sz="2000"/>
              <a:t>   mesh vertices                         </a:t>
            </a:r>
          </a:p>
          <a:p>
            <a:pPr marL="1997075" indent="-1997075" defTabSz="1997075">
              <a:spcBef>
                <a:spcPct val="50000"/>
              </a:spcBef>
              <a:buFont typeface="Wingdings" pitchFamily="2" charset="2"/>
              <a:buNone/>
            </a:pPr>
            <a:r>
              <a:rPr lang="en-US" sz="2000" u="sng">
                <a:solidFill>
                  <a:srgbClr val="0066FF"/>
                </a:solidFill>
              </a:rPr>
              <a:t>Normals :</a:t>
            </a:r>
            <a:r>
              <a:rPr lang="en-US" sz="2000">
                <a:solidFill>
                  <a:srgbClr val="0066FF"/>
                </a:solidFill>
              </a:rPr>
              <a:t>                </a:t>
            </a:r>
            <a:r>
              <a:rPr lang="en-US" sz="2000"/>
              <a:t>interpolated</a:t>
            </a:r>
          </a:p>
          <a:p>
            <a:pPr marL="1997075" indent="-1997075" defTabSz="1997075">
              <a:spcBef>
                <a:spcPct val="50000"/>
              </a:spcBef>
              <a:buFont typeface="Wingdings" pitchFamily="2" charset="2"/>
              <a:buNone/>
            </a:pPr>
            <a:endParaRPr lang="en-US" sz="2000" u="sng"/>
          </a:p>
          <a:p>
            <a:pPr marL="1997075" indent="-1997075" defTabSz="1997075">
              <a:spcBef>
                <a:spcPct val="50000"/>
              </a:spcBef>
              <a:buFont typeface="Wingdings" pitchFamily="2" charset="2"/>
              <a:buNone/>
            </a:pPr>
            <a:r>
              <a:rPr lang="en-US" sz="2000" u="sng">
                <a:solidFill>
                  <a:srgbClr val="0066FF"/>
                </a:solidFill>
              </a:rPr>
              <a:t>Method:</a:t>
            </a:r>
            <a:r>
              <a:rPr lang="en-US" sz="2000"/>
              <a:t>                move vertices along interpolated normals based on photo-consistency of neighboring triangles.    </a:t>
            </a:r>
          </a:p>
          <a:p>
            <a:pPr marL="1997075" indent="-1997075" defTabSz="1997075">
              <a:spcBef>
                <a:spcPct val="50000"/>
              </a:spcBef>
              <a:buFont typeface="Wingdings" pitchFamily="2" charset="2"/>
              <a:buNone/>
            </a:pPr>
            <a:r>
              <a:rPr lang="en-US" sz="2000" u="sng">
                <a:solidFill>
                  <a:srgbClr val="0066FF"/>
                </a:solidFill>
              </a:rPr>
              <a:t>Regularization:</a:t>
            </a:r>
            <a:r>
              <a:rPr lang="en-US" sz="2000"/>
              <a:t>    smooth normals</a:t>
            </a:r>
          </a:p>
          <a:p>
            <a:pPr marL="1997075" indent="-1997075" defTabSz="1997075">
              <a:spcBef>
                <a:spcPct val="50000"/>
              </a:spcBef>
              <a:buFont typeface="Wingdings" pitchFamily="2" charset="2"/>
              <a:buNone/>
            </a:pPr>
            <a:r>
              <a:rPr lang="en-US" sz="2000" u="sng">
                <a:solidFill>
                  <a:srgbClr val="0066FF"/>
                </a:solidFill>
              </a:rPr>
              <a:t>Visibility:</a:t>
            </a:r>
            <a:r>
              <a:rPr lang="en-US" sz="2000"/>
              <a:t>	Zbuffering</a:t>
            </a:r>
          </a:p>
        </p:txBody>
      </p:sp>
      <p:graphicFrame>
        <p:nvGraphicFramePr>
          <p:cNvPr id="10252" name="Object 170"/>
          <p:cNvGraphicFramePr>
            <a:graphicFrameLocks noChangeAspect="1"/>
          </p:cNvGraphicFramePr>
          <p:nvPr/>
        </p:nvGraphicFramePr>
        <p:xfrm>
          <a:off x="4097338" y="3725863"/>
          <a:ext cx="2430462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5" name="Equation" r:id="rId4" imgW="1346200" imgH="228600" progId="Equation.3">
                  <p:embed/>
                </p:oleObj>
              </mc:Choice>
              <mc:Fallback>
                <p:oleObj name="Equation" r:id="rId4" imgW="1346200" imgH="228600" progId="Equation.3">
                  <p:embed/>
                  <p:pic>
                    <p:nvPicPr>
                      <p:cNvPr id="0" name="Object 1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7338" y="3725863"/>
                        <a:ext cx="2430462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53" name="Object 171"/>
          <p:cNvGraphicFramePr>
            <a:graphicFrameLocks noChangeAspect="1"/>
          </p:cNvGraphicFramePr>
          <p:nvPr/>
        </p:nvGraphicFramePr>
        <p:xfrm>
          <a:off x="4108450" y="4183063"/>
          <a:ext cx="3221038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6" name="Equation" r:id="rId6" imgW="1866900" imgH="381000" progId="Equation.3">
                  <p:embed/>
                </p:oleObj>
              </mc:Choice>
              <mc:Fallback>
                <p:oleObj name="Equation" r:id="rId6" imgW="1866900" imgH="381000" progId="Equation.3">
                  <p:embed/>
                  <p:pic>
                    <p:nvPicPr>
                      <p:cNvPr id="0" name="Object 1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8450" y="4183063"/>
                        <a:ext cx="3221038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54" name="Object 172"/>
          <p:cNvGraphicFramePr>
            <a:graphicFrameLocks noChangeAspect="1"/>
          </p:cNvGraphicFramePr>
          <p:nvPr/>
        </p:nvGraphicFramePr>
        <p:xfrm>
          <a:off x="4103688" y="3230563"/>
          <a:ext cx="249872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7" name="Equation" r:id="rId8" imgW="1384300" imgH="228600" progId="Equation.3">
                  <p:embed/>
                </p:oleObj>
              </mc:Choice>
              <mc:Fallback>
                <p:oleObj name="Equation" r:id="rId8" imgW="1384300" imgH="228600" progId="Equation.3">
                  <p:embed/>
                  <p:pic>
                    <p:nvPicPr>
                      <p:cNvPr id="0" name="Object 1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3688" y="3230563"/>
                        <a:ext cx="249872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5" name="Rectangle 173"/>
          <p:cNvSpPr>
            <a:spLocks noChangeArrowheads="1"/>
          </p:cNvSpPr>
          <p:nvPr/>
        </p:nvSpPr>
        <p:spPr bwMode="auto">
          <a:xfrm>
            <a:off x="4805363" y="3270250"/>
            <a:ext cx="252412" cy="360363"/>
          </a:xfrm>
          <a:prstGeom prst="rect">
            <a:avLst/>
          </a:prstGeom>
          <a:noFill/>
          <a:ln w="1270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56" name="Rectangle 174"/>
          <p:cNvSpPr>
            <a:spLocks noChangeArrowheads="1"/>
          </p:cNvSpPr>
          <p:nvPr/>
        </p:nvSpPr>
        <p:spPr bwMode="auto">
          <a:xfrm>
            <a:off x="5553075" y="3289300"/>
            <a:ext cx="252413" cy="360363"/>
          </a:xfrm>
          <a:prstGeom prst="rect">
            <a:avLst/>
          </a:prstGeom>
          <a:noFill/>
          <a:ln w="1270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57" name="Rectangle 175"/>
          <p:cNvSpPr>
            <a:spLocks noChangeArrowheads="1"/>
          </p:cNvSpPr>
          <p:nvPr/>
        </p:nvSpPr>
        <p:spPr bwMode="auto">
          <a:xfrm>
            <a:off x="6300788" y="3287713"/>
            <a:ext cx="252412" cy="360362"/>
          </a:xfrm>
          <a:prstGeom prst="rect">
            <a:avLst/>
          </a:prstGeom>
          <a:noFill/>
          <a:ln w="1270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58" name="AutoShape 176"/>
          <p:cNvSpPr>
            <a:spLocks noChangeArrowheads="1"/>
          </p:cNvSpPr>
          <p:nvPr/>
        </p:nvSpPr>
        <p:spPr bwMode="auto">
          <a:xfrm>
            <a:off x="8027988" y="3432175"/>
            <a:ext cx="587375" cy="611188"/>
          </a:xfrm>
          <a:prstGeom prst="triangle">
            <a:avLst>
              <a:gd name="adj" fmla="val 5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graphicFrame>
        <p:nvGraphicFramePr>
          <p:cNvPr id="10259" name="Object 177"/>
          <p:cNvGraphicFramePr>
            <a:graphicFrameLocks noChangeAspect="1"/>
          </p:cNvGraphicFramePr>
          <p:nvPr/>
        </p:nvGraphicFramePr>
        <p:xfrm>
          <a:off x="8197850" y="3100388"/>
          <a:ext cx="450850" cy="284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8" name="Equation" r:id="rId10" imgW="342603" imgH="215713" progId="Equation.3">
                  <p:embed/>
                </p:oleObj>
              </mc:Choice>
              <mc:Fallback>
                <p:oleObj name="Equation" r:id="rId10" imgW="342603" imgH="215713" progId="Equation.3">
                  <p:embed/>
                  <p:pic>
                    <p:nvPicPr>
                      <p:cNvPr id="0" name="Object 1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7850" y="3100388"/>
                        <a:ext cx="450850" cy="284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0" name="Line 178"/>
          <p:cNvSpPr>
            <a:spLocks noChangeShapeType="1"/>
          </p:cNvSpPr>
          <p:nvPr/>
        </p:nvSpPr>
        <p:spPr bwMode="auto">
          <a:xfrm flipV="1">
            <a:off x="8329613" y="3338513"/>
            <a:ext cx="150812" cy="920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0261" name="Object 179"/>
          <p:cNvGraphicFramePr>
            <a:graphicFrameLocks noChangeAspect="1"/>
          </p:cNvGraphicFramePr>
          <p:nvPr/>
        </p:nvGraphicFramePr>
        <p:xfrm>
          <a:off x="7653338" y="4032250"/>
          <a:ext cx="485775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9" name="Equation" r:id="rId12" imgW="368140" imgH="215806" progId="Equation.3">
                  <p:embed/>
                </p:oleObj>
              </mc:Choice>
              <mc:Fallback>
                <p:oleObj name="Equation" r:id="rId12" imgW="368140" imgH="215806" progId="Equation.3">
                  <p:embed/>
                  <p:pic>
                    <p:nvPicPr>
                      <p:cNvPr id="0" name="Object 1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3338" y="4032250"/>
                        <a:ext cx="485775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62" name="Object 180"/>
          <p:cNvGraphicFramePr>
            <a:graphicFrameLocks noChangeAspect="1"/>
          </p:cNvGraphicFramePr>
          <p:nvPr/>
        </p:nvGraphicFramePr>
        <p:xfrm>
          <a:off x="8502650" y="4041775"/>
          <a:ext cx="468313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0" name="Equation" r:id="rId14" imgW="355446" imgH="228501" progId="Equation.3">
                  <p:embed/>
                </p:oleObj>
              </mc:Choice>
              <mc:Fallback>
                <p:oleObj name="Equation" r:id="rId14" imgW="355446" imgH="228501" progId="Equation.3">
                  <p:embed/>
                  <p:pic>
                    <p:nvPicPr>
                      <p:cNvPr id="0" name="Object 1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50" y="4041775"/>
                        <a:ext cx="468313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3" name="Line 181"/>
          <p:cNvSpPr>
            <a:spLocks noChangeShapeType="1"/>
          </p:cNvSpPr>
          <p:nvPr/>
        </p:nvSpPr>
        <p:spPr bwMode="auto">
          <a:xfrm flipH="1">
            <a:off x="7791450" y="4044950"/>
            <a:ext cx="236538" cy="2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4" name="Line 182"/>
          <p:cNvSpPr>
            <a:spLocks noChangeShapeType="1"/>
          </p:cNvSpPr>
          <p:nvPr/>
        </p:nvSpPr>
        <p:spPr bwMode="auto">
          <a:xfrm flipV="1">
            <a:off x="8615363" y="3933825"/>
            <a:ext cx="268287" cy="10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5" name="Oval 183"/>
          <p:cNvSpPr>
            <a:spLocks noChangeArrowheads="1"/>
          </p:cNvSpPr>
          <p:nvPr/>
        </p:nvSpPr>
        <p:spPr bwMode="auto">
          <a:xfrm>
            <a:off x="8313738" y="3792538"/>
            <a:ext cx="55562" cy="55562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66" name="Rectangle 184"/>
          <p:cNvSpPr>
            <a:spLocks noChangeArrowheads="1"/>
          </p:cNvSpPr>
          <p:nvPr/>
        </p:nvSpPr>
        <p:spPr bwMode="auto">
          <a:xfrm>
            <a:off x="7591425" y="2936875"/>
            <a:ext cx="1452563" cy="1643063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67" name="Rectangle 185"/>
          <p:cNvSpPr>
            <a:spLocks noChangeArrowheads="1"/>
          </p:cNvSpPr>
          <p:nvPr/>
        </p:nvSpPr>
        <p:spPr bwMode="auto">
          <a:xfrm>
            <a:off x="0" y="6326188"/>
            <a:ext cx="2868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u="sng">
                <a:solidFill>
                  <a:srgbClr val="FF6600"/>
                </a:solidFill>
              </a:rPr>
              <a:t>Topologiocal changes</a:t>
            </a:r>
            <a:r>
              <a:rPr lang="en-US" sz="2000">
                <a:solidFill>
                  <a:srgbClr val="FF6600"/>
                </a:solidFill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slectures">
  <a:themeElements>
    <a:clrScheme name="vislectures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islectur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islecture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slecture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lecture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lecture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lectur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lectur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lectur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Settings\Martin\Application Data\Microsoft\Templates\vislectures.pot</Template>
  <TotalTime>6811</TotalTime>
  <Words>3013</Words>
  <Application>Microsoft Office PowerPoint</Application>
  <PresentationFormat>On-screen Show (4:3)</PresentationFormat>
  <Paragraphs>792</Paragraphs>
  <Slides>76</Slides>
  <Notes>1</Notes>
  <HiddenSlides>0</HiddenSlides>
  <MMClips>8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87" baseType="lpstr">
      <vt:lpstr>Arial</vt:lpstr>
      <vt:lpstr>Wingdings</vt:lpstr>
      <vt:lpstr>Calibri</vt:lpstr>
      <vt:lpstr>Times New Roman</vt:lpstr>
      <vt:lpstr>Symbol</vt:lpstr>
      <vt:lpstr>Monotype Sorts</vt:lpstr>
      <vt:lpstr>Tahoma</vt:lpstr>
      <vt:lpstr>Aharoni</vt:lpstr>
      <vt:lpstr>vislectures</vt:lpstr>
      <vt:lpstr>Microsoft Equation 3.0</vt:lpstr>
      <vt:lpstr>Image</vt:lpstr>
      <vt:lpstr>  Multi-view shape reconstruction</vt:lpstr>
      <vt:lpstr>Shape reconstruction</vt:lpstr>
      <vt:lpstr>Photo-consistency function(al)</vt:lpstr>
      <vt:lpstr>Surface representation</vt:lpstr>
      <vt:lpstr>Comparison of different methods</vt:lpstr>
      <vt:lpstr>Volumetric representation</vt:lpstr>
      <vt:lpstr>Disparity/Depth map</vt:lpstr>
      <vt:lpstr>Depth w.r. base mesh</vt:lpstr>
      <vt:lpstr>Mesh</vt:lpstr>
      <vt:lpstr>Mixed Representations:Local patches</vt:lpstr>
      <vt:lpstr>Optimization</vt:lpstr>
      <vt:lpstr>Summary</vt:lpstr>
      <vt:lpstr>Shape from Silhouette</vt:lpstr>
      <vt:lpstr>Smarter volumetric representations</vt:lpstr>
      <vt:lpstr>Volumetric reconstruction</vt:lpstr>
      <vt:lpstr>Voxel coloring</vt:lpstr>
      <vt:lpstr>Voxel coloring : results</vt:lpstr>
      <vt:lpstr>Space carving</vt:lpstr>
      <vt:lpstr>Space carving : photo hull</vt:lpstr>
      <vt:lpstr>Space carving : results</vt:lpstr>
      <vt:lpstr>Graph cuts for multi-view reconstruction</vt:lpstr>
      <vt:lpstr>Reconstruction as labeling</vt:lpstr>
      <vt:lpstr>Graph cuts</vt:lpstr>
      <vt:lpstr>Energy minimization via graph cuts</vt:lpstr>
      <vt:lpstr>Graph Cuts as Hypersurfaces</vt:lpstr>
      <vt:lpstr>                     Comparison to “stereo”</vt:lpstr>
      <vt:lpstr>Example of geometric graph</vt:lpstr>
      <vt:lpstr>Results</vt:lpstr>
      <vt:lpstr>Types of regularization energies</vt:lpstr>
      <vt:lpstr>Graph cuts : state of the art</vt:lpstr>
      <vt:lpstr>GOTO slide 41 </vt:lpstr>
      <vt:lpstr>Exact multi-labeling</vt:lpstr>
      <vt:lpstr>Binary graphs</vt:lpstr>
      <vt:lpstr>Approximate multi-labeling</vt:lpstr>
      <vt:lpstr>   - expansion</vt:lpstr>
      <vt:lpstr> expansion</vt:lpstr>
      <vt:lpstr>Graph cut Example</vt:lpstr>
      <vt:lpstr>Photo-consistency metric</vt:lpstr>
      <vt:lpstr>Account occlusions</vt:lpstr>
      <vt:lpstr>Graph structure</vt:lpstr>
      <vt:lpstr>Results</vt:lpstr>
      <vt:lpstr>Competitor – Yasu  Furukawa </vt:lpstr>
      <vt:lpstr>Multi-view stereo </vt:lpstr>
      <vt:lpstr>Continuous multi-view methods</vt:lpstr>
      <vt:lpstr>Surface evolution </vt:lpstr>
      <vt:lpstr>Regular surface = smooth</vt:lpstr>
      <vt:lpstr>Regular surface - properties</vt:lpstr>
      <vt:lpstr>Surface evolution</vt:lpstr>
      <vt:lpstr>Photo-consistency functional </vt:lpstr>
      <vt:lpstr>Where to integrate image/surface ?</vt:lpstr>
      <vt:lpstr>Surface evolution example</vt:lpstr>
      <vt:lpstr>Modeling correct visibility</vt:lpstr>
      <vt:lpstr>Surface discretization</vt:lpstr>
      <vt:lpstr>Level set representation</vt:lpstr>
      <vt:lpstr>Cost functional</vt:lpstr>
      <vt:lpstr>Goto p 66</vt:lpstr>
      <vt:lpstr>Surface/depth regularization</vt:lpstr>
      <vt:lpstr>Example regularization</vt:lpstr>
      <vt:lpstr>Example regularization</vt:lpstr>
      <vt:lpstr>Learn more about variational methods</vt:lpstr>
      <vt:lpstr>Graph-cuts and hypersurfaces</vt:lpstr>
      <vt:lpstr>Minimal surfaces and graph cut </vt:lpstr>
      <vt:lpstr>Cost of a cut</vt:lpstr>
      <vt:lpstr>Riemanian metric</vt:lpstr>
      <vt:lpstr>PowerPoint Presentation</vt:lpstr>
      <vt:lpstr>Example [Boykov]</vt:lpstr>
      <vt:lpstr>Summary: representations </vt:lpstr>
      <vt:lpstr>Discrete vs. continuous</vt:lpstr>
      <vt:lpstr>A complete system</vt:lpstr>
      <vt:lpstr>Cost functional</vt:lpstr>
      <vt:lpstr>Surface discretization</vt:lpstr>
      <vt:lpstr>Surface discretization</vt:lpstr>
      <vt:lpstr>Results : refinement</vt:lpstr>
      <vt:lpstr>Results : shape + reflectance</vt:lpstr>
      <vt:lpstr>Improvements</vt:lpstr>
      <vt:lpstr>Capture system</vt:lpstr>
    </vt:vector>
  </TitlesOfParts>
  <Company>Un iversity of Alberta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3 Multi-view shape reconstruction</dc:title>
  <dc:creator>Martin Jagersand</dc:creator>
  <cp:lastModifiedBy>jag</cp:lastModifiedBy>
  <cp:revision>325</cp:revision>
  <dcterms:created xsi:type="dcterms:W3CDTF">2006-03-16T18:19:14Z</dcterms:created>
  <dcterms:modified xsi:type="dcterms:W3CDTF">2020-03-24T22:29:41Z</dcterms:modified>
</cp:coreProperties>
</file>