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77"/>
  </p:notesMasterIdLst>
  <p:sldIdLst>
    <p:sldId id="256" r:id="rId2"/>
    <p:sldId id="320" r:id="rId3"/>
    <p:sldId id="257" r:id="rId4"/>
    <p:sldId id="258" r:id="rId5"/>
    <p:sldId id="259" r:id="rId6"/>
    <p:sldId id="260" r:id="rId7"/>
    <p:sldId id="333" r:id="rId8"/>
    <p:sldId id="335" r:id="rId9"/>
    <p:sldId id="336" r:id="rId10"/>
    <p:sldId id="337" r:id="rId11"/>
    <p:sldId id="338" r:id="rId12"/>
    <p:sldId id="341" r:id="rId13"/>
    <p:sldId id="342" r:id="rId14"/>
    <p:sldId id="343" r:id="rId15"/>
    <p:sldId id="345" r:id="rId16"/>
    <p:sldId id="348" r:id="rId17"/>
    <p:sldId id="346" r:id="rId18"/>
    <p:sldId id="347" r:id="rId19"/>
    <p:sldId id="300" r:id="rId20"/>
    <p:sldId id="301" r:id="rId21"/>
    <p:sldId id="302" r:id="rId22"/>
    <p:sldId id="265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317" r:id="rId43"/>
    <p:sldId id="303" r:id="rId44"/>
    <p:sldId id="304" r:id="rId45"/>
    <p:sldId id="312" r:id="rId46"/>
    <p:sldId id="313" r:id="rId47"/>
    <p:sldId id="314" r:id="rId48"/>
    <p:sldId id="334" r:id="rId49"/>
    <p:sldId id="316" r:id="rId50"/>
    <p:sldId id="315" r:id="rId51"/>
    <p:sldId id="288" r:id="rId52"/>
    <p:sldId id="289" r:id="rId53"/>
    <p:sldId id="287" r:id="rId54"/>
    <p:sldId id="318" r:id="rId55"/>
    <p:sldId id="319" r:id="rId56"/>
    <p:sldId id="323" r:id="rId57"/>
    <p:sldId id="322" r:id="rId58"/>
    <p:sldId id="321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327" r:id="rId67"/>
    <p:sldId id="329" r:id="rId68"/>
    <p:sldId id="328" r:id="rId69"/>
    <p:sldId id="297" r:id="rId70"/>
    <p:sldId id="298" r:id="rId71"/>
    <p:sldId id="299" r:id="rId72"/>
    <p:sldId id="330" r:id="rId73"/>
    <p:sldId id="332" r:id="rId74"/>
    <p:sldId id="339" r:id="rId75"/>
    <p:sldId id="331" r:id="rId7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0929"/>
  </p:normalViewPr>
  <p:slideViewPr>
    <p:cSldViewPr>
      <p:cViewPr varScale="1">
        <p:scale>
          <a:sx n="52" d="100"/>
          <a:sy n="52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4" Type="http://schemas.openxmlformats.org/officeDocument/2006/relationships/image" Target="../media/image12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image" Target="../media/image15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4" Type="http://schemas.openxmlformats.org/officeDocument/2006/relationships/image" Target="../media/image12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156.wmf"/><Relationship Id="rId4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emf"/><Relationship Id="rId7" Type="http://schemas.openxmlformats.org/officeDocument/2006/relationships/image" Target="../media/image74.w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4" Type="http://schemas.openxmlformats.org/officeDocument/2006/relationships/image" Target="../media/image11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B6B1BA79-6A1C-4739-913F-2851E87A573C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E25C76F-3307-4F71-9F33-43358C50A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88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Pic of robot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E03BB4-916E-4BA0-B343-F7A44B75FE5E}" type="slidenum">
              <a:rPr lang="en-US" sz="1300"/>
              <a:pPr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114EF4-D489-46D0-83C1-B19C75A33E0B}" type="slidenum">
              <a:rPr lang="en-US" sz="1300"/>
              <a:pPr/>
              <a:t>34</a:t>
            </a:fld>
            <a:endParaRPr lang="en-US" sz="1300"/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51463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49E410-5BE0-423A-A9DC-0F0AF0A7B191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51463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E974338-C100-43AE-8695-275CE8FB1F6A}" type="slidenum">
              <a:rPr lang="en-US" sz="1300"/>
              <a:pPr/>
              <a:t>36</a:t>
            </a:fld>
            <a:endParaRPr lang="en-US" sz="1300"/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51463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3DA5B7-092F-4A7B-AA7C-CA22495F51BC}" type="slidenum">
              <a:rPr lang="en-US" sz="1300"/>
              <a:pPr/>
              <a:t>37</a:t>
            </a:fld>
            <a:endParaRPr lang="en-US" sz="1300"/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51463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Nice properties I won’t elaborate on: Hom coord write cam proj as linear matrix mult.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B75214-EFE4-4EB1-811E-598A3D3AD30F}" type="slidenum">
              <a:rPr lang="en-US" sz="1300"/>
              <a:pPr/>
              <a:t>42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CFBCF-5BB2-4CB7-B452-43433EF12759}" type="slidenum">
              <a:rPr lang="en-US" sz="1300"/>
              <a:pPr/>
              <a:t>23</a:t>
            </a:fld>
            <a:endParaRPr lang="en-US" sz="1300"/>
          </a:p>
        </p:txBody>
      </p:sp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C0406F6-E93F-4BE6-B1DE-DF48944F0735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381210E-0FD7-47E1-ABBC-15854EF2BECF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9AA0E3-AC03-4888-9A8A-0482055C59A7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44B6BF-E03D-48DF-A2D5-68AAAF80DB1A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CF5B0A-A900-4A49-BDB1-D5A8761E8649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F625A8F-2361-463F-8F9C-F034F733F521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45113" cy="430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AC3EF7-43C3-48ED-AC96-0A19BE65162E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52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51463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40806F2-72AA-4C83-9D16-68E2162E3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5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0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3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36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1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6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7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94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12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56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C:\My Documents\IBRtut\title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5pPr>
      <a:lvl6pPr marL="4572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6pPr>
      <a:lvl7pPr marL="9144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7pPr>
      <a:lvl8pPr marL="13716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8pPr>
      <a:lvl9pPr marL="18288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9pPr>
    </p:titleStyle>
    <p:bodyStyle>
      <a:lvl1pPr marL="290513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jag\videos\motion\stoefflerMotion.mp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ag\VIDEOS\ChrisMC.m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jag\videos\scalesmod\Video1.mpg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8.pn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28" Type="http://schemas.openxmlformats.org/officeDocument/2006/relationships/image" Target="../media/image37.pn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1.e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5.wmf"/><Relationship Id="rId7" Type="http://schemas.openxmlformats.org/officeDocument/2006/relationships/image" Target="../media/image68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0.emf"/><Relationship Id="rId5" Type="http://schemas.openxmlformats.org/officeDocument/2006/relationships/image" Target="../media/image62.png"/><Relationship Id="rId15" Type="http://schemas.openxmlformats.org/officeDocument/2006/relationships/image" Target="../media/image72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74.wmf"/><Relationship Id="rId4" Type="http://schemas.openxmlformats.org/officeDocument/2006/relationships/image" Target="../media/image76.jpeg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84.pn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62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62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62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62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108.jpeg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06.wmf"/><Relationship Id="rId4" Type="http://schemas.openxmlformats.org/officeDocument/2006/relationships/image" Target="../media/image109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0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98.jpe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3.wmf"/><Relationship Id="rId5" Type="http://schemas.openxmlformats.org/officeDocument/2006/relationships/image" Target="../media/image110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6.bin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7.wmf"/><Relationship Id="rId11" Type="http://schemas.openxmlformats.org/officeDocument/2006/relationships/image" Target="../media/image119.wmf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116.wmf"/><Relationship Id="rId9" Type="http://schemas.openxmlformats.org/officeDocument/2006/relationships/image" Target="../media/image118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24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3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image" Target="../media/image132.png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7.wmf"/><Relationship Id="rId11" Type="http://schemas.openxmlformats.org/officeDocument/2006/relationships/image" Target="../media/image130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38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108.jpe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04.wmf"/><Relationship Id="rId10" Type="http://schemas.openxmlformats.org/officeDocument/2006/relationships/image" Target="../media/image148.jpeg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07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7" Type="http://schemas.openxmlformats.org/officeDocument/2006/relationships/image" Target="../media/image15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3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52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image" Target="../media/image132.png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7.wmf"/><Relationship Id="rId11" Type="http://schemas.openxmlformats.org/officeDocument/2006/relationships/image" Target="../media/image130.png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84.pn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83.wmf"/><Relationship Id="rId5" Type="http://schemas.openxmlformats.org/officeDocument/2006/relationships/image" Target="../media/image156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82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3" Type="http://schemas.openxmlformats.org/officeDocument/2006/relationships/image" Target="../media/image164.emf"/><Relationship Id="rId7" Type="http://schemas.openxmlformats.org/officeDocument/2006/relationships/image" Target="../media/image168.w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wmf"/><Relationship Id="rId5" Type="http://schemas.openxmlformats.org/officeDocument/2006/relationships/image" Target="../media/image166.emf"/><Relationship Id="rId10" Type="http://schemas.openxmlformats.org/officeDocument/2006/relationships/image" Target="../media/image171.wmf"/><Relationship Id="rId4" Type="http://schemas.openxmlformats.org/officeDocument/2006/relationships/image" Target="../media/image165.emf"/><Relationship Id="rId9" Type="http://schemas.openxmlformats.org/officeDocument/2006/relationships/image" Target="../media/image170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jag\videos\scalesmod\Video1.mpg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Geometric Computer Vision  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1038" y="3191668"/>
            <a:ext cx="3048000" cy="3276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Martin </a:t>
            </a:r>
            <a:r>
              <a:rPr lang="en-US" dirty="0" err="1" smtClean="0"/>
              <a:t>Jagersand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Univ. Alberta</a:t>
            </a:r>
          </a:p>
          <a:p>
            <a:pPr>
              <a:defRPr/>
            </a:pPr>
            <a:r>
              <a:rPr lang="en-US" dirty="0" smtClean="0"/>
              <a:t>Edmonton,</a:t>
            </a:r>
          </a:p>
          <a:p>
            <a:pPr>
              <a:defRPr/>
            </a:pPr>
            <a:r>
              <a:rPr lang="en-US" dirty="0" smtClean="0"/>
              <a:t>Alberta, Canada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19600" y="2989263"/>
            <a:ext cx="52466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17475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cs typeface="+mn-cs"/>
              </a:rPr>
              <a:t> 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6588" y="2062163"/>
            <a:ext cx="7208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dirty="0" smtClean="0"/>
              <a:t> </a:t>
            </a:r>
            <a:endParaRPr lang="en-US" sz="1800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27819" y="2292995"/>
            <a:ext cx="4568825" cy="4370388"/>
            <a:chOff x="358091" y="2114550"/>
            <a:chExt cx="4568825" cy="4370387"/>
          </a:xfrm>
        </p:grpSpPr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1675716" y="2508250"/>
              <a:ext cx="2636838" cy="3252787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2139266" y="2114550"/>
              <a:ext cx="2035175" cy="3819525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2659966" y="2289175"/>
              <a:ext cx="1409700" cy="378460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H="1">
              <a:off x="981978" y="2276475"/>
              <a:ext cx="1614488" cy="3751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H="1">
              <a:off x="1143903" y="2114550"/>
              <a:ext cx="977900" cy="40862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>
              <a:off x="1340753" y="2520950"/>
              <a:ext cx="296863" cy="37258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AutoShape 21"/>
            <p:cNvSpPr>
              <a:spLocks noChangeArrowheads="1"/>
            </p:cNvSpPr>
            <p:nvPr/>
          </p:nvSpPr>
          <p:spPr bwMode="auto">
            <a:xfrm rot="600000">
              <a:off x="358091" y="5756275"/>
              <a:ext cx="1652588" cy="728662"/>
            </a:xfrm>
            <a:prstGeom prst="parallelogram">
              <a:avLst>
                <a:gd name="adj" fmla="val 56699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" name="AutoShape 22"/>
            <p:cNvSpPr>
              <a:spLocks noChangeArrowheads="1"/>
            </p:cNvSpPr>
            <p:nvPr/>
          </p:nvSpPr>
          <p:spPr bwMode="auto">
            <a:xfrm rot="9000000">
              <a:off x="3274328" y="5573712"/>
              <a:ext cx="1652588" cy="728662"/>
            </a:xfrm>
            <a:prstGeom prst="parallelogram">
              <a:avLst>
                <a:gd name="adj" fmla="val 56699"/>
              </a:avLst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33513"/>
            <a:ext cx="51339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/>
              <a:t>Light / photometric ambiguity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04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/>
              <a:t>Light / photometric ambiguity  </a:t>
            </a:r>
            <a:endParaRPr lang="en-US" dirty="0" smtClean="0"/>
          </a:p>
        </p:txBody>
      </p:sp>
      <p:grpSp>
        <p:nvGrpSpPr>
          <p:cNvPr id="18435" name="Group 16"/>
          <p:cNvGrpSpPr>
            <a:grpSpLocks/>
          </p:cNvGrpSpPr>
          <p:nvPr/>
        </p:nvGrpSpPr>
        <p:grpSpPr bwMode="auto">
          <a:xfrm>
            <a:off x="3978275" y="2347913"/>
            <a:ext cx="1216025" cy="1828800"/>
            <a:chOff x="3978630" y="2348323"/>
            <a:chExt cx="1215947" cy="1828800"/>
          </a:xfrm>
        </p:grpSpPr>
        <p:pic>
          <p:nvPicPr>
            <p:cNvPr id="184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80" t="28998" r="39610" b="59546"/>
            <a:stretch>
              <a:fillRect/>
            </a:stretch>
          </p:blipFill>
          <p:spPr bwMode="auto">
            <a:xfrm>
              <a:off x="4191000" y="2590800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80" t="50000" r="41095" b="38544"/>
            <a:stretch>
              <a:fillRect/>
            </a:stretch>
          </p:blipFill>
          <p:spPr bwMode="auto">
            <a:xfrm>
              <a:off x="4191000" y="3429000"/>
              <a:ext cx="838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 rot="18560384">
              <a:off x="3810341" y="3432592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8560384">
              <a:off x="3835740" y="26150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8560384">
              <a:off x="4699284" y="27674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8560384">
              <a:off x="4597691" y="36818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821727">
              <a:off x="4404053" y="3265898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821727">
              <a:off x="3978630" y="3821523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821727">
              <a:off x="4054825" y="2981735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000000"/>
                </a:solidFill>
                <a:latin typeface="Calibri" pitchFamily="-65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914400" y="6477000"/>
            <a:ext cx="1981200" cy="2286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C2E5137-13F8-4E08-8625-A3E1CBA164F6}" type="datetime1">
              <a:rPr lang="en-US" sz="1000" smtClean="0"/>
              <a:pPr eaLnBrk="1" hangingPunct="1"/>
              <a:t>1/9/2018</a:t>
            </a:fld>
            <a:endParaRPr lang="en-US" sz="1000" smtClean="0"/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77000" y="6400800"/>
            <a:ext cx="2133600" cy="3048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90264E-1B17-4EB1-B8D7-6879D5412F92}" type="slidenum">
              <a:rPr lang="en-US" sz="800" smtClean="0"/>
              <a:pPr eaLnBrk="1" hangingPunct="1"/>
              <a:t>12</a:t>
            </a:fld>
            <a:endParaRPr lang="en-US" sz="800" smtClean="0"/>
          </a:p>
        </p:txBody>
      </p:sp>
      <p:sp>
        <p:nvSpPr>
          <p:cNvPr id="1331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Fundamental types of video processing “Visual motion detecton”</a:t>
            </a:r>
          </a:p>
        </p:txBody>
      </p:sp>
      <p:sp>
        <p:nvSpPr>
          <p:cNvPr id="1331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648200"/>
          </a:xfrm>
        </p:spPr>
        <p:txBody>
          <a:bodyPr/>
          <a:lstStyle/>
          <a:p>
            <a:pPr eaLnBrk="1" hangingPunct="1"/>
            <a:r>
              <a:rPr lang="en-US" dirty="0" smtClean="0"/>
              <a:t>Relating two adjacent frames: (small differences):</a:t>
            </a:r>
          </a:p>
        </p:txBody>
      </p:sp>
      <p:graphicFrame>
        <p:nvGraphicFramePr>
          <p:cNvPr id="13318" name="Object 2054"/>
          <p:cNvGraphicFramePr>
            <a:graphicFrameLocks noChangeAspect="1"/>
          </p:cNvGraphicFramePr>
          <p:nvPr/>
        </p:nvGraphicFramePr>
        <p:xfrm>
          <a:off x="2667000" y="2133600"/>
          <a:ext cx="61563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0" name="Equation" r:id="rId4" imgW="2514600" imgH="142875" progId="EquationMagic">
                  <p:embed/>
                </p:oleObj>
              </mc:Choice>
              <mc:Fallback>
                <p:oleObj name="Equation" r:id="rId4" imgW="2514600" imgH="142875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133600"/>
                        <a:ext cx="615632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19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13323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0" name="Line 2056"/>
          <p:cNvSpPr>
            <a:spLocks noChangeShapeType="1"/>
          </p:cNvSpPr>
          <p:nvPr/>
        </p:nvSpPr>
        <p:spPr bwMode="auto">
          <a:xfrm>
            <a:off x="5105400" y="2514600"/>
            <a:ext cx="1524000" cy="9144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321" name="Line 2057"/>
          <p:cNvSpPr>
            <a:spLocks noChangeShapeType="1"/>
          </p:cNvSpPr>
          <p:nvPr/>
        </p:nvSpPr>
        <p:spPr bwMode="auto">
          <a:xfrm flipH="1">
            <a:off x="7391400" y="2514600"/>
            <a:ext cx="762000" cy="13716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305300"/>
            <a:ext cx="55530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24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Fundamental types of video processing </a:t>
            </a:r>
            <a:br>
              <a:rPr lang="en-US" smtClean="0"/>
            </a:br>
            <a:r>
              <a:rPr lang="en-US" smtClean="0"/>
              <a:t>“Visual Tracking” / Stabilization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Globally relating all frames: (large differences):</a:t>
            </a:r>
          </a:p>
        </p:txBody>
      </p:sp>
      <p:grpSp>
        <p:nvGrpSpPr>
          <p:cNvPr id="14342" name="Group 18"/>
          <p:cNvGrpSpPr>
            <a:grpSpLocks/>
          </p:cNvGrpSpPr>
          <p:nvPr/>
        </p:nvGrpSpPr>
        <p:grpSpPr bwMode="auto">
          <a:xfrm>
            <a:off x="533400" y="2520696"/>
            <a:ext cx="3581400" cy="2209800"/>
            <a:chOff x="1536" y="1920"/>
            <a:chExt cx="2256" cy="1392"/>
          </a:xfrm>
        </p:grpSpPr>
        <p:sp>
          <p:nvSpPr>
            <p:cNvPr id="14344" name="Rectangle 4"/>
            <p:cNvSpPr>
              <a:spLocks noChangeArrowheads="1"/>
            </p:cNvSpPr>
            <p:nvPr/>
          </p:nvSpPr>
          <p:spPr bwMode="auto">
            <a:xfrm>
              <a:off x="1536" y="1920"/>
              <a:ext cx="2256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5"/>
            <p:cNvSpPr>
              <a:spLocks noChangeArrowheads="1"/>
            </p:cNvSpPr>
            <p:nvPr/>
          </p:nvSpPr>
          <p:spPr bwMode="auto">
            <a:xfrm>
              <a:off x="1584" y="201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680" y="2064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1776" y="211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1872" y="216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968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2064" y="225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2592" y="235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2688" y="240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Rectangle 7"/>
            <p:cNvSpPr>
              <a:spLocks noChangeArrowheads="1"/>
            </p:cNvSpPr>
            <p:nvPr/>
          </p:nvSpPr>
          <p:spPr bwMode="auto">
            <a:xfrm>
              <a:off x="2784" y="2448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Text Box 17"/>
            <p:cNvSpPr txBox="1">
              <a:spLocks noChangeArrowheads="1"/>
            </p:cNvSpPr>
            <p:nvPr/>
          </p:nvSpPr>
          <p:spPr bwMode="auto">
            <a:xfrm>
              <a:off x="2256" y="2544"/>
              <a:ext cx="2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2"/>
                  </a:solidFill>
                </a:rPr>
                <a:t>…</a:t>
              </a:r>
            </a:p>
          </p:txBody>
        </p:sp>
      </p:grpSp>
      <p:pic>
        <p:nvPicPr>
          <p:cNvPr id="438291" name="ChrisMC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41" y="3206496"/>
            <a:ext cx="4461459" cy="304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8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8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829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914400" y="6477000"/>
            <a:ext cx="1981200" cy="2286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99E0016-287B-4020-9DA0-7BA12A23F783}" type="datetime1">
              <a:rPr lang="en-US" sz="1000" smtClean="0"/>
              <a:pPr eaLnBrk="1" hangingPunct="1"/>
              <a:t>1/9/2018</a:t>
            </a:fld>
            <a:endParaRPr lang="en-US" sz="1000" smtClean="0"/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477000" y="6400800"/>
            <a:ext cx="2133600" cy="3048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2DEC009-A68E-474F-81DA-3AD9C1433E3E}" type="slidenum">
              <a:rPr lang="en-US" sz="800" smtClean="0"/>
              <a:pPr eaLnBrk="1" hangingPunct="1"/>
              <a:t>14</a:t>
            </a:fld>
            <a:endParaRPr lang="en-US" sz="800" smtClean="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</a:t>
            </a:r>
            <a:r>
              <a:rPr lang="en-US" dirty="0" smtClean="0"/>
              <a:t>ntensity images / video</a:t>
            </a:r>
            <a:br>
              <a:rPr lang="en-US" dirty="0" smtClean="0"/>
            </a:br>
            <a:r>
              <a:rPr lang="en-US" dirty="0" smtClean="0"/>
              <a:t>non-trivial to get information</a:t>
            </a:r>
            <a:endParaRPr lang="en-US" dirty="0" smtClean="0"/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Line 4"/>
          <p:cNvSpPr>
            <a:spLocks noChangeShapeType="1"/>
          </p:cNvSpPr>
          <p:nvPr/>
        </p:nvSpPr>
        <p:spPr bwMode="auto">
          <a:xfrm>
            <a:off x="3352800" y="35814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5" name="Picture 5" descr="toy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14600"/>
            <a:ext cx="1884363" cy="188436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2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881188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Line 8"/>
          <p:cNvSpPr>
            <a:spLocks noChangeShapeType="1"/>
          </p:cNvSpPr>
          <p:nvPr/>
        </p:nvSpPr>
        <p:spPr bwMode="auto">
          <a:xfrm>
            <a:off x="6483350" y="3455988"/>
            <a:ext cx="5032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9"/>
          <p:cNvSpPr>
            <a:spLocks noChangeShapeType="1"/>
          </p:cNvSpPr>
          <p:nvPr/>
        </p:nvSpPr>
        <p:spPr bwMode="auto">
          <a:xfrm>
            <a:off x="6483350" y="3859213"/>
            <a:ext cx="5032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0"/>
          <p:cNvSpPr>
            <a:spLocks noChangeShapeType="1"/>
          </p:cNvSpPr>
          <p:nvPr/>
        </p:nvSpPr>
        <p:spPr bwMode="auto">
          <a:xfrm>
            <a:off x="814388" y="2581275"/>
            <a:ext cx="0" cy="2286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1"/>
          <p:cNvSpPr>
            <a:spLocks noChangeShapeType="1"/>
          </p:cNvSpPr>
          <p:nvPr/>
        </p:nvSpPr>
        <p:spPr bwMode="auto">
          <a:xfrm>
            <a:off x="6357938" y="2514600"/>
            <a:ext cx="0" cy="22844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6" name="Text Box 12"/>
          <p:cNvSpPr txBox="1">
            <a:spLocks noChangeArrowheads="1"/>
          </p:cNvSpPr>
          <p:nvPr/>
        </p:nvSpPr>
        <p:spPr bwMode="auto">
          <a:xfrm>
            <a:off x="4953000" y="4876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Note: Almost all pixels change!</a:t>
            </a:r>
          </a:p>
        </p:txBody>
      </p:sp>
      <p:sp>
        <p:nvSpPr>
          <p:cNvPr id="12302" name="Text Box 13"/>
          <p:cNvSpPr txBox="1">
            <a:spLocks noChangeArrowheads="1"/>
          </p:cNvSpPr>
          <p:nvPr/>
        </p:nvSpPr>
        <p:spPr bwMode="auto">
          <a:xfrm>
            <a:off x="1600200" y="1905000"/>
            <a:ext cx="5638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abs( Image 1   -           Image 2) = ?</a:t>
            </a:r>
          </a:p>
        </p:txBody>
      </p: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1219200" y="5486400"/>
            <a:ext cx="73152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Constancy: The physical scene is the same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How do we make use of this?</a:t>
            </a:r>
          </a:p>
        </p:txBody>
      </p:sp>
    </p:spTree>
    <p:extLst>
      <p:ext uri="{BB962C8B-B14F-4D97-AF65-F5344CB8AC3E}">
        <p14:creationId xmlns:p14="http://schemas.microsoft.com/office/powerpoint/2010/main" val="901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6" grpId="0" autoUpdateAnimBg="0"/>
      <p:bldP spid="43623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MTF – Modular Tracking Framework</a:t>
            </a:r>
            <a:endParaRPr lang="en-US" dirty="0"/>
          </a:p>
        </p:txBody>
      </p:sp>
      <p:pic>
        <p:nvPicPr>
          <p:cNvPr id="3" name="Modular Tracking Framework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063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636200"/>
            <a:ext cx="8876798" cy="499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144" y="5663624"/>
            <a:ext cx="20782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Open source 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C</a:t>
            </a:r>
            <a:r>
              <a:rPr lang="en-US" sz="1400" dirty="0">
                <a:solidFill>
                  <a:srgbClr val="002060"/>
                </a:solidFill>
              </a:rPr>
              <a:t>++ </a:t>
            </a:r>
            <a:r>
              <a:rPr lang="en-US" sz="1400" dirty="0" smtClean="0">
                <a:solidFill>
                  <a:srgbClr val="002060"/>
                </a:solidFill>
              </a:rPr>
              <a:t>implementation</a:t>
            </a: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ROS interface</a:t>
            </a:r>
          </a:p>
          <a:p>
            <a:pPr marL="182563" indent="-182563">
              <a:buFont typeface="Arial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</a:rPr>
              <a:t>Matlab</a:t>
            </a:r>
            <a:r>
              <a:rPr lang="en-US" sz="1400" dirty="0" smtClean="0">
                <a:solidFill>
                  <a:srgbClr val="002060"/>
                </a:solidFill>
              </a:rPr>
              <a:t>/</a:t>
            </a:r>
            <a:r>
              <a:rPr lang="en-US" sz="1400" dirty="0" err="1" smtClean="0">
                <a:solidFill>
                  <a:srgbClr val="002060"/>
                </a:solidFill>
              </a:rPr>
              <a:t>Pyhton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Cross platform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Augmenter Reality</a:t>
            </a:r>
            <a:endParaRPr lang="en-US" dirty="0"/>
          </a:p>
        </p:txBody>
      </p:sp>
      <p:pic>
        <p:nvPicPr>
          <p:cNvPr id="3" name="house_3d_track_adam_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167384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</a:t>
            </a:r>
            <a:br>
              <a:rPr lang="en-US" dirty="0" smtClean="0"/>
            </a:br>
            <a:r>
              <a:rPr lang="en-US" dirty="0" smtClean="0"/>
              <a:t> Non-rigid and articulated motion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051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2865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97790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3112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6573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1145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5717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0289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4861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Humans ubiquitous in graphics applications</a:t>
            </a:r>
          </a:p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 practical, realistic model requires 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Skeleton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Geometry (manually modeled, laser scanned)</a:t>
            </a:r>
          </a:p>
          <a:p>
            <a:pPr lvl="2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Physical simulation for clothes, muscle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Texture/appearance (from images)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Animation (mocap, simulation, artist)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075238"/>
            <a:ext cx="1792287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5075238"/>
            <a:ext cx="274320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5067300"/>
            <a:ext cx="21669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1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3D:</a:t>
            </a:r>
            <a:br>
              <a:rPr lang="en-US" dirty="0" smtClean="0"/>
            </a:br>
            <a:r>
              <a:rPr lang="en-US" dirty="0" smtClean="0"/>
              <a:t>Non-rigid and articulated motion</a:t>
            </a:r>
            <a:endParaRPr lang="en-US" dirty="0"/>
          </a:p>
        </p:txBody>
      </p:sp>
      <p:pic>
        <p:nvPicPr>
          <p:cNvPr id="4" name="SambaCompres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371599" y="1352548"/>
            <a:ext cx="6741565" cy="5056173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6408722"/>
            <a:ext cx="883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PhD work of Neil </a:t>
            </a:r>
            <a:r>
              <a:rPr lang="en-US" dirty="0" err="1" smtClean="0"/>
              <a:t>Birkbeck</a:t>
            </a:r>
            <a:r>
              <a:rPr lang="en-US" dirty="0" smtClean="0"/>
              <a:t>, Best thesis prize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partial information from </a:t>
            </a:r>
            <a:br>
              <a:rPr lang="en-US" smtClean="0"/>
            </a:br>
            <a:r>
              <a:rPr lang="en-US" smtClean="0"/>
              <a:t>2D-3D camera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Measurements in single images</a:t>
            </a:r>
          </a:p>
          <a:p>
            <a:pPr>
              <a:defRPr/>
            </a:pPr>
            <a:r>
              <a:rPr lang="en-US" dirty="0" smtClean="0"/>
              <a:t>Visual constraints: verify alignments, detect impossible configurations (Escher paintings)</a:t>
            </a:r>
          </a:p>
          <a:p>
            <a:pPr>
              <a:defRPr/>
            </a:pPr>
            <a:r>
              <a:rPr lang="en-US" dirty="0" smtClean="0"/>
              <a:t>Visual </a:t>
            </a:r>
            <a:r>
              <a:rPr lang="en-US" dirty="0" err="1" smtClean="0"/>
              <a:t>servoing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Video tracking</a:t>
            </a:r>
          </a:p>
          <a:p>
            <a:pPr>
              <a:defRPr/>
            </a:pPr>
            <a:r>
              <a:rPr lang="en-US" dirty="0" smtClean="0"/>
              <a:t>Rendering</a:t>
            </a:r>
          </a:p>
          <a:p>
            <a:pPr>
              <a:defRPr/>
            </a:pPr>
            <a:r>
              <a:rPr lang="en-US" dirty="0" smtClean="0"/>
              <a:t>… many more</a:t>
            </a:r>
          </a:p>
          <a:p>
            <a:pPr marL="117475" indent="0">
              <a:buFontTx/>
              <a:buNone/>
              <a:defRPr/>
            </a:pPr>
            <a:r>
              <a:rPr lang="en-US" dirty="0" smtClean="0"/>
              <a:t>Why? Compact, accurate</a:t>
            </a:r>
            <a:endParaRPr lang="en-US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29718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381000" y="63246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  Few relative alignments vs. complete global geometry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</a:t>
            </a:r>
            <a:r>
              <a:rPr lang="en-US" dirty="0" smtClean="0"/>
              <a:t>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5334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Build 3D models from images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7620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Carry out manipulation tasks</a:t>
            </a:r>
            <a:endParaRPr lang="en-US" sz="2400" dirty="0"/>
          </a:p>
        </p:txBody>
      </p:sp>
      <p:pic>
        <p:nvPicPr>
          <p:cNvPr id="5" name="amazon_pick_challenge_tooth_paste_no_captions.wm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10698" r="12090" b="11163"/>
          <a:stretch>
            <a:fillRect/>
          </a:stretch>
        </p:blipFill>
        <p:spPr bwMode="auto">
          <a:xfrm>
            <a:off x="4648200" y="2571750"/>
            <a:ext cx="44862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1.mpg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590800" y="6249988"/>
            <a:ext cx="556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And many other usages…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504825" y="5562600"/>
            <a:ext cx="406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http://webdocs.cs.ualberta.ca/~vis/ibmr/</a:t>
            </a: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>
            <a:off x="4724400" y="556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Training for Amazon manipulation 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426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1701800" y="22860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22860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035" name="Line 3"/>
          <p:cNvSpPr>
            <a:spLocks noChangeShapeType="1"/>
          </p:cNvSpPr>
          <p:nvPr/>
        </p:nvSpPr>
        <p:spPr bwMode="auto">
          <a:xfrm flipH="1">
            <a:off x="34925" y="28956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6" name="Line 4"/>
          <p:cNvSpPr>
            <a:spLocks noChangeShapeType="1"/>
          </p:cNvSpPr>
          <p:nvPr/>
        </p:nvSpPr>
        <p:spPr bwMode="auto">
          <a:xfrm flipH="1" flipV="1">
            <a:off x="34925" y="41910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 flipH="1">
            <a:off x="34925" y="38100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8" name="Line 6"/>
          <p:cNvSpPr>
            <a:spLocks noChangeShapeType="1"/>
          </p:cNvSpPr>
          <p:nvPr/>
        </p:nvSpPr>
        <p:spPr bwMode="auto">
          <a:xfrm>
            <a:off x="34925" y="41910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flipV="1">
            <a:off x="34925" y="39624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 flipV="1">
            <a:off x="4759325" y="4343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1" name="Line 9"/>
          <p:cNvSpPr>
            <a:spLocks noChangeShapeType="1"/>
          </p:cNvSpPr>
          <p:nvPr/>
        </p:nvSpPr>
        <p:spPr bwMode="auto">
          <a:xfrm>
            <a:off x="4759325" y="32766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2" name="Line 10"/>
          <p:cNvSpPr>
            <a:spLocks noChangeShapeType="1"/>
          </p:cNvSpPr>
          <p:nvPr/>
        </p:nvSpPr>
        <p:spPr bwMode="auto">
          <a:xfrm>
            <a:off x="4759325" y="40386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3" name="Line 11"/>
          <p:cNvSpPr>
            <a:spLocks noChangeShapeType="1"/>
          </p:cNvSpPr>
          <p:nvPr/>
        </p:nvSpPr>
        <p:spPr bwMode="auto">
          <a:xfrm flipV="1">
            <a:off x="4759325" y="42672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4" name="Line 12"/>
          <p:cNvSpPr>
            <a:spLocks noChangeShapeType="1"/>
          </p:cNvSpPr>
          <p:nvPr/>
        </p:nvSpPr>
        <p:spPr bwMode="auto">
          <a:xfrm>
            <a:off x="4759325" y="37338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5" name="Group 13"/>
          <p:cNvGrpSpPr>
            <a:grpSpLocks/>
          </p:cNvGrpSpPr>
          <p:nvPr/>
        </p:nvGrpSpPr>
        <p:grpSpPr bwMode="auto">
          <a:xfrm>
            <a:off x="7016750" y="4648200"/>
            <a:ext cx="1857375" cy="1279525"/>
            <a:chOff x="4446" y="3120"/>
            <a:chExt cx="1170" cy="806"/>
          </a:xfrm>
        </p:grpSpPr>
        <p:sp>
          <p:nvSpPr>
            <p:cNvPr id="11298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1299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48" name="Line 16"/>
          <p:cNvSpPr>
            <a:spLocks noChangeShapeType="1"/>
          </p:cNvSpPr>
          <p:nvPr/>
        </p:nvSpPr>
        <p:spPr bwMode="auto">
          <a:xfrm>
            <a:off x="-41275" y="41910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9" name="Group 17"/>
          <p:cNvGrpSpPr>
            <a:grpSpLocks/>
          </p:cNvGrpSpPr>
          <p:nvPr/>
        </p:nvGrpSpPr>
        <p:grpSpPr bwMode="auto">
          <a:xfrm>
            <a:off x="-41275" y="2438400"/>
            <a:ext cx="1828800" cy="1600200"/>
            <a:chOff x="0" y="1728"/>
            <a:chExt cx="1152" cy="1008"/>
          </a:xfrm>
        </p:grpSpPr>
        <p:sp>
          <p:nvSpPr>
            <p:cNvPr id="11296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1297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0052" name="Group 20"/>
          <p:cNvGrpSpPr>
            <a:grpSpLocks/>
          </p:cNvGrpSpPr>
          <p:nvPr/>
        </p:nvGrpSpPr>
        <p:grpSpPr bwMode="auto">
          <a:xfrm>
            <a:off x="-69850" y="4146550"/>
            <a:ext cx="1692275" cy="1644650"/>
            <a:chOff x="-18" y="2804"/>
            <a:chExt cx="1066" cy="1036"/>
          </a:xfrm>
        </p:grpSpPr>
        <p:sp>
          <p:nvSpPr>
            <p:cNvPr id="11293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294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1295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56" name="Line 24"/>
          <p:cNvSpPr>
            <a:spLocks noChangeShapeType="1"/>
          </p:cNvSpPr>
          <p:nvPr/>
        </p:nvSpPr>
        <p:spPr bwMode="auto">
          <a:xfrm flipV="1">
            <a:off x="2397125" y="16764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7" name="Line 25"/>
          <p:cNvSpPr>
            <a:spLocks noChangeShapeType="1"/>
          </p:cNvSpPr>
          <p:nvPr/>
        </p:nvSpPr>
        <p:spPr bwMode="auto">
          <a:xfrm flipV="1">
            <a:off x="2763838" y="16764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8" name="Line 26"/>
          <p:cNvSpPr>
            <a:spLocks noChangeShapeType="1"/>
          </p:cNvSpPr>
          <p:nvPr/>
        </p:nvSpPr>
        <p:spPr bwMode="auto">
          <a:xfrm flipV="1">
            <a:off x="3284538" y="16764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9" name="Line 27"/>
          <p:cNvSpPr>
            <a:spLocks noChangeShapeType="1"/>
          </p:cNvSpPr>
          <p:nvPr/>
        </p:nvSpPr>
        <p:spPr bwMode="auto">
          <a:xfrm flipV="1">
            <a:off x="4073525" y="16764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0" name="Line 28"/>
          <p:cNvSpPr>
            <a:spLocks noChangeShapeType="1"/>
          </p:cNvSpPr>
          <p:nvPr/>
        </p:nvSpPr>
        <p:spPr bwMode="auto">
          <a:xfrm flipV="1">
            <a:off x="4683125" y="16764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1" name="Line 29"/>
          <p:cNvSpPr>
            <a:spLocks noChangeShapeType="1"/>
          </p:cNvSpPr>
          <p:nvPr/>
        </p:nvSpPr>
        <p:spPr bwMode="auto">
          <a:xfrm flipV="1">
            <a:off x="5902325" y="16764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2" name="Line 30"/>
          <p:cNvSpPr>
            <a:spLocks noChangeShapeType="1"/>
          </p:cNvSpPr>
          <p:nvPr/>
        </p:nvSpPr>
        <p:spPr bwMode="auto">
          <a:xfrm flipV="1">
            <a:off x="5140325" y="16764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63" name="Group 31"/>
          <p:cNvGrpSpPr>
            <a:grpSpLocks/>
          </p:cNvGrpSpPr>
          <p:nvPr/>
        </p:nvGrpSpPr>
        <p:grpSpPr bwMode="auto">
          <a:xfrm>
            <a:off x="6130925" y="1371600"/>
            <a:ext cx="3013075" cy="1187450"/>
            <a:chOff x="4011" y="1248"/>
            <a:chExt cx="1898" cy="748"/>
          </a:xfrm>
        </p:grpSpPr>
        <p:sp>
          <p:nvSpPr>
            <p:cNvPr id="11291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1292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290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39825"/>
          </a:xfrm>
        </p:spPr>
        <p:txBody>
          <a:bodyPr/>
          <a:lstStyle/>
          <a:p>
            <a:r>
              <a:rPr lang="en-US" smtClean="0"/>
              <a:t>Geometric Cues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0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animBg="1"/>
      <p:bldP spid="300036" grpId="0" animBg="1"/>
      <p:bldP spid="300037" grpId="0" animBg="1"/>
      <p:bldP spid="300038" grpId="0" animBg="1"/>
      <p:bldP spid="300039" grpId="0" animBg="1"/>
      <p:bldP spid="300040" grpId="0" animBg="1"/>
      <p:bldP spid="300041" grpId="0" animBg="1"/>
      <p:bldP spid="300042" grpId="0" animBg="1"/>
      <p:bldP spid="300043" grpId="0" animBg="1"/>
      <p:bldP spid="300044" grpId="0" animBg="1"/>
      <p:bldP spid="300048" grpId="0" animBg="1"/>
      <p:bldP spid="300056" grpId="0" animBg="1"/>
      <p:bldP spid="300057" grpId="0" animBg="1"/>
      <p:bldP spid="300058" grpId="0" animBg="1"/>
      <p:bldP spid="300059" grpId="0" animBg="1"/>
      <p:bldP spid="300060" grpId="0" animBg="1"/>
      <p:bldP spid="300061" grpId="0" animBg="1"/>
      <p:bldP spid="3000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638175" y="5418138"/>
            <a:ext cx="5181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 (559 citations)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Height</a:t>
            </a:r>
          </a:p>
        </p:txBody>
      </p:sp>
      <p:pic>
        <p:nvPicPr>
          <p:cNvPr id="12292" name="Picture 4" descr="dude_ran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6" descr="dude_ranch_l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441325" y="4222750"/>
            <a:ext cx="83835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The distance  || t</a:t>
            </a:r>
            <a:r>
              <a:rPr lang="en-US" baseline="-25000"/>
              <a:t>r</a:t>
            </a:r>
            <a:r>
              <a:rPr lang="en-US"/>
              <a:t> – b</a:t>
            </a:r>
            <a:r>
              <a:rPr lang="en-US" baseline="-25000"/>
              <a:t>r</a:t>
            </a:r>
            <a:r>
              <a:rPr lang="en-US"/>
              <a:t> || is known</a:t>
            </a:r>
          </a:p>
          <a:p>
            <a:pPr>
              <a:buFontTx/>
              <a:buChar char="•"/>
            </a:pPr>
            <a:r>
              <a:rPr lang="en-US"/>
              <a:t>Used to estimate the height of the man in the scene</a:t>
            </a:r>
          </a:p>
          <a:p>
            <a:endParaRPr lang="en-US"/>
          </a:p>
        </p:txBody>
      </p:sp>
      <p:sp>
        <p:nvSpPr>
          <p:cNvPr id="12295" name="Rectangle 1"/>
          <p:cNvSpPr>
            <a:spLocks noChangeArrowheads="1"/>
          </p:cNvSpPr>
          <p:nvPr/>
        </p:nvSpPr>
        <p:spPr bwMode="auto">
          <a:xfrm>
            <a:off x="609600" y="5867400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A. Criminisi, I Reid, A Zisserman</a:t>
            </a:r>
          </a:p>
          <a:p>
            <a:pPr eaLnBrk="0" hangingPunct="0"/>
            <a:r>
              <a:rPr lang="en-US" sz="1400"/>
              <a:t>International Journal of Computer Vision 40 (2), 123-148,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6875"/>
            <a:ext cx="27622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Geometry for hand-eye coordination</a:t>
            </a:r>
            <a:br>
              <a:rPr lang="en-US" smtClean="0"/>
            </a:br>
            <a:r>
              <a:rPr lang="en-US" sz="2000" smtClean="0"/>
              <a:t>Image-Based Visual Servoing (IBVS)</a:t>
            </a:r>
            <a:endParaRPr lang="en-US" smtClean="0"/>
          </a:p>
        </p:txBody>
      </p:sp>
      <p:sp>
        <p:nvSpPr>
          <p:cNvPr id="13316" name="Shape 18"/>
          <p:cNvSpPr txBox="1">
            <a:spLocks noChangeArrowheads="1"/>
          </p:cNvSpPr>
          <p:nvPr/>
        </p:nvSpPr>
        <p:spPr bwMode="auto">
          <a:xfrm>
            <a:off x="26146125" y="6477000"/>
            <a:ext cx="1880393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Clr>
                <a:srgbClr val="006231"/>
              </a:buClr>
              <a:buSzPct val="25000"/>
              <a:buFont typeface="Arial" pitchFamily="34" charset="0"/>
              <a:buNone/>
            </a:pPr>
            <a:r>
              <a:rPr lang="en-US" sz="2800">
                <a:solidFill>
                  <a:srgbClr val="006231"/>
                </a:solidFill>
              </a:rPr>
              <a:t>               Insert Cube                             Insert Marker in Cap                        Line Following                         Grasp Box</a:t>
            </a:r>
          </a:p>
        </p:txBody>
      </p:sp>
      <p:pic>
        <p:nvPicPr>
          <p:cNvPr id="13317" name="Shape 5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913" y="14743113"/>
            <a:ext cx="40846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Shape 60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913" y="19099213"/>
            <a:ext cx="40846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Shape 61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688" y="19697700"/>
            <a:ext cx="2509837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Shape 62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688" y="14795500"/>
            <a:ext cx="252253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Shape 63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63" y="19084925"/>
            <a:ext cx="28844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Shape 64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63" y="14778038"/>
            <a:ext cx="2884487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Shape 65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013" y="10023475"/>
            <a:ext cx="4305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Shape 66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013" y="7542213"/>
            <a:ext cx="43053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Shape 67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350" y="9848850"/>
            <a:ext cx="478631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Shape 68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350" y="7527925"/>
            <a:ext cx="47863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Shape 69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813" y="17616488"/>
            <a:ext cx="4760912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Shape 70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825" y="14743113"/>
            <a:ext cx="476091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Shape 71"/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450" y="18172113"/>
            <a:ext cx="385445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Shape 72"/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450" y="14778038"/>
            <a:ext cx="38544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Shape 73"/>
          <p:cNvPicPr preferRelativeResize="0"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825" y="7502525"/>
            <a:ext cx="4572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Shape 74"/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825" y="10158413"/>
            <a:ext cx="457200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Shape 75"/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075" y="10382250"/>
            <a:ext cx="32385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Shape 76"/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075" y="7553325"/>
            <a:ext cx="32385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Shape 77"/>
          <p:cNvSpPr txBox="1">
            <a:spLocks noChangeArrowheads="1"/>
          </p:cNvSpPr>
          <p:nvPr/>
        </p:nvSpPr>
        <p:spPr bwMode="auto">
          <a:xfrm>
            <a:off x="25317450" y="13701713"/>
            <a:ext cx="204612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Clr>
                <a:srgbClr val="006231"/>
              </a:buClr>
              <a:buSzPct val="25000"/>
              <a:buFont typeface="Arial" pitchFamily="34" charset="0"/>
              <a:buNone/>
            </a:pPr>
            <a:r>
              <a:rPr lang="en-US" sz="2800">
                <a:solidFill>
                  <a:srgbClr val="006231"/>
                </a:solidFill>
              </a:rPr>
              <a:t>           Grasp Screw                      Cut Along Line                Grasp Cylinder           Grasp Ellipse                          Place Box</a:t>
            </a:r>
          </a:p>
        </p:txBody>
      </p:sp>
      <p:pic>
        <p:nvPicPr>
          <p:cNvPr id="13336" name="Shape 78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200" y="10013950"/>
            <a:ext cx="4305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Shape 79"/>
          <p:cNvPicPr preferRelativeResize="0"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200" y="7532688"/>
            <a:ext cx="430530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Shape 80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25" y="9839325"/>
            <a:ext cx="478631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Shape 81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25" y="7519988"/>
            <a:ext cx="47863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Shape 82"/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850" y="10374313"/>
            <a:ext cx="32369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Shape 83"/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850" y="7543800"/>
            <a:ext cx="32369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1663"/>
            <a:ext cx="3019425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3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057400"/>
            <a:ext cx="326390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4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60775"/>
            <a:ext cx="3197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345" name="Object 84"/>
          <p:cNvGraphicFramePr>
            <a:graphicFrameLocks noChangeAspect="1"/>
          </p:cNvGraphicFramePr>
          <p:nvPr/>
        </p:nvGraphicFramePr>
        <p:xfrm>
          <a:off x="4191000" y="1371600"/>
          <a:ext cx="16748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r:id="rId27" imgW="4761905" imgH="6287378" progId="">
                  <p:embed/>
                </p:oleObj>
              </mc:Choice>
              <mc:Fallback>
                <p:oleObj r:id="rId27" imgW="4761905" imgH="6287378" progId="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371600"/>
                        <a:ext cx="16748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43000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11163"/>
            <a:ext cx="8977313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 Intro to Image-based Visual Servoing</a:t>
            </a:r>
            <a:br>
              <a:rPr lang="en-CA" smtClean="0"/>
            </a:br>
            <a:r>
              <a:rPr lang="en-CA" smtClean="0"/>
              <a:t>IBVS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408738" y="2844800"/>
            <a:ext cx="1409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Initial Image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194425" y="3348038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3963988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283325" y="5006975"/>
            <a:ext cx="1663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Desired Image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4589463" y="1795463"/>
            <a:ext cx="1530350" cy="2794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8096250" y="4230688"/>
            <a:ext cx="819150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8153400" y="3773488"/>
            <a:ext cx="8239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User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6516688" y="11874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630078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23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>
            <a:off x="684053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>
            <a:off x="662463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01" name="AutoShape 17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7559675" y="1511300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72358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5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6" name="AutoShape 20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7" name="AutoShape 21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8" name="AutoShape 22"/>
          <p:cNvSpPr>
            <a:spLocks noChangeArrowheads="1"/>
          </p:cNvSpPr>
          <p:nvPr/>
        </p:nvSpPr>
        <p:spPr bwMode="auto">
          <a:xfrm>
            <a:off x="6911975" y="18367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80" name="AutoShape 24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81" name="AutoShape 25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482" name="AutoShape 2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19483" name="Group 27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19487" name="Line 28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9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30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Line 31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4" name="Group 32"/>
          <p:cNvGrpSpPr>
            <a:grpSpLocks/>
          </p:cNvGrpSpPr>
          <p:nvPr/>
        </p:nvGrpSpPr>
        <p:grpSpPr bwMode="auto">
          <a:xfrm>
            <a:off x="6750050" y="1619250"/>
            <a:ext cx="447675" cy="628650"/>
            <a:chOff x="4252" y="1020"/>
            <a:chExt cx="282" cy="396"/>
          </a:xfrm>
        </p:grpSpPr>
        <p:sp>
          <p:nvSpPr>
            <p:cNvPr id="19485" name="Line 33"/>
            <p:cNvSpPr>
              <a:spLocks noChangeShapeType="1"/>
            </p:cNvSpPr>
            <p:nvPr/>
          </p:nvSpPr>
          <p:spPr bwMode="auto">
            <a:xfrm>
              <a:off x="4252" y="1020"/>
              <a:ext cx="170" cy="227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34"/>
            <p:cNvSpPr>
              <a:spLocks noChangeShapeType="1"/>
            </p:cNvSpPr>
            <p:nvPr/>
          </p:nvSpPr>
          <p:spPr bwMode="auto">
            <a:xfrm>
              <a:off x="4422" y="1247"/>
              <a:ext cx="113" cy="170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u,v Image-Space Error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Current Image Features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: Desired Image Features</a:t>
            </a: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>
            <a:off x="7235825" y="13684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5" name="AutoShape 15"/>
          <p:cNvSpPr>
            <a:spLocks noChangeArrowheads="1"/>
          </p:cNvSpPr>
          <p:nvPr/>
        </p:nvSpPr>
        <p:spPr bwMode="auto">
          <a:xfrm>
            <a:off x="694848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6" name="AutoShape 16"/>
          <p:cNvSpPr>
            <a:spLocks noChangeArrowheads="1"/>
          </p:cNvSpPr>
          <p:nvPr/>
        </p:nvSpPr>
        <p:spPr bwMode="auto">
          <a:xfrm>
            <a:off x="6911975" y="18002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20498" name="Object 18"/>
          <p:cNvGraphicFramePr>
            <a:graphicFrameLocks noChangeAspect="1"/>
          </p:cNvGraphicFramePr>
          <p:nvPr/>
        </p:nvGraphicFramePr>
        <p:xfrm>
          <a:off x="9234488" y="3281363"/>
          <a:ext cx="35718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r:id="rId6" imgW="192600" imgH="195120" progId="">
                  <p:embed/>
                </p:oleObj>
              </mc:Choice>
              <mc:Fallback>
                <p:oleObj r:id="rId6" imgW="192600" imgH="195120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4488" y="3281363"/>
                        <a:ext cx="357187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9" name="Object 19"/>
          <p:cNvGraphicFramePr>
            <a:graphicFrameLocks noChangeAspect="1"/>
          </p:cNvGraphicFramePr>
          <p:nvPr/>
        </p:nvGraphicFramePr>
        <p:xfrm>
          <a:off x="9144000" y="3048000"/>
          <a:ext cx="5651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r:id="rId8" imgW="321120" imgH="173520" progId="">
                  <p:embed/>
                </p:oleObj>
              </mc:Choice>
              <mc:Fallback>
                <p:oleObj r:id="rId8" imgW="321120" imgH="17352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3048000"/>
                        <a:ext cx="5651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0" name="Object 21"/>
          <p:cNvGraphicFramePr>
            <a:graphicFrameLocks noChangeAspect="1"/>
          </p:cNvGraphicFramePr>
          <p:nvPr/>
        </p:nvGraphicFramePr>
        <p:xfrm>
          <a:off x="9132888" y="4281488"/>
          <a:ext cx="17383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r:id="rId10" imgW="940680" imgH="195120" progId="">
                  <p:embed/>
                </p:oleObj>
              </mc:Choice>
              <mc:Fallback>
                <p:oleObj r:id="rId10" imgW="940680" imgH="19512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2888" y="4281488"/>
                        <a:ext cx="173831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1" name="Object 22"/>
          <p:cNvGraphicFramePr>
            <a:graphicFrameLocks noChangeAspect="1"/>
          </p:cNvGraphicFramePr>
          <p:nvPr/>
        </p:nvGraphicFramePr>
        <p:xfrm>
          <a:off x="9144000" y="5181600"/>
          <a:ext cx="23606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4" r:id="rId12" imgW="1277280" imgH="195120" progId="">
                  <p:embed/>
                </p:oleObj>
              </mc:Choice>
              <mc:Fallback>
                <p:oleObj r:id="rId12" imgW="1277280" imgH="19512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5181600"/>
                        <a:ext cx="23606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2" name="Oval 23"/>
          <p:cNvSpPr>
            <a:spLocks noChangeArrowheads="1"/>
          </p:cNvSpPr>
          <p:nvPr/>
        </p:nvSpPr>
        <p:spPr bwMode="auto">
          <a:xfrm>
            <a:off x="4589463" y="5526088"/>
            <a:ext cx="161925" cy="714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03" name="Oval 24"/>
          <p:cNvSpPr>
            <a:spLocks noChangeArrowheads="1"/>
          </p:cNvSpPr>
          <p:nvPr/>
        </p:nvSpPr>
        <p:spPr bwMode="auto">
          <a:xfrm>
            <a:off x="4770438" y="559752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04" name="Oval 25"/>
          <p:cNvSpPr>
            <a:spLocks noChangeArrowheads="1"/>
          </p:cNvSpPr>
          <p:nvPr/>
        </p:nvSpPr>
        <p:spPr bwMode="auto">
          <a:xfrm>
            <a:off x="4913313" y="5454650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05" name="Oval 26"/>
          <p:cNvSpPr>
            <a:spLocks noChangeArrowheads="1"/>
          </p:cNvSpPr>
          <p:nvPr/>
        </p:nvSpPr>
        <p:spPr bwMode="auto">
          <a:xfrm>
            <a:off x="5129213" y="548957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20506" name="Object 27"/>
          <p:cNvGraphicFramePr>
            <a:graphicFrameLocks noChangeAspect="1"/>
          </p:cNvGraphicFramePr>
          <p:nvPr/>
        </p:nvGraphicFramePr>
        <p:xfrm>
          <a:off x="6772275" y="3505200"/>
          <a:ext cx="19589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Equation" r:id="rId14" imgW="1828800" imgH="342900" progId="EquationMagic">
                  <p:embed/>
                </p:oleObj>
              </mc:Choice>
              <mc:Fallback>
                <p:oleObj name="Equation" r:id="rId14" imgW="1828800" imgH="342900" progId="EquationMagic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75" y="3505200"/>
                        <a:ext cx="195897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7" name="Object 28"/>
          <p:cNvGraphicFramePr>
            <a:graphicFrameLocks noChangeAspect="1"/>
          </p:cNvGraphicFramePr>
          <p:nvPr/>
        </p:nvGraphicFramePr>
        <p:xfrm>
          <a:off x="6781800" y="4876800"/>
          <a:ext cx="20574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6" name="Equation" r:id="rId16" imgW="2619375" imgH="771525" progId="EquationMagic">
                  <p:embed/>
                </p:oleObj>
              </mc:Choice>
              <mc:Fallback>
                <p:oleObj name="Equation" r:id="rId16" imgW="2619375" imgH="771525" progId="EquationMagic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76800"/>
                        <a:ext cx="20574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8" name="Object 29"/>
          <p:cNvGraphicFramePr>
            <a:graphicFrameLocks noChangeAspect="1"/>
          </p:cNvGraphicFramePr>
          <p:nvPr/>
        </p:nvGraphicFramePr>
        <p:xfrm>
          <a:off x="6781800" y="4240213"/>
          <a:ext cx="19351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7" name="Equation" r:id="rId18" imgW="1828800" imgH="356135" progId="EquationMagic">
                  <p:embed/>
                </p:oleObj>
              </mc:Choice>
              <mc:Fallback>
                <p:oleObj name="Equation" r:id="rId18" imgW="1828800" imgH="356135" progId="EquationMagic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240213"/>
                        <a:ext cx="19351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9" name="AutoShape 31"/>
          <p:cNvSpPr>
            <a:spLocks noChangeArrowheads="1"/>
          </p:cNvSpPr>
          <p:nvPr/>
        </p:nvSpPr>
        <p:spPr bwMode="auto">
          <a:xfrm>
            <a:off x="8382000" y="35671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10" name="Oval 33"/>
          <p:cNvSpPr>
            <a:spLocks noChangeArrowheads="1"/>
          </p:cNvSpPr>
          <p:nvPr/>
        </p:nvSpPr>
        <p:spPr bwMode="auto">
          <a:xfrm>
            <a:off x="7620000" y="35671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11" name="Text Box 34"/>
          <p:cNvSpPr txBox="1">
            <a:spLocks noChangeArrowheads="1"/>
          </p:cNvSpPr>
          <p:nvPr/>
        </p:nvSpPr>
        <p:spPr bwMode="auto">
          <a:xfrm>
            <a:off x="6400800" y="3886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One point</a:t>
            </a:r>
          </a:p>
        </p:txBody>
      </p:sp>
      <p:sp>
        <p:nvSpPr>
          <p:cNvPr id="20512" name="Text Box 35"/>
          <p:cNvSpPr txBox="1">
            <a:spLocks noChangeArrowheads="1"/>
          </p:cNvSpPr>
          <p:nvPr/>
        </p:nvSpPr>
        <p:spPr bwMode="auto">
          <a:xfrm>
            <a:off x="6477000" y="4572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Pixel coord</a:t>
            </a:r>
          </a:p>
        </p:txBody>
      </p:sp>
      <p:graphicFrame>
        <p:nvGraphicFramePr>
          <p:cNvPr id="20513" name="Object 36"/>
          <p:cNvGraphicFramePr>
            <a:graphicFrameLocks noChangeAspect="1"/>
          </p:cNvGraphicFramePr>
          <p:nvPr/>
        </p:nvGraphicFramePr>
        <p:xfrm>
          <a:off x="6778625" y="5929313"/>
          <a:ext cx="228282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Equation" r:id="rId20" imgW="2847960" imgH="1162080" progId="EquationMagic">
                  <p:embed/>
                </p:oleObj>
              </mc:Choice>
              <mc:Fallback>
                <p:oleObj name="Equation" r:id="rId20" imgW="2847960" imgH="1162080" progId="EquationMagic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25" y="5929313"/>
                        <a:ext cx="2282825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4" name="Text Box 37"/>
          <p:cNvSpPr txBox="1">
            <a:spLocks noChangeArrowheads="1"/>
          </p:cNvSpPr>
          <p:nvPr/>
        </p:nvSpPr>
        <p:spPr bwMode="auto">
          <a:xfrm>
            <a:off x="6400800" y="5562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Many points</a:t>
            </a:r>
          </a:p>
        </p:txBody>
      </p:sp>
      <p:sp>
        <p:nvSpPr>
          <p:cNvPr id="20515" name="Line 38"/>
          <p:cNvSpPr>
            <a:spLocks noChangeShapeType="1"/>
          </p:cNvSpPr>
          <p:nvPr/>
        </p:nvSpPr>
        <p:spPr bwMode="auto">
          <a:xfrm flipV="1">
            <a:off x="6248400" y="2057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6" name="Line 39"/>
          <p:cNvSpPr>
            <a:spLocks noChangeShapeType="1"/>
          </p:cNvSpPr>
          <p:nvPr/>
        </p:nvSpPr>
        <p:spPr bwMode="auto">
          <a:xfrm>
            <a:off x="6248400" y="2819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7" name="Text Box 40"/>
          <p:cNvSpPr txBox="1">
            <a:spLocks noChangeArrowheads="1"/>
          </p:cNvSpPr>
          <p:nvPr/>
        </p:nvSpPr>
        <p:spPr bwMode="auto">
          <a:xfrm>
            <a:off x="7086600" y="25146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u</a:t>
            </a:r>
          </a:p>
        </p:txBody>
      </p:sp>
      <p:sp>
        <p:nvSpPr>
          <p:cNvPr id="20518" name="Text Box 41"/>
          <p:cNvSpPr txBox="1">
            <a:spLocks noChangeArrowheads="1"/>
          </p:cNvSpPr>
          <p:nvPr/>
        </p:nvSpPr>
        <p:spPr bwMode="auto">
          <a:xfrm>
            <a:off x="6096000" y="16764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3276600" cy="46482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Relates</a:t>
            </a:r>
          </a:p>
          <a:p>
            <a:pPr>
              <a:defRPr/>
            </a:pPr>
            <a:r>
              <a:rPr lang="en-US" sz="2400" dirty="0" smtClean="0"/>
              <a:t>3D world points</a:t>
            </a:r>
          </a:p>
          <a:p>
            <a:pPr>
              <a:defRPr/>
            </a:pPr>
            <a:r>
              <a:rPr lang="en-US" sz="2400" dirty="0" smtClean="0"/>
              <a:t>Camera </a:t>
            </a:r>
            <a:r>
              <a:rPr lang="en-US" sz="2400" dirty="0" err="1" smtClean="0"/>
              <a:t>calibr</a:t>
            </a:r>
            <a:r>
              <a:rPr lang="en-US" sz="2400" dirty="0" smtClean="0"/>
              <a:t>.</a:t>
            </a:r>
          </a:p>
          <a:p>
            <a:pPr>
              <a:defRPr/>
            </a:pPr>
            <a:r>
              <a:rPr lang="en-US" sz="2400" dirty="0" smtClean="0"/>
              <a:t>2D image points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632450" y="1905000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reconstruction of 3D models of objects from a collection of 2D images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1482725"/>
            <a:ext cx="13493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6" name="Group 4"/>
          <p:cNvGrpSpPr>
            <a:grpSpLocks/>
          </p:cNvGrpSpPr>
          <p:nvPr/>
        </p:nvGrpSpPr>
        <p:grpSpPr bwMode="auto">
          <a:xfrm>
            <a:off x="1524000" y="2232025"/>
            <a:ext cx="4568825" cy="4370388"/>
            <a:chOff x="358091" y="2114550"/>
            <a:chExt cx="4568825" cy="4370387"/>
          </a:xfrm>
        </p:grpSpPr>
        <p:sp>
          <p:nvSpPr>
            <p:cNvPr id="5136" name="Line 14"/>
            <p:cNvSpPr>
              <a:spLocks noChangeShapeType="1"/>
            </p:cNvSpPr>
            <p:nvPr/>
          </p:nvSpPr>
          <p:spPr bwMode="auto">
            <a:xfrm>
              <a:off x="1675716" y="2508250"/>
              <a:ext cx="2636838" cy="3252787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7" name="Line 15"/>
            <p:cNvSpPr>
              <a:spLocks noChangeShapeType="1"/>
            </p:cNvSpPr>
            <p:nvPr/>
          </p:nvSpPr>
          <p:spPr bwMode="auto">
            <a:xfrm>
              <a:off x="2139266" y="2114550"/>
              <a:ext cx="2035175" cy="3819525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8" name="Line 16"/>
            <p:cNvSpPr>
              <a:spLocks noChangeShapeType="1"/>
            </p:cNvSpPr>
            <p:nvPr/>
          </p:nvSpPr>
          <p:spPr bwMode="auto">
            <a:xfrm>
              <a:off x="2659966" y="2289175"/>
              <a:ext cx="1409700" cy="378460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9" name="Line 18"/>
            <p:cNvSpPr>
              <a:spLocks noChangeShapeType="1"/>
            </p:cNvSpPr>
            <p:nvPr/>
          </p:nvSpPr>
          <p:spPr bwMode="auto">
            <a:xfrm flipH="1">
              <a:off x="981978" y="2276475"/>
              <a:ext cx="1614488" cy="3751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40" name="Line 19"/>
            <p:cNvSpPr>
              <a:spLocks noChangeShapeType="1"/>
            </p:cNvSpPr>
            <p:nvPr/>
          </p:nvSpPr>
          <p:spPr bwMode="auto">
            <a:xfrm flipH="1">
              <a:off x="1143903" y="2114550"/>
              <a:ext cx="977900" cy="40862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41" name="Line 20"/>
            <p:cNvSpPr>
              <a:spLocks noChangeShapeType="1"/>
            </p:cNvSpPr>
            <p:nvPr/>
          </p:nvSpPr>
          <p:spPr bwMode="auto">
            <a:xfrm flipH="1">
              <a:off x="1340753" y="2520950"/>
              <a:ext cx="296863" cy="37258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42" name="AutoShape 21"/>
            <p:cNvSpPr>
              <a:spLocks noChangeArrowheads="1"/>
            </p:cNvSpPr>
            <p:nvPr/>
          </p:nvSpPr>
          <p:spPr bwMode="auto">
            <a:xfrm rot="600000">
              <a:off x="358091" y="5756275"/>
              <a:ext cx="1652588" cy="728662"/>
            </a:xfrm>
            <a:prstGeom prst="parallelogram">
              <a:avLst>
                <a:gd name="adj" fmla="val 56699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143" name="AutoShape 22"/>
            <p:cNvSpPr>
              <a:spLocks noChangeArrowheads="1"/>
            </p:cNvSpPr>
            <p:nvPr/>
          </p:nvSpPr>
          <p:spPr bwMode="auto">
            <a:xfrm rot="9000000">
              <a:off x="3274328" y="5573712"/>
              <a:ext cx="1652588" cy="728662"/>
            </a:xfrm>
            <a:prstGeom prst="parallelogram">
              <a:avLst>
                <a:gd name="adj" fmla="val 56699"/>
              </a:avLst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721100" y="2343150"/>
            <a:ext cx="114300" cy="103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28" name="Oval 7"/>
          <p:cNvSpPr>
            <a:spLocks noChangeArrowheads="1"/>
          </p:cNvSpPr>
          <p:nvPr/>
        </p:nvSpPr>
        <p:spPr bwMode="auto">
          <a:xfrm>
            <a:off x="3230563" y="2181225"/>
            <a:ext cx="114300" cy="103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29" name="Oval 7"/>
          <p:cNvSpPr>
            <a:spLocks noChangeArrowheads="1"/>
          </p:cNvSpPr>
          <p:nvPr/>
        </p:nvSpPr>
        <p:spPr bwMode="auto">
          <a:xfrm>
            <a:off x="2741613" y="2554288"/>
            <a:ext cx="114300" cy="10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30" name="Oval 11"/>
          <p:cNvSpPr>
            <a:spLocks noChangeArrowheads="1"/>
          </p:cNvSpPr>
          <p:nvPr/>
        </p:nvSpPr>
        <p:spPr bwMode="auto">
          <a:xfrm>
            <a:off x="4762500" y="5029200"/>
            <a:ext cx="114300" cy="1031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31" name="Oval 12"/>
          <p:cNvSpPr>
            <a:spLocks noChangeArrowheads="1"/>
          </p:cNvSpPr>
          <p:nvPr/>
        </p:nvSpPr>
        <p:spPr bwMode="auto">
          <a:xfrm>
            <a:off x="2544763" y="5029200"/>
            <a:ext cx="114300" cy="103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32" name="AutoShape 4" descr="Image result for hartley zisserman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43300"/>
            <a:ext cx="13716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4" name="AutoShape 9" descr="Image result for 3d vision faugeras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13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09988"/>
            <a:ext cx="1654175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Conventional Robotics: Motion command in Eucl. base coord</a:t>
            </a:r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5257800"/>
            <a:ext cx="80772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 focus on the geometric transforms “visual-motor kinematics”</a:t>
            </a:r>
          </a:p>
        </p:txBody>
      </p:sp>
      <p:pic>
        <p:nvPicPr>
          <p:cNvPr id="21508" name="Picture 1028" descr="jointCon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71628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1029"/>
          <p:cNvSpPr txBox="1">
            <a:spLocks noChangeArrowheads="1"/>
          </p:cNvSpPr>
          <p:nvPr/>
        </p:nvSpPr>
        <p:spPr bwMode="auto">
          <a:xfrm>
            <a:off x="4724400" y="2819400"/>
            <a:ext cx="175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solidFill>
                  <a:schemeClr val="accent2"/>
                </a:solidFill>
              </a:rPr>
              <a:t>EE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Problem: Lots of coordinate frames to calibrate</a:t>
            </a:r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/>
              <a:t>Camera</a:t>
            </a:r>
          </a:p>
          <a:p>
            <a:pPr lvl="1">
              <a:defRPr/>
            </a:pPr>
            <a:r>
              <a:rPr lang="en-US" sz="2000" dirty="0" smtClean="0"/>
              <a:t>Center of projection</a:t>
            </a:r>
          </a:p>
          <a:p>
            <a:pPr lvl="1">
              <a:defRPr/>
            </a:pPr>
            <a:r>
              <a:rPr lang="en-US" sz="2000" dirty="0" smtClean="0"/>
              <a:t>Different models</a:t>
            </a:r>
          </a:p>
          <a:p>
            <a:pPr lvl="1">
              <a:defRPr/>
            </a:pPr>
            <a:endParaRPr lang="en-US" sz="2000" dirty="0" smtClean="0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828800"/>
            <a:ext cx="4260850" cy="4648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/>
              <a:t>Robot and scene</a:t>
            </a:r>
          </a:p>
          <a:p>
            <a:pPr lvl="1">
              <a:defRPr/>
            </a:pPr>
            <a:r>
              <a:rPr lang="en-US" sz="2000" dirty="0" smtClean="0"/>
              <a:t>Base frame</a:t>
            </a:r>
          </a:p>
          <a:p>
            <a:pPr lvl="1">
              <a:defRPr/>
            </a:pPr>
            <a:r>
              <a:rPr lang="en-US" sz="2000" dirty="0" smtClean="0"/>
              <a:t>End-effector frame</a:t>
            </a:r>
          </a:p>
          <a:p>
            <a:pPr lvl="1">
              <a:defRPr/>
            </a:pPr>
            <a:r>
              <a:rPr lang="en-US" sz="2000" dirty="0" smtClean="0"/>
              <a:t>Object</a:t>
            </a:r>
          </a:p>
          <a:p>
            <a:pPr lvl="1">
              <a:buFontTx/>
              <a:buNone/>
              <a:defRPr/>
            </a:pPr>
            <a:endParaRPr lang="en-US" sz="2000" i="1" dirty="0" smtClean="0"/>
          </a:p>
        </p:txBody>
      </p:sp>
      <p:pic>
        <p:nvPicPr>
          <p:cNvPr id="22533" name="Picture 1029" descr="HEfr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49371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30" descr="alexaCamM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Use only camera coord. </a:t>
            </a:r>
            <a:br>
              <a:rPr lang="en-US" smtClean="0"/>
            </a:br>
            <a:r>
              <a:rPr lang="en-US" smtClean="0"/>
              <a:t>Uncalibrated Visual Servoing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                  Jagersand’94,96,00 Hosoda, Asada’94,  97</a:t>
            </a:r>
            <a:endParaRPr lang="en-US" smtClean="0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038600"/>
            <a:ext cx="8915400" cy="2667000"/>
          </a:xfrm>
        </p:spPr>
        <p:txBody>
          <a:bodyPr/>
          <a:lstStyle/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Solve for motion: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Move robot joints: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Read actual visual move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Update </a:t>
            </a:r>
            <a:r>
              <a:rPr lang="en-US" dirty="0" err="1" smtClean="0"/>
              <a:t>Jacobian</a:t>
            </a:r>
            <a:r>
              <a:rPr lang="en-US" dirty="0" smtClean="0"/>
              <a:t>: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5257800" y="42672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Equation" r:id="rId4" imgW="2209680" imgH="352440" progId="EquationMagic">
                  <p:embed/>
                </p:oleObj>
              </mc:Choice>
              <mc:Fallback>
                <p:oleObj name="Equation" r:id="rId4" imgW="2209680" imgH="35244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672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257800" y="47244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6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7244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2743200" y="5715000"/>
          <a:ext cx="8305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715000"/>
                        <a:ext cx="8305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Freeform 8"/>
          <p:cNvSpPr>
            <a:spLocks/>
          </p:cNvSpPr>
          <p:nvPr/>
        </p:nvSpPr>
        <p:spPr bwMode="auto">
          <a:xfrm>
            <a:off x="533400" y="44196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61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49498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graphicFrame>
        <p:nvGraphicFramePr>
          <p:cNvPr id="23562" name="Object 11"/>
          <p:cNvGraphicFramePr>
            <a:graphicFrameLocks noChangeAspect="1"/>
          </p:cNvGraphicFramePr>
          <p:nvPr/>
        </p:nvGraphicFramePr>
        <p:xfrm>
          <a:off x="5638800" y="54102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4102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3" name="TextBox 1"/>
          <p:cNvSpPr txBox="1">
            <a:spLocks noChangeArrowheads="1"/>
          </p:cNvSpPr>
          <p:nvPr/>
        </p:nvSpPr>
        <p:spPr bwMode="auto">
          <a:xfrm>
            <a:off x="6858000" y="23622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Only assume</a:t>
            </a:r>
          </a:p>
          <a:p>
            <a:r>
              <a:rPr lang="en-US">
                <a:solidFill>
                  <a:schemeClr val="bg2"/>
                </a:solidFill>
              </a:rPr>
              <a:t>     y = f(x)</a:t>
            </a:r>
          </a:p>
          <a:p>
            <a:r>
              <a:rPr lang="en-US"/>
              <a:t>smooth</a:t>
            </a:r>
          </a:p>
        </p:txBody>
      </p:sp>
      <p:sp>
        <p:nvSpPr>
          <p:cNvPr id="23564" name="Rectangle 11"/>
          <p:cNvSpPr>
            <a:spLocks noChangeArrowheads="1"/>
          </p:cNvSpPr>
          <p:nvPr/>
        </p:nvSpPr>
        <p:spPr bwMode="auto">
          <a:xfrm>
            <a:off x="800100" y="6396038"/>
            <a:ext cx="728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Downloadable templated library: http://ugweb.cs.ualberta.ca/~vis/ros-uvs</a:t>
            </a:r>
            <a:r>
              <a:rPr lang="en-US"/>
              <a:t>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6775" y="1041400"/>
            <a:ext cx="5256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6877050" y="2339975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62950" cy="6270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Can use 1,2,..n cameras</a:t>
            </a:r>
            <a:br>
              <a:rPr lang="en-CA" smtClean="0"/>
            </a:br>
            <a:r>
              <a:rPr lang="en-CA" smtClean="0"/>
              <a:t>Fixed or on robot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1</a:t>
            </a: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2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94" name="Oval 18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6985000" y="270033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Two fixed cameras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08" name="Freeform 8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1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Freeform 14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2</a:t>
            </a:r>
          </a:p>
        </p:txBody>
      </p: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20" name="Oval 20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6875463" y="32750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Two fixed cameras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31" name="Freeform 7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1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8" name="Freeform 14"/>
          <p:cNvSpPr>
            <a:spLocks noChangeArrowheads="1"/>
          </p:cNvSpPr>
          <p:nvPr/>
        </p:nvSpPr>
        <p:spPr bwMode="auto">
          <a:xfrm rot="1620000">
            <a:off x="7813675" y="1290638"/>
            <a:ext cx="449263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Freeform 15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3525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2</a:t>
            </a:r>
          </a:p>
        </p:txBody>
      </p:sp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7" name="Freeform 23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Oval 24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6767513" y="3889375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Two fixed cameras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55" name="Freeform 7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1</a:t>
            </a: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2150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60" name="Freeform 12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2</a:t>
            </a:r>
          </a:p>
        </p:txBody>
      </p:sp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67" name="Freeform 19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368425" y="10795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0" name="Freeform 22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Oval 23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5" name="Freeform 27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Freeform 28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549400" y="19446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1</a:t>
            </a: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5956300" y="47752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Two fixed cameras</a:t>
            </a:r>
          </a:p>
        </p:txBody>
      </p:sp>
      <p:sp>
        <p:nvSpPr>
          <p:cNvPr id="28681" name="Freeform 9"/>
          <p:cNvSpPr>
            <a:spLocks noChangeArrowheads="1"/>
          </p:cNvSpPr>
          <p:nvPr/>
        </p:nvSpPr>
        <p:spPr bwMode="auto">
          <a:xfrm>
            <a:off x="1600200" y="171926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8099425" y="18716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3" name="Freeform 11"/>
          <p:cNvSpPr>
            <a:spLocks noChangeArrowheads="1"/>
          </p:cNvSpPr>
          <p:nvPr/>
        </p:nvSpPr>
        <p:spPr bwMode="auto">
          <a:xfrm rot="19980000" flipH="1">
            <a:off x="8067675" y="1754188"/>
            <a:ext cx="293688" cy="290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pitchFamily="34" charset="0"/>
                <a:ea typeface="ＭＳ Ｐゴシック" pitchFamily="34" charset="-128"/>
              </a:rPr>
              <a:t>Image 2</a:t>
            </a:r>
          </a:p>
        </p:txBody>
      </p: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1" name="Freeform 19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3" name="Freeform 21"/>
          <p:cNvSpPr>
            <a:spLocks noChangeArrowheads="1"/>
          </p:cNvSpPr>
          <p:nvPr/>
        </p:nvSpPr>
        <p:spPr bwMode="auto">
          <a:xfrm>
            <a:off x="1449388" y="1179513"/>
            <a:ext cx="163512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Oval 22"/>
          <p:cNvSpPr>
            <a:spLocks noChangeArrowheads="1"/>
          </p:cNvSpPr>
          <p:nvPr/>
        </p:nvSpPr>
        <p:spPr bwMode="auto">
          <a:xfrm>
            <a:off x="1225550" y="90011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1368425" y="10810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6" name="Freeform 24"/>
          <p:cNvSpPr>
            <a:spLocks noChangeArrowheads="1"/>
          </p:cNvSpPr>
          <p:nvPr/>
        </p:nvSpPr>
        <p:spPr bwMode="auto">
          <a:xfrm>
            <a:off x="1308100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9" name="Freeform 27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Oval 28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3" name="Freeform 31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Freeform 32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Oval 33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3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7" name="TextBox 1"/>
          <p:cNvSpPr txBox="1">
            <a:spLocks noChangeArrowheads="1"/>
          </p:cNvSpPr>
          <p:nvPr/>
        </p:nvSpPr>
        <p:spPr bwMode="auto">
          <a:xfrm>
            <a:off x="990600" y="59436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Was same alignment task solved as in previous example?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specify a visual task?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sz="2400" smtClean="0"/>
              <a:t>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2667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26670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Task and Image</a:t>
            </a:r>
            <a:br>
              <a:rPr lang="en-US" smtClean="0"/>
            </a:br>
            <a:r>
              <a:rPr lang="en-US" smtClean="0"/>
              <a:t>Specifications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08125"/>
            <a:ext cx="8686800" cy="4648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dirty="0" smtClean="0"/>
              <a:t>Task function  </a:t>
            </a:r>
            <a:r>
              <a:rPr lang="en-US" sz="2400" dirty="0" smtClean="0">
                <a:solidFill>
                  <a:schemeClr val="bg2"/>
                </a:solidFill>
              </a:rPr>
              <a:t>T(x) = 0</a:t>
            </a:r>
            <a:r>
              <a:rPr lang="en-US" sz="2400" dirty="0" smtClean="0"/>
              <a:t>    Image encoding </a:t>
            </a:r>
            <a:r>
              <a:rPr lang="en-US" sz="2400" dirty="0" smtClean="0">
                <a:solidFill>
                  <a:schemeClr val="bg2"/>
                </a:solidFill>
              </a:rPr>
              <a:t>E(y) =0</a:t>
            </a:r>
          </a:p>
          <a:p>
            <a:pPr>
              <a:buFontTx/>
              <a:buNone/>
              <a:defRPr/>
            </a:pPr>
            <a:r>
              <a:rPr lang="en-US" sz="2400" dirty="0" smtClean="0"/>
              <a:t>When </a:t>
            </a:r>
            <a:r>
              <a:rPr lang="en-US" sz="2400" dirty="0" smtClean="0">
                <a:solidFill>
                  <a:schemeClr val="bg2"/>
                </a:solidFill>
              </a:rPr>
              <a:t>T(x</a:t>
            </a:r>
            <a:r>
              <a:rPr lang="en-US" sz="2400" dirty="0">
                <a:solidFill>
                  <a:schemeClr val="bg2"/>
                </a:solidFill>
              </a:rPr>
              <a:t>) = 0</a:t>
            </a:r>
            <a:r>
              <a:rPr lang="en-US" sz="2400" dirty="0"/>
              <a:t>  </a:t>
            </a:r>
            <a:r>
              <a:rPr lang="en-US" sz="2400" dirty="0" err="1" smtClean="0"/>
              <a:t>iff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chemeClr val="bg2"/>
                </a:solidFill>
              </a:rPr>
              <a:t>E(y) =</a:t>
            </a:r>
            <a:r>
              <a:rPr lang="en-US" sz="2400" dirty="0" smtClean="0">
                <a:solidFill>
                  <a:schemeClr val="bg2"/>
                </a:solidFill>
              </a:rPr>
              <a:t>0 </a:t>
            </a:r>
            <a:r>
              <a:rPr lang="en-US" sz="2400" dirty="0" smtClean="0"/>
              <a:t>?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buFontTx/>
              <a:buNone/>
              <a:defRPr/>
            </a:pPr>
            <a:endParaRPr lang="en-US" sz="2400" dirty="0" smtClean="0">
              <a:solidFill>
                <a:schemeClr val="bg2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84225" y="5073650"/>
            <a:ext cx="1349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" charset="0"/>
              </a:rPr>
              <a:t>task space error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194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" charset="0"/>
              </a:rPr>
              <a:t>image space error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8006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" charset="0"/>
              </a:rPr>
              <a:t>image space satisfied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7086600" y="50895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" charset="0"/>
              </a:rPr>
              <a:t>task space satisfied</a:t>
            </a:r>
          </a:p>
        </p:txBody>
      </p:sp>
      <p:pic>
        <p:nvPicPr>
          <p:cNvPr id="30730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Multi-view Geometry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57625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35528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04988"/>
            <a:ext cx="7086600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3" y="1371600"/>
            <a:ext cx="8967787" cy="13716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smtClean="0"/>
              <a:t>Typical processing pipeline </a:t>
            </a:r>
            <a:r>
              <a:rPr lang="en-US" sz="2400" dirty="0" smtClean="0"/>
              <a:t> (C. Hernandez MVS tutorial) 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specifications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Point to Point task “error”:</a:t>
            </a:r>
          </a:p>
          <a:p>
            <a:pPr>
              <a:buFontTx/>
              <a:buNone/>
              <a:defRPr/>
            </a:pPr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19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7620000" y="32004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Equation" r:id="rId5" imgW="333375" imgH="304800" progId="EquationMagic">
                  <p:embed/>
                </p:oleObj>
              </mc:Choice>
              <mc:Fallback>
                <p:oleObj name="Equation" r:id="rId5" imgW="333375" imgH="3048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2004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2397125" y="3111500"/>
          <a:ext cx="24701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Equation" r:id="rId7" imgW="1809720" imgH="352440" progId="EquationMagic">
                  <p:embed/>
                </p:oleObj>
              </mc:Choice>
              <mc:Fallback>
                <p:oleObj name="Equation" r:id="rId7" imgW="1809720" imgH="35244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3111500"/>
                        <a:ext cx="247015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8"/>
          <p:cNvGraphicFramePr>
            <a:graphicFrameLocks noChangeAspect="1"/>
          </p:cNvGraphicFramePr>
          <p:nvPr/>
        </p:nvGraphicFramePr>
        <p:xfrm>
          <a:off x="6553200" y="3505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9" name="Equation" r:id="rId9" imgW="333375" imgH="257175" progId="EquationMagic">
                  <p:embed/>
                </p:oleObj>
              </mc:Choice>
              <mc:Fallback>
                <p:oleObj name="Equation" r:id="rId9" imgW="333375" imgH="25717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505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6172200" y="48006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0" name="Equation" r:id="rId11" imgW="333375" imgH="304800" progId="EquationMagic">
                  <p:embed/>
                </p:oleObj>
              </mc:Choice>
              <mc:Fallback>
                <p:oleObj name="Equation" r:id="rId11" imgW="333375" imgH="3048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8006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10"/>
          <p:cNvGraphicFramePr>
            <a:graphicFrameLocks noChangeAspect="1"/>
          </p:cNvGraphicFramePr>
          <p:nvPr/>
        </p:nvGraphicFramePr>
        <p:xfrm>
          <a:off x="8153400" y="6172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1" name="Equation" r:id="rId12" imgW="333375" imgH="257175" progId="EquationMagic">
                  <p:embed/>
                </p:oleObj>
              </mc:Choice>
              <mc:Fallback>
                <p:oleObj name="Equation" r:id="rId12" imgW="333375" imgH="257175" progId="EquationMagic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6172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11"/>
          <p:cNvGraphicFramePr>
            <a:graphicFrameLocks noChangeAspect="1"/>
          </p:cNvGraphicFramePr>
          <p:nvPr/>
        </p:nvGraphicFramePr>
        <p:xfrm>
          <a:off x="1447800" y="4572000"/>
          <a:ext cx="42386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" name="Equation" r:id="rId13" imgW="3073940" imgH="1186774" progId="EquationMagic">
                  <p:embed/>
                </p:oleObj>
              </mc:Choice>
              <mc:Fallback>
                <p:oleObj name="Equation" r:id="rId13" imgW="3073940" imgH="1186774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572000"/>
                        <a:ext cx="4238625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438400" y="62484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Why 16 elements?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specifications 2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Point to Line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  <a:p>
            <a:pPr>
              <a:buFontTx/>
              <a:buNone/>
              <a:defRPr/>
            </a:pPr>
            <a:r>
              <a:rPr lang="en-US" smtClean="0"/>
              <a:t>Line: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676400" y="3302000"/>
          <a:ext cx="3429000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Equation" r:id="rId4" imgW="2914560" imgH="1457280" progId="EquationMagic">
                  <p:embed/>
                </p:oleObj>
              </mc:Choice>
              <mc:Fallback>
                <p:oleObj name="Equation" r:id="rId4" imgW="2914560" imgH="145728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302000"/>
                        <a:ext cx="3429000" cy="171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6162675" y="2590800"/>
          <a:ext cx="140970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Equation" r:id="rId6" imgW="1409760" imgH="933480" progId="EquationMagic">
                  <p:embed/>
                </p:oleObj>
              </mc:Choice>
              <mc:Fallback>
                <p:oleObj name="Equation" r:id="rId6" imgW="1409760" imgH="93348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2675" y="2590800"/>
                        <a:ext cx="140970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5791200" y="5695950"/>
          <a:ext cx="571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8" name="Equation" r:id="rId8" imgW="571680" imgH="343080" progId="EquationMagic">
                  <p:embed/>
                </p:oleObj>
              </mc:Choice>
              <mc:Fallback>
                <p:oleObj name="Equation" r:id="rId8" imgW="571680" imgH="34308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695950"/>
                        <a:ext cx="5715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8353425" y="4171950"/>
          <a:ext cx="476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9" name="Equation" r:id="rId10" imgW="476280" imgH="343080" progId="EquationMagic">
                  <p:embed/>
                </p:oleObj>
              </mc:Choice>
              <mc:Fallback>
                <p:oleObj name="Equation" r:id="rId10" imgW="476280" imgH="343080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3425" y="4171950"/>
                        <a:ext cx="4762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6400800" y="3429000"/>
            <a:ext cx="76200" cy="762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800600" y="1981200"/>
            <a:ext cx="4343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Note: </a:t>
            </a:r>
            <a:r>
              <a:rPr lang="en-US">
                <a:solidFill>
                  <a:srgbClr val="000000"/>
                </a:solidFill>
              </a:rPr>
              <a:t>y’s in </a:t>
            </a:r>
            <a:r>
              <a:rPr lang="en-US"/>
              <a:t>homogeneous coord.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6248400"/>
            <a:ext cx="7315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How to design visual specifications in a principled way?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6567488" y="2027238"/>
            <a:ext cx="533400" cy="1185862"/>
            <a:chOff x="4925" y="3329"/>
            <a:chExt cx="336" cy="747"/>
          </a:xfrm>
        </p:grpSpPr>
        <p:sp>
          <p:nvSpPr>
            <p:cNvPr id="33823" name="Text Box 3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3824" name="Text Box 4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3825" name="AutoShape 5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3826" name="Text Box 6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Z</a:t>
              </a:r>
            </a:p>
          </p:txBody>
        </p:sp>
      </p:grpSp>
      <p:pic>
        <p:nvPicPr>
          <p:cNvPr id="33795" name="Picture 7" descr="&#10;fig5.1.gif 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5"/>
          <a:stretch>
            <a:fillRect/>
          </a:stretch>
        </p:blipFill>
        <p:spPr bwMode="auto">
          <a:xfrm>
            <a:off x="547688" y="2006600"/>
            <a:ext cx="42703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8"/>
          <p:cNvSpPr>
            <a:spLocks noChangeArrowheads="1"/>
          </p:cNvSpPr>
          <p:nvPr/>
        </p:nvSpPr>
        <p:spPr bwMode="auto">
          <a:xfrm>
            <a:off x="2165350" y="3060700"/>
            <a:ext cx="101600" cy="101600"/>
          </a:xfrm>
          <a:prstGeom prst="ellipse">
            <a:avLst/>
          </a:prstGeom>
          <a:solidFill>
            <a:srgbClr val="06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3797" name="Oval 9"/>
          <p:cNvSpPr>
            <a:spLocks noChangeArrowheads="1"/>
          </p:cNvSpPr>
          <p:nvPr/>
        </p:nvSpPr>
        <p:spPr bwMode="auto">
          <a:xfrm>
            <a:off x="4229100" y="2573338"/>
            <a:ext cx="101600" cy="101600"/>
          </a:xfrm>
          <a:prstGeom prst="ellipse">
            <a:avLst/>
          </a:prstGeom>
          <a:solidFill>
            <a:srgbClr val="0193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5114925" y="1930400"/>
            <a:ext cx="1562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19322"/>
                </a:solidFill>
                <a:latin typeface="Comic Sans MS" pitchFamily="66" charset="0"/>
              </a:rPr>
              <a:t>Homogeneous coordinates equivalence relation</a:t>
            </a:r>
          </a:p>
        </p:txBody>
      </p:sp>
      <p:sp>
        <p:nvSpPr>
          <p:cNvPr id="33799" name="Rectangle 12"/>
          <p:cNvSpPr>
            <a:spLocks noChangeArrowheads="1"/>
          </p:cNvSpPr>
          <p:nvPr/>
        </p:nvSpPr>
        <p:spPr bwMode="auto">
          <a:xfrm>
            <a:off x="7094538" y="23923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</a:t>
            </a:r>
          </a:p>
        </p:txBody>
      </p:sp>
      <p:grpSp>
        <p:nvGrpSpPr>
          <p:cNvPr id="33800" name="Group 13"/>
          <p:cNvGrpSpPr>
            <a:grpSpLocks/>
          </p:cNvGrpSpPr>
          <p:nvPr/>
        </p:nvGrpSpPr>
        <p:grpSpPr bwMode="auto">
          <a:xfrm>
            <a:off x="7650163" y="2027238"/>
            <a:ext cx="533400" cy="1185862"/>
            <a:chOff x="4925" y="3329"/>
            <a:chExt cx="336" cy="747"/>
          </a:xfrm>
        </p:grpSpPr>
        <p:sp>
          <p:nvSpPr>
            <p:cNvPr id="33819" name="Text Box 14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3820" name="Text Box 15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3821" name="AutoShape 16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3822" name="Text Box 17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Z</a:t>
              </a:r>
            </a:p>
          </p:txBody>
        </p:sp>
      </p:grpSp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7418388" y="2405063"/>
            <a:ext cx="2952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8253413" y="2844800"/>
            <a:ext cx="6969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s 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 0</a:t>
            </a:r>
            <a:endParaRPr lang="en-US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3803" name="Rectangle 30"/>
          <p:cNvSpPr>
            <a:spLocks noChangeArrowheads="1"/>
          </p:cNvSpPr>
          <p:nvPr/>
        </p:nvSpPr>
        <p:spPr bwMode="auto">
          <a:xfrm>
            <a:off x="260350" y="4733925"/>
            <a:ext cx="6689725" cy="904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2D projective space models perspective imaging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Each 3D ray is a point in </a:t>
            </a:r>
            <a:r>
              <a:rPr lang="en-US" i="1">
                <a:solidFill>
                  <a:schemeClr val="bg2"/>
                </a:solidFill>
              </a:rPr>
              <a:t>P</a:t>
            </a:r>
            <a:r>
              <a:rPr lang="en-US" baseline="30000">
                <a:solidFill>
                  <a:schemeClr val="bg2"/>
                </a:solidFill>
              </a:rPr>
              <a:t>2 </a:t>
            </a:r>
            <a:r>
              <a:rPr lang="en-US">
                <a:solidFill>
                  <a:schemeClr val="bg2"/>
                </a:solidFill>
              </a:rPr>
              <a:t>: homogeneous coords.</a:t>
            </a:r>
          </a:p>
        </p:txBody>
      </p:sp>
      <p:sp>
        <p:nvSpPr>
          <p:cNvPr id="3380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Review of projective geometry</a:t>
            </a:r>
            <a:br>
              <a:rPr lang="en-US" sz="2400" smtClean="0"/>
            </a:br>
            <a:r>
              <a:rPr lang="en-US" smtClean="0"/>
              <a:t>The 2D projective plane</a:t>
            </a:r>
          </a:p>
        </p:txBody>
      </p:sp>
      <p:sp>
        <p:nvSpPr>
          <p:cNvPr id="33805" name="Freeform 33"/>
          <p:cNvSpPr>
            <a:spLocks/>
          </p:cNvSpPr>
          <p:nvPr/>
        </p:nvSpPr>
        <p:spPr bwMode="auto">
          <a:xfrm>
            <a:off x="3944938" y="2032000"/>
            <a:ext cx="109537" cy="627063"/>
          </a:xfrm>
          <a:custGeom>
            <a:avLst/>
            <a:gdLst>
              <a:gd name="T0" fmla="*/ 2147483647 w 96"/>
              <a:gd name="T1" fmla="*/ 0 h 352"/>
              <a:gd name="T2" fmla="*/ 2147483647 w 96"/>
              <a:gd name="T3" fmla="*/ 2147483647 h 352"/>
              <a:gd name="T4" fmla="*/ 2147483647 w 96"/>
              <a:gd name="T5" fmla="*/ 2147483647 h 352"/>
              <a:gd name="T6" fmla="*/ 2147483647 w 96"/>
              <a:gd name="T7" fmla="*/ 2147483647 h 352"/>
              <a:gd name="T8" fmla="*/ 2147483647 w 96"/>
              <a:gd name="T9" fmla="*/ 2147483647 h 352"/>
              <a:gd name="T10" fmla="*/ 2147483647 w 96"/>
              <a:gd name="T11" fmla="*/ 2147483647 h 352"/>
              <a:gd name="T12" fmla="*/ 2147483647 w 96"/>
              <a:gd name="T13" fmla="*/ 2147483647 h 352"/>
              <a:gd name="T14" fmla="*/ 0 w 96"/>
              <a:gd name="T15" fmla="*/ 2147483647 h 3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6" h="352">
                <a:moveTo>
                  <a:pt x="96" y="0"/>
                </a:moveTo>
                <a:cubicBezTo>
                  <a:pt x="67" y="8"/>
                  <a:pt x="58" y="14"/>
                  <a:pt x="48" y="43"/>
                </a:cubicBezTo>
                <a:cubicBezTo>
                  <a:pt x="50" y="60"/>
                  <a:pt x="47" y="79"/>
                  <a:pt x="54" y="96"/>
                </a:cubicBezTo>
                <a:cubicBezTo>
                  <a:pt x="55" y="101"/>
                  <a:pt x="65" y="97"/>
                  <a:pt x="70" y="101"/>
                </a:cubicBezTo>
                <a:cubicBezTo>
                  <a:pt x="82" y="109"/>
                  <a:pt x="88" y="120"/>
                  <a:pt x="96" y="133"/>
                </a:cubicBezTo>
                <a:cubicBezTo>
                  <a:pt x="92" y="167"/>
                  <a:pt x="94" y="191"/>
                  <a:pt x="75" y="219"/>
                </a:cubicBezTo>
                <a:cubicBezTo>
                  <a:pt x="68" y="241"/>
                  <a:pt x="56" y="263"/>
                  <a:pt x="43" y="283"/>
                </a:cubicBezTo>
                <a:cubicBezTo>
                  <a:pt x="35" y="321"/>
                  <a:pt x="18" y="317"/>
                  <a:pt x="0" y="352"/>
                </a:cubicBezTo>
              </a:path>
            </a:pathLst>
          </a:custGeom>
          <a:noFill/>
          <a:ln w="12700" cap="flat" cmpd="sng">
            <a:solidFill>
              <a:srgbClr val="019322"/>
            </a:solidFill>
            <a:prstDash val="solid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3806" name="Text Box 34"/>
          <p:cNvSpPr txBox="1">
            <a:spLocks noChangeArrowheads="1"/>
          </p:cNvSpPr>
          <p:nvPr/>
        </p:nvSpPr>
        <p:spPr bwMode="auto">
          <a:xfrm>
            <a:off x="3729038" y="1754188"/>
            <a:ext cx="1300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19322"/>
                </a:solidFill>
                <a:latin typeface="Comic Sans MS" pitchFamily="66" charset="0"/>
              </a:rPr>
              <a:t>Projective point</a:t>
            </a:r>
          </a:p>
        </p:txBody>
      </p:sp>
      <p:grpSp>
        <p:nvGrpSpPr>
          <p:cNvPr id="33807" name="Group 36"/>
          <p:cNvGrpSpPr>
            <a:grpSpLocks/>
          </p:cNvGrpSpPr>
          <p:nvPr/>
        </p:nvGrpSpPr>
        <p:grpSpPr bwMode="auto">
          <a:xfrm>
            <a:off x="5373688" y="3489325"/>
            <a:ext cx="533400" cy="788988"/>
            <a:chOff x="3120" y="3156"/>
            <a:chExt cx="336" cy="497"/>
          </a:xfrm>
        </p:grpSpPr>
        <p:sp>
          <p:nvSpPr>
            <p:cNvPr id="33816" name="Text Box 37"/>
            <p:cNvSpPr txBox="1">
              <a:spLocks noChangeArrowheads="1"/>
            </p:cNvSpPr>
            <p:nvPr/>
          </p:nvSpPr>
          <p:spPr bwMode="auto">
            <a:xfrm>
              <a:off x="3120" y="3156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6FF00"/>
                  </a:solidFill>
                  <a:latin typeface="Comic Sans MS" pitchFamily="66" charset="0"/>
                </a:rPr>
                <a:t>x</a:t>
              </a:r>
              <a:endParaRPr lang="en-US" sz="1800">
                <a:solidFill>
                  <a:srgbClr val="019322"/>
                </a:solidFill>
                <a:latin typeface="Comic Sans MS" pitchFamily="66" charset="0"/>
              </a:endParaRPr>
            </a:p>
          </p:txBody>
        </p:sp>
        <p:sp>
          <p:nvSpPr>
            <p:cNvPr id="33817" name="Text Box 38"/>
            <p:cNvSpPr txBox="1">
              <a:spLocks noChangeArrowheads="1"/>
            </p:cNvSpPr>
            <p:nvPr/>
          </p:nvSpPr>
          <p:spPr bwMode="auto">
            <a:xfrm>
              <a:off x="3120" y="3370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6FF00"/>
                  </a:solidFill>
                  <a:latin typeface="Comic Sans MS" pitchFamily="66" charset="0"/>
                </a:rPr>
                <a:t>y</a:t>
              </a:r>
              <a:endParaRPr lang="en-US" sz="1800">
                <a:solidFill>
                  <a:srgbClr val="019322"/>
                </a:solidFill>
                <a:latin typeface="Comic Sans MS" pitchFamily="66" charset="0"/>
              </a:endParaRPr>
            </a:p>
          </p:txBody>
        </p:sp>
        <p:sp>
          <p:nvSpPr>
            <p:cNvPr id="33818" name="AutoShape 39"/>
            <p:cNvSpPr>
              <a:spLocks noChangeArrowheads="1"/>
            </p:cNvSpPr>
            <p:nvPr/>
          </p:nvSpPr>
          <p:spPr bwMode="auto">
            <a:xfrm>
              <a:off x="3171" y="3195"/>
              <a:ext cx="242" cy="458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6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3808" name="Text Box 40"/>
          <p:cNvSpPr txBox="1">
            <a:spLocks noChangeArrowheads="1"/>
          </p:cNvSpPr>
          <p:nvPr/>
        </p:nvSpPr>
        <p:spPr bwMode="auto">
          <a:xfrm>
            <a:off x="6610350" y="35036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33809" name="Text Box 41"/>
          <p:cNvSpPr txBox="1">
            <a:spLocks noChangeArrowheads="1"/>
          </p:cNvSpPr>
          <p:nvPr/>
        </p:nvSpPr>
        <p:spPr bwMode="auto">
          <a:xfrm>
            <a:off x="6610350" y="385286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Y</a:t>
            </a:r>
          </a:p>
        </p:txBody>
      </p:sp>
      <p:sp>
        <p:nvSpPr>
          <p:cNvPr id="33810" name="AutoShape 42"/>
          <p:cNvSpPr>
            <a:spLocks noChangeArrowheads="1"/>
          </p:cNvSpPr>
          <p:nvPr/>
        </p:nvSpPr>
        <p:spPr bwMode="auto">
          <a:xfrm>
            <a:off x="6699250" y="3516313"/>
            <a:ext cx="384175" cy="727075"/>
          </a:xfrm>
          <a:prstGeom prst="bracketPair">
            <a:avLst>
              <a:gd name="adj" fmla="val 10037"/>
            </a:avLst>
          </a:prstGeom>
          <a:noFill/>
          <a:ln w="19050">
            <a:solidFill>
              <a:srgbClr val="06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11" name="Text Box 43"/>
          <p:cNvSpPr txBox="1">
            <a:spLocks noChangeArrowheads="1"/>
          </p:cNvSpPr>
          <p:nvPr/>
        </p:nvSpPr>
        <p:spPr bwMode="auto">
          <a:xfrm>
            <a:off x="6208713" y="354012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3812" name="Text Box 44"/>
          <p:cNvSpPr txBox="1">
            <a:spLocks noChangeArrowheads="1"/>
          </p:cNvSpPr>
          <p:nvPr/>
        </p:nvSpPr>
        <p:spPr bwMode="auto">
          <a:xfrm>
            <a:off x="6200775" y="38211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33813" name="Line 45"/>
          <p:cNvSpPr>
            <a:spLocks noChangeShapeType="1"/>
          </p:cNvSpPr>
          <p:nvPr/>
        </p:nvSpPr>
        <p:spPr bwMode="auto">
          <a:xfrm>
            <a:off x="6343650" y="3852863"/>
            <a:ext cx="2476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3814" name="Rectangle 46"/>
          <p:cNvSpPr>
            <a:spLocks noChangeArrowheads="1"/>
          </p:cNvSpPr>
          <p:nvPr/>
        </p:nvSpPr>
        <p:spPr bwMode="auto">
          <a:xfrm>
            <a:off x="5949950" y="3678238"/>
            <a:ext cx="30003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endParaRPr lang="en-US" sz="1800">
              <a:solidFill>
                <a:srgbClr val="019322"/>
              </a:solidFill>
              <a:latin typeface="Comic Sans MS" pitchFamily="66" charset="0"/>
            </a:endParaRPr>
          </a:p>
        </p:txBody>
      </p:sp>
      <p:sp>
        <p:nvSpPr>
          <p:cNvPr id="33815" name="Text Box 47"/>
          <p:cNvSpPr txBox="1">
            <a:spLocks noChangeArrowheads="1"/>
          </p:cNvSpPr>
          <p:nvPr/>
        </p:nvSpPr>
        <p:spPr bwMode="auto">
          <a:xfrm>
            <a:off x="7229475" y="3652838"/>
            <a:ext cx="1562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6FF00"/>
                </a:solidFill>
                <a:latin typeface="Comic Sans MS" pitchFamily="66" charset="0"/>
              </a:rPr>
              <a:t>Inhomogeneous equivalent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6567488" y="2027238"/>
            <a:ext cx="533400" cy="1166812"/>
            <a:chOff x="4925" y="3329"/>
            <a:chExt cx="336" cy="735"/>
          </a:xfrm>
        </p:grpSpPr>
        <p:sp>
          <p:nvSpPr>
            <p:cNvPr id="34860" name="Text Box 3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4861" name="Text Box 4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4862" name="AutoShape 5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63" name="Text Box 6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k</a:t>
              </a:r>
            </a:p>
          </p:txBody>
        </p:sp>
      </p:grpSp>
      <p:pic>
        <p:nvPicPr>
          <p:cNvPr id="34819" name="Picture 7" descr="&#10;fig5.1.gif 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5"/>
          <a:stretch>
            <a:fillRect/>
          </a:stretch>
        </p:blipFill>
        <p:spPr bwMode="auto">
          <a:xfrm>
            <a:off x="547688" y="2006600"/>
            <a:ext cx="42703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Oval 8"/>
          <p:cNvSpPr>
            <a:spLocks noChangeArrowheads="1"/>
          </p:cNvSpPr>
          <p:nvPr/>
        </p:nvSpPr>
        <p:spPr bwMode="auto">
          <a:xfrm>
            <a:off x="2165350" y="3060700"/>
            <a:ext cx="101600" cy="101600"/>
          </a:xfrm>
          <a:prstGeom prst="ellipse">
            <a:avLst/>
          </a:prstGeom>
          <a:solidFill>
            <a:srgbClr val="06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4821" name="Oval 9"/>
          <p:cNvSpPr>
            <a:spLocks noChangeArrowheads="1"/>
          </p:cNvSpPr>
          <p:nvPr/>
        </p:nvSpPr>
        <p:spPr bwMode="auto">
          <a:xfrm>
            <a:off x="4229100" y="2573338"/>
            <a:ext cx="101600" cy="101600"/>
          </a:xfrm>
          <a:prstGeom prst="ellipse">
            <a:avLst/>
          </a:prstGeom>
          <a:solidFill>
            <a:srgbClr val="0193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5114925" y="2076450"/>
            <a:ext cx="1562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19322"/>
                </a:solidFill>
                <a:latin typeface="Comic Sans MS" pitchFamily="66" charset="0"/>
              </a:rPr>
              <a:t>Homogeneous coordinates</a:t>
            </a:r>
          </a:p>
        </p:txBody>
      </p:sp>
      <p:sp>
        <p:nvSpPr>
          <p:cNvPr id="34823" name="Line 11"/>
          <p:cNvSpPr>
            <a:spLocks noChangeShapeType="1"/>
          </p:cNvSpPr>
          <p:nvPr/>
        </p:nvSpPr>
        <p:spPr bwMode="auto">
          <a:xfrm flipH="1" flipV="1">
            <a:off x="838200" y="2641600"/>
            <a:ext cx="500063" cy="64293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7094538" y="23923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</a:t>
            </a:r>
          </a:p>
        </p:txBody>
      </p:sp>
      <p:grpSp>
        <p:nvGrpSpPr>
          <p:cNvPr id="34825" name="Group 13"/>
          <p:cNvGrpSpPr>
            <a:grpSpLocks/>
          </p:cNvGrpSpPr>
          <p:nvPr/>
        </p:nvGrpSpPr>
        <p:grpSpPr bwMode="auto">
          <a:xfrm>
            <a:off x="7650163" y="2027238"/>
            <a:ext cx="533400" cy="1166812"/>
            <a:chOff x="4925" y="3329"/>
            <a:chExt cx="336" cy="735"/>
          </a:xfrm>
        </p:grpSpPr>
        <p:sp>
          <p:nvSpPr>
            <p:cNvPr id="34856" name="Text Box 14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4857" name="Text Box 15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4858" name="AutoShape 16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59" name="Text Box 17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19322"/>
                  </a:solidFill>
                  <a:latin typeface="Comic Sans MS" pitchFamily="66" charset="0"/>
                </a:rPr>
                <a:t>k</a:t>
              </a:r>
            </a:p>
          </p:txBody>
        </p:sp>
      </p:grpSp>
      <p:sp>
        <p:nvSpPr>
          <p:cNvPr id="34826" name="Rectangle 18"/>
          <p:cNvSpPr>
            <a:spLocks noChangeArrowheads="1"/>
          </p:cNvSpPr>
          <p:nvPr/>
        </p:nvSpPr>
        <p:spPr bwMode="auto">
          <a:xfrm>
            <a:off x="7418388" y="2405063"/>
            <a:ext cx="2952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34827" name="Rectangle 19"/>
          <p:cNvSpPr>
            <a:spLocks noChangeArrowheads="1"/>
          </p:cNvSpPr>
          <p:nvPr/>
        </p:nvSpPr>
        <p:spPr bwMode="auto">
          <a:xfrm>
            <a:off x="8253413" y="2844800"/>
            <a:ext cx="6969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s 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 0</a:t>
            </a:r>
            <a:endParaRPr lang="en-US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4828" name="Oval 20"/>
          <p:cNvSpPr>
            <a:spLocks noChangeArrowheads="1"/>
          </p:cNvSpPr>
          <p:nvPr/>
        </p:nvSpPr>
        <p:spPr bwMode="auto">
          <a:xfrm>
            <a:off x="455613" y="2171700"/>
            <a:ext cx="101600" cy="101600"/>
          </a:xfrm>
          <a:prstGeom prst="ellipse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4829" name="Rectangle 21"/>
          <p:cNvSpPr>
            <a:spLocks noChangeArrowheads="1"/>
          </p:cNvSpPr>
          <p:nvPr/>
        </p:nvSpPr>
        <p:spPr bwMode="auto">
          <a:xfrm>
            <a:off x="315913" y="1774825"/>
            <a:ext cx="5191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</a:p>
        </p:txBody>
      </p:sp>
      <p:grpSp>
        <p:nvGrpSpPr>
          <p:cNvPr id="34830" name="Group 22"/>
          <p:cNvGrpSpPr>
            <a:grpSpLocks/>
          </p:cNvGrpSpPr>
          <p:nvPr/>
        </p:nvGrpSpPr>
        <p:grpSpPr bwMode="auto">
          <a:xfrm>
            <a:off x="7996238" y="5024438"/>
            <a:ext cx="533400" cy="1166812"/>
            <a:chOff x="4381" y="3122"/>
            <a:chExt cx="336" cy="735"/>
          </a:xfrm>
        </p:grpSpPr>
        <p:sp>
          <p:nvSpPr>
            <p:cNvPr id="34852" name="Text Box 23"/>
            <p:cNvSpPr txBox="1">
              <a:spLocks noChangeArrowheads="1"/>
            </p:cNvSpPr>
            <p:nvPr/>
          </p:nvSpPr>
          <p:spPr bwMode="auto">
            <a:xfrm>
              <a:off x="4381" y="3122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990000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4853" name="Text Box 24"/>
            <p:cNvSpPr txBox="1">
              <a:spLocks noChangeArrowheads="1"/>
            </p:cNvSpPr>
            <p:nvPr/>
          </p:nvSpPr>
          <p:spPr bwMode="auto">
            <a:xfrm>
              <a:off x="4381" y="336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990000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4854" name="AutoShape 25"/>
            <p:cNvSpPr>
              <a:spLocks noChangeArrowheads="1"/>
            </p:cNvSpPr>
            <p:nvPr/>
          </p:nvSpPr>
          <p:spPr bwMode="auto">
            <a:xfrm>
              <a:off x="4429" y="3143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55" name="Text Box 26"/>
            <p:cNvSpPr txBox="1">
              <a:spLocks noChangeArrowheads="1"/>
            </p:cNvSpPr>
            <p:nvPr/>
          </p:nvSpPr>
          <p:spPr bwMode="auto">
            <a:xfrm>
              <a:off x="4381" y="361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990000"/>
                  </a:solidFill>
                  <a:latin typeface="Comic Sans MS" pitchFamily="66" charset="0"/>
                </a:rPr>
                <a:t>0</a:t>
              </a:r>
            </a:p>
          </p:txBody>
        </p:sp>
      </p:grpSp>
      <p:sp>
        <p:nvSpPr>
          <p:cNvPr id="34831" name="Rectangle 27"/>
          <p:cNvSpPr>
            <a:spLocks noChangeArrowheads="1"/>
          </p:cNvSpPr>
          <p:nvPr/>
        </p:nvSpPr>
        <p:spPr bwMode="auto">
          <a:xfrm>
            <a:off x="7226300" y="5429250"/>
            <a:ext cx="519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</a:p>
        </p:txBody>
      </p:sp>
      <p:sp>
        <p:nvSpPr>
          <p:cNvPr id="34832" name="Rectangle 28"/>
          <p:cNvSpPr>
            <a:spLocks noChangeArrowheads="1"/>
          </p:cNvSpPr>
          <p:nvPr/>
        </p:nvSpPr>
        <p:spPr bwMode="auto">
          <a:xfrm>
            <a:off x="7650163" y="5434013"/>
            <a:ext cx="30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34833" name="AutoShape 29"/>
          <p:cNvSpPr>
            <a:spLocks noChangeArrowheads="1"/>
          </p:cNvSpPr>
          <p:nvPr/>
        </p:nvSpPr>
        <p:spPr bwMode="auto">
          <a:xfrm rot="16200000" flipH="1">
            <a:off x="-677068" y="2107406"/>
            <a:ext cx="4589462" cy="1984375"/>
          </a:xfrm>
          <a:prstGeom prst="parallelogram">
            <a:avLst>
              <a:gd name="adj" fmla="val 76076"/>
            </a:avLst>
          </a:prstGeom>
          <a:noFill/>
          <a:ln w="12700">
            <a:solidFill>
              <a:srgbClr val="99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4834" name="Rectangle 30"/>
          <p:cNvSpPr>
            <a:spLocks noChangeArrowheads="1"/>
          </p:cNvSpPr>
          <p:nvPr/>
        </p:nvSpPr>
        <p:spPr bwMode="auto">
          <a:xfrm>
            <a:off x="260350" y="4675188"/>
            <a:ext cx="6765925" cy="179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2D projective space models perspective imaging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Each 3D ray is a point in </a:t>
            </a:r>
            <a:r>
              <a:rPr lang="en-US" i="1">
                <a:solidFill>
                  <a:schemeClr val="bg2"/>
                </a:solidFill>
              </a:rPr>
              <a:t>P</a:t>
            </a:r>
            <a:r>
              <a:rPr lang="en-US" baseline="30000">
                <a:solidFill>
                  <a:schemeClr val="bg2"/>
                </a:solidFill>
              </a:rPr>
              <a:t>2 </a:t>
            </a:r>
            <a:r>
              <a:rPr lang="en-US">
                <a:solidFill>
                  <a:schemeClr val="bg2"/>
                </a:solidFill>
              </a:rPr>
              <a:t>: homogeneous coords.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Ideal points</a:t>
            </a:r>
          </a:p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 i="1">
                <a:solidFill>
                  <a:schemeClr val="bg2"/>
                </a:solidFill>
              </a:rPr>
              <a:t>P</a:t>
            </a:r>
            <a:r>
              <a:rPr lang="en-US" baseline="30000">
                <a:solidFill>
                  <a:schemeClr val="bg2"/>
                </a:solidFill>
              </a:rPr>
              <a:t>2   </a:t>
            </a:r>
            <a:r>
              <a:rPr lang="en-US">
                <a:solidFill>
                  <a:schemeClr val="bg2"/>
                </a:solidFill>
              </a:rPr>
              <a:t>is   </a:t>
            </a:r>
            <a:r>
              <a:rPr lang="en-US" i="1">
                <a:solidFill>
                  <a:schemeClr val="bg2"/>
                </a:solidFill>
              </a:rPr>
              <a:t>R</a:t>
            </a:r>
            <a:r>
              <a:rPr lang="en-US" baseline="30000">
                <a:solidFill>
                  <a:schemeClr val="bg2"/>
                </a:solidFill>
              </a:rPr>
              <a:t>2   </a:t>
            </a:r>
            <a:r>
              <a:rPr lang="en-US">
                <a:solidFill>
                  <a:schemeClr val="bg2"/>
                </a:solidFill>
              </a:rPr>
              <a:t>plus a “line at infinity”</a:t>
            </a:r>
          </a:p>
        </p:txBody>
      </p:sp>
      <p:sp>
        <p:nvSpPr>
          <p:cNvPr id="34835" name="Rectangle 31"/>
          <p:cNvSpPr>
            <a:spLocks noChangeArrowheads="1"/>
          </p:cNvSpPr>
          <p:nvPr/>
        </p:nvSpPr>
        <p:spPr bwMode="auto">
          <a:xfrm>
            <a:off x="4854575" y="5995988"/>
            <a:ext cx="438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rgbClr val="990000"/>
                </a:solidFill>
                <a:latin typeface="Comic Sans MS" pitchFamily="66" charset="0"/>
              </a:rPr>
              <a:t>l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  <a:endParaRPr lang="en-US" sz="180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34836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The 2D projective plane</a:t>
            </a:r>
          </a:p>
        </p:txBody>
      </p:sp>
      <p:sp>
        <p:nvSpPr>
          <p:cNvPr id="34837" name="Freeform 33"/>
          <p:cNvSpPr>
            <a:spLocks/>
          </p:cNvSpPr>
          <p:nvPr/>
        </p:nvSpPr>
        <p:spPr bwMode="auto">
          <a:xfrm>
            <a:off x="3944938" y="2032000"/>
            <a:ext cx="109537" cy="627063"/>
          </a:xfrm>
          <a:custGeom>
            <a:avLst/>
            <a:gdLst>
              <a:gd name="T0" fmla="*/ 2147483647 w 96"/>
              <a:gd name="T1" fmla="*/ 0 h 352"/>
              <a:gd name="T2" fmla="*/ 2147483647 w 96"/>
              <a:gd name="T3" fmla="*/ 2147483647 h 352"/>
              <a:gd name="T4" fmla="*/ 2147483647 w 96"/>
              <a:gd name="T5" fmla="*/ 2147483647 h 352"/>
              <a:gd name="T6" fmla="*/ 2147483647 w 96"/>
              <a:gd name="T7" fmla="*/ 2147483647 h 352"/>
              <a:gd name="T8" fmla="*/ 2147483647 w 96"/>
              <a:gd name="T9" fmla="*/ 2147483647 h 352"/>
              <a:gd name="T10" fmla="*/ 2147483647 w 96"/>
              <a:gd name="T11" fmla="*/ 2147483647 h 352"/>
              <a:gd name="T12" fmla="*/ 2147483647 w 96"/>
              <a:gd name="T13" fmla="*/ 2147483647 h 352"/>
              <a:gd name="T14" fmla="*/ 0 w 96"/>
              <a:gd name="T15" fmla="*/ 2147483647 h 3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6" h="352">
                <a:moveTo>
                  <a:pt x="96" y="0"/>
                </a:moveTo>
                <a:cubicBezTo>
                  <a:pt x="67" y="8"/>
                  <a:pt x="58" y="14"/>
                  <a:pt x="48" y="43"/>
                </a:cubicBezTo>
                <a:cubicBezTo>
                  <a:pt x="50" y="60"/>
                  <a:pt x="47" y="79"/>
                  <a:pt x="54" y="96"/>
                </a:cubicBezTo>
                <a:cubicBezTo>
                  <a:pt x="55" y="101"/>
                  <a:pt x="65" y="97"/>
                  <a:pt x="70" y="101"/>
                </a:cubicBezTo>
                <a:cubicBezTo>
                  <a:pt x="82" y="109"/>
                  <a:pt x="88" y="120"/>
                  <a:pt x="96" y="133"/>
                </a:cubicBezTo>
                <a:cubicBezTo>
                  <a:pt x="92" y="167"/>
                  <a:pt x="94" y="191"/>
                  <a:pt x="75" y="219"/>
                </a:cubicBezTo>
                <a:cubicBezTo>
                  <a:pt x="68" y="241"/>
                  <a:pt x="56" y="263"/>
                  <a:pt x="43" y="283"/>
                </a:cubicBezTo>
                <a:cubicBezTo>
                  <a:pt x="35" y="321"/>
                  <a:pt x="18" y="317"/>
                  <a:pt x="0" y="352"/>
                </a:cubicBezTo>
              </a:path>
            </a:pathLst>
          </a:custGeom>
          <a:noFill/>
          <a:ln w="12700" cap="flat" cmpd="sng">
            <a:solidFill>
              <a:srgbClr val="019322"/>
            </a:solidFill>
            <a:prstDash val="solid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838" name="Text Box 34"/>
          <p:cNvSpPr txBox="1">
            <a:spLocks noChangeArrowheads="1"/>
          </p:cNvSpPr>
          <p:nvPr/>
        </p:nvSpPr>
        <p:spPr bwMode="auto">
          <a:xfrm>
            <a:off x="3729038" y="1754188"/>
            <a:ext cx="1300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19322"/>
                </a:solidFill>
                <a:latin typeface="Comic Sans MS" pitchFamily="66" charset="0"/>
              </a:rPr>
              <a:t>Projective point</a:t>
            </a:r>
          </a:p>
        </p:txBody>
      </p:sp>
      <p:sp>
        <p:nvSpPr>
          <p:cNvPr id="34839" name="Rectangle 35"/>
          <p:cNvSpPr>
            <a:spLocks noChangeArrowheads="1"/>
          </p:cNvSpPr>
          <p:nvPr/>
        </p:nvSpPr>
        <p:spPr bwMode="auto">
          <a:xfrm>
            <a:off x="1958975" y="120015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rgbClr val="990000"/>
                </a:solidFill>
                <a:latin typeface="Comic Sans MS" pitchFamily="66" charset="0"/>
              </a:rPr>
              <a:t>l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  <a:endParaRPr lang="en-US" sz="1800">
              <a:solidFill>
                <a:srgbClr val="990000"/>
              </a:solidFill>
              <a:latin typeface="Comic Sans MS" pitchFamily="66" charset="0"/>
            </a:endParaRPr>
          </a:p>
        </p:txBody>
      </p:sp>
      <p:grpSp>
        <p:nvGrpSpPr>
          <p:cNvPr id="34840" name="Group 36"/>
          <p:cNvGrpSpPr>
            <a:grpSpLocks/>
          </p:cNvGrpSpPr>
          <p:nvPr/>
        </p:nvGrpSpPr>
        <p:grpSpPr bwMode="auto">
          <a:xfrm>
            <a:off x="5373688" y="3489325"/>
            <a:ext cx="533400" cy="788988"/>
            <a:chOff x="3120" y="3156"/>
            <a:chExt cx="336" cy="497"/>
          </a:xfrm>
        </p:grpSpPr>
        <p:sp>
          <p:nvSpPr>
            <p:cNvPr id="34849" name="Text Box 37"/>
            <p:cNvSpPr txBox="1">
              <a:spLocks noChangeArrowheads="1"/>
            </p:cNvSpPr>
            <p:nvPr/>
          </p:nvSpPr>
          <p:spPr bwMode="auto">
            <a:xfrm>
              <a:off x="3120" y="3156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6FF00"/>
                  </a:solidFill>
                  <a:latin typeface="Comic Sans MS" pitchFamily="66" charset="0"/>
                </a:rPr>
                <a:t>x</a:t>
              </a:r>
              <a:endParaRPr lang="en-US" sz="1800">
                <a:solidFill>
                  <a:srgbClr val="019322"/>
                </a:solidFill>
                <a:latin typeface="Comic Sans MS" pitchFamily="66" charset="0"/>
              </a:endParaRPr>
            </a:p>
          </p:txBody>
        </p:sp>
        <p:sp>
          <p:nvSpPr>
            <p:cNvPr id="34850" name="Text Box 38"/>
            <p:cNvSpPr txBox="1">
              <a:spLocks noChangeArrowheads="1"/>
            </p:cNvSpPr>
            <p:nvPr/>
          </p:nvSpPr>
          <p:spPr bwMode="auto">
            <a:xfrm>
              <a:off x="3120" y="3370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06FF00"/>
                  </a:solidFill>
                  <a:latin typeface="Comic Sans MS" pitchFamily="66" charset="0"/>
                </a:rPr>
                <a:t>y</a:t>
              </a:r>
              <a:endParaRPr lang="en-US" sz="1800">
                <a:solidFill>
                  <a:srgbClr val="019322"/>
                </a:solidFill>
                <a:latin typeface="Comic Sans MS" pitchFamily="66" charset="0"/>
              </a:endParaRPr>
            </a:p>
          </p:txBody>
        </p:sp>
        <p:sp>
          <p:nvSpPr>
            <p:cNvPr id="34851" name="AutoShape 39"/>
            <p:cNvSpPr>
              <a:spLocks noChangeArrowheads="1"/>
            </p:cNvSpPr>
            <p:nvPr/>
          </p:nvSpPr>
          <p:spPr bwMode="auto">
            <a:xfrm>
              <a:off x="3171" y="3195"/>
              <a:ext cx="242" cy="458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6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4841" name="Text Box 40"/>
          <p:cNvSpPr txBox="1">
            <a:spLocks noChangeArrowheads="1"/>
          </p:cNvSpPr>
          <p:nvPr/>
        </p:nvSpPr>
        <p:spPr bwMode="auto">
          <a:xfrm>
            <a:off x="6610350" y="35036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34842" name="Text Box 41"/>
          <p:cNvSpPr txBox="1">
            <a:spLocks noChangeArrowheads="1"/>
          </p:cNvSpPr>
          <p:nvPr/>
        </p:nvSpPr>
        <p:spPr bwMode="auto">
          <a:xfrm>
            <a:off x="6610350" y="385286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Y</a:t>
            </a:r>
          </a:p>
        </p:txBody>
      </p:sp>
      <p:sp>
        <p:nvSpPr>
          <p:cNvPr id="34843" name="AutoShape 42"/>
          <p:cNvSpPr>
            <a:spLocks noChangeArrowheads="1"/>
          </p:cNvSpPr>
          <p:nvPr/>
        </p:nvSpPr>
        <p:spPr bwMode="auto">
          <a:xfrm>
            <a:off x="6699250" y="3516313"/>
            <a:ext cx="384175" cy="727075"/>
          </a:xfrm>
          <a:prstGeom prst="bracketPair">
            <a:avLst>
              <a:gd name="adj" fmla="val 10037"/>
            </a:avLst>
          </a:prstGeom>
          <a:noFill/>
          <a:ln w="19050">
            <a:solidFill>
              <a:srgbClr val="06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4" name="Text Box 43"/>
          <p:cNvSpPr txBox="1">
            <a:spLocks noChangeArrowheads="1"/>
          </p:cNvSpPr>
          <p:nvPr/>
        </p:nvSpPr>
        <p:spPr bwMode="auto">
          <a:xfrm>
            <a:off x="6208713" y="354012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845" name="Text Box 44"/>
          <p:cNvSpPr txBox="1">
            <a:spLocks noChangeArrowheads="1"/>
          </p:cNvSpPr>
          <p:nvPr/>
        </p:nvSpPr>
        <p:spPr bwMode="auto">
          <a:xfrm>
            <a:off x="6200775" y="38211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19322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34846" name="Line 45"/>
          <p:cNvSpPr>
            <a:spLocks noChangeShapeType="1"/>
          </p:cNvSpPr>
          <p:nvPr/>
        </p:nvSpPr>
        <p:spPr bwMode="auto">
          <a:xfrm>
            <a:off x="6343650" y="3852863"/>
            <a:ext cx="2476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847" name="Rectangle 46"/>
          <p:cNvSpPr>
            <a:spLocks noChangeArrowheads="1"/>
          </p:cNvSpPr>
          <p:nvPr/>
        </p:nvSpPr>
        <p:spPr bwMode="auto">
          <a:xfrm>
            <a:off x="5949950" y="3678238"/>
            <a:ext cx="30003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endParaRPr lang="en-US" sz="1800">
              <a:solidFill>
                <a:srgbClr val="019322"/>
              </a:solidFill>
              <a:latin typeface="Comic Sans MS" pitchFamily="66" charset="0"/>
            </a:endParaRPr>
          </a:p>
        </p:txBody>
      </p:sp>
      <p:sp>
        <p:nvSpPr>
          <p:cNvPr id="34848" name="Text Box 47"/>
          <p:cNvSpPr txBox="1">
            <a:spLocks noChangeArrowheads="1"/>
          </p:cNvSpPr>
          <p:nvPr/>
        </p:nvSpPr>
        <p:spPr bwMode="auto">
          <a:xfrm>
            <a:off x="7229475" y="3652838"/>
            <a:ext cx="1562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solidFill>
                  <a:srgbClr val="06FF00"/>
                </a:solidFill>
                <a:latin typeface="Comic Sans MS" pitchFamily="66" charset="0"/>
              </a:rPr>
              <a:t>Inhomogeneous equivalent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Projective Lines</a:t>
            </a:r>
            <a:endParaRPr lang="en-US" dirty="0" smtClean="0"/>
          </a:p>
        </p:txBody>
      </p:sp>
      <p:pic>
        <p:nvPicPr>
          <p:cNvPr id="35843" name="Picture 3" descr="E:\VR03tut\images\perspla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885950"/>
            <a:ext cx="31623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57213" y="4346575"/>
            <a:ext cx="444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HZ</a:t>
            </a:r>
            <a:endParaRPr lang="en-US" sz="1800">
              <a:solidFill>
                <a:schemeClr val="bg2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860925" y="6070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367088" y="4229100"/>
            <a:ext cx="55737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>
                <a:solidFill>
                  <a:schemeClr val="bg2"/>
                </a:solidFill>
              </a:rPr>
              <a:t> Ideal line ~ the plane parallel to the image 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2749550" y="1857375"/>
            <a:ext cx="533400" cy="1176338"/>
            <a:chOff x="2606" y="1939"/>
            <a:chExt cx="336" cy="741"/>
          </a:xfrm>
        </p:grpSpPr>
        <p:sp>
          <p:nvSpPr>
            <p:cNvPr id="35900" name="Text Box 8"/>
            <p:cNvSpPr txBox="1">
              <a:spLocks noChangeArrowheads="1"/>
            </p:cNvSpPr>
            <p:nvPr/>
          </p:nvSpPr>
          <p:spPr bwMode="auto">
            <a:xfrm>
              <a:off x="2606" y="193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35901" name="Text Box 9"/>
            <p:cNvSpPr txBox="1">
              <a:spLocks noChangeArrowheads="1"/>
            </p:cNvSpPr>
            <p:nvPr/>
          </p:nvSpPr>
          <p:spPr bwMode="auto">
            <a:xfrm>
              <a:off x="2606" y="218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35902" name="AutoShape 10"/>
            <p:cNvSpPr>
              <a:spLocks noChangeArrowheads="1"/>
            </p:cNvSpPr>
            <p:nvPr/>
          </p:nvSpPr>
          <p:spPr bwMode="auto">
            <a:xfrm>
              <a:off x="2654" y="1954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5903" name="Text Box 11"/>
            <p:cNvSpPr txBox="1">
              <a:spLocks noChangeArrowheads="1"/>
            </p:cNvSpPr>
            <p:nvPr/>
          </p:nvSpPr>
          <p:spPr bwMode="auto">
            <a:xfrm>
              <a:off x="2606" y="242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C</a:t>
              </a:r>
            </a:p>
          </p:txBody>
        </p:sp>
      </p:grp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2335213" y="2189163"/>
            <a:ext cx="24606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 b="1">
                <a:latin typeface="Comic Sans MS" pitchFamily="66" charset="0"/>
              </a:rPr>
              <a:t>l</a:t>
            </a:r>
          </a:p>
        </p:txBody>
      </p:sp>
      <p:sp>
        <p:nvSpPr>
          <p:cNvPr id="35849" name="Rectangle 13"/>
          <p:cNvSpPr>
            <a:spLocks noChangeArrowheads="1"/>
          </p:cNvSpPr>
          <p:nvPr/>
        </p:nvSpPr>
        <p:spPr bwMode="auto">
          <a:xfrm>
            <a:off x="2484438" y="2214563"/>
            <a:ext cx="30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endParaRPr lang="en-US" sz="1800">
              <a:solidFill>
                <a:srgbClr val="019322"/>
              </a:solidFill>
              <a:latin typeface="Comic Sans MS" pitchFamily="66" charset="0"/>
            </a:endParaRPr>
          </a:p>
        </p:txBody>
      </p:sp>
      <p:sp>
        <p:nvSpPr>
          <p:cNvPr id="35850" name="Oval 14"/>
          <p:cNvSpPr>
            <a:spLocks noChangeArrowheads="1"/>
          </p:cNvSpPr>
          <p:nvPr/>
        </p:nvSpPr>
        <p:spPr bwMode="auto">
          <a:xfrm>
            <a:off x="2127250" y="3175000"/>
            <a:ext cx="101600" cy="1016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5851" name="Rectangle 15"/>
          <p:cNvSpPr>
            <a:spLocks noChangeArrowheads="1"/>
          </p:cNvSpPr>
          <p:nvPr/>
        </p:nvSpPr>
        <p:spPr bwMode="auto">
          <a:xfrm>
            <a:off x="1801813" y="22272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35852" name="Rectangle 16"/>
          <p:cNvSpPr>
            <a:spLocks noChangeArrowheads="1"/>
          </p:cNvSpPr>
          <p:nvPr/>
        </p:nvSpPr>
        <p:spPr bwMode="auto">
          <a:xfrm>
            <a:off x="1582738" y="2201863"/>
            <a:ext cx="3000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endParaRPr lang="en-US" sz="1800">
              <a:solidFill>
                <a:srgbClr val="019322"/>
              </a:solidFill>
              <a:latin typeface="Comic Sans MS" pitchFamily="66" charset="0"/>
            </a:endParaRPr>
          </a:p>
        </p:txBody>
      </p:sp>
      <p:sp>
        <p:nvSpPr>
          <p:cNvPr id="35853" name="Rectangle 17"/>
          <p:cNvSpPr>
            <a:spLocks noChangeArrowheads="1"/>
          </p:cNvSpPr>
          <p:nvPr/>
        </p:nvSpPr>
        <p:spPr bwMode="auto">
          <a:xfrm>
            <a:off x="3983038" y="2392363"/>
            <a:ext cx="440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l</a:t>
            </a:r>
            <a:r>
              <a:rPr lang="en-US" sz="1800" b="1" baseline="58000">
                <a:solidFill>
                  <a:schemeClr val="bg2"/>
                </a:solidFill>
                <a:latin typeface="Comic Sans MS" pitchFamily="66" charset="0"/>
              </a:rPr>
              <a:t>T</a:t>
            </a: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X 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 X</a:t>
            </a:r>
            <a:r>
              <a:rPr lang="en-US" sz="1800" b="1" baseline="58000">
                <a:solidFill>
                  <a:schemeClr val="bg2"/>
                </a:solidFill>
                <a:latin typeface="Comic Sans MS" pitchFamily="66" charset="0"/>
              </a:rPr>
              <a:t>T</a:t>
            </a: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l  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  </a:t>
            </a:r>
            <a:r>
              <a:rPr lang="en-US" sz="1800">
                <a:latin typeface="Comic Sans MS" pitchFamily="66" charset="0"/>
              </a:rPr>
              <a:t>A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X + </a:t>
            </a:r>
            <a:r>
              <a:rPr lang="en-US" sz="1800">
                <a:latin typeface="Comic Sans MS" pitchFamily="66" charset="0"/>
              </a:rPr>
              <a:t>B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Y + </a:t>
            </a:r>
            <a:r>
              <a:rPr lang="en-US" sz="1800">
                <a:latin typeface="Comic Sans MS" pitchFamily="66" charset="0"/>
              </a:rPr>
              <a:t>C</a:t>
            </a: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Z   =  0</a:t>
            </a:r>
          </a:p>
        </p:txBody>
      </p:sp>
      <p:sp>
        <p:nvSpPr>
          <p:cNvPr id="35854" name="Rectangle 18"/>
          <p:cNvSpPr>
            <a:spLocks noChangeArrowheads="1"/>
          </p:cNvSpPr>
          <p:nvPr/>
        </p:nvSpPr>
        <p:spPr bwMode="auto">
          <a:xfrm>
            <a:off x="6462713" y="3382963"/>
            <a:ext cx="438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latin typeface="Comic Sans MS" pitchFamily="66" charset="0"/>
              </a:rPr>
              <a:t>l</a:t>
            </a:r>
            <a:r>
              <a:rPr lang="en-US" b="1" baseline="-25000">
                <a:latin typeface="Comic Sans MS" pitchFamily="66" charset="0"/>
              </a:rPr>
              <a:t>∞</a:t>
            </a:r>
            <a:endParaRPr lang="en-US" sz="1800">
              <a:latin typeface="Comic Sans MS" pitchFamily="66" charset="0"/>
            </a:endParaRPr>
          </a:p>
        </p:txBody>
      </p:sp>
      <p:sp>
        <p:nvSpPr>
          <p:cNvPr id="35855" name="Rectangle 19"/>
          <p:cNvSpPr>
            <a:spLocks noChangeArrowheads="1"/>
          </p:cNvSpPr>
          <p:nvPr/>
        </p:nvSpPr>
        <p:spPr bwMode="auto">
          <a:xfrm>
            <a:off x="6827838" y="3430588"/>
            <a:ext cx="3000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  <a:endParaRPr lang="en-US" sz="1800">
              <a:solidFill>
                <a:srgbClr val="019322"/>
              </a:solidFill>
              <a:latin typeface="Comic Sans MS" pitchFamily="66" charset="0"/>
            </a:endParaRPr>
          </a:p>
        </p:txBody>
      </p:sp>
      <p:grpSp>
        <p:nvGrpSpPr>
          <p:cNvPr id="35856" name="Group 20"/>
          <p:cNvGrpSpPr>
            <a:grpSpLocks/>
          </p:cNvGrpSpPr>
          <p:nvPr/>
        </p:nvGrpSpPr>
        <p:grpSpPr bwMode="auto">
          <a:xfrm>
            <a:off x="7110413" y="3079750"/>
            <a:ext cx="533400" cy="1176338"/>
            <a:chOff x="2606" y="1939"/>
            <a:chExt cx="336" cy="741"/>
          </a:xfrm>
        </p:grpSpPr>
        <p:sp>
          <p:nvSpPr>
            <p:cNvPr id="35896" name="Text Box 21"/>
            <p:cNvSpPr txBox="1">
              <a:spLocks noChangeArrowheads="1"/>
            </p:cNvSpPr>
            <p:nvPr/>
          </p:nvSpPr>
          <p:spPr bwMode="auto">
            <a:xfrm>
              <a:off x="2606" y="193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0</a:t>
              </a:r>
            </a:p>
          </p:txBody>
        </p:sp>
        <p:sp>
          <p:nvSpPr>
            <p:cNvPr id="35897" name="Text Box 22"/>
            <p:cNvSpPr txBox="1">
              <a:spLocks noChangeArrowheads="1"/>
            </p:cNvSpPr>
            <p:nvPr/>
          </p:nvSpPr>
          <p:spPr bwMode="auto">
            <a:xfrm>
              <a:off x="2606" y="218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0</a:t>
              </a:r>
            </a:p>
          </p:txBody>
        </p:sp>
        <p:sp>
          <p:nvSpPr>
            <p:cNvPr id="35898" name="AutoShape 23"/>
            <p:cNvSpPr>
              <a:spLocks noChangeArrowheads="1"/>
            </p:cNvSpPr>
            <p:nvPr/>
          </p:nvSpPr>
          <p:spPr bwMode="auto">
            <a:xfrm>
              <a:off x="2654" y="1954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5899" name="Text Box 24"/>
            <p:cNvSpPr txBox="1">
              <a:spLocks noChangeArrowheads="1"/>
            </p:cNvSpPr>
            <p:nvPr/>
          </p:nvSpPr>
          <p:spPr bwMode="auto">
            <a:xfrm>
              <a:off x="2606" y="242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35857" name="Rectangle 25"/>
          <p:cNvSpPr>
            <a:spLocks noChangeArrowheads="1"/>
          </p:cNvSpPr>
          <p:nvPr/>
        </p:nvSpPr>
        <p:spPr bwMode="auto">
          <a:xfrm>
            <a:off x="3367088" y="1876425"/>
            <a:ext cx="559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 typeface="Times" pitchFamily="1" charset="0"/>
              <a:buChar char="•"/>
            </a:pPr>
            <a:r>
              <a:rPr lang="en-US">
                <a:solidFill>
                  <a:schemeClr val="bg2"/>
                </a:solidFill>
              </a:rPr>
              <a:t> Projective line ~ a plane through the origin</a:t>
            </a:r>
          </a:p>
        </p:txBody>
      </p:sp>
      <p:grpSp>
        <p:nvGrpSpPr>
          <p:cNvPr id="35858" name="Group 26"/>
          <p:cNvGrpSpPr>
            <a:grpSpLocks/>
          </p:cNvGrpSpPr>
          <p:nvPr/>
        </p:nvGrpSpPr>
        <p:grpSpPr bwMode="auto">
          <a:xfrm>
            <a:off x="396875" y="4775200"/>
            <a:ext cx="8469313" cy="930275"/>
            <a:chOff x="229" y="3003"/>
            <a:chExt cx="5335" cy="586"/>
          </a:xfrm>
        </p:grpSpPr>
        <p:sp>
          <p:nvSpPr>
            <p:cNvPr id="35893" name="Rectangle 27"/>
            <p:cNvSpPr>
              <a:spLocks noChangeArrowheads="1"/>
            </p:cNvSpPr>
            <p:nvPr/>
          </p:nvSpPr>
          <p:spPr bwMode="auto">
            <a:xfrm>
              <a:off x="229" y="3003"/>
              <a:ext cx="5302" cy="5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5894" name="Text Box 28"/>
            <p:cNvSpPr txBox="1">
              <a:spLocks noChangeArrowheads="1"/>
            </p:cNvSpPr>
            <p:nvPr/>
          </p:nvSpPr>
          <p:spPr bwMode="auto">
            <a:xfrm>
              <a:off x="1127" y="3022"/>
              <a:ext cx="443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66"/>
                  </a:solidFill>
                </a:rPr>
                <a:t>For any 2d projective property, a dual property holds when the role of points and lines are interchanged. </a:t>
              </a:r>
            </a:p>
          </p:txBody>
        </p:sp>
        <p:sp>
          <p:nvSpPr>
            <p:cNvPr id="35895" name="Rectangle 29"/>
            <p:cNvSpPr>
              <a:spLocks noChangeArrowheads="1"/>
            </p:cNvSpPr>
            <p:nvPr/>
          </p:nvSpPr>
          <p:spPr bwMode="auto">
            <a:xfrm>
              <a:off x="318" y="3145"/>
              <a:ext cx="955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200" u="sng">
                  <a:solidFill>
                    <a:srgbClr val="000066"/>
                  </a:solidFill>
                </a:rPr>
                <a:t>Duality</a:t>
              </a:r>
              <a:r>
                <a:rPr lang="en-US" sz="3200">
                  <a:solidFill>
                    <a:srgbClr val="000066"/>
                  </a:solidFill>
                </a:rPr>
                <a:t>:</a:t>
              </a:r>
            </a:p>
          </p:txBody>
        </p:sp>
      </p:grpSp>
      <p:grpSp>
        <p:nvGrpSpPr>
          <p:cNvPr id="35859" name="Group 30"/>
          <p:cNvGrpSpPr>
            <a:grpSpLocks/>
          </p:cNvGrpSpPr>
          <p:nvPr/>
        </p:nvGrpSpPr>
        <p:grpSpPr bwMode="auto">
          <a:xfrm>
            <a:off x="4895850" y="3063875"/>
            <a:ext cx="533400" cy="1166813"/>
            <a:chOff x="3084" y="1930"/>
            <a:chExt cx="336" cy="735"/>
          </a:xfrm>
        </p:grpSpPr>
        <p:sp>
          <p:nvSpPr>
            <p:cNvPr id="35889" name="Text Box 31"/>
            <p:cNvSpPr txBox="1">
              <a:spLocks noChangeArrowheads="1"/>
            </p:cNvSpPr>
            <p:nvPr/>
          </p:nvSpPr>
          <p:spPr bwMode="auto">
            <a:xfrm>
              <a:off x="3084" y="193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5890" name="Text Box 32"/>
            <p:cNvSpPr txBox="1">
              <a:spLocks noChangeArrowheads="1"/>
            </p:cNvSpPr>
            <p:nvPr/>
          </p:nvSpPr>
          <p:spPr bwMode="auto">
            <a:xfrm>
              <a:off x="3084" y="2172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5891" name="AutoShape 33"/>
            <p:cNvSpPr>
              <a:spLocks noChangeArrowheads="1"/>
            </p:cNvSpPr>
            <p:nvPr/>
          </p:nvSpPr>
          <p:spPr bwMode="auto">
            <a:xfrm>
              <a:off x="3132" y="1951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5892" name="Text Box 34"/>
            <p:cNvSpPr txBox="1">
              <a:spLocks noChangeArrowheads="1"/>
            </p:cNvSpPr>
            <p:nvPr/>
          </p:nvSpPr>
          <p:spPr bwMode="auto">
            <a:xfrm>
              <a:off x="3084" y="241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0</a:t>
              </a:r>
            </a:p>
          </p:txBody>
        </p:sp>
      </p:grpSp>
      <p:sp>
        <p:nvSpPr>
          <p:cNvPr id="35860" name="Rectangle 35"/>
          <p:cNvSpPr>
            <a:spLocks noChangeArrowheads="1"/>
          </p:cNvSpPr>
          <p:nvPr/>
        </p:nvSpPr>
        <p:spPr bwMode="auto">
          <a:xfrm>
            <a:off x="4133850" y="3468688"/>
            <a:ext cx="519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X</a:t>
            </a:r>
            <a:r>
              <a:rPr lang="en-US" baseline="-25000">
                <a:solidFill>
                  <a:schemeClr val="bg2"/>
                </a:solidFill>
                <a:latin typeface="Comic Sans MS" pitchFamily="66" charset="0"/>
              </a:rPr>
              <a:t>∞</a:t>
            </a:r>
          </a:p>
        </p:txBody>
      </p:sp>
      <p:sp>
        <p:nvSpPr>
          <p:cNvPr id="35861" name="Rectangle 36"/>
          <p:cNvSpPr>
            <a:spLocks noChangeArrowheads="1"/>
          </p:cNvSpPr>
          <p:nvPr/>
        </p:nvSpPr>
        <p:spPr bwMode="auto">
          <a:xfrm>
            <a:off x="4557713" y="3473450"/>
            <a:ext cx="300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Comic Sans MS" pitchFamily="66" charset="0"/>
              </a:rPr>
              <a:t>=</a:t>
            </a:r>
          </a:p>
        </p:txBody>
      </p:sp>
      <p:grpSp>
        <p:nvGrpSpPr>
          <p:cNvPr id="35862" name="Group 37"/>
          <p:cNvGrpSpPr>
            <a:grpSpLocks/>
          </p:cNvGrpSpPr>
          <p:nvPr/>
        </p:nvGrpSpPr>
        <p:grpSpPr bwMode="auto">
          <a:xfrm>
            <a:off x="5945188" y="5892800"/>
            <a:ext cx="1590675" cy="447675"/>
            <a:chOff x="1025" y="3776"/>
            <a:chExt cx="1002" cy="282"/>
          </a:xfrm>
        </p:grpSpPr>
        <p:sp>
          <p:nvSpPr>
            <p:cNvPr id="35882" name="Rectangle 38"/>
            <p:cNvSpPr>
              <a:spLocks noChangeArrowheads="1"/>
            </p:cNvSpPr>
            <p:nvPr/>
          </p:nvSpPr>
          <p:spPr bwMode="auto">
            <a:xfrm>
              <a:off x="1478" y="3776"/>
              <a:ext cx="20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l</a:t>
              </a:r>
              <a:r>
                <a:rPr lang="en-US" sz="2000" baseline="-25000">
                  <a:solidFill>
                    <a:schemeClr val="bg2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35883" name="Rectangle 39"/>
            <p:cNvSpPr>
              <a:spLocks noChangeArrowheads="1"/>
            </p:cNvSpPr>
            <p:nvPr/>
          </p:nvSpPr>
          <p:spPr bwMode="auto">
            <a:xfrm>
              <a:off x="1804" y="3776"/>
              <a:ext cx="22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l</a:t>
              </a:r>
              <a:r>
                <a:rPr lang="en-US" sz="2000" baseline="-25000">
                  <a:solidFill>
                    <a:schemeClr val="bg2"/>
                  </a:solidFill>
                  <a:latin typeface="Comic Sans MS" pitchFamily="66" charset="0"/>
                </a:rPr>
                <a:t>2</a:t>
              </a:r>
            </a:p>
          </p:txBody>
        </p:sp>
        <p:grpSp>
          <p:nvGrpSpPr>
            <p:cNvPr id="35884" name="Group 40"/>
            <p:cNvGrpSpPr>
              <a:grpSpLocks/>
            </p:cNvGrpSpPr>
            <p:nvPr/>
          </p:nvGrpSpPr>
          <p:grpSpPr bwMode="auto">
            <a:xfrm>
              <a:off x="1686" y="3879"/>
              <a:ext cx="75" cy="75"/>
              <a:chOff x="1029" y="4005"/>
              <a:chExt cx="75" cy="75"/>
            </a:xfrm>
          </p:grpSpPr>
          <p:sp>
            <p:nvSpPr>
              <p:cNvPr id="35887" name="Line 41"/>
              <p:cNvSpPr>
                <a:spLocks noChangeShapeType="1"/>
              </p:cNvSpPr>
              <p:nvPr/>
            </p:nvSpPr>
            <p:spPr bwMode="auto">
              <a:xfrm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888" name="Line 42"/>
              <p:cNvSpPr>
                <a:spLocks noChangeShapeType="1"/>
              </p:cNvSpPr>
              <p:nvPr/>
            </p:nvSpPr>
            <p:spPr bwMode="auto">
              <a:xfrm flipH="1"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5885" name="Rectangle 43"/>
            <p:cNvSpPr>
              <a:spLocks noChangeArrowheads="1"/>
            </p:cNvSpPr>
            <p:nvPr/>
          </p:nvSpPr>
          <p:spPr bwMode="auto">
            <a:xfrm>
              <a:off x="1025" y="3777"/>
              <a:ext cx="232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5886" name="Rectangle 44"/>
            <p:cNvSpPr>
              <a:spLocks noChangeArrowheads="1"/>
            </p:cNvSpPr>
            <p:nvPr/>
          </p:nvSpPr>
          <p:spPr bwMode="auto">
            <a:xfrm>
              <a:off x="1264" y="3777"/>
              <a:ext cx="19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=</a:t>
              </a:r>
            </a:p>
          </p:txBody>
        </p:sp>
      </p:grpSp>
      <p:grpSp>
        <p:nvGrpSpPr>
          <p:cNvPr id="35863" name="Group 45"/>
          <p:cNvGrpSpPr>
            <a:grpSpLocks/>
          </p:cNvGrpSpPr>
          <p:nvPr/>
        </p:nvGrpSpPr>
        <p:grpSpPr bwMode="auto">
          <a:xfrm>
            <a:off x="1558925" y="5894388"/>
            <a:ext cx="1633538" cy="446087"/>
            <a:chOff x="3499" y="3770"/>
            <a:chExt cx="1029" cy="281"/>
          </a:xfrm>
        </p:grpSpPr>
        <p:sp>
          <p:nvSpPr>
            <p:cNvPr id="35875" name="Rectangle 46"/>
            <p:cNvSpPr>
              <a:spLocks noChangeArrowheads="1"/>
            </p:cNvSpPr>
            <p:nvPr/>
          </p:nvSpPr>
          <p:spPr bwMode="auto">
            <a:xfrm>
              <a:off x="3862" y="3770"/>
              <a:ext cx="27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X</a:t>
              </a:r>
              <a:r>
                <a:rPr lang="en-US" sz="2000" baseline="-25000">
                  <a:solidFill>
                    <a:schemeClr val="bg2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35876" name="Rectangle 47"/>
            <p:cNvSpPr>
              <a:spLocks noChangeArrowheads="1"/>
            </p:cNvSpPr>
            <p:nvPr/>
          </p:nvSpPr>
          <p:spPr bwMode="auto">
            <a:xfrm>
              <a:off x="4233" y="3770"/>
              <a:ext cx="29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X</a:t>
              </a:r>
              <a:r>
                <a:rPr lang="en-US" sz="2000" baseline="-25000">
                  <a:solidFill>
                    <a:schemeClr val="bg2"/>
                  </a:solidFill>
                  <a:latin typeface="Comic Sans MS" pitchFamily="66" charset="0"/>
                </a:rPr>
                <a:t>2</a:t>
              </a:r>
            </a:p>
          </p:txBody>
        </p:sp>
        <p:grpSp>
          <p:nvGrpSpPr>
            <p:cNvPr id="35877" name="Group 48"/>
            <p:cNvGrpSpPr>
              <a:grpSpLocks/>
            </p:cNvGrpSpPr>
            <p:nvPr/>
          </p:nvGrpSpPr>
          <p:grpSpPr bwMode="auto">
            <a:xfrm>
              <a:off x="4148" y="3873"/>
              <a:ext cx="75" cy="75"/>
              <a:chOff x="1029" y="4005"/>
              <a:chExt cx="75" cy="75"/>
            </a:xfrm>
          </p:grpSpPr>
          <p:sp>
            <p:nvSpPr>
              <p:cNvPr id="35880" name="Line 49"/>
              <p:cNvSpPr>
                <a:spLocks noChangeShapeType="1"/>
              </p:cNvSpPr>
              <p:nvPr/>
            </p:nvSpPr>
            <p:spPr bwMode="auto">
              <a:xfrm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881" name="Line 50"/>
              <p:cNvSpPr>
                <a:spLocks noChangeShapeType="1"/>
              </p:cNvSpPr>
              <p:nvPr/>
            </p:nvSpPr>
            <p:spPr bwMode="auto">
              <a:xfrm flipH="1"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5878" name="Rectangle 51"/>
            <p:cNvSpPr>
              <a:spLocks noChangeArrowheads="1"/>
            </p:cNvSpPr>
            <p:nvPr/>
          </p:nvSpPr>
          <p:spPr bwMode="auto">
            <a:xfrm>
              <a:off x="3661" y="3770"/>
              <a:ext cx="19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35879" name="Rectangle 52"/>
            <p:cNvSpPr>
              <a:spLocks noChangeArrowheads="1"/>
            </p:cNvSpPr>
            <p:nvPr/>
          </p:nvSpPr>
          <p:spPr bwMode="auto">
            <a:xfrm>
              <a:off x="3499" y="3770"/>
              <a:ext cx="16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2"/>
                  </a:solidFill>
                  <a:latin typeface="Comic Sans MS" pitchFamily="66" charset="0"/>
                </a:rPr>
                <a:t>l</a:t>
              </a:r>
            </a:p>
          </p:txBody>
        </p:sp>
      </p:grpSp>
      <p:sp>
        <p:nvSpPr>
          <p:cNvPr id="35864" name="Text Box 53"/>
          <p:cNvSpPr txBox="1">
            <a:spLocks noChangeArrowheads="1"/>
          </p:cNvSpPr>
          <p:nvPr/>
        </p:nvSpPr>
        <p:spPr bwMode="auto">
          <a:xfrm>
            <a:off x="1033463" y="6423025"/>
            <a:ext cx="27051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The line joining two points</a:t>
            </a:r>
          </a:p>
        </p:txBody>
      </p:sp>
      <p:sp>
        <p:nvSpPr>
          <p:cNvPr id="35865" name="Text Box 54"/>
          <p:cNvSpPr txBox="1">
            <a:spLocks noChangeArrowheads="1"/>
          </p:cNvSpPr>
          <p:nvPr/>
        </p:nvSpPr>
        <p:spPr bwMode="auto">
          <a:xfrm>
            <a:off x="5351463" y="6423025"/>
            <a:ext cx="27051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The point joining two lines</a:t>
            </a:r>
          </a:p>
        </p:txBody>
      </p:sp>
      <p:grpSp>
        <p:nvGrpSpPr>
          <p:cNvPr id="35866" name="Group 55"/>
          <p:cNvGrpSpPr>
            <a:grpSpLocks/>
          </p:cNvGrpSpPr>
          <p:nvPr/>
        </p:nvGrpSpPr>
        <p:grpSpPr bwMode="auto">
          <a:xfrm>
            <a:off x="1085850" y="1793875"/>
            <a:ext cx="533400" cy="1166813"/>
            <a:chOff x="700" y="1138"/>
            <a:chExt cx="336" cy="735"/>
          </a:xfrm>
        </p:grpSpPr>
        <p:sp>
          <p:nvSpPr>
            <p:cNvPr id="35871" name="AutoShape 56"/>
            <p:cNvSpPr>
              <a:spLocks noChangeArrowheads="1"/>
            </p:cNvSpPr>
            <p:nvPr/>
          </p:nvSpPr>
          <p:spPr bwMode="auto">
            <a:xfrm>
              <a:off x="748" y="1159"/>
              <a:ext cx="242" cy="714"/>
            </a:xfrm>
            <a:prstGeom prst="bracketPair">
              <a:avLst>
                <a:gd name="adj" fmla="val 10037"/>
              </a:avLst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5872" name="Text Box 57"/>
            <p:cNvSpPr txBox="1">
              <a:spLocks noChangeArrowheads="1"/>
            </p:cNvSpPr>
            <p:nvPr/>
          </p:nvSpPr>
          <p:spPr bwMode="auto">
            <a:xfrm>
              <a:off x="700" y="113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35873" name="Text Box 58"/>
            <p:cNvSpPr txBox="1">
              <a:spLocks noChangeArrowheads="1"/>
            </p:cNvSpPr>
            <p:nvPr/>
          </p:nvSpPr>
          <p:spPr bwMode="auto">
            <a:xfrm>
              <a:off x="700" y="138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35874" name="Text Box 59"/>
            <p:cNvSpPr txBox="1">
              <a:spLocks noChangeArrowheads="1"/>
            </p:cNvSpPr>
            <p:nvPr/>
          </p:nvSpPr>
          <p:spPr bwMode="auto">
            <a:xfrm>
              <a:off x="700" y="16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2"/>
                  </a:solidFill>
                  <a:latin typeface="Comic Sans MS" pitchFamily="66" charset="0"/>
                </a:rPr>
                <a:t>Z</a:t>
              </a:r>
            </a:p>
          </p:txBody>
        </p:sp>
      </p:grpSp>
      <p:sp>
        <p:nvSpPr>
          <p:cNvPr id="35867" name="Line 60"/>
          <p:cNvSpPr>
            <a:spLocks noChangeShapeType="1"/>
          </p:cNvSpPr>
          <p:nvPr/>
        </p:nvSpPr>
        <p:spPr bwMode="auto">
          <a:xfrm flipH="1">
            <a:off x="596900" y="3614738"/>
            <a:ext cx="538163" cy="16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8" name="Rectangle 61"/>
          <p:cNvSpPr>
            <a:spLocks noChangeArrowheads="1"/>
          </p:cNvSpPr>
          <p:nvPr/>
        </p:nvSpPr>
        <p:spPr bwMode="auto">
          <a:xfrm>
            <a:off x="2174875" y="296703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chemeClr val="bg2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35869" name="Rectangle 62"/>
          <p:cNvSpPr>
            <a:spLocks noChangeArrowheads="1"/>
          </p:cNvSpPr>
          <p:nvPr/>
        </p:nvSpPr>
        <p:spPr bwMode="auto">
          <a:xfrm>
            <a:off x="519113" y="3405188"/>
            <a:ext cx="246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 b="1">
                <a:latin typeface="Comic Sans MS" pitchFamily="66" charset="0"/>
              </a:rPr>
              <a:t>l</a:t>
            </a:r>
          </a:p>
        </p:txBody>
      </p:sp>
      <p:sp>
        <p:nvSpPr>
          <p:cNvPr id="35870" name="Text Box 63"/>
          <p:cNvSpPr txBox="1">
            <a:spLocks noChangeArrowheads="1"/>
          </p:cNvSpPr>
          <p:nvPr/>
        </p:nvSpPr>
        <p:spPr bwMode="auto">
          <a:xfrm>
            <a:off x="7586663" y="3868738"/>
            <a:ext cx="876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“line at infinity”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Conics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913" y="1470025"/>
            <a:ext cx="8686800" cy="5194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Conic: </a:t>
            </a:r>
          </a:p>
          <a:p>
            <a:pPr lvl="1">
              <a:defRPr/>
            </a:pPr>
            <a:r>
              <a:rPr lang="en-US" dirty="0" smtClean="0"/>
              <a:t>Euclidean geometry: hyperbola, ellipse, parabola &amp; degenerate</a:t>
            </a:r>
          </a:p>
          <a:p>
            <a:pPr lvl="1">
              <a:defRPr/>
            </a:pPr>
            <a:r>
              <a:rPr lang="en-US" dirty="0" smtClean="0"/>
              <a:t>Projective geometry: equivalent under projective transform</a:t>
            </a:r>
          </a:p>
          <a:p>
            <a:pPr lvl="1">
              <a:defRPr/>
            </a:pPr>
            <a:r>
              <a:rPr lang="en-US" dirty="0" smtClean="0"/>
              <a:t>Defined by 5 points</a:t>
            </a:r>
          </a:p>
          <a:p>
            <a:pPr lvl="1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Tangent line</a:t>
            </a:r>
          </a:p>
          <a:p>
            <a:pPr>
              <a:defRPr/>
            </a:pPr>
            <a:r>
              <a:rPr lang="en-US" dirty="0" smtClean="0"/>
              <a:t>Dual conic C*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584325" y="3475038"/>
          <a:ext cx="36734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3" imgW="1981200" imgH="457200" progId="Equation.3">
                  <p:embed/>
                </p:oleObj>
              </mc:Choice>
              <mc:Fallback>
                <p:oleObj name="Equation" r:id="rId3" imgW="19812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3475038"/>
                        <a:ext cx="36734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1595438" y="4475163"/>
          <a:ext cx="23669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Equation" r:id="rId5" imgW="1485900" imgH="711200" progId="Equation.3">
                  <p:embed/>
                </p:oleObj>
              </mc:Choice>
              <mc:Fallback>
                <p:oleObj name="Equation" r:id="rId5" imgW="1485900" imgH="71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438" y="4475163"/>
                        <a:ext cx="23669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0" name="Picture 6" descr="E:\VR03tut\images\dualconi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4494213"/>
            <a:ext cx="2819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3200400" y="5715000"/>
          <a:ext cx="8794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Equation" r:id="rId8" imgW="418918" imgH="177723" progId="Equation.3">
                  <p:embed/>
                </p:oleObj>
              </mc:Choice>
              <mc:Fallback>
                <p:oleObj name="Equation" r:id="rId8" imgW="418918" imgH="17772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715000"/>
                        <a:ext cx="87947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186113" y="6229350"/>
          <a:ext cx="12239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4" name="Equation" r:id="rId10" imgW="583947" imgH="203112" progId="Equation.3">
                  <p:embed/>
                </p:oleObj>
              </mc:Choice>
              <mc:Fallback>
                <p:oleObj name="Equation" r:id="rId10" imgW="583947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6229350"/>
                        <a:ext cx="12239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-50800" y="3581400"/>
            <a:ext cx="2032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inhomogeneous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5400" y="4081463"/>
            <a:ext cx="2032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homogeneous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997075"/>
            <a:ext cx="8686800" cy="1330325"/>
          </a:xfrm>
        </p:spPr>
        <p:txBody>
          <a:bodyPr/>
          <a:lstStyle/>
          <a:p>
            <a:pPr>
              <a:defRPr/>
            </a:pPr>
            <a:r>
              <a:rPr lang="en-US" smtClean="0"/>
              <a:t> Homographies, collineations, projectivities</a:t>
            </a:r>
          </a:p>
          <a:p>
            <a:pPr>
              <a:defRPr/>
            </a:pPr>
            <a:r>
              <a:rPr lang="en-US" smtClean="0"/>
              <a:t> 3x3 nonsingular H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5376863" y="2717800"/>
          <a:ext cx="3189287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Equation" r:id="rId3" imgW="1727200" imgH="711200" progId="Equation.3">
                  <p:embed/>
                </p:oleObj>
              </mc:Choice>
              <mc:Fallback>
                <p:oleObj name="Equation" r:id="rId3" imgW="17272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2717800"/>
                        <a:ext cx="3189287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4735513" y="6121400"/>
          <a:ext cx="1758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Equation" r:id="rId5" imgW="638175" imgH="152400" progId="EquationMagic">
                  <p:embed/>
                </p:oleObj>
              </mc:Choice>
              <mc:Fallback>
                <p:oleObj name="Equation" r:id="rId5" imgW="638175" imgH="1524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6121400"/>
                        <a:ext cx="175895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4078288" y="4957763"/>
          <a:ext cx="29146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Equation" r:id="rId7" imgW="1123950" imgH="161925" progId="EquationMagic">
                  <p:embed/>
                </p:oleObj>
              </mc:Choice>
              <mc:Fallback>
                <p:oleObj name="Equation" r:id="rId7" imgW="1123950" imgH="1619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288" y="4957763"/>
                        <a:ext cx="29146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198563" y="3227388"/>
            <a:ext cx="3651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/>
              <a:t>maps </a:t>
            </a:r>
            <a:r>
              <a:rPr lang="en-US" sz="1800" b="1" i="1">
                <a:solidFill>
                  <a:schemeClr val="bg2"/>
                </a:solidFill>
              </a:rPr>
              <a:t>P</a:t>
            </a:r>
            <a:r>
              <a:rPr lang="en-US" sz="1800" b="1" baseline="30000">
                <a:solidFill>
                  <a:schemeClr val="bg2"/>
                </a:solidFill>
              </a:rPr>
              <a:t>2</a:t>
            </a:r>
            <a:r>
              <a:rPr lang="en-US" sz="1800"/>
              <a:t> to </a:t>
            </a:r>
            <a:r>
              <a:rPr lang="en-US" sz="1800" b="1" i="1">
                <a:solidFill>
                  <a:schemeClr val="bg2"/>
                </a:solidFill>
              </a:rPr>
              <a:t>P</a:t>
            </a:r>
            <a:r>
              <a:rPr lang="en-US" sz="1800" b="1" baseline="30000">
                <a:solidFill>
                  <a:schemeClr val="bg2"/>
                </a:solidFill>
              </a:rPr>
              <a:t>2</a:t>
            </a:r>
            <a:endParaRPr lang="en-US" sz="1800" b="1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>
                <a:solidFill>
                  <a:schemeClr val="bg2"/>
                </a:solidFill>
              </a:rPr>
              <a:t>8</a:t>
            </a:r>
            <a:r>
              <a:rPr lang="en-US" sz="1800"/>
              <a:t> degrees of freedom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/>
              <a:t>determined by </a:t>
            </a:r>
            <a:r>
              <a:rPr lang="en-US" sz="1800">
                <a:solidFill>
                  <a:schemeClr val="bg2"/>
                </a:solidFill>
              </a:rPr>
              <a:t>4</a:t>
            </a:r>
            <a:r>
              <a:rPr lang="en-US" sz="1800"/>
              <a:t> corresponding points</a:t>
            </a: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6110288" y="4192588"/>
          <a:ext cx="1897062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" name="Equation" r:id="rId9" imgW="476250" imgH="133350" progId="EquationMagic">
                  <p:embed/>
                </p:oleObj>
              </mc:Choice>
              <mc:Fallback>
                <p:oleObj name="Equation" r:id="rId9" imgW="476250" imgH="133350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0288" y="4192588"/>
                        <a:ext cx="1897062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442913" y="4254500"/>
            <a:ext cx="3848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sz="3200">
                <a:solidFill>
                  <a:schemeClr val="bg2"/>
                </a:solidFill>
              </a:rPr>
              <a:t> Transforming Lines?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236663" y="5013325"/>
            <a:ext cx="20447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/>
              <a:t>subspaces preserved</a:t>
            </a:r>
          </a:p>
        </p:txBody>
      </p:sp>
      <p:graphicFrame>
        <p:nvGraphicFramePr>
          <p:cNvPr id="37899" name="Object 11"/>
          <p:cNvGraphicFramePr>
            <a:graphicFrameLocks noChangeAspect="1"/>
          </p:cNvGraphicFramePr>
          <p:nvPr/>
        </p:nvGraphicFramePr>
        <p:xfrm>
          <a:off x="4673600" y="5553075"/>
          <a:ext cx="17049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Equation" r:id="rId11" imgW="600075" imgH="142875" progId="EquationMagic">
                  <p:embed/>
                </p:oleObj>
              </mc:Choice>
              <mc:Fallback>
                <p:oleObj name="Equation" r:id="rId11" imgW="600075" imgH="142875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5553075"/>
                        <a:ext cx="170497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1233488" y="5532438"/>
            <a:ext cx="12509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/>
              <a:t>substitution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230313" y="6107113"/>
            <a:ext cx="19812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sz="1800"/>
              <a:t>dual transformation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88" name="Group 64"/>
          <p:cNvGraphicFramePr>
            <a:graphicFrameLocks noGrp="1"/>
          </p:cNvGraphicFramePr>
          <p:nvPr/>
        </p:nvGraphicFramePr>
        <p:xfrm>
          <a:off x="123825" y="1419225"/>
          <a:ext cx="8026400" cy="4624390"/>
        </p:xfrm>
        <a:graphic>
          <a:graphicData uri="http://schemas.openxmlformats.org/drawingml/2006/table">
            <a:tbl>
              <a:tblPr/>
              <a:tblGrid>
                <a:gridCol w="1825625"/>
                <a:gridCol w="2347913"/>
                <a:gridCol w="2103437"/>
                <a:gridCol w="1749425"/>
              </a:tblGrid>
              <a:tr h="503266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Group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Transformation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Invariants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Distortion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Projective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Cross ratio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Intersection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Tangency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Affine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Parallelism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Relative dist in 1d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Line at infinity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Metric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Relative distances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Dual conic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Euclidean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Lengths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Areas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49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Homographies a generalization of</a:t>
            </a:r>
            <a:br>
              <a:rPr lang="en-US" smtClean="0"/>
            </a:br>
            <a:r>
              <a:rPr lang="en-US" smtClean="0"/>
              <a:t>affine and Euclidean transforms</a:t>
            </a:r>
          </a:p>
        </p:txBody>
      </p:sp>
      <p:graphicFrame>
        <p:nvGraphicFramePr>
          <p:cNvPr id="38950" name="Object 39"/>
          <p:cNvGraphicFramePr>
            <a:graphicFrameLocks noChangeAspect="1"/>
          </p:cNvGraphicFramePr>
          <p:nvPr/>
        </p:nvGraphicFramePr>
        <p:xfrm>
          <a:off x="2163763" y="408463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0" name="Microsoft Equation 3.0" r:id="rId3" imgW="927100" imgH="457200" progId="Equation.3">
                  <p:embed/>
                </p:oleObj>
              </mc:Choice>
              <mc:Fallback>
                <p:oleObj name="Microsoft Equation 3.0" r:id="rId3" imgW="927100" imgH="4572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408463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1" name="Object 40"/>
          <p:cNvGraphicFramePr>
            <a:graphicFrameLocks noChangeAspect="1"/>
          </p:cNvGraphicFramePr>
          <p:nvPr/>
        </p:nvGraphicFramePr>
        <p:xfrm>
          <a:off x="2190750" y="2986088"/>
          <a:ext cx="19510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1" name="Equation" r:id="rId5" imgW="927100" imgH="457200" progId="Equation.3">
                  <p:embed/>
                </p:oleObj>
              </mc:Choice>
              <mc:Fallback>
                <p:oleObj name="Equation" r:id="rId5" imgW="927100" imgH="4572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2986088"/>
                        <a:ext cx="195103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2" name="Object 41"/>
          <p:cNvGraphicFramePr>
            <a:graphicFrameLocks noChangeAspect="1"/>
          </p:cNvGraphicFramePr>
          <p:nvPr/>
        </p:nvGraphicFramePr>
        <p:xfrm>
          <a:off x="2192338" y="509428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2" name="Equation" r:id="rId7" imgW="927100" imgH="457200" progId="Equation.3">
                  <p:embed/>
                </p:oleObj>
              </mc:Choice>
              <mc:Fallback>
                <p:oleObj name="Equation" r:id="rId7" imgW="927100" imgH="457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09428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3" name="Object 42"/>
          <p:cNvGraphicFramePr>
            <a:graphicFrameLocks noChangeAspect="1"/>
          </p:cNvGraphicFramePr>
          <p:nvPr/>
        </p:nvGraphicFramePr>
        <p:xfrm>
          <a:off x="2206625" y="1911350"/>
          <a:ext cx="19240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3" name="Equation" r:id="rId9" imgW="914400" imgH="457200" progId="Equation.3">
                  <p:embed/>
                </p:oleObj>
              </mc:Choice>
              <mc:Fallback>
                <p:oleObj name="Equation" r:id="rId9" imgW="914400" imgH="4572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1911350"/>
                        <a:ext cx="19240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54" name="Group 43"/>
          <p:cNvGrpSpPr>
            <a:grpSpLocks/>
          </p:cNvGrpSpPr>
          <p:nvPr/>
        </p:nvGrpSpPr>
        <p:grpSpPr bwMode="auto">
          <a:xfrm>
            <a:off x="6057900" y="4614863"/>
            <a:ext cx="477838" cy="458787"/>
            <a:chOff x="3816" y="2907"/>
            <a:chExt cx="301" cy="289"/>
          </a:xfrm>
        </p:grpSpPr>
        <p:sp>
          <p:nvSpPr>
            <p:cNvPr id="38972" name="Rectangle 44"/>
            <p:cNvSpPr>
              <a:spLocks noChangeArrowheads="1"/>
            </p:cNvSpPr>
            <p:nvPr/>
          </p:nvSpPr>
          <p:spPr bwMode="auto">
            <a:xfrm>
              <a:off x="3970" y="3035"/>
              <a:ext cx="14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38973" name="Rectangle 45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sp>
        <p:nvSpPr>
          <p:cNvPr id="38955" name="AutoShape 46"/>
          <p:cNvSpPr>
            <a:spLocks noChangeArrowheads="1"/>
          </p:cNvSpPr>
          <p:nvPr/>
        </p:nvSpPr>
        <p:spPr bwMode="auto">
          <a:xfrm>
            <a:off x="8226425" y="2720975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8956" name="Text Box 47"/>
          <p:cNvSpPr txBox="1">
            <a:spLocks noChangeArrowheads="1"/>
          </p:cNvSpPr>
          <p:nvPr/>
        </p:nvSpPr>
        <p:spPr bwMode="auto">
          <a:xfrm>
            <a:off x="8413750" y="2852738"/>
            <a:ext cx="954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38957" name="Rectangle 48"/>
          <p:cNvSpPr>
            <a:spLocks noChangeArrowheads="1"/>
          </p:cNvSpPr>
          <p:nvPr/>
        </p:nvSpPr>
        <p:spPr bwMode="auto">
          <a:xfrm>
            <a:off x="8867775" y="3241675"/>
            <a:ext cx="2349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¥</a:t>
            </a:r>
            <a:endParaRPr lang="en-US"/>
          </a:p>
        </p:txBody>
      </p:sp>
      <p:sp>
        <p:nvSpPr>
          <p:cNvPr id="38958" name="Rectangle 49"/>
          <p:cNvSpPr>
            <a:spLocks noChangeArrowheads="1"/>
          </p:cNvSpPr>
          <p:nvPr/>
        </p:nvSpPr>
        <p:spPr bwMode="auto">
          <a:xfrm>
            <a:off x="8742363" y="3086100"/>
            <a:ext cx="84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38959" name="AutoShape 50"/>
          <p:cNvSpPr>
            <a:spLocks noChangeArrowheads="1"/>
          </p:cNvSpPr>
          <p:nvPr/>
        </p:nvSpPr>
        <p:spPr bwMode="auto">
          <a:xfrm>
            <a:off x="8245475" y="3914775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8960" name="Text Box 51"/>
          <p:cNvSpPr txBox="1">
            <a:spLocks noChangeArrowheads="1"/>
          </p:cNvSpPr>
          <p:nvPr/>
        </p:nvSpPr>
        <p:spPr bwMode="auto">
          <a:xfrm>
            <a:off x="8443913" y="4078288"/>
            <a:ext cx="954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38961" name="Text Box 52"/>
          <p:cNvSpPr txBox="1">
            <a:spLocks noChangeArrowheads="1"/>
          </p:cNvSpPr>
          <p:nvPr/>
        </p:nvSpPr>
        <p:spPr bwMode="auto">
          <a:xfrm>
            <a:off x="1549400" y="3552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38962" name="Picture 53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065713"/>
            <a:ext cx="9318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3" name="Picture 54" descr="fig1.6b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976563"/>
            <a:ext cx="13096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4" name="Picture 55" descr="fig1.6c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958975"/>
            <a:ext cx="12938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5" name="Picture 56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5796" r="12425" b="15796"/>
          <a:stretch>
            <a:fillRect/>
          </a:stretch>
        </p:blipFill>
        <p:spPr bwMode="auto">
          <a:xfrm>
            <a:off x="6843713" y="4057650"/>
            <a:ext cx="1000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66" name="Group 57"/>
          <p:cNvGrpSpPr>
            <a:grpSpLocks/>
          </p:cNvGrpSpPr>
          <p:nvPr/>
        </p:nvGrpSpPr>
        <p:grpSpPr bwMode="auto">
          <a:xfrm>
            <a:off x="6180138" y="3581400"/>
            <a:ext cx="252412" cy="368300"/>
            <a:chOff x="5221" y="496"/>
            <a:chExt cx="159" cy="232"/>
          </a:xfrm>
        </p:grpSpPr>
        <p:sp>
          <p:nvSpPr>
            <p:cNvPr id="38970" name="Rectangle 58"/>
            <p:cNvSpPr>
              <a:spLocks noChangeArrowheads="1"/>
            </p:cNvSpPr>
            <p:nvPr/>
          </p:nvSpPr>
          <p:spPr bwMode="auto">
            <a:xfrm>
              <a:off x="5300" y="594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38971" name="Rectangle 59"/>
            <p:cNvSpPr>
              <a:spLocks noChangeArrowheads="1"/>
            </p:cNvSpPr>
            <p:nvPr/>
          </p:nvSpPr>
          <p:spPr bwMode="auto">
            <a:xfrm>
              <a:off x="5221" y="496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l</a:t>
              </a:r>
              <a:endParaRPr lang="en-US"/>
            </a:p>
          </p:txBody>
        </p:sp>
      </p:grpSp>
      <p:grpSp>
        <p:nvGrpSpPr>
          <p:cNvPr id="38967" name="Group 60"/>
          <p:cNvGrpSpPr>
            <a:grpSpLocks/>
          </p:cNvGrpSpPr>
          <p:nvPr/>
        </p:nvGrpSpPr>
        <p:grpSpPr bwMode="auto">
          <a:xfrm>
            <a:off x="8572500" y="4386263"/>
            <a:ext cx="371475" cy="415925"/>
            <a:chOff x="3816" y="2907"/>
            <a:chExt cx="234" cy="262"/>
          </a:xfrm>
        </p:grpSpPr>
        <p:sp>
          <p:nvSpPr>
            <p:cNvPr id="38968" name="Rectangle 61"/>
            <p:cNvSpPr>
              <a:spLocks noChangeArrowheads="1"/>
            </p:cNvSpPr>
            <p:nvPr/>
          </p:nvSpPr>
          <p:spPr bwMode="auto">
            <a:xfrm>
              <a:off x="3970" y="3035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38969" name="Rectangle 62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Goto</a:t>
            </a:r>
            <a:r>
              <a:rPr lang="en-US" dirty="0" smtClean="0"/>
              <a:t> slide 59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define a visual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6875"/>
            <a:ext cx="27622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1663"/>
            <a:ext cx="3019425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057400"/>
            <a:ext cx="326390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60775"/>
            <a:ext cx="3197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8" name="Object 7"/>
          <p:cNvGraphicFramePr>
            <a:graphicFrameLocks noChangeAspect="1"/>
          </p:cNvGraphicFramePr>
          <p:nvPr/>
        </p:nvGraphicFramePr>
        <p:xfrm>
          <a:off x="4191000" y="1371600"/>
          <a:ext cx="16748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r:id="rId7" imgW="4761905" imgH="6287378" progId="">
                  <p:embed/>
                </p:oleObj>
              </mc:Choice>
              <mc:Fallback>
                <p:oleObj r:id="rId7" imgW="4761905" imgH="6287378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371600"/>
                        <a:ext cx="16748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3000"/>
            <a:ext cx="8890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Visually defined alignment: basic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1988" name="Shape 39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24161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Shape 40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438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Shape 41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491038"/>
            <a:ext cx="23907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Shape 42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67238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Shape 45"/>
          <p:cNvSpPr txBox="1">
            <a:spLocks noChangeArrowheads="1"/>
          </p:cNvSpPr>
          <p:nvPr/>
        </p:nvSpPr>
        <p:spPr bwMode="auto">
          <a:xfrm>
            <a:off x="2190750" y="3505200"/>
            <a:ext cx="43624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006231"/>
                </a:solidFill>
              </a:rPr>
              <a:t>point-to-point: </a:t>
            </a:r>
            <a:r>
              <a:rPr lang="en-US">
                <a:solidFill>
                  <a:srgbClr val="008000"/>
                </a:solidFill>
              </a:rPr>
              <a:t>e</a:t>
            </a:r>
            <a:r>
              <a:rPr lang="en-US" baseline="-25000">
                <a:solidFill>
                  <a:srgbClr val="008000"/>
                </a:solidFill>
              </a:rPr>
              <a:t>pp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-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</a:p>
          <a:p>
            <a:endParaRPr lang="en-US" sz="2800">
              <a:solidFill>
                <a:srgbClr val="006231"/>
              </a:solidFill>
            </a:endParaRPr>
          </a:p>
        </p:txBody>
      </p:sp>
      <p:sp>
        <p:nvSpPr>
          <p:cNvPr id="41993" name="Shape 46"/>
          <p:cNvSpPr txBox="1">
            <a:spLocks noChangeArrowheads="1"/>
          </p:cNvSpPr>
          <p:nvPr/>
        </p:nvSpPr>
        <p:spPr bwMode="auto">
          <a:xfrm>
            <a:off x="2190750" y="6110288"/>
            <a:ext cx="43624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006231"/>
                </a:solidFill>
              </a:rPr>
              <a:t>point-to-line: </a:t>
            </a:r>
            <a:r>
              <a:rPr lang="en-US">
                <a:solidFill>
                  <a:srgbClr val="008000"/>
                </a:solidFill>
              </a:rPr>
              <a:t>e</a:t>
            </a:r>
            <a:r>
              <a:rPr lang="en-US" baseline="-25000">
                <a:solidFill>
                  <a:srgbClr val="008000"/>
                </a:solidFill>
              </a:rPr>
              <a:t>pl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  <a:r>
              <a:rPr lang="en-US">
                <a:solidFill>
                  <a:srgbClr val="008000"/>
                </a:solidFill>
              </a:rPr>
              <a:t> </a:t>
            </a:r>
            <a:r>
              <a:rPr lang="en-US" baseline="30000">
                <a:solidFill>
                  <a:srgbClr val="008000"/>
                </a:solidFill>
              </a:rPr>
              <a:t>.</a:t>
            </a:r>
            <a:r>
              <a:rPr lang="en-US">
                <a:solidFill>
                  <a:srgbClr val="008000"/>
                </a:solidFill>
              </a:rPr>
              <a:t> (y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x y</a:t>
            </a:r>
            <a:r>
              <a:rPr lang="en-US" baseline="-25000">
                <a:solidFill>
                  <a:srgbClr val="008000"/>
                </a:solidFill>
              </a:rPr>
              <a:t>3</a:t>
            </a:r>
            <a:r>
              <a:rPr lang="en-US">
                <a:solidFill>
                  <a:srgbClr val="008000"/>
                </a:solidFill>
              </a:rPr>
              <a:t>)</a:t>
            </a:r>
          </a:p>
          <a:p>
            <a:pPr algn="ctr"/>
            <a:endParaRPr lang="en-US" sz="2800">
              <a:solidFill>
                <a:srgbClr val="006231"/>
              </a:solidFill>
            </a:endParaRP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1371600" y="3890963"/>
            <a:ext cx="4999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8000"/>
                </a:solidFill>
              </a:rPr>
              <a:t>or (homogenous coord) e</a:t>
            </a:r>
            <a:r>
              <a:rPr lang="en-US" baseline="-25000">
                <a:solidFill>
                  <a:srgbClr val="008000"/>
                </a:solidFill>
              </a:rPr>
              <a:t>pp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x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more visual alignments</a:t>
            </a:r>
          </a:p>
        </p:txBody>
      </p:sp>
      <p:pic>
        <p:nvPicPr>
          <p:cNvPr id="43011" name="Shape 9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8550" y="1752600"/>
            <a:ext cx="2155825" cy="1752600"/>
          </a:xfrm>
        </p:spPr>
      </p:pic>
      <p:pic>
        <p:nvPicPr>
          <p:cNvPr id="43012" name="Shape 9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52600"/>
            <a:ext cx="2133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0" y="3638550"/>
            <a:ext cx="419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parallel lines: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par</a:t>
            </a:r>
            <a:r>
              <a:rPr lang="en-US" sz="2000">
                <a:solidFill>
                  <a:srgbClr val="008000"/>
                </a:solidFill>
              </a:rPr>
              <a:t>(l) = (l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x l</a:t>
            </a:r>
            <a:r>
              <a:rPr lang="en-US" sz="2000" baseline="-25000">
                <a:solidFill>
                  <a:srgbClr val="008000"/>
                </a:solidFill>
              </a:rPr>
              <a:t>2</a:t>
            </a:r>
            <a:r>
              <a:rPr lang="en-US" sz="2000">
                <a:solidFill>
                  <a:srgbClr val="008000"/>
                </a:solidFill>
              </a:rPr>
              <a:t>) x (l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l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  <p:pic>
        <p:nvPicPr>
          <p:cNvPr id="43014" name="Shape 30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4503738"/>
            <a:ext cx="19605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Shape 3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25963"/>
            <a:ext cx="2133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2362200" y="61531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point-to-ellipse: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pe</a:t>
            </a:r>
            <a:r>
              <a:rPr lang="en-US" sz="2000">
                <a:solidFill>
                  <a:srgbClr val="008000"/>
                </a:solidFill>
              </a:rPr>
              <a:t>(y) = y</a:t>
            </a:r>
            <a:r>
              <a:rPr lang="en-US" sz="2000" baseline="30000">
                <a:solidFill>
                  <a:srgbClr val="008000"/>
                </a:solidFill>
              </a:rPr>
              <a:t>T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C</a:t>
            </a:r>
            <a:r>
              <a:rPr lang="en-US" sz="2000" baseline="-25000">
                <a:solidFill>
                  <a:srgbClr val="008000"/>
                </a:solidFill>
              </a:rPr>
              <a:t>ellipse</a:t>
            </a:r>
            <a:r>
              <a:rPr lang="en-US" sz="2000">
                <a:solidFill>
                  <a:srgbClr val="008000"/>
                </a:solidFill>
              </a:rPr>
              <a:t> y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  <p:pic>
        <p:nvPicPr>
          <p:cNvPr id="43017" name="Shape 4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1752600"/>
            <a:ext cx="20304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Shape 43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12"/>
          <p:cNvSpPr>
            <a:spLocks noChangeArrowheads="1"/>
          </p:cNvSpPr>
          <p:nvPr/>
        </p:nvSpPr>
        <p:spPr bwMode="auto">
          <a:xfrm>
            <a:off x="4191000" y="363855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line-to-line: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ll</a:t>
            </a:r>
            <a:r>
              <a:rPr lang="en-US" sz="2000">
                <a:solidFill>
                  <a:srgbClr val="008000"/>
                </a:solidFill>
              </a:rPr>
              <a:t>(y) = y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aseline="30000">
                <a:solidFill>
                  <a:srgbClr val="008000"/>
                </a:solidFill>
              </a:rPr>
              <a:t>.</a:t>
            </a:r>
            <a:r>
              <a:rPr lang="en-US" sz="2000">
                <a:solidFill>
                  <a:srgbClr val="008000"/>
                </a:solidFill>
              </a:rPr>
              <a:t> (y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y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 +  y</a:t>
            </a:r>
            <a:r>
              <a:rPr lang="en-US" sz="2000" baseline="-25000">
                <a:solidFill>
                  <a:srgbClr val="008000"/>
                </a:solidFill>
              </a:rPr>
              <a:t>2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aseline="30000">
                <a:solidFill>
                  <a:srgbClr val="008000"/>
                </a:solidFill>
              </a:rPr>
              <a:t>.</a:t>
            </a:r>
            <a:r>
              <a:rPr lang="en-US" sz="2000">
                <a:solidFill>
                  <a:srgbClr val="008000"/>
                </a:solidFill>
              </a:rPr>
              <a:t> (y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y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Now: Language for visual alignments</a:t>
            </a:r>
            <a:br>
              <a:rPr lang="en-US" smtClean="0"/>
            </a:br>
            <a:r>
              <a:rPr lang="en-US" smtClean="0"/>
              <a:t>What else do we need?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209800"/>
            <a:ext cx="2646363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606925"/>
            <a:ext cx="26463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581400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81513"/>
            <a:ext cx="25146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Box 4"/>
          <p:cNvSpPr txBox="1">
            <a:spLocks noChangeArrowheads="1"/>
          </p:cNvSpPr>
          <p:nvPr/>
        </p:nvSpPr>
        <p:spPr bwMode="auto">
          <a:xfrm>
            <a:off x="3200400" y="4624388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Registration</a:t>
            </a:r>
          </a:p>
          <a:p>
            <a:r>
              <a:rPr lang="en-US" dirty="0"/>
              <a:t>trackers:</a:t>
            </a:r>
          </a:p>
          <a:p>
            <a:endParaRPr lang="en-US" dirty="0"/>
          </a:p>
        </p:txBody>
      </p:sp>
      <p:sp>
        <p:nvSpPr>
          <p:cNvPr id="44040" name="TextBox 5"/>
          <p:cNvSpPr txBox="1">
            <a:spLocks noChangeArrowheads="1"/>
          </p:cNvSpPr>
          <p:nvPr/>
        </p:nvSpPr>
        <p:spPr bwMode="auto">
          <a:xfrm>
            <a:off x="3352800" y="24384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Feature</a:t>
            </a:r>
          </a:p>
          <a:p>
            <a:r>
              <a:rPr lang="en-US"/>
              <a:t>trackers</a:t>
            </a:r>
          </a:p>
        </p:txBody>
      </p:sp>
      <p:cxnSp>
        <p:nvCxnSpPr>
          <p:cNvPr id="44041" name="Straight Arrow Connector 7"/>
          <p:cNvCxnSpPr>
            <a:cxnSpLocks noChangeShapeType="1"/>
          </p:cNvCxnSpPr>
          <p:nvPr/>
        </p:nvCxnSpPr>
        <p:spPr bwMode="auto">
          <a:xfrm flipH="1">
            <a:off x="1600200" y="3006725"/>
            <a:ext cx="1752600" cy="28606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2" name="Straight Arrow Connector 13"/>
          <p:cNvCxnSpPr>
            <a:cxnSpLocks noChangeShapeType="1"/>
          </p:cNvCxnSpPr>
          <p:nvPr/>
        </p:nvCxnSpPr>
        <p:spPr bwMode="auto">
          <a:xfrm flipH="1">
            <a:off x="2209800" y="2743200"/>
            <a:ext cx="1143000" cy="2635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3" name="Straight Arrow Connector 17"/>
          <p:cNvCxnSpPr>
            <a:cxnSpLocks noChangeShapeType="1"/>
            <a:stCxn id="44039" idx="1"/>
          </p:cNvCxnSpPr>
          <p:nvPr/>
        </p:nvCxnSpPr>
        <p:spPr bwMode="auto">
          <a:xfrm flipH="1" flipV="1">
            <a:off x="762000" y="3344863"/>
            <a:ext cx="2438400" cy="18796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4" name="Straight Arrow Connector 20"/>
          <p:cNvCxnSpPr>
            <a:cxnSpLocks noChangeShapeType="1"/>
            <a:stCxn id="44039" idx="1"/>
          </p:cNvCxnSpPr>
          <p:nvPr/>
        </p:nvCxnSpPr>
        <p:spPr bwMode="auto">
          <a:xfrm flipH="1">
            <a:off x="1066800" y="5224463"/>
            <a:ext cx="2133600" cy="17145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5" name="Straight Arrow Connector 26"/>
          <p:cNvCxnSpPr>
            <a:cxnSpLocks noChangeShapeType="1"/>
          </p:cNvCxnSpPr>
          <p:nvPr/>
        </p:nvCxnSpPr>
        <p:spPr bwMode="auto">
          <a:xfrm flipV="1">
            <a:off x="4267200" y="3006725"/>
            <a:ext cx="1143000" cy="16002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6" name="Straight Arrow Connector 29"/>
          <p:cNvCxnSpPr>
            <a:cxnSpLocks noChangeShapeType="1"/>
          </p:cNvCxnSpPr>
          <p:nvPr/>
        </p:nvCxnSpPr>
        <p:spPr bwMode="auto">
          <a:xfrm>
            <a:off x="4821238" y="4932363"/>
            <a:ext cx="2209800" cy="519112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47" name="TextBox 2"/>
          <p:cNvSpPr txBox="1">
            <a:spLocks noChangeArrowheads="1"/>
          </p:cNvSpPr>
          <p:nvPr/>
        </p:nvSpPr>
        <p:spPr bwMode="auto">
          <a:xfrm>
            <a:off x="533400" y="13716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Need:  1. Some way of entering alignments in images                   	2. video tracking to perform servoing!</a:t>
            </a:r>
          </a:p>
        </p:txBody>
      </p:sp>
      <p:sp>
        <p:nvSpPr>
          <p:cNvPr id="44048" name="Rectangle 3"/>
          <p:cNvSpPr>
            <a:spLocks noChangeArrowheads="1"/>
          </p:cNvSpPr>
          <p:nvPr/>
        </p:nvSpPr>
        <p:spPr bwMode="auto">
          <a:xfrm>
            <a:off x="2765425" y="6046788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/>
              <a:t>Download:</a:t>
            </a:r>
          </a:p>
          <a:p>
            <a:pPr eaLnBrk="0" hangingPunct="0"/>
            <a:r>
              <a:rPr lang="en-US" sz="2000"/>
              <a:t>http://webdocs.cs.ualberta.ca/~vis/mtf/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ViTa: Visual Task spec. for Manip.</a:t>
            </a:r>
            <a:br>
              <a:rPr lang="en-US" smtClean="0"/>
            </a:br>
            <a:r>
              <a:rPr lang="en-US" sz="1600" smtClean="0"/>
              <a:t>Mona Gridseth, Martin Jagersand ICRA’16</a:t>
            </a:r>
            <a:endParaRPr lang="en-US" sz="2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686800" cy="4648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117475" indent="0">
              <a:buFontTx/>
              <a:buNone/>
              <a:defRPr/>
            </a:pP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ViTa: Visual Task spec. for Manip.</a:t>
            </a:r>
            <a:br>
              <a:rPr lang="en-US" smtClean="0"/>
            </a:br>
            <a:r>
              <a:rPr lang="en-US" sz="2400" smtClean="0"/>
              <a:t>Mona Gridseth, Martin Jagersand ICRA’16</a:t>
            </a:r>
          </a:p>
        </p:txBody>
      </p:sp>
      <p:pic>
        <p:nvPicPr>
          <p:cNvPr id="4" name="interface3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8832850" cy="4953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1. Parallel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2133600"/>
            <a:ext cx="2819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9" name="Object 9"/>
          <p:cNvGraphicFramePr>
            <a:graphicFrameLocks noChangeAspect="1"/>
          </p:cNvGraphicFramePr>
          <p:nvPr/>
        </p:nvGraphicFramePr>
        <p:xfrm>
          <a:off x="5173663" y="25146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Equation" r:id="rId4" imgW="333375" imgH="304800" progId="EquationMagic">
                  <p:embed/>
                </p:oleObj>
              </mc:Choice>
              <mc:Fallback>
                <p:oleObj name="Equation" r:id="rId4" imgW="333375" imgH="3048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25146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0"/>
          <p:cNvGraphicFramePr>
            <a:graphicFrameLocks noChangeAspect="1"/>
          </p:cNvGraphicFramePr>
          <p:nvPr/>
        </p:nvGraphicFramePr>
        <p:xfrm>
          <a:off x="7497763" y="24384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4" name="Equation" r:id="rId6" imgW="333375" imgH="257175" progId="EquationMagic">
                  <p:embed/>
                </p:oleObj>
              </mc:Choice>
              <mc:Fallback>
                <p:oleObj name="Equation" r:id="rId6" imgW="333375" imgH="257175" progId="EquationMagic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24384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11"/>
          <p:cNvGraphicFramePr>
            <a:graphicFrameLocks noChangeAspect="1"/>
          </p:cNvGraphicFramePr>
          <p:nvPr/>
        </p:nvGraphicFramePr>
        <p:xfrm>
          <a:off x="838200" y="4191000"/>
          <a:ext cx="3962400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5" name="Equation" r:id="rId8" imgW="3073940" imgH="1186774" progId="EquationMagic">
                  <p:embed/>
                </p:oleObj>
              </mc:Choice>
              <mc:Fallback>
                <p:oleObj name="Equation" r:id="rId8" imgW="3073940" imgH="1186774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191000"/>
                        <a:ext cx="3962400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Text Box 12"/>
          <p:cNvSpPr txBox="1">
            <a:spLocks noChangeArrowheads="1"/>
          </p:cNvSpPr>
          <p:nvPr/>
        </p:nvSpPr>
        <p:spPr bwMode="auto">
          <a:xfrm>
            <a:off x="1100138" y="5867400"/>
            <a:ext cx="75406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Which encoding </a:t>
            </a:r>
            <a:r>
              <a:rPr lang="en-US">
                <a:solidFill>
                  <a:schemeClr val="bg2"/>
                </a:solidFill>
              </a:rPr>
              <a:t>E(y)</a:t>
            </a:r>
            <a:r>
              <a:rPr lang="en-US"/>
              <a:t> is better?  Can both reach </a:t>
            </a:r>
            <a:r>
              <a:rPr lang="en-US">
                <a:solidFill>
                  <a:schemeClr val="bg2"/>
                </a:solidFill>
              </a:rPr>
              <a:t>E(y) = 0</a:t>
            </a:r>
            <a:r>
              <a:rPr lang="en-US"/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Do we need 1 or 2 cameras? Why? </a:t>
            </a:r>
          </a:p>
        </p:txBody>
      </p:sp>
      <p:grpSp>
        <p:nvGrpSpPr>
          <p:cNvPr id="47113" name="Group 3"/>
          <p:cNvGrpSpPr>
            <a:grpSpLocks/>
          </p:cNvGrpSpPr>
          <p:nvPr/>
        </p:nvGrpSpPr>
        <p:grpSpPr bwMode="auto">
          <a:xfrm>
            <a:off x="5211763" y="4244975"/>
            <a:ext cx="3429000" cy="1371600"/>
            <a:chOff x="720" y="2304"/>
            <a:chExt cx="2160" cy="864"/>
          </a:xfrm>
        </p:grpSpPr>
        <p:sp>
          <p:nvSpPr>
            <p:cNvPr id="47117" name="Text Box 4"/>
            <p:cNvSpPr txBox="1">
              <a:spLocks noChangeArrowheads="1"/>
            </p:cNvSpPr>
            <p:nvPr/>
          </p:nvSpPr>
          <p:spPr bwMode="auto">
            <a:xfrm>
              <a:off x="720" y="2592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Tahoma" pitchFamily="34" charset="0"/>
                </a:rPr>
                <a:t>E       </a:t>
              </a:r>
              <a:r>
                <a:rPr lang="en-US" altLang="en-US">
                  <a:solidFill>
                    <a:schemeClr val="bg2"/>
                  </a:solidFill>
                  <a:latin typeface="Times" pitchFamily="1" charset="0"/>
                </a:rPr>
                <a:t>(</a:t>
              </a:r>
              <a:r>
                <a:rPr lang="en-US" altLang="en-US">
                  <a:solidFill>
                    <a:schemeClr val="bg2"/>
                  </a:solidFill>
                  <a:latin typeface="Tahoma" pitchFamily="34" charset="0"/>
                </a:rPr>
                <a:t>y</a:t>
              </a:r>
              <a:r>
                <a:rPr lang="en-US" altLang="en-US" sz="1000">
                  <a:solidFill>
                    <a:schemeClr val="bg2"/>
                  </a:solidFill>
                  <a:latin typeface="Times" pitchFamily="1" charset="0"/>
                </a:rPr>
                <a:t> </a:t>
              </a:r>
              <a:r>
                <a:rPr lang="en-US" altLang="en-US">
                  <a:solidFill>
                    <a:schemeClr val="bg2"/>
                  </a:solidFill>
                  <a:latin typeface="Times" pitchFamily="1" charset="0"/>
                </a:rPr>
                <a:t>) =</a:t>
              </a:r>
            </a:p>
          </p:txBody>
        </p:sp>
        <p:sp>
          <p:nvSpPr>
            <p:cNvPr id="47118" name="Text Box 5"/>
            <p:cNvSpPr txBox="1">
              <a:spLocks noChangeArrowheads="1"/>
            </p:cNvSpPr>
            <p:nvPr/>
          </p:nvSpPr>
          <p:spPr bwMode="auto">
            <a:xfrm>
              <a:off x="840" y="2712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  <a:latin typeface="Times" pitchFamily="1" charset="0"/>
                </a:rPr>
                <a:t>wrench</a:t>
              </a:r>
            </a:p>
          </p:txBody>
        </p:sp>
        <p:sp>
          <p:nvSpPr>
            <p:cNvPr id="47119" name="AutoShape 6"/>
            <p:cNvSpPr>
              <a:spLocks noChangeArrowheads="1"/>
            </p:cNvSpPr>
            <p:nvPr/>
          </p:nvSpPr>
          <p:spPr bwMode="auto">
            <a:xfrm>
              <a:off x="1776" y="2352"/>
              <a:ext cx="1008" cy="768"/>
            </a:xfrm>
            <a:prstGeom prst="bracketPair">
              <a:avLst>
                <a:gd name="adj" fmla="val 8662"/>
              </a:avLst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bg2"/>
                </a:solidFill>
              </a:endParaRPr>
            </a:p>
          </p:txBody>
        </p:sp>
        <p:grpSp>
          <p:nvGrpSpPr>
            <p:cNvPr id="47120" name="Group 7"/>
            <p:cNvGrpSpPr>
              <a:grpSpLocks/>
            </p:cNvGrpSpPr>
            <p:nvPr/>
          </p:nvGrpSpPr>
          <p:grpSpPr bwMode="auto">
            <a:xfrm>
              <a:off x="2016" y="2496"/>
              <a:ext cx="528" cy="282"/>
              <a:chOff x="3744" y="2736"/>
              <a:chExt cx="528" cy="282"/>
            </a:xfrm>
          </p:grpSpPr>
          <p:sp>
            <p:nvSpPr>
              <p:cNvPr id="47135" name="Text Box 8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- y</a:t>
                </a:r>
              </a:p>
            </p:txBody>
          </p:sp>
          <p:sp>
            <p:nvSpPr>
              <p:cNvPr id="47136" name="Text Box 9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4</a:t>
                </a:r>
              </a:p>
            </p:txBody>
          </p:sp>
          <p:sp>
            <p:nvSpPr>
              <p:cNvPr id="47137" name="Text Box 10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7</a:t>
                </a:r>
              </a:p>
            </p:txBody>
          </p:sp>
        </p:grpSp>
        <p:grpSp>
          <p:nvGrpSpPr>
            <p:cNvPr id="47121" name="Group 11"/>
            <p:cNvGrpSpPr>
              <a:grpSpLocks/>
            </p:cNvGrpSpPr>
            <p:nvPr/>
          </p:nvGrpSpPr>
          <p:grpSpPr bwMode="auto">
            <a:xfrm>
              <a:off x="2016" y="2304"/>
              <a:ext cx="528" cy="282"/>
              <a:chOff x="3744" y="2736"/>
              <a:chExt cx="528" cy="282"/>
            </a:xfrm>
          </p:grpSpPr>
          <p:sp>
            <p:nvSpPr>
              <p:cNvPr id="47132" name="Text Box 12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- y</a:t>
                </a:r>
              </a:p>
            </p:txBody>
          </p:sp>
          <p:sp>
            <p:nvSpPr>
              <p:cNvPr id="47133" name="Text Box 13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2</a:t>
                </a:r>
              </a:p>
            </p:txBody>
          </p:sp>
          <p:sp>
            <p:nvSpPr>
              <p:cNvPr id="47134" name="Text Box 14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5</a:t>
                </a:r>
              </a:p>
            </p:txBody>
          </p:sp>
        </p:grpSp>
        <p:grpSp>
          <p:nvGrpSpPr>
            <p:cNvPr id="47122" name="Group 15"/>
            <p:cNvGrpSpPr>
              <a:grpSpLocks/>
            </p:cNvGrpSpPr>
            <p:nvPr/>
          </p:nvGrpSpPr>
          <p:grpSpPr bwMode="auto">
            <a:xfrm>
              <a:off x="1824" y="2880"/>
              <a:ext cx="1008" cy="288"/>
              <a:chOff x="3840" y="2976"/>
              <a:chExt cx="1008" cy="288"/>
            </a:xfrm>
          </p:grpSpPr>
          <p:sp>
            <p:nvSpPr>
              <p:cNvPr id="47128" name="Text Box 16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• (y  </a:t>
                </a: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  <a:sym typeface="Symbol" pitchFamily="18" charset="2"/>
                  </a:rPr>
                  <a:t> y )</a:t>
                </a:r>
                <a:endParaRPr lang="en-US" altLang="en-US" sz="2000">
                  <a:solidFill>
                    <a:schemeClr val="bg2"/>
                  </a:solidFill>
                  <a:latin typeface="Times" pitchFamily="1" charset="0"/>
                </a:endParaRPr>
              </a:p>
            </p:txBody>
          </p:sp>
          <p:sp>
            <p:nvSpPr>
              <p:cNvPr id="47129" name="Text Box 17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8</a:t>
                </a:r>
              </a:p>
            </p:txBody>
          </p:sp>
          <p:sp>
            <p:nvSpPr>
              <p:cNvPr id="47130" name="Text Box 18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3</a:t>
                </a:r>
              </a:p>
            </p:txBody>
          </p:sp>
          <p:sp>
            <p:nvSpPr>
              <p:cNvPr id="47131" name="Text Box 19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4</a:t>
                </a:r>
              </a:p>
            </p:txBody>
          </p:sp>
        </p:grpSp>
        <p:grpSp>
          <p:nvGrpSpPr>
            <p:cNvPr id="47123" name="Group 20"/>
            <p:cNvGrpSpPr>
              <a:grpSpLocks/>
            </p:cNvGrpSpPr>
            <p:nvPr/>
          </p:nvGrpSpPr>
          <p:grpSpPr bwMode="auto">
            <a:xfrm>
              <a:off x="1824" y="2688"/>
              <a:ext cx="1008" cy="288"/>
              <a:chOff x="3840" y="2976"/>
              <a:chExt cx="1008" cy="288"/>
            </a:xfrm>
          </p:grpSpPr>
          <p:sp>
            <p:nvSpPr>
              <p:cNvPr id="47124" name="Text Box 21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• (y  </a:t>
                </a: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  <a:sym typeface="Symbol" pitchFamily="18" charset="2"/>
                  </a:rPr>
                  <a:t> y )</a:t>
                </a:r>
                <a:endParaRPr lang="en-US" altLang="en-US" sz="2000">
                  <a:solidFill>
                    <a:schemeClr val="bg2"/>
                  </a:solidFill>
                  <a:latin typeface="Times" pitchFamily="1" charset="0"/>
                </a:endParaRPr>
              </a:p>
            </p:txBody>
          </p:sp>
          <p:sp>
            <p:nvSpPr>
              <p:cNvPr id="47125" name="Text Box 22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6</a:t>
                </a:r>
              </a:p>
            </p:txBody>
          </p:sp>
          <p:sp>
            <p:nvSpPr>
              <p:cNvPr id="47126" name="Text Box 23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1</a:t>
                </a:r>
              </a:p>
            </p:txBody>
          </p:sp>
          <p:sp>
            <p:nvSpPr>
              <p:cNvPr id="47127" name="Text Box 24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2</a:t>
                </a:r>
              </a:p>
            </p:txBody>
          </p:sp>
        </p:grpSp>
      </p:grpSp>
      <p:pic>
        <p:nvPicPr>
          <p:cNvPr id="47114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505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533400" y="1447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Conceptual task</a:t>
            </a:r>
          </a:p>
        </p:txBody>
      </p:sp>
      <p:sp>
        <p:nvSpPr>
          <p:cNvPr id="47116" name="TextBox 2"/>
          <p:cNvSpPr txBox="1">
            <a:spLocks noChangeArrowheads="1"/>
          </p:cNvSpPr>
          <p:nvPr/>
        </p:nvSpPr>
        <p:spPr bwMode="auto">
          <a:xfrm>
            <a:off x="5562600" y="16002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Image of task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1. Parallel constrains</a:t>
            </a:r>
          </a:p>
        </p:txBody>
      </p:sp>
      <p:pic>
        <p:nvPicPr>
          <p:cNvPr id="7" name="box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" y="1828800"/>
            <a:ext cx="7861300" cy="46482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 2. Serial seqencing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6096000" cy="464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Many tasks divide naturally into 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Transportation / reaching</a:t>
            </a:r>
          </a:p>
          <a:p>
            <a:pPr marL="800100" lvl="1" indent="-342900">
              <a:defRPr/>
            </a:pPr>
            <a:r>
              <a:rPr lang="en-US" dirty="0" smtClean="0"/>
              <a:t>Coarse primitive for large movements</a:t>
            </a:r>
          </a:p>
          <a:p>
            <a:pPr marL="800100" lvl="1" indent="-342900">
              <a:defRPr/>
            </a:pPr>
            <a:r>
              <a:rPr lang="en-US" dirty="0" smtClean="0"/>
              <a:t>Low DOF control (e.g. of object centroid)</a:t>
            </a:r>
          </a:p>
          <a:p>
            <a:pPr marL="800100" lvl="1" indent="-342900">
              <a:defRPr/>
            </a:pPr>
            <a:r>
              <a:rPr lang="en-US" dirty="0" smtClean="0"/>
              <a:t>Robust to disturbances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Fine Manipulation</a:t>
            </a:r>
          </a:p>
          <a:p>
            <a:pPr marL="914400" lvl="1" indent="-457200">
              <a:defRPr/>
            </a:pPr>
            <a:r>
              <a:rPr lang="en-US" dirty="0" smtClean="0"/>
              <a:t>For high precision control of both position and orientation</a:t>
            </a:r>
          </a:p>
          <a:p>
            <a:pPr marL="914400" lvl="1" indent="-457200">
              <a:defRPr/>
            </a:pPr>
            <a:r>
              <a:rPr lang="en-US" dirty="0" smtClean="0"/>
              <a:t>6DOF control based on several object features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Serial Composition</a:t>
            </a:r>
            <a:br>
              <a:rPr lang="en-US" smtClean="0"/>
            </a:br>
            <a:r>
              <a:rPr lang="en-US" smtClean="0"/>
              <a:t>Solving whole real tasks</a:t>
            </a:r>
          </a:p>
        </p:txBody>
      </p:sp>
      <p:sp>
        <p:nvSpPr>
          <p:cNvPr id="12697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57313"/>
            <a:ext cx="3810000" cy="4648200"/>
          </a:xfrm>
        </p:spPr>
        <p:txBody>
          <a:bodyPr/>
          <a:lstStyle/>
          <a:p>
            <a:pPr marL="533400" indent="-533400">
              <a:defRPr/>
            </a:pPr>
            <a:r>
              <a:rPr lang="en-US" sz="2800" dirty="0" smtClean="0"/>
              <a:t>Linked task primitive</a:t>
            </a:r>
          </a:p>
          <a:p>
            <a:pPr marL="533400" indent="-533400">
              <a:defRPr/>
            </a:pPr>
            <a:endParaRPr lang="en-US" sz="2800" dirty="0" smtClean="0"/>
          </a:p>
          <a:p>
            <a:pPr marL="533400" indent="-533400">
              <a:defRPr/>
            </a:pPr>
            <a:endParaRPr lang="en-US" sz="2800" dirty="0" smtClean="0"/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Acceptable initial (visual) conditions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Visual or Motor constraints to be maintained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Final desired condition</a:t>
            </a:r>
          </a:p>
          <a:p>
            <a:pPr marL="533400" indent="-533400">
              <a:defRPr/>
            </a:pPr>
            <a:r>
              <a:rPr lang="en-US" sz="2800" dirty="0" smtClean="0"/>
              <a:t>Task = </a:t>
            </a:r>
          </a:p>
        </p:txBody>
      </p:sp>
      <p:graphicFrame>
        <p:nvGraphicFramePr>
          <p:cNvPr id="50180" name="Object 1028"/>
          <p:cNvGraphicFramePr>
            <a:graphicFrameLocks noChangeAspect="1"/>
          </p:cNvGraphicFramePr>
          <p:nvPr/>
        </p:nvGraphicFramePr>
        <p:xfrm>
          <a:off x="1524000" y="1981200"/>
          <a:ext cx="441960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Equation" r:id="rId3" imgW="2657520" imgH="380880" progId="EquationMagic">
                  <p:embed/>
                </p:oleObj>
              </mc:Choice>
              <mc:Fallback>
                <p:oleObj name="Equation" r:id="rId3" imgW="2657520" imgH="380880" progId="EquationMagic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441960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1029"/>
          <p:cNvGraphicFramePr>
            <a:graphicFrameLocks noGrp="1" noChangeAspect="1"/>
          </p:cNvGraphicFramePr>
          <p:nvPr>
            <p:ph sz="half" idx="2"/>
          </p:nvPr>
        </p:nvGraphicFramePr>
        <p:xfrm>
          <a:off x="2057400" y="6096000"/>
          <a:ext cx="282098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4" name="Equation" r:id="rId5" imgW="586740" imgH="137160" progId="EquationMagic">
                  <p:embed/>
                </p:oleObj>
              </mc:Choice>
              <mc:Fallback>
                <p:oleObj name="Equation" r:id="rId5" imgW="586740" imgH="137160" progId="EquationMagic">
                  <p:embed/>
                  <p:pic>
                    <p:nvPicPr>
                      <p:cNvPr id="0" name="Object 10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6096000"/>
                        <a:ext cx="282098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2" name="Shape 79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480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88" name="Group 64"/>
          <p:cNvGraphicFramePr>
            <a:graphicFrameLocks noGrp="1"/>
          </p:cNvGraphicFramePr>
          <p:nvPr/>
        </p:nvGraphicFramePr>
        <p:xfrm>
          <a:off x="123825" y="1828800"/>
          <a:ext cx="8026400" cy="4624390"/>
        </p:xfrm>
        <a:graphic>
          <a:graphicData uri="http://schemas.openxmlformats.org/drawingml/2006/table">
            <a:tbl>
              <a:tblPr/>
              <a:tblGrid>
                <a:gridCol w="1825625"/>
                <a:gridCol w="2347913"/>
                <a:gridCol w="2103437"/>
                <a:gridCol w="1749425"/>
              </a:tblGrid>
              <a:tr h="503266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Group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Transformation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Invariants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Distortion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Projective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Cross ratio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Intersection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Tangency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Affine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Parallelism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Relative dist in 1d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Line at infinity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Metric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Relative distances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Dual conic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Euclidean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Lengths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Areas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7" name="Rectangle 38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524000"/>
          </a:xfrm>
        </p:spPr>
        <p:txBody>
          <a:bodyPr/>
          <a:lstStyle/>
          <a:p>
            <a:r>
              <a:rPr lang="en-US" smtClean="0"/>
              <a:t>Previous alignments just examples.</a:t>
            </a:r>
            <a:br>
              <a:rPr lang="en-US" smtClean="0"/>
            </a:br>
            <a:r>
              <a:rPr lang="en-US" smtClean="0"/>
              <a:t>Can use any invariants for the level of calibration available </a:t>
            </a:r>
          </a:p>
        </p:txBody>
      </p:sp>
      <p:graphicFrame>
        <p:nvGraphicFramePr>
          <p:cNvPr id="51238" name="Object 39"/>
          <p:cNvGraphicFramePr>
            <a:graphicFrameLocks noChangeAspect="1"/>
          </p:cNvGraphicFramePr>
          <p:nvPr/>
        </p:nvGraphicFramePr>
        <p:xfrm>
          <a:off x="2163763" y="4494213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name="Microsoft Equation 3.0" r:id="rId3" imgW="927100" imgH="457200" progId="Equation.3">
                  <p:embed/>
                </p:oleObj>
              </mc:Choice>
              <mc:Fallback>
                <p:oleObj name="Microsoft Equation 3.0" r:id="rId3" imgW="927100" imgH="4572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4494213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9" name="Object 40"/>
          <p:cNvGraphicFramePr>
            <a:graphicFrameLocks noChangeAspect="1"/>
          </p:cNvGraphicFramePr>
          <p:nvPr/>
        </p:nvGraphicFramePr>
        <p:xfrm>
          <a:off x="2190750" y="3395663"/>
          <a:ext cx="19510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4" name="Equation" r:id="rId5" imgW="927100" imgH="457200" progId="Equation.3">
                  <p:embed/>
                </p:oleObj>
              </mc:Choice>
              <mc:Fallback>
                <p:oleObj name="Equation" r:id="rId5" imgW="927100" imgH="4572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395663"/>
                        <a:ext cx="195103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0" name="Object 41"/>
          <p:cNvGraphicFramePr>
            <a:graphicFrameLocks noChangeAspect="1"/>
          </p:cNvGraphicFramePr>
          <p:nvPr/>
        </p:nvGraphicFramePr>
        <p:xfrm>
          <a:off x="2192338" y="5503863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5" name="Equation" r:id="rId7" imgW="927100" imgH="457200" progId="Equation.3">
                  <p:embed/>
                </p:oleObj>
              </mc:Choice>
              <mc:Fallback>
                <p:oleObj name="Equation" r:id="rId7" imgW="927100" imgH="457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503863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1" name="Object 42"/>
          <p:cNvGraphicFramePr>
            <a:graphicFrameLocks noChangeAspect="1"/>
          </p:cNvGraphicFramePr>
          <p:nvPr/>
        </p:nvGraphicFramePr>
        <p:xfrm>
          <a:off x="2206625" y="2320925"/>
          <a:ext cx="19240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6" name="Equation" r:id="rId9" imgW="914400" imgH="457200" progId="Equation.3">
                  <p:embed/>
                </p:oleObj>
              </mc:Choice>
              <mc:Fallback>
                <p:oleObj name="Equation" r:id="rId9" imgW="914400" imgH="4572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2320925"/>
                        <a:ext cx="19240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42" name="Group 43"/>
          <p:cNvGrpSpPr>
            <a:grpSpLocks/>
          </p:cNvGrpSpPr>
          <p:nvPr/>
        </p:nvGrpSpPr>
        <p:grpSpPr bwMode="auto">
          <a:xfrm>
            <a:off x="6057900" y="5024438"/>
            <a:ext cx="477838" cy="458787"/>
            <a:chOff x="3816" y="2907"/>
            <a:chExt cx="301" cy="289"/>
          </a:xfrm>
        </p:grpSpPr>
        <p:sp>
          <p:nvSpPr>
            <p:cNvPr id="51261" name="Rectangle 44"/>
            <p:cNvSpPr>
              <a:spLocks noChangeArrowheads="1"/>
            </p:cNvSpPr>
            <p:nvPr/>
          </p:nvSpPr>
          <p:spPr bwMode="auto">
            <a:xfrm>
              <a:off x="3970" y="3035"/>
              <a:ext cx="14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62" name="Rectangle 45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sp>
        <p:nvSpPr>
          <p:cNvPr id="51243" name="AutoShape 46"/>
          <p:cNvSpPr>
            <a:spLocks noChangeArrowheads="1"/>
          </p:cNvSpPr>
          <p:nvPr/>
        </p:nvSpPr>
        <p:spPr bwMode="auto">
          <a:xfrm>
            <a:off x="8226425" y="3130550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1244" name="Text Box 47"/>
          <p:cNvSpPr txBox="1">
            <a:spLocks noChangeArrowheads="1"/>
          </p:cNvSpPr>
          <p:nvPr/>
        </p:nvSpPr>
        <p:spPr bwMode="auto">
          <a:xfrm>
            <a:off x="8413750" y="3262313"/>
            <a:ext cx="954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51245" name="Rectangle 48"/>
          <p:cNvSpPr>
            <a:spLocks noChangeArrowheads="1"/>
          </p:cNvSpPr>
          <p:nvPr/>
        </p:nvSpPr>
        <p:spPr bwMode="auto">
          <a:xfrm>
            <a:off x="8867775" y="3651250"/>
            <a:ext cx="2349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¥</a:t>
            </a:r>
            <a:endParaRPr lang="en-US"/>
          </a:p>
        </p:txBody>
      </p:sp>
      <p:sp>
        <p:nvSpPr>
          <p:cNvPr id="51246" name="Rectangle 49"/>
          <p:cNvSpPr>
            <a:spLocks noChangeArrowheads="1"/>
          </p:cNvSpPr>
          <p:nvPr/>
        </p:nvSpPr>
        <p:spPr bwMode="auto">
          <a:xfrm>
            <a:off x="8742363" y="3495675"/>
            <a:ext cx="84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51247" name="AutoShape 50"/>
          <p:cNvSpPr>
            <a:spLocks noChangeArrowheads="1"/>
          </p:cNvSpPr>
          <p:nvPr/>
        </p:nvSpPr>
        <p:spPr bwMode="auto">
          <a:xfrm>
            <a:off x="8245475" y="4324350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1248" name="Text Box 51"/>
          <p:cNvSpPr txBox="1">
            <a:spLocks noChangeArrowheads="1"/>
          </p:cNvSpPr>
          <p:nvPr/>
        </p:nvSpPr>
        <p:spPr bwMode="auto">
          <a:xfrm>
            <a:off x="8443913" y="4487863"/>
            <a:ext cx="954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51249" name="Text Box 52"/>
          <p:cNvSpPr txBox="1">
            <a:spLocks noChangeArrowheads="1"/>
          </p:cNvSpPr>
          <p:nvPr/>
        </p:nvSpPr>
        <p:spPr bwMode="auto">
          <a:xfrm>
            <a:off x="1549400" y="396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51250" name="Picture 53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475288"/>
            <a:ext cx="9318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4" descr="fig1.6b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386138"/>
            <a:ext cx="13096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55" descr="fig1.6c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368550"/>
            <a:ext cx="12938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56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5796" r="12425" b="15796"/>
          <a:stretch>
            <a:fillRect/>
          </a:stretch>
        </p:blipFill>
        <p:spPr bwMode="auto">
          <a:xfrm>
            <a:off x="6843713" y="4467225"/>
            <a:ext cx="1000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4" name="Group 57"/>
          <p:cNvGrpSpPr>
            <a:grpSpLocks/>
          </p:cNvGrpSpPr>
          <p:nvPr/>
        </p:nvGrpSpPr>
        <p:grpSpPr bwMode="auto">
          <a:xfrm>
            <a:off x="6180138" y="3990975"/>
            <a:ext cx="252412" cy="368300"/>
            <a:chOff x="5221" y="496"/>
            <a:chExt cx="159" cy="232"/>
          </a:xfrm>
        </p:grpSpPr>
        <p:sp>
          <p:nvSpPr>
            <p:cNvPr id="51259" name="Rectangle 58"/>
            <p:cNvSpPr>
              <a:spLocks noChangeArrowheads="1"/>
            </p:cNvSpPr>
            <p:nvPr/>
          </p:nvSpPr>
          <p:spPr bwMode="auto">
            <a:xfrm>
              <a:off x="5300" y="594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60" name="Rectangle 59"/>
            <p:cNvSpPr>
              <a:spLocks noChangeArrowheads="1"/>
            </p:cNvSpPr>
            <p:nvPr/>
          </p:nvSpPr>
          <p:spPr bwMode="auto">
            <a:xfrm>
              <a:off x="5221" y="496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l</a:t>
              </a:r>
              <a:endParaRPr lang="en-US"/>
            </a:p>
          </p:txBody>
        </p:sp>
      </p:grpSp>
      <p:grpSp>
        <p:nvGrpSpPr>
          <p:cNvPr id="51255" name="Group 60"/>
          <p:cNvGrpSpPr>
            <a:grpSpLocks/>
          </p:cNvGrpSpPr>
          <p:nvPr/>
        </p:nvGrpSpPr>
        <p:grpSpPr bwMode="auto">
          <a:xfrm>
            <a:off x="8572500" y="4795838"/>
            <a:ext cx="371475" cy="415925"/>
            <a:chOff x="3816" y="2907"/>
            <a:chExt cx="234" cy="262"/>
          </a:xfrm>
        </p:grpSpPr>
        <p:sp>
          <p:nvSpPr>
            <p:cNvPr id="51257" name="Rectangle 61"/>
            <p:cNvSpPr>
              <a:spLocks noChangeArrowheads="1"/>
            </p:cNvSpPr>
            <p:nvPr/>
          </p:nvSpPr>
          <p:spPr bwMode="auto">
            <a:xfrm>
              <a:off x="3970" y="3035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58" name="Rectangle 62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pic>
        <p:nvPicPr>
          <p:cNvPr id="51256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5227638"/>
            <a:ext cx="12255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http://vision.middlebury.edu/mview/data/images/cams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276475" cy="1933576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pic>
        <p:nvPicPr>
          <p:cNvPr id="819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3178175"/>
            <a:ext cx="98583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Middlebury multi-view benchmark</a:t>
            </a: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4689475" y="63801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Calibration accuracy on these datasets appears to be on the order of a pixel (a pixel spans about 1/4mm on the object).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4062413" y="5454650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Cited by 1479</a:t>
            </a: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609600" y="5049838"/>
            <a:ext cx="551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A Comparison and Evaluation of Multi-View Stereo Reconstruction Algorithms, Seitz, Curless, Diebel, Szeliski</a:t>
            </a:r>
            <a:r>
              <a:rPr lang="en-US" sz="1600"/>
              <a:t/>
            </a:r>
            <a:br>
              <a:rPr lang="en-US" sz="1600"/>
            </a:br>
            <a:r>
              <a:rPr lang="en-US" sz="1600"/>
              <a:t>CVPR 2006, vol. 1, pages 519-526. </a:t>
            </a:r>
            <a:endParaRPr lang="en-US"/>
          </a:p>
        </p:txBody>
      </p:sp>
      <p:sp>
        <p:nvSpPr>
          <p:cNvPr id="8200" name="AutoShape 6" descr="Image result for middlebury multiview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820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214563"/>
            <a:ext cx="1131887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1406525"/>
            <a:ext cx="1081087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503613"/>
            <a:ext cx="1035050" cy="1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TextBox 10"/>
          <p:cNvSpPr txBox="1">
            <a:spLocks noChangeArrowheads="1"/>
          </p:cNvSpPr>
          <p:nvPr/>
        </p:nvSpPr>
        <p:spPr bwMode="auto">
          <a:xfrm>
            <a:off x="3451225" y="2751138"/>
            <a:ext cx="381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:</a:t>
            </a:r>
          </a:p>
          <a:p>
            <a:r>
              <a:rPr lang="en-US"/>
              <a:t>:</a:t>
            </a:r>
          </a:p>
        </p:txBody>
      </p:sp>
      <p:sp>
        <p:nvSpPr>
          <p:cNvPr id="8205" name="Right Arrow 14"/>
          <p:cNvSpPr>
            <a:spLocks noChangeArrowheads="1"/>
          </p:cNvSpPr>
          <p:nvPr/>
        </p:nvSpPr>
        <p:spPr bwMode="auto">
          <a:xfrm>
            <a:off x="4364038" y="3033713"/>
            <a:ext cx="609600" cy="415925"/>
          </a:xfrm>
          <a:prstGeom prst="rightArrow">
            <a:avLst>
              <a:gd name="adj1" fmla="val 50000"/>
              <a:gd name="adj2" fmla="val 49947"/>
            </a:avLst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8206" name="Content Placeholder 17" descr="vision.middlebury.edu/mview/eval - Mozilla Firefox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725" y="1638300"/>
            <a:ext cx="4030663" cy="4610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Use only camera coord. </a:t>
            </a:r>
            <a:br>
              <a:rPr lang="en-US" smtClean="0"/>
            </a:br>
            <a:r>
              <a:rPr lang="en-US" smtClean="0"/>
              <a:t>Uncalibrated Visual Servoing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                  Jagersand’94,96,00 Hosoda, Asada’94,  97</a:t>
            </a:r>
            <a:endParaRPr lang="en-US" smtClean="0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Solve for motion: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Move robot joints: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Read actual visual move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Update </a:t>
            </a:r>
            <a:r>
              <a:rPr lang="en-US" dirty="0" err="1" smtClean="0"/>
              <a:t>Jacobian</a:t>
            </a:r>
            <a:r>
              <a:rPr lang="en-US" dirty="0" smtClean="0"/>
              <a:t>: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7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9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3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8001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Can we always guarantee when a task is achieved/achievable?</a:t>
            </a:r>
          </a:p>
        </p:txBody>
      </p:sp>
      <p:graphicFrame>
        <p:nvGraphicFramePr>
          <p:cNvPr id="52235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0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6" name="Rectangle 1"/>
          <p:cNvSpPr>
            <a:spLocks noChangeArrowheads="1"/>
          </p:cNvSpPr>
          <p:nvPr/>
        </p:nvSpPr>
        <p:spPr bwMode="auto">
          <a:xfrm>
            <a:off x="800100" y="6396038"/>
            <a:ext cx="728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Downloadable templated library: http://ugweb.cs.ualberta.ca/~vis/ros-uvs</a:t>
            </a:r>
            <a:r>
              <a:rPr lang="en-US"/>
              <a:t>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8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Ambiguity </a:t>
            </a:r>
            <a:endParaRPr lang="en-US" dirty="0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7075" indent="-609600">
              <a:buFontTx/>
              <a:buNone/>
              <a:defRPr/>
            </a:pPr>
            <a:r>
              <a:rPr lang="en-US" dirty="0" smtClean="0"/>
              <a:t>Issues:</a:t>
            </a:r>
          </a:p>
          <a:p>
            <a:pPr marL="727075" indent="-609600">
              <a:buFontTx/>
              <a:buAutoNum type="arabicPeriod"/>
              <a:defRPr/>
            </a:pPr>
            <a:r>
              <a:rPr lang="en-US" dirty="0" smtClean="0"/>
              <a:t>What </a:t>
            </a:r>
            <a:r>
              <a:rPr lang="en-US" dirty="0" smtClean="0"/>
              <a:t>alignments  </a:t>
            </a:r>
            <a:r>
              <a:rPr lang="en-US" dirty="0" smtClean="0"/>
              <a:t>can be performed?</a:t>
            </a:r>
          </a:p>
          <a:p>
            <a:pPr marL="862013" lvl="1" indent="-457200">
              <a:defRPr/>
            </a:pPr>
            <a:r>
              <a:rPr lang="en-US" dirty="0" smtClean="0"/>
              <a:t>Camera models, geometry, visual encodings</a:t>
            </a:r>
          </a:p>
          <a:p>
            <a:pPr marL="727075" indent="-609600">
              <a:buFontTx/>
              <a:buAutoNum type="arabicPeriod"/>
              <a:defRPr/>
            </a:pPr>
            <a:r>
              <a:rPr lang="en-US" dirty="0" smtClean="0"/>
              <a:t>How to do vision guided movement?</a:t>
            </a:r>
          </a:p>
          <a:p>
            <a:pPr marL="862013" lvl="1" indent="-457200">
              <a:defRPr/>
            </a:pPr>
            <a:r>
              <a:rPr lang="en-US" dirty="0" smtClean="0"/>
              <a:t>H-E transform estimation, feedback, </a:t>
            </a:r>
            <a:r>
              <a:rPr lang="en-US" dirty="0" err="1" smtClean="0"/>
              <a:t>feedforward</a:t>
            </a:r>
            <a:r>
              <a:rPr lang="en-US" dirty="0" smtClean="0"/>
              <a:t> motion control</a:t>
            </a:r>
          </a:p>
          <a:p>
            <a:pPr marL="727075" indent="-609600">
              <a:buFontTx/>
              <a:buAutoNum type="arabicPeriod"/>
              <a:defRPr/>
            </a:pPr>
            <a:r>
              <a:rPr lang="en-US" dirty="0" smtClean="0"/>
              <a:t>How to plan, decompose and perform whole tasks?</a:t>
            </a:r>
          </a:p>
          <a:p>
            <a:pPr marL="727075" indent="-609600">
              <a:defRPr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Visual </a:t>
            </a:r>
            <a:r>
              <a:rPr lang="en-US" dirty="0" smtClean="0">
                <a:solidFill>
                  <a:schemeClr val="tx2"/>
                </a:solidFill>
              </a:rPr>
              <a:t>ambiguity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181600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</a:t>
            </a:r>
          </a:p>
        </p:txBody>
      </p:sp>
      <p:pic>
        <p:nvPicPr>
          <p:cNvPr id="54276" name="Picture 4" descr="midp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mid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ambiguity</a:t>
            </a:r>
          </a:p>
        </p:txBody>
      </p:sp>
      <p:pic>
        <p:nvPicPr>
          <p:cNvPr id="55299" name="Picture 3" descr="mid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midp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midp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40543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5715000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Task Ambiguity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8001000" cy="8382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</a:t>
            </a:r>
          </a:p>
        </p:txBody>
      </p:sp>
      <p:pic>
        <p:nvPicPr>
          <p:cNvPr id="56324" name="Picture 4" descr="pt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66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ptl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Task Ambiguity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001000" cy="8382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rgbClr val="9900FF"/>
              </a:solidFill>
            </a:endParaRPr>
          </a:p>
        </p:txBody>
      </p:sp>
      <p:pic>
        <p:nvPicPr>
          <p:cNvPr id="57348" name="Picture 4" descr="ptl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ptlin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ptli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3975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the cut in the middle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Compute paper midpoint. How?</a:t>
            </a:r>
            <a:endParaRPr lang="en-US" dirty="0"/>
          </a:p>
        </p:txBody>
      </p:sp>
      <p:pic>
        <p:nvPicPr>
          <p:cNvPr id="58372" name="Picture 5" descr="mid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733800"/>
            <a:ext cx="59134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the cut in the middle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0"/>
            <a:ext cx="6477000" cy="464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Compute paper midpoint. </a:t>
            </a:r>
          </a:p>
          <a:p>
            <a:pPr marL="117475" indent="0">
              <a:buFontTx/>
              <a:buNone/>
              <a:defRPr/>
            </a:pPr>
            <a:r>
              <a:rPr lang="en-US" dirty="0" smtClean="0"/>
              <a:t>(Are we done yet?)</a:t>
            </a:r>
            <a:endParaRPr lang="en-US" dirty="0"/>
          </a:p>
        </p:txBody>
      </p:sp>
      <p:pic>
        <p:nvPicPr>
          <p:cNvPr id="59396" name="Picture 5" descr="mid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733800"/>
            <a:ext cx="59134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397" name="Straight Connector 7"/>
          <p:cNvCxnSpPr>
            <a:cxnSpLocks noChangeShapeType="1"/>
          </p:cNvCxnSpPr>
          <p:nvPr/>
        </p:nvCxnSpPr>
        <p:spPr bwMode="auto">
          <a:xfrm>
            <a:off x="4419600" y="5853113"/>
            <a:ext cx="2716213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398" name="Straight Connector 9"/>
          <p:cNvCxnSpPr>
            <a:cxnSpLocks noChangeShapeType="1"/>
          </p:cNvCxnSpPr>
          <p:nvPr/>
        </p:nvCxnSpPr>
        <p:spPr bwMode="auto">
          <a:xfrm flipV="1">
            <a:off x="5287963" y="5334000"/>
            <a:ext cx="762000" cy="1219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399" name="Rectangle 4"/>
          <p:cNvSpPr>
            <a:spLocks noChangeArrowheads="1"/>
          </p:cNvSpPr>
          <p:nvPr/>
        </p:nvSpPr>
        <p:spPr bwMode="auto">
          <a:xfrm>
            <a:off x="5691188" y="2819400"/>
            <a:ext cx="163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x</a:t>
            </a:r>
            <a:r>
              <a:rPr lang="en-US" baseline="-25000">
                <a:solidFill>
                  <a:srgbClr val="008000"/>
                </a:solidFill>
              </a:rPr>
              <a:t>m</a:t>
            </a:r>
            <a:r>
              <a:rPr lang="en-US">
                <a:solidFill>
                  <a:srgbClr val="008000"/>
                </a:solidFill>
              </a:rPr>
              <a:t>= (l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  <a:r>
              <a:rPr lang="en-US">
                <a:solidFill>
                  <a:srgbClr val="008000"/>
                </a:solidFill>
              </a:rPr>
              <a:t> x l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)</a:t>
            </a:r>
            <a:endParaRPr lang="en-US"/>
          </a:p>
        </p:txBody>
      </p:sp>
      <p:sp>
        <p:nvSpPr>
          <p:cNvPr id="59400" name="Oval 7"/>
          <p:cNvSpPr>
            <a:spLocks noChangeArrowheads="1"/>
          </p:cNvSpPr>
          <p:nvPr/>
        </p:nvSpPr>
        <p:spPr bwMode="auto">
          <a:xfrm>
            <a:off x="5668963" y="5802313"/>
            <a:ext cx="114300" cy="10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cxnSp>
        <p:nvCxnSpPr>
          <p:cNvPr id="59401" name="Straight Arrow Connector 6"/>
          <p:cNvCxnSpPr>
            <a:cxnSpLocks noChangeShapeType="1"/>
          </p:cNvCxnSpPr>
          <p:nvPr/>
        </p:nvCxnSpPr>
        <p:spPr bwMode="auto">
          <a:xfrm flipH="1">
            <a:off x="5691188" y="3281363"/>
            <a:ext cx="176212" cy="2357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5029200" y="5465763"/>
            <a:ext cx="371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l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  <a:endParaRPr lang="en-US"/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5467350" y="5972175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l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the cut in the middle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828800"/>
            <a:ext cx="6019800" cy="464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Compute vanishing point </a:t>
            </a:r>
            <a:r>
              <a:rPr lang="en-US" sz="2400" b="1" dirty="0" smtClean="0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990000"/>
                </a:solidFill>
                <a:latin typeface="Comic Sans MS" pitchFamily="66" charset="0"/>
              </a:rPr>
              <a:t>∞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/>
              <a:t>I</a:t>
            </a:r>
            <a:r>
              <a:rPr lang="en-US" dirty="0" smtClean="0"/>
              <a:t>ntersect </a:t>
            </a:r>
            <a:r>
              <a:rPr lang="en-US" sz="2400" b="1" dirty="0" smtClean="0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990000"/>
                </a:solidFill>
                <a:latin typeface="Comic Sans MS" pitchFamily="66" charset="0"/>
              </a:rPr>
              <a:t>∞ </a:t>
            </a:r>
            <a:r>
              <a:rPr lang="en-US" dirty="0" smtClean="0"/>
              <a:t>w. </a:t>
            </a:r>
            <a:r>
              <a:rPr lang="en-US" dirty="0" err="1" smtClean="0"/>
              <a:t>midpt</a:t>
            </a:r>
            <a:r>
              <a:rPr lang="en-US" dirty="0" smtClean="0"/>
              <a:t> </a:t>
            </a:r>
            <a:r>
              <a:rPr lang="en-US" dirty="0" err="1">
                <a:solidFill>
                  <a:srgbClr val="008000"/>
                </a:solidFill>
              </a:rPr>
              <a:t>X</a:t>
            </a:r>
            <a:r>
              <a:rPr lang="en-US" baseline="-25000" dirty="0" err="1" smtClean="0">
                <a:solidFill>
                  <a:srgbClr val="008000"/>
                </a:solidFill>
              </a:rPr>
              <a:t>m</a:t>
            </a:r>
            <a:endParaRPr lang="en-US" dirty="0"/>
          </a:p>
        </p:txBody>
      </p:sp>
      <p:pic>
        <p:nvPicPr>
          <p:cNvPr id="60420" name="Picture 5" descr="mid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733800"/>
            <a:ext cx="59134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1" name="Straight Connector 7"/>
          <p:cNvCxnSpPr>
            <a:cxnSpLocks noChangeShapeType="1"/>
          </p:cNvCxnSpPr>
          <p:nvPr/>
        </p:nvCxnSpPr>
        <p:spPr bwMode="auto">
          <a:xfrm>
            <a:off x="4419600" y="5853113"/>
            <a:ext cx="2716213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2" name="Straight Connector 9"/>
          <p:cNvCxnSpPr>
            <a:cxnSpLocks noChangeShapeType="1"/>
          </p:cNvCxnSpPr>
          <p:nvPr/>
        </p:nvCxnSpPr>
        <p:spPr bwMode="auto">
          <a:xfrm flipV="1">
            <a:off x="5287963" y="5334000"/>
            <a:ext cx="762000" cy="1219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3" name="Straight Connector 8"/>
          <p:cNvCxnSpPr>
            <a:cxnSpLocks noChangeShapeType="1"/>
          </p:cNvCxnSpPr>
          <p:nvPr/>
        </p:nvCxnSpPr>
        <p:spPr bwMode="auto">
          <a:xfrm flipH="1" flipV="1">
            <a:off x="228600" y="2590800"/>
            <a:ext cx="5059363" cy="3962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4" name="Straight Connector 12"/>
          <p:cNvCxnSpPr>
            <a:cxnSpLocks noChangeShapeType="1"/>
          </p:cNvCxnSpPr>
          <p:nvPr/>
        </p:nvCxnSpPr>
        <p:spPr bwMode="auto">
          <a:xfrm flipH="1" flipV="1">
            <a:off x="228600" y="2590800"/>
            <a:ext cx="6907213" cy="32766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5" name="Straight Connector 17"/>
          <p:cNvCxnSpPr>
            <a:cxnSpLocks noChangeShapeType="1"/>
          </p:cNvCxnSpPr>
          <p:nvPr/>
        </p:nvCxnSpPr>
        <p:spPr bwMode="auto">
          <a:xfrm>
            <a:off x="228600" y="2590800"/>
            <a:ext cx="6172200" cy="36576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26" name="Rectangle 27"/>
          <p:cNvSpPr>
            <a:spLocks noChangeArrowheads="1"/>
          </p:cNvSpPr>
          <p:nvPr/>
        </p:nvSpPr>
        <p:spPr bwMode="auto">
          <a:xfrm>
            <a:off x="609600" y="2406650"/>
            <a:ext cx="519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</a:p>
        </p:txBody>
      </p:sp>
      <p:sp>
        <p:nvSpPr>
          <p:cNvPr id="60427" name="Rectangle 4"/>
          <p:cNvSpPr>
            <a:spLocks noChangeArrowheads="1"/>
          </p:cNvSpPr>
          <p:nvPr/>
        </p:nvSpPr>
        <p:spPr bwMode="auto">
          <a:xfrm>
            <a:off x="893763" y="2360613"/>
            <a:ext cx="1477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 = (l</a:t>
            </a:r>
            <a:r>
              <a:rPr lang="en-US" baseline="-25000">
                <a:solidFill>
                  <a:srgbClr val="008000"/>
                </a:solidFill>
              </a:rPr>
              <a:t>3</a:t>
            </a:r>
            <a:r>
              <a:rPr lang="en-US">
                <a:solidFill>
                  <a:srgbClr val="008000"/>
                </a:solidFill>
              </a:rPr>
              <a:t> x l</a:t>
            </a:r>
            <a:r>
              <a:rPr lang="en-US" baseline="-25000">
                <a:solidFill>
                  <a:srgbClr val="008000"/>
                </a:solidFill>
              </a:rPr>
              <a:t>4</a:t>
            </a:r>
            <a:r>
              <a:rPr lang="en-US">
                <a:solidFill>
                  <a:srgbClr val="008000"/>
                </a:solidFill>
              </a:rPr>
              <a:t>)</a:t>
            </a:r>
            <a:r>
              <a:rPr lang="en-US">
                <a:solidFill>
                  <a:srgbClr val="006231"/>
                </a:solidFill>
              </a:rPr>
              <a:t> </a:t>
            </a:r>
            <a:endParaRPr lang="en-US"/>
          </a:p>
        </p:txBody>
      </p:sp>
      <p:sp>
        <p:nvSpPr>
          <p:cNvPr id="60428" name="Rectangle 5"/>
          <p:cNvSpPr>
            <a:spLocks noChangeArrowheads="1"/>
          </p:cNvSpPr>
          <p:nvPr/>
        </p:nvSpPr>
        <p:spPr bwMode="auto">
          <a:xfrm>
            <a:off x="2386013" y="3198813"/>
            <a:ext cx="373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l</a:t>
            </a:r>
            <a:r>
              <a:rPr lang="en-US" baseline="-25000">
                <a:solidFill>
                  <a:srgbClr val="008000"/>
                </a:solidFill>
              </a:rPr>
              <a:t>4</a:t>
            </a:r>
            <a:endParaRPr lang="en-US"/>
          </a:p>
        </p:txBody>
      </p:sp>
      <p:sp>
        <p:nvSpPr>
          <p:cNvPr id="60429" name="Rectangle 6"/>
          <p:cNvSpPr>
            <a:spLocks noChangeArrowheads="1"/>
          </p:cNvSpPr>
          <p:nvPr/>
        </p:nvSpPr>
        <p:spPr bwMode="auto">
          <a:xfrm>
            <a:off x="1631950" y="38862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l</a:t>
            </a:r>
            <a:r>
              <a:rPr lang="en-US" baseline="-25000">
                <a:solidFill>
                  <a:srgbClr val="008000"/>
                </a:solidFill>
              </a:rPr>
              <a:t>3</a:t>
            </a:r>
            <a:endParaRPr lang="en-US"/>
          </a:p>
        </p:txBody>
      </p:sp>
      <p:sp>
        <p:nvSpPr>
          <p:cNvPr id="60430" name="Oval 7"/>
          <p:cNvSpPr>
            <a:spLocks noChangeArrowheads="1"/>
          </p:cNvSpPr>
          <p:nvPr/>
        </p:nvSpPr>
        <p:spPr bwMode="auto">
          <a:xfrm>
            <a:off x="171450" y="2538413"/>
            <a:ext cx="114300" cy="104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0431" name="TextBox 13"/>
          <p:cNvSpPr txBox="1">
            <a:spLocks noChangeArrowheads="1"/>
          </p:cNvSpPr>
          <p:nvPr/>
        </p:nvSpPr>
        <p:spPr bwMode="auto">
          <a:xfrm>
            <a:off x="171450" y="5853113"/>
            <a:ext cx="2587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Alternative formulations?</a:t>
            </a:r>
          </a:p>
        </p:txBody>
      </p:sp>
      <p:sp>
        <p:nvSpPr>
          <p:cNvPr id="60432" name="Rectangle 15"/>
          <p:cNvSpPr>
            <a:spLocks noChangeArrowheads="1"/>
          </p:cNvSpPr>
          <p:nvPr/>
        </p:nvSpPr>
        <p:spPr bwMode="auto">
          <a:xfrm>
            <a:off x="3752850" y="3198813"/>
            <a:ext cx="2024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8000"/>
                </a:solidFill>
              </a:rPr>
              <a:t>l</a:t>
            </a:r>
            <a:r>
              <a:rPr lang="en-US" baseline="-25000">
                <a:solidFill>
                  <a:srgbClr val="008000"/>
                </a:solidFill>
              </a:rPr>
              <a:t>m</a:t>
            </a:r>
            <a:r>
              <a:rPr lang="en-US">
                <a:solidFill>
                  <a:srgbClr val="008000"/>
                </a:solidFill>
              </a:rPr>
              <a:t>= (</a:t>
            </a:r>
            <a:r>
              <a:rPr lang="en-US" sz="1800" b="1">
                <a:solidFill>
                  <a:srgbClr val="990000"/>
                </a:solidFill>
                <a:latin typeface="Comic Sans MS" pitchFamily="66" charset="0"/>
              </a:rPr>
              <a:t>X</a:t>
            </a:r>
            <a:r>
              <a:rPr lang="en-US" baseline="-25000">
                <a:solidFill>
                  <a:srgbClr val="990000"/>
                </a:solidFill>
                <a:latin typeface="Comic Sans MS" pitchFamily="66" charset="0"/>
              </a:rPr>
              <a:t>∞</a:t>
            </a:r>
            <a:r>
              <a:rPr lang="en-US">
                <a:solidFill>
                  <a:srgbClr val="008000"/>
                </a:solidFill>
              </a:rPr>
              <a:t> x X</a:t>
            </a:r>
            <a:r>
              <a:rPr lang="en-US" baseline="-25000">
                <a:solidFill>
                  <a:srgbClr val="008000"/>
                </a:solidFill>
              </a:rPr>
              <a:t>m</a:t>
            </a:r>
            <a:r>
              <a:rPr lang="en-US">
                <a:solidFill>
                  <a:srgbClr val="008000"/>
                </a:solidFill>
              </a:rPr>
              <a:t>)</a:t>
            </a: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962400" y="3632200"/>
            <a:ext cx="0" cy="1143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Servoing</a:t>
            </a:r>
            <a:br>
              <a:rPr lang="en-US" smtClean="0"/>
            </a:br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116638" cy="46482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Steps in Image-Based Visual </a:t>
            </a:r>
            <a:r>
              <a:rPr lang="en-US" sz="2400" dirty="0" err="1" smtClean="0"/>
              <a:t>Servoing</a:t>
            </a:r>
            <a:endParaRPr lang="en-US" sz="2400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sz="2400" dirty="0" smtClean="0"/>
              <a:t>Specify image alignments 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sz="2400" dirty="0" smtClean="0"/>
              <a:t>Video tracking of regions and features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sz="2400" dirty="0" smtClean="0"/>
              <a:t>Minimize visual error by moving robot</a:t>
            </a:r>
          </a:p>
          <a:p>
            <a:pPr marL="631825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>
              <a:defRPr/>
            </a:pPr>
            <a:r>
              <a:rPr lang="en-US" dirty="0" smtClean="0"/>
              <a:t>Difficulties:</a:t>
            </a:r>
          </a:p>
          <a:p>
            <a:pPr lvl="1">
              <a:defRPr/>
            </a:pPr>
            <a:r>
              <a:rPr lang="en-US" dirty="0" smtClean="0"/>
              <a:t>Tracking: finding </a:t>
            </a:r>
            <a:r>
              <a:rPr lang="en-US" dirty="0" err="1" smtClean="0"/>
              <a:t>trackable</a:t>
            </a:r>
            <a:r>
              <a:rPr lang="en-US" dirty="0" smtClean="0"/>
              <a:t> regions. Tracker robustness and accuracy</a:t>
            </a:r>
          </a:p>
          <a:p>
            <a:pPr lvl="1">
              <a:defRPr/>
            </a:pPr>
            <a:r>
              <a:rPr lang="en-US" dirty="0" smtClean="0"/>
              <a:t>Creating correct and complete specifications can be tedious.</a:t>
            </a:r>
            <a:endParaRPr lang="en-US" dirty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2057400"/>
            <a:ext cx="2646362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4454525"/>
            <a:ext cx="26463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Dorsal and Ventral Pathways</a:t>
            </a:r>
            <a:br>
              <a:rPr lang="en-US" smtClean="0"/>
            </a:br>
            <a:r>
              <a:rPr lang="en-US" smtClean="0"/>
              <a:t>Where/What or Action/Perception?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410200"/>
            <a:ext cx="8915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Humans don’t internalize detailed 3D maps!</a:t>
            </a:r>
          </a:p>
          <a:p>
            <a:pPr>
              <a:defRPr/>
            </a:pPr>
            <a:r>
              <a:rPr lang="en-US" dirty="0" smtClean="0"/>
              <a:t>Use external world as map. </a:t>
            </a:r>
            <a:r>
              <a:rPr lang="en-US" sz="2000" dirty="0" smtClean="0"/>
              <a:t>(</a:t>
            </a:r>
            <a:r>
              <a:rPr lang="en-US" sz="2000" dirty="0" err="1" smtClean="0"/>
              <a:t>Hayhoe</a:t>
            </a:r>
            <a:r>
              <a:rPr lang="en-US" sz="2000" dirty="0" smtClean="0"/>
              <a:t>, </a:t>
            </a:r>
            <a:r>
              <a:rPr lang="en-US" sz="2000" dirty="0" err="1" smtClean="0"/>
              <a:t>Pelz</a:t>
            </a:r>
            <a:r>
              <a:rPr lang="en-US" sz="2000" dirty="0" smtClean="0"/>
              <a:t>, </a:t>
            </a:r>
            <a:r>
              <a:rPr lang="en-US" sz="2000" dirty="0" err="1" smtClean="0"/>
              <a:t>Rensink</a:t>
            </a:r>
            <a:r>
              <a:rPr lang="en-US" sz="2000" dirty="0" smtClean="0"/>
              <a:t>, </a:t>
            </a:r>
            <a:r>
              <a:rPr lang="en-US" sz="2000" dirty="0" err="1" smtClean="0"/>
              <a:t>Goodale</a:t>
            </a:r>
            <a:r>
              <a:rPr lang="en-US" sz="2000" dirty="0" smtClean="0"/>
              <a:t>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9220" name="Picture 4" descr="C:\My Documents\ImageProcCou\HumanVis\DorsalVentralPa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5500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information do we use to move?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91200"/>
            <a:ext cx="8686800" cy="4572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smtClean="0"/>
              <a:t>How about </a:t>
            </a:r>
            <a:r>
              <a:rPr lang="en-US" dirty="0" smtClean="0"/>
              <a:t>other applications?</a:t>
            </a:r>
            <a:endParaRPr lang="en-US" dirty="0" smtClean="0"/>
          </a:p>
          <a:p>
            <a:pPr marL="117475" indent="0">
              <a:buFontTx/>
              <a:buNone/>
              <a:defRPr/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2468" name="Rectangle 1027"/>
          <p:cNvSpPr txBox="1">
            <a:spLocks noChangeArrowheads="1"/>
          </p:cNvSpPr>
          <p:nvPr/>
        </p:nvSpPr>
        <p:spPr bwMode="auto">
          <a:xfrm>
            <a:off x="528638" y="2184400"/>
            <a:ext cx="3444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90513" indent="-1730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</a:pPr>
            <a:r>
              <a:rPr lang="en-US" sz="2000"/>
              <a:t>Recognizable Locations</a:t>
            </a:r>
          </a:p>
        </p:txBody>
      </p:sp>
      <p:grpSp>
        <p:nvGrpSpPr>
          <p:cNvPr id="62469" name="Group 1028"/>
          <p:cNvGrpSpPr>
            <a:grpSpLocks/>
          </p:cNvGrpSpPr>
          <p:nvPr/>
        </p:nvGrpSpPr>
        <p:grpSpPr bwMode="auto">
          <a:xfrm>
            <a:off x="1250950" y="2520950"/>
            <a:ext cx="531813" cy="547688"/>
            <a:chOff x="480" y="1152"/>
            <a:chExt cx="528" cy="528"/>
          </a:xfrm>
        </p:grpSpPr>
        <p:pic>
          <p:nvPicPr>
            <p:cNvPr id="62483" name="Picture 10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" y="1164"/>
              <a:ext cx="378" cy="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1030"/>
            <p:cNvSpPr>
              <a:spLocks noChangeArrowheads="1"/>
            </p:cNvSpPr>
            <p:nvPr/>
          </p:nvSpPr>
          <p:spPr bwMode="auto">
            <a:xfrm>
              <a:off x="480" y="1152"/>
              <a:ext cx="528" cy="5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62470" name="Rectangle 1031"/>
          <p:cNvSpPr>
            <a:spLocks noChangeArrowheads="1"/>
          </p:cNvSpPr>
          <p:nvPr/>
        </p:nvSpPr>
        <p:spPr bwMode="auto">
          <a:xfrm>
            <a:off x="5359400" y="2197100"/>
            <a:ext cx="28448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 eaLnBrk="0" hangingPunct="0">
              <a:spcBef>
                <a:spcPct val="20000"/>
              </a:spcBef>
              <a:buClr>
                <a:srgbClr val="3365FB"/>
              </a:buClr>
              <a:buSzPct val="50000"/>
              <a:buFont typeface="Monotype Sorts"/>
              <a:buChar char="l"/>
            </a:pPr>
            <a:r>
              <a:rPr lang="en-US" sz="2000"/>
              <a:t>Topological Maps</a:t>
            </a:r>
          </a:p>
          <a:p>
            <a:pPr marL="190500" indent="-190500" eaLnBrk="0" hangingPunct="0">
              <a:spcBef>
                <a:spcPct val="20000"/>
              </a:spcBef>
              <a:buClr>
                <a:srgbClr val="3365FB"/>
              </a:buClr>
              <a:buSzPct val="50000"/>
              <a:buFont typeface="Monotype Sorts"/>
              <a:buChar char="l"/>
            </a:pPr>
            <a:endParaRPr lang="en-US" sz="2000"/>
          </a:p>
        </p:txBody>
      </p:sp>
      <p:pic>
        <p:nvPicPr>
          <p:cNvPr id="62471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1425"/>
            <a:ext cx="259080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4310063"/>
            <a:ext cx="238760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10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246563"/>
            <a:ext cx="27432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4" name="Picture 10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2644775"/>
            <a:ext cx="5635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5" name="Picture 10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2841625"/>
            <a:ext cx="5635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6" name="Picture 10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3070225"/>
            <a:ext cx="5635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7" name="Picture 10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3273425"/>
            <a:ext cx="5635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8" name="Picture 10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417888"/>
            <a:ext cx="5635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9" name="Rectangle 1040"/>
          <p:cNvSpPr>
            <a:spLocks noChangeArrowheads="1"/>
          </p:cNvSpPr>
          <p:nvPr/>
        </p:nvSpPr>
        <p:spPr bwMode="auto">
          <a:xfrm>
            <a:off x="752475" y="3911600"/>
            <a:ext cx="2997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 eaLnBrk="0" hangingPunct="0">
              <a:spcBef>
                <a:spcPct val="20000"/>
              </a:spcBef>
              <a:buClr>
                <a:srgbClr val="3365FB"/>
              </a:buClr>
              <a:buSzPct val="50000"/>
              <a:buFont typeface="Monotype Sorts"/>
              <a:buChar char="l"/>
            </a:pPr>
            <a:r>
              <a:rPr lang="en-US" sz="2000"/>
              <a:t>Metric Topological Maps</a:t>
            </a:r>
          </a:p>
        </p:txBody>
      </p:sp>
      <p:sp>
        <p:nvSpPr>
          <p:cNvPr id="62480" name="Rectangle 1041"/>
          <p:cNvSpPr>
            <a:spLocks noChangeArrowheads="1"/>
          </p:cNvSpPr>
          <p:nvPr/>
        </p:nvSpPr>
        <p:spPr bwMode="auto">
          <a:xfrm>
            <a:off x="5486400" y="3911600"/>
            <a:ext cx="28463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 eaLnBrk="0" hangingPunct="0">
              <a:spcBef>
                <a:spcPct val="20000"/>
              </a:spcBef>
              <a:buClr>
                <a:srgbClr val="3365FB"/>
              </a:buClr>
              <a:buSzPct val="50000"/>
              <a:buFont typeface="Monotype Sorts"/>
              <a:buChar char="l"/>
            </a:pPr>
            <a:r>
              <a:rPr lang="en-US" sz="2000"/>
              <a:t>Fully Metric Maps </a:t>
            </a:r>
            <a:r>
              <a:rPr lang="en-US" sz="1800"/>
              <a:t> </a:t>
            </a:r>
          </a:p>
        </p:txBody>
      </p:sp>
      <p:sp>
        <p:nvSpPr>
          <p:cNvPr id="19" name="Text Box 1043"/>
          <p:cNvSpPr txBox="1">
            <a:spLocks noChangeArrowheads="1"/>
          </p:cNvSpPr>
          <p:nvPr/>
        </p:nvSpPr>
        <p:spPr bwMode="auto">
          <a:xfrm rot="16200000">
            <a:off x="8125619" y="3480594"/>
            <a:ext cx="10906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Arial" charset="0"/>
                <a:cs typeface="+mn-cs"/>
              </a:rPr>
              <a:t>Courtesy K. Arras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52400" y="15240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9051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2865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97790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3112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6573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1145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5717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0289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4861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117475" indent="0">
              <a:buFontTx/>
              <a:buNone/>
              <a:defRPr/>
            </a:pPr>
            <a:r>
              <a:rPr lang="en-US" dirty="0" smtClean="0"/>
              <a:t>Mobile robot navigation: </a:t>
            </a:r>
            <a:r>
              <a:rPr lang="en-US" sz="2400" dirty="0" smtClean="0">
                <a:effectLst/>
              </a:rPr>
              <a:t>From appearance to metric SLAM</a:t>
            </a:r>
            <a:endParaRPr lang="en-US" sz="24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Underappreciated topic?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5867400"/>
            <a:ext cx="4572000" cy="15240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smtClean="0"/>
              <a:t>Untapped opportunity?</a:t>
            </a:r>
            <a:endParaRPr lang="en-US" dirty="0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6553200" y="24384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1479 citations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584200" y="2022475"/>
            <a:ext cx="6121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/>
              <a:t>A Comparison and Evaluation of Multi-View Stereo Reconstruction Algorithms</a:t>
            </a:r>
            <a:r>
              <a:rPr lang="en-US" sz="1400"/>
              <a:t>, </a:t>
            </a:r>
          </a:p>
          <a:p>
            <a:pPr eaLnBrk="0" hangingPunct="0"/>
            <a:r>
              <a:rPr lang="en-US" sz="1400"/>
              <a:t>Seitz, Curless, Diebel, Szeliski</a:t>
            </a:r>
            <a:r>
              <a:rPr lang="en-US" sz="1600"/>
              <a:t/>
            </a:r>
            <a:br>
              <a:rPr lang="en-US" sz="1600"/>
            </a:br>
            <a:r>
              <a:rPr lang="en-US" sz="1600"/>
              <a:t>CVPR 2006, vol. 1, pages 519-526. </a:t>
            </a:r>
            <a:endParaRPr lang="en-US"/>
          </a:p>
        </p:txBody>
      </p:sp>
      <p:sp>
        <p:nvSpPr>
          <p:cNvPr id="63494" name="Footer Placeholder 5"/>
          <p:cNvSpPr txBox="1">
            <a:spLocks/>
          </p:cNvSpPr>
          <p:nvPr/>
        </p:nvSpPr>
        <p:spPr bwMode="auto">
          <a:xfrm>
            <a:off x="638175" y="3509963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609600" y="3878263"/>
            <a:ext cx="5486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A. Criminisi, I Reid, A Zisserman</a:t>
            </a:r>
          </a:p>
          <a:p>
            <a:pPr eaLnBrk="0" hangingPunct="0"/>
            <a:r>
              <a:rPr lang="en-US" sz="1600"/>
              <a:t>International Journal of Computer Vision 40 (2), 123-148, 2000</a:t>
            </a:r>
          </a:p>
        </p:txBody>
      </p:sp>
      <p:sp>
        <p:nvSpPr>
          <p:cNvPr id="63496" name="Rectangle 7"/>
          <p:cNvSpPr>
            <a:spLocks noChangeArrowheads="1"/>
          </p:cNvSpPr>
          <p:nvPr/>
        </p:nvSpPr>
        <p:spPr bwMode="auto">
          <a:xfrm>
            <a:off x="6707188" y="3411538"/>
            <a:ext cx="1763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559 citations</a:t>
            </a:r>
          </a:p>
        </p:txBody>
      </p:sp>
      <p:sp>
        <p:nvSpPr>
          <p:cNvPr id="63497" name="Rectangle 8"/>
          <p:cNvSpPr>
            <a:spLocks noChangeArrowheads="1"/>
          </p:cNvSpPr>
          <p:nvPr/>
        </p:nvSpPr>
        <p:spPr bwMode="auto">
          <a:xfrm>
            <a:off x="636588" y="4495800"/>
            <a:ext cx="72088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/>
              <a:t>What tasks can be performed with an uncalibrated stereo vision system? </a:t>
            </a:r>
            <a:r>
              <a:rPr lang="en-US" sz="1600"/>
              <a:t>JP Hespanha, Z Dodds, GD Hager, AS Morse</a:t>
            </a:r>
          </a:p>
          <a:p>
            <a:pPr eaLnBrk="0" hangingPunct="0"/>
            <a:r>
              <a:rPr lang="en-US" sz="1800"/>
              <a:t>International Journal of Computer Vision 35 (1), 65-85, 1999</a:t>
            </a:r>
          </a:p>
        </p:txBody>
      </p:sp>
      <p:sp>
        <p:nvSpPr>
          <p:cNvPr id="63498" name="Rectangle 9"/>
          <p:cNvSpPr>
            <a:spLocks noChangeArrowheads="1"/>
          </p:cNvSpPr>
          <p:nvPr/>
        </p:nvSpPr>
        <p:spPr bwMode="auto">
          <a:xfrm>
            <a:off x="6783388" y="5173663"/>
            <a:ext cx="160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34 citations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projective camera vision and screen GUI: Pointing </a:t>
            </a:r>
          </a:p>
        </p:txBody>
      </p:sp>
      <p:pic>
        <p:nvPicPr>
          <p:cNvPr id="4" name="pizza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1319213"/>
            <a:ext cx="9601200" cy="5519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projective camera vision and screen GUI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Without physical GUI: Gestures and pointing</a:t>
            </a:r>
          </a:p>
          <a:p>
            <a:pPr>
              <a:defRPr/>
            </a:pPr>
            <a:r>
              <a:rPr lang="en-US" dirty="0" smtClean="0"/>
              <a:t>Combine modalities: Camera vision, RGBD, force …</a:t>
            </a:r>
          </a:p>
          <a:p>
            <a:pPr>
              <a:defRPr/>
            </a:pPr>
            <a:r>
              <a:rPr lang="en-US" dirty="0" smtClean="0"/>
              <a:t>Use sensory feedback and calibration level most appropriate for task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Precise visual alignments can be combined with approximate Euclidean, (e.g. hold glass up)</a:t>
            </a:r>
          </a:p>
          <a:p>
            <a:pPr lvl="1">
              <a:defRPr/>
            </a:pPr>
            <a:r>
              <a:rPr lang="en-US" dirty="0" smtClean="0"/>
              <a:t>Force feedback can maintain contact with surface, and visual feedback define the motion on the surface.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457200"/>
            <a:ext cx="8686800" cy="1905000"/>
          </a:xfrm>
        </p:spPr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057400"/>
            <a:ext cx="80010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More information:</a:t>
            </a:r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Downloadable renderer+models</a:t>
            </a:r>
          </a:p>
          <a:p>
            <a:pPr marL="404813" lvl="1" indent="0" algn="ctr" eaLnBrk="1" hangingPunct="1">
              <a:buFontTx/>
              <a:buNone/>
              <a:defRPr/>
            </a:pPr>
            <a:r>
              <a:rPr lang="en-US" smtClean="0">
                <a:solidFill>
                  <a:schemeClr val="bg2"/>
                </a:solidFill>
              </a:rPr>
              <a:t>www.cs.ualberta.ca/~vis/ibmr</a:t>
            </a:r>
            <a:endParaRPr lang="en-US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Capturing software + IEEE VR tutorial text</a:t>
            </a:r>
          </a:p>
          <a:p>
            <a:pPr marL="404813" lvl="1" indent="0" algn="ctr" eaLnBrk="1" hangingPunct="1">
              <a:buFontTx/>
              <a:buNone/>
              <a:defRPr/>
            </a:pPr>
            <a:r>
              <a:rPr lang="en-US" smtClean="0">
                <a:solidFill>
                  <a:schemeClr val="bg2"/>
                </a:solidFill>
              </a:rPr>
              <a:t>www.cs.ualberta.ca/~vis/VR2003tut</a:t>
            </a:r>
            <a:endParaRPr lang="en-US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Main references for this talk: </a:t>
            </a:r>
          </a:p>
          <a:p>
            <a:pPr algn="l" eaLnBrk="1" hangingPunct="1">
              <a:defRPr/>
            </a:pPr>
            <a:r>
              <a:rPr lang="en-US" smtClean="0">
                <a:solidFill>
                  <a:schemeClr val="bg2"/>
                </a:solidFill>
              </a:rPr>
              <a:t>       </a:t>
            </a:r>
            <a:r>
              <a:rPr lang="en-US" sz="2400" smtClean="0">
                <a:solidFill>
                  <a:schemeClr val="bg2"/>
                </a:solidFill>
              </a:rPr>
              <a:t>Jagersand et al “Three Tier Model” 3DPVT 2008 ….</a:t>
            </a:r>
          </a:p>
          <a:p>
            <a:pPr algn="l" eaLnBrk="1" hangingPunct="1">
              <a:defRPr/>
            </a:pPr>
            <a:r>
              <a:rPr lang="en-US" sz="2400" smtClean="0">
                <a:solidFill>
                  <a:schemeClr val="bg2"/>
                </a:solidFill>
              </a:rPr>
              <a:t>         Jagersand “Image-based Animation…” CVPR 1997</a:t>
            </a:r>
            <a:endParaRPr lang="en-US" sz="2400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More papers: </a:t>
            </a:r>
            <a:r>
              <a:rPr lang="en-US" smtClean="0">
                <a:solidFill>
                  <a:schemeClr val="bg2"/>
                </a:solidFill>
              </a:rPr>
              <a:t>www.cs.ualberta.ca/~jag</a:t>
            </a:r>
          </a:p>
        </p:txBody>
      </p:sp>
      <p:pic>
        <p:nvPicPr>
          <p:cNvPr id="147460" name="Video1.mpg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22" fill="hold"/>
                                        <p:tgtEl>
                                          <p:spTgt spid="14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746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7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0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kingPizza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888" y="762000"/>
            <a:ext cx="8458201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itle 1"/>
          <p:cNvSpPr txBox="1">
            <a:spLocks/>
          </p:cNvSpPr>
          <p:nvPr/>
        </p:nvSpPr>
        <p:spPr bwMode="auto">
          <a:xfrm>
            <a:off x="914400" y="-304800"/>
            <a:ext cx="396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>
                <a:solidFill>
                  <a:srgbClr val="FFFF00"/>
                </a:solidFill>
              </a:rPr>
              <a:t>Making Pizza with my robot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600">
                <a:solidFill>
                  <a:srgbClr val="FFFF00"/>
                </a:solidFill>
              </a:rPr>
              <a:t>3</a:t>
            </a:r>
            <a:r>
              <a:rPr lang="en-US" sz="1600" baseline="30000">
                <a:solidFill>
                  <a:srgbClr val="FFFF00"/>
                </a:solidFill>
              </a:rPr>
              <a:t>rd</a:t>
            </a:r>
            <a:r>
              <a:rPr lang="en-US" sz="1600">
                <a:solidFill>
                  <a:srgbClr val="FFFF00"/>
                </a:solidFill>
              </a:rPr>
              <a:t> Prize ICRA’15 Video competition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BulbMeRobot.mpg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3276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itle 1"/>
          <p:cNvSpPr txBox="1">
            <a:spLocks/>
          </p:cNvSpPr>
          <p:nvPr/>
        </p:nvSpPr>
        <p:spPr bwMode="auto">
          <a:xfrm>
            <a:off x="1143000" y="5562600"/>
            <a:ext cx="396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/>
              <a:t>Change a Lightbulb</a:t>
            </a:r>
            <a:br>
              <a:rPr lang="en-US"/>
            </a:br>
            <a:r>
              <a:rPr lang="en-US" sz="1600"/>
              <a:t>ICRA’97 Video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6607175"/>
            <a:ext cx="8686800" cy="6096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6567" name="Title 1"/>
          <p:cNvSpPr>
            <a:spLocks noGrp="1"/>
          </p:cNvSpPr>
          <p:nvPr>
            <p:ph type="title"/>
          </p:nvPr>
        </p:nvSpPr>
        <p:spPr>
          <a:xfrm>
            <a:off x="3352800" y="2514600"/>
            <a:ext cx="3200400" cy="1219200"/>
          </a:xfrm>
          <a:solidFill>
            <a:schemeClr val="accent1">
              <a:alpha val="25098"/>
            </a:schemeClr>
          </a:solidFill>
        </p:spPr>
        <p:txBody>
          <a:bodyPr/>
          <a:lstStyle/>
          <a:p>
            <a:r>
              <a:rPr lang="en-US" smtClean="0"/>
              <a:t>Questions?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processing: Image motion and tracking</a:t>
            </a:r>
          </a:p>
          <a:p>
            <a:r>
              <a:rPr lang="en-US" dirty="0" smtClean="0"/>
              <a:t>2D projective geometry</a:t>
            </a:r>
          </a:p>
          <a:p>
            <a:r>
              <a:rPr lang="en-US" dirty="0" smtClean="0"/>
              <a:t>3D projective geometry</a:t>
            </a:r>
          </a:p>
          <a:p>
            <a:r>
              <a:rPr lang="en-US" dirty="0" smtClean="0"/>
              <a:t>Cameras, their math model and calibration</a:t>
            </a:r>
          </a:p>
          <a:p>
            <a:r>
              <a:rPr lang="en-US" dirty="0" smtClean="0"/>
              <a:t>Two-camera “stereo” 3D reconstruction</a:t>
            </a:r>
          </a:p>
          <a:p>
            <a:r>
              <a:rPr lang="en-US" dirty="0" smtClean="0"/>
              <a:t>Multi-view geometry and general 3D reconstruct.</a:t>
            </a:r>
          </a:p>
          <a:p>
            <a:r>
              <a:rPr lang="en-US" dirty="0" smtClean="0"/>
              <a:t>Light, surface reflectance and math modeling</a:t>
            </a:r>
          </a:p>
          <a:p>
            <a:r>
              <a:rPr lang="en-US" dirty="0" smtClean="0"/>
              <a:t>Computer vision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Challenges:</a:t>
            </a:r>
            <a:br>
              <a:rPr lang="en-US" dirty="0" smtClean="0"/>
            </a:br>
            <a:r>
              <a:rPr lang="en-US" dirty="0" smtClean="0"/>
              <a:t>Geometric size ambiguity</a:t>
            </a:r>
            <a:endParaRPr lang="en-US" dirty="0" smtClean="0"/>
          </a:p>
        </p:txBody>
      </p:sp>
      <p:pic>
        <p:nvPicPr>
          <p:cNvPr id="12291" name="Picture 3" descr="C:\POWERPNT\GR299\Ames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5475" y="1828800"/>
            <a:ext cx="535305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2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igneLake">
  <a:themeElements>
    <a:clrScheme name="Office Them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MaligneLake</Template>
  <TotalTime>5411</TotalTime>
  <Words>2066</Words>
  <Application>Microsoft Office PowerPoint</Application>
  <PresentationFormat>On-screen Show (4:3)</PresentationFormat>
  <Paragraphs>547</Paragraphs>
  <Slides>75</Slides>
  <Notes>14</Notes>
  <HiddenSlides>24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90" baseType="lpstr">
      <vt:lpstr>Times New Roman</vt:lpstr>
      <vt:lpstr>Arial</vt:lpstr>
      <vt:lpstr>Calibri</vt:lpstr>
      <vt:lpstr>Tahoma</vt:lpstr>
      <vt:lpstr>ＭＳ Ｐゴシック</vt:lpstr>
      <vt:lpstr>Wingdings</vt:lpstr>
      <vt:lpstr>Times</vt:lpstr>
      <vt:lpstr>Comic Sans MS</vt:lpstr>
      <vt:lpstr>Symbol</vt:lpstr>
      <vt:lpstr>Monotype Sorts</vt:lpstr>
      <vt:lpstr>MaligneLake</vt:lpstr>
      <vt:lpstr>Photo Editor Photo</vt:lpstr>
      <vt:lpstr>Equation</vt:lpstr>
      <vt:lpstr>Microsoft Equation 3.0</vt:lpstr>
      <vt:lpstr>Equation Magic</vt:lpstr>
      <vt:lpstr>3D Geometric Computer Vision  </vt:lpstr>
      <vt:lpstr>Multi-view geometry</vt:lpstr>
      <vt:lpstr>Multi-view Geometry</vt:lpstr>
      <vt:lpstr>Multi-view Geometry</vt:lpstr>
      <vt:lpstr>Multi-view Geometry</vt:lpstr>
      <vt:lpstr>Middlebury multi-view benchmark</vt:lpstr>
      <vt:lpstr>Dorsal and Ventral Pathways Where/What or Action/Perception?</vt:lpstr>
      <vt:lpstr>Course content</vt:lpstr>
      <vt:lpstr>Challenges: Geometric size ambiguity</vt:lpstr>
      <vt:lpstr>Challenges Light / photometric ambiguity</vt:lpstr>
      <vt:lpstr>Challenges Light / photometric ambiguity  </vt:lpstr>
      <vt:lpstr>Fundamental types of video processing “Visual motion detecton”</vt:lpstr>
      <vt:lpstr>Fundamental types of video processing  “Visual Tracking” / Stabilization</vt:lpstr>
      <vt:lpstr>Intensity images / video non-trivial to get information</vt:lpstr>
      <vt:lpstr>MTF – Modular Tracking Framework</vt:lpstr>
      <vt:lpstr>Application: Augmenter Reality</vt:lpstr>
      <vt:lpstr>Beyond 3D  Non-rigid and articulated motion</vt:lpstr>
      <vt:lpstr>Beyond 3D: Non-rigid and articulated motion</vt:lpstr>
      <vt:lpstr>Uses of partial information from  2D-3D camera geometry</vt:lpstr>
      <vt:lpstr>Geometric Cues</vt:lpstr>
      <vt:lpstr>Estimating Height</vt:lpstr>
      <vt:lpstr>Geometry for hand-eye coordination Image-Based Visual Servoing (IBVS)</vt:lpstr>
      <vt:lpstr> Intro to Image-based Visual Servoing IBVS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u,v Image-Space Error</vt:lpstr>
      <vt:lpstr>Conventional Robotics: Motion command in Eucl. base coord</vt:lpstr>
      <vt:lpstr>Problem: Lots of coordinate frames to calibrate</vt:lpstr>
      <vt:lpstr> Use only camera coord.  Uncalibrated Visual Servoing                   Jagersand’94,96,00 Hosoda, Asada’94,  97</vt:lpstr>
      <vt:lpstr>Can use 1,2,..n cameras Fixed or on robot</vt:lpstr>
      <vt:lpstr>Two fixed cameras</vt:lpstr>
      <vt:lpstr>Two fixed cameras</vt:lpstr>
      <vt:lpstr>Two fixed cameras</vt:lpstr>
      <vt:lpstr>Two fixed cameras</vt:lpstr>
      <vt:lpstr>How to specify a visual task?</vt:lpstr>
      <vt:lpstr>Task and Image Specifications</vt:lpstr>
      <vt:lpstr>Visual specifications</vt:lpstr>
      <vt:lpstr>Visual specifications 2</vt:lpstr>
      <vt:lpstr>Review of projective geometry The 2D projective plane</vt:lpstr>
      <vt:lpstr>  The 2D projective plane</vt:lpstr>
      <vt:lpstr>Projective Lines</vt:lpstr>
      <vt:lpstr>Conics</vt:lpstr>
      <vt:lpstr>Projective transformations</vt:lpstr>
      <vt:lpstr>Homographies a generalization of affine and Euclidean transforms</vt:lpstr>
      <vt:lpstr>PowerPoint Presentation</vt:lpstr>
      <vt:lpstr>How to define a visual task?</vt:lpstr>
      <vt:lpstr>Visually defined alignment: basic</vt:lpstr>
      <vt:lpstr>Some more visual alignments</vt:lpstr>
      <vt:lpstr>Now: Language for visual alignments What else do we need?</vt:lpstr>
      <vt:lpstr>ViTa: Visual Task spec. for Manip. Mona Gridseth, Martin Jagersand ICRA’16</vt:lpstr>
      <vt:lpstr>ViTa: Visual Task spec. for Manip. Mona Gridseth, Martin Jagersand ICRA’16</vt:lpstr>
      <vt:lpstr>Composing basic visual alignments 1. Parallel</vt:lpstr>
      <vt:lpstr>Composing basic visual alignments 1. Parallel constrains</vt:lpstr>
      <vt:lpstr>Composing basic visual alignments  2. Serial seqencing</vt:lpstr>
      <vt:lpstr>Serial Composition Solving whole real tasks</vt:lpstr>
      <vt:lpstr>Previous alignments just examples. Can use any invariants for the level of calibration available </vt:lpstr>
      <vt:lpstr> Use only camera coord.  Uncalibrated Visual Servoing                   Jagersand’94,96,00 Hosoda, Asada’94,  97</vt:lpstr>
      <vt:lpstr>Visual Ambiguity </vt:lpstr>
      <vt:lpstr>Visual ambiguity</vt:lpstr>
      <vt:lpstr> ambiguity</vt:lpstr>
      <vt:lpstr>Task Ambiguity</vt:lpstr>
      <vt:lpstr>Task Ambiguity</vt:lpstr>
      <vt:lpstr>Solve the cut in the middle task?</vt:lpstr>
      <vt:lpstr>Solve the cut in the middle task?</vt:lpstr>
      <vt:lpstr>Solve the cut in the middle task?</vt:lpstr>
      <vt:lpstr>Visual Servoing Summary</vt:lpstr>
      <vt:lpstr>What information do we use to move?</vt:lpstr>
      <vt:lpstr>Underappreciated topic?</vt:lpstr>
      <vt:lpstr>Beyond projective camera vision and screen GUI: Pointing </vt:lpstr>
      <vt:lpstr>Beyond projective camera vision and screen GUI </vt:lpstr>
      <vt:lpstr>Questions?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3D vision using several different multiview geometry constraints</dc:title>
  <dc:creator>jag</dc:creator>
  <cp:lastModifiedBy>jag</cp:lastModifiedBy>
  <cp:revision>133</cp:revision>
  <cp:lastPrinted>2017-01-10T23:46:30Z</cp:lastPrinted>
  <dcterms:created xsi:type="dcterms:W3CDTF">2016-05-27T23:29:06Z</dcterms:created>
  <dcterms:modified xsi:type="dcterms:W3CDTF">2018-01-09T20:40:11Z</dcterms:modified>
</cp:coreProperties>
</file>