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76" r:id="rId3"/>
    <p:sldId id="294" r:id="rId4"/>
    <p:sldId id="300" r:id="rId5"/>
    <p:sldId id="301" r:id="rId6"/>
    <p:sldId id="275" r:id="rId7"/>
    <p:sldId id="277" r:id="rId8"/>
    <p:sldId id="278" r:id="rId9"/>
    <p:sldId id="279" r:id="rId10"/>
    <p:sldId id="285" r:id="rId11"/>
    <p:sldId id="287" r:id="rId12"/>
    <p:sldId id="288" r:id="rId13"/>
    <p:sldId id="291" r:id="rId14"/>
    <p:sldId id="259" r:id="rId15"/>
    <p:sldId id="260" r:id="rId16"/>
    <p:sldId id="263" r:id="rId17"/>
    <p:sldId id="290" r:id="rId18"/>
    <p:sldId id="264" r:id="rId19"/>
    <p:sldId id="265" r:id="rId20"/>
    <p:sldId id="269" r:id="rId21"/>
    <p:sldId id="297" r:id="rId22"/>
    <p:sldId id="298" r:id="rId23"/>
    <p:sldId id="299" r:id="rId24"/>
    <p:sldId id="261" r:id="rId25"/>
    <p:sldId id="266" r:id="rId26"/>
    <p:sldId id="286" r:id="rId27"/>
    <p:sldId id="270" r:id="rId28"/>
    <p:sldId id="262" r:id="rId29"/>
    <p:sldId id="289" r:id="rId30"/>
  </p:sldIdLst>
  <p:sldSz cx="9144000" cy="6858000" type="screen4x3"/>
  <p:notesSz cx="6858000" cy="98742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1" autoAdjust="0"/>
    <p:restoredTop sz="69988" autoAdjust="0"/>
  </p:normalViewPr>
  <p:slideViewPr>
    <p:cSldViewPr>
      <p:cViewPr varScale="1">
        <p:scale>
          <a:sx n="60" d="100"/>
          <a:sy n="60" d="100"/>
        </p:scale>
        <p:origin x="-128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9371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93713"/>
          </a:xfrm>
          <a:prstGeom prst="rect">
            <a:avLst/>
          </a:prstGeom>
        </p:spPr>
        <p:txBody>
          <a:bodyPr vert="horz" lIns="91440" tIns="45720" rIns="91440" bIns="45720" rtlCol="0"/>
          <a:lstStyle>
            <a:lvl1pPr algn="r">
              <a:defRPr sz="1200"/>
            </a:lvl1pPr>
          </a:lstStyle>
          <a:p>
            <a:fld id="{F7E948CD-4667-46F4-A713-C6AF7D4B2824}" type="datetimeFigureOut">
              <a:rPr lang="de-DE" smtClean="0"/>
              <a:pPr/>
              <a:t>28.09.2010</a:t>
            </a:fld>
            <a:endParaRPr lang="de-DE"/>
          </a:p>
        </p:txBody>
      </p:sp>
      <p:sp>
        <p:nvSpPr>
          <p:cNvPr id="4" name="Folienbildplatzhalter 3"/>
          <p:cNvSpPr>
            <a:spLocks noGrp="1" noRot="1" noChangeAspect="1"/>
          </p:cNvSpPr>
          <p:nvPr>
            <p:ph type="sldImg" idx="2"/>
          </p:nvPr>
        </p:nvSpPr>
        <p:spPr>
          <a:xfrm>
            <a:off x="962025" y="741363"/>
            <a:ext cx="4933950" cy="370205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690269"/>
            <a:ext cx="5486400" cy="444341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378824"/>
            <a:ext cx="2971800" cy="49371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9378824"/>
            <a:ext cx="2971800" cy="493713"/>
          </a:xfrm>
          <a:prstGeom prst="rect">
            <a:avLst/>
          </a:prstGeom>
        </p:spPr>
        <p:txBody>
          <a:bodyPr vert="horz" lIns="91440" tIns="45720" rIns="91440" bIns="45720" rtlCol="0" anchor="b"/>
          <a:lstStyle>
            <a:lvl1pPr algn="r">
              <a:defRPr sz="1200"/>
            </a:lvl1pPr>
          </a:lstStyle>
          <a:p>
            <a:fld id="{36FAC51D-39B8-4AB1-91A8-B4683DE85EF2}"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6FAC51D-39B8-4AB1-91A8-B4683DE85EF2}" type="slidenum">
              <a:rPr lang="de-DE" smtClean="0"/>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In</a:t>
            </a:r>
            <a:r>
              <a:rPr lang="de-DE" baseline="0" dirty="0" smtClean="0"/>
              <a:t> </a:t>
            </a:r>
            <a:r>
              <a:rPr lang="de-DE" baseline="0" dirty="0" err="1" smtClean="0"/>
              <a:t>the</a:t>
            </a:r>
            <a:r>
              <a:rPr lang="de-DE" baseline="0" dirty="0" smtClean="0"/>
              <a:t> </a:t>
            </a:r>
            <a:r>
              <a:rPr lang="de-DE" baseline="0" dirty="0" err="1" smtClean="0"/>
              <a:t>following</a:t>
            </a:r>
            <a:r>
              <a:rPr lang="de-DE" baseline="0" dirty="0" smtClean="0"/>
              <a:t> </a:t>
            </a:r>
            <a:r>
              <a:rPr lang="de-DE" baseline="0" dirty="0" err="1" smtClean="0"/>
              <a:t>we</a:t>
            </a:r>
            <a:r>
              <a:rPr lang="de-DE" baseline="0" dirty="0" smtClean="0"/>
              <a:t> </a:t>
            </a:r>
            <a:r>
              <a:rPr lang="de-DE" baseline="0" dirty="0" err="1" smtClean="0"/>
              <a:t>take</a:t>
            </a:r>
            <a:r>
              <a:rPr lang="de-DE" baseline="0" dirty="0" smtClean="0"/>
              <a:t> </a:t>
            </a:r>
            <a:r>
              <a:rPr lang="de-DE" b="1" baseline="0" dirty="0" smtClean="0"/>
              <a:t>a </a:t>
            </a:r>
            <a:r>
              <a:rPr lang="de-DE" b="1" baseline="0" dirty="0" err="1" smtClean="0"/>
              <a:t>look</a:t>
            </a:r>
            <a:r>
              <a:rPr lang="de-DE" b="1" baseline="0" dirty="0" smtClean="0"/>
              <a:t> </a:t>
            </a:r>
            <a:r>
              <a:rPr lang="de-DE" b="1" baseline="0" dirty="0" err="1" smtClean="0"/>
              <a:t>at</a:t>
            </a:r>
            <a:r>
              <a:rPr lang="de-DE" b="1" baseline="0" dirty="0" smtClean="0"/>
              <a:t> </a:t>
            </a:r>
            <a:r>
              <a:rPr lang="de-DE" b="1" baseline="0" dirty="0" err="1" smtClean="0"/>
              <a:t>some</a:t>
            </a:r>
            <a:r>
              <a:rPr lang="de-DE" b="1" baseline="0" dirty="0" smtClean="0"/>
              <a:t> </a:t>
            </a:r>
            <a:r>
              <a:rPr lang="de-DE" b="1" baseline="0" dirty="0" err="1" smtClean="0"/>
              <a:t>improvements</a:t>
            </a:r>
            <a:r>
              <a:rPr lang="de-DE" b="1" baseline="0" dirty="0" smtClean="0"/>
              <a:t> </a:t>
            </a:r>
            <a:r>
              <a:rPr lang="de-DE" baseline="0" dirty="0" err="1" smtClean="0"/>
              <a:t>of</a:t>
            </a:r>
            <a:r>
              <a:rPr lang="de-DE" baseline="0" dirty="0" smtClean="0"/>
              <a:t> </a:t>
            </a:r>
            <a:r>
              <a:rPr lang="de-DE" baseline="0" dirty="0" err="1" smtClean="0"/>
              <a:t>this</a:t>
            </a:r>
            <a:r>
              <a:rPr lang="de-DE" baseline="0" dirty="0" smtClean="0"/>
              <a:t> </a:t>
            </a:r>
            <a:r>
              <a:rPr lang="de-DE" baseline="0" dirty="0" err="1" smtClean="0"/>
              <a:t>algorithm</a:t>
            </a:r>
            <a:r>
              <a:rPr lang="de-DE" baseline="0" dirty="0" smtClean="0"/>
              <a:t>, </a:t>
            </a:r>
          </a:p>
          <a:p>
            <a:endParaRPr lang="de-DE" baseline="0" dirty="0" smtClean="0"/>
          </a:p>
          <a:p>
            <a:r>
              <a:rPr lang="de-DE" baseline="0" dirty="0" err="1" smtClean="0"/>
              <a:t>where</a:t>
            </a:r>
            <a:r>
              <a:rPr lang="de-DE" baseline="0" dirty="0" smtClean="0"/>
              <a:t> </a:t>
            </a:r>
            <a:r>
              <a:rPr lang="de-DE" baseline="0" dirty="0" err="1" smtClean="0"/>
              <a:t>the</a:t>
            </a:r>
            <a:r>
              <a:rPr lang="de-DE" baseline="0" dirty="0" smtClean="0"/>
              <a:t> </a:t>
            </a:r>
            <a:r>
              <a:rPr lang="de-DE" baseline="0" dirty="0" err="1" smtClean="0"/>
              <a:t>first</a:t>
            </a:r>
            <a:r>
              <a:rPr lang="de-DE" baseline="0" dirty="0" smtClean="0"/>
              <a:t> </a:t>
            </a:r>
            <a:r>
              <a:rPr lang="de-DE" baseline="0" dirty="0" err="1" smtClean="0"/>
              <a:t>one</a:t>
            </a:r>
            <a:r>
              <a:rPr lang="de-DE" baseline="0" dirty="0" smtClean="0"/>
              <a:t>, </a:t>
            </a:r>
            <a:r>
              <a:rPr lang="de-DE" b="1" baseline="0" dirty="0" err="1" smtClean="0"/>
              <a:t>the</a:t>
            </a:r>
            <a:r>
              <a:rPr lang="de-DE" b="1" baseline="0" dirty="0" smtClean="0"/>
              <a:t> inverse </a:t>
            </a:r>
            <a:r>
              <a:rPr lang="de-DE" b="1" baseline="0" dirty="0" err="1" smtClean="0"/>
              <a:t>compositional</a:t>
            </a:r>
            <a:r>
              <a:rPr lang="de-DE" b="1" baseline="0" dirty="0" smtClean="0"/>
              <a:t> </a:t>
            </a:r>
            <a:r>
              <a:rPr lang="de-DE" baseline="0" dirty="0" err="1" smtClean="0"/>
              <a:t>algorithm</a:t>
            </a:r>
            <a:r>
              <a:rPr lang="de-DE" baseline="0" dirty="0" smtClean="0"/>
              <a:t>, </a:t>
            </a:r>
            <a:r>
              <a:rPr lang="de-DE" baseline="0" dirty="0" err="1" smtClean="0"/>
              <a:t>addresses</a:t>
            </a:r>
            <a:r>
              <a:rPr lang="de-DE" baseline="0" dirty="0" smtClean="0"/>
              <a:t> </a:t>
            </a:r>
            <a:r>
              <a:rPr lang="de-DE" baseline="0" dirty="0" err="1" smtClean="0"/>
              <a:t>the</a:t>
            </a:r>
            <a:r>
              <a:rPr lang="de-DE" baseline="0" dirty="0" smtClean="0"/>
              <a:t> </a:t>
            </a:r>
            <a:r>
              <a:rPr lang="de-DE" baseline="0" dirty="0" err="1" smtClean="0"/>
              <a:t>computation</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Jacobian</a:t>
            </a:r>
            <a:r>
              <a:rPr lang="de-DE" baseline="0" dirty="0" smtClean="0"/>
              <a:t>, </a:t>
            </a:r>
            <a:r>
              <a:rPr lang="de-DE" baseline="0" dirty="0" err="1" smtClean="0"/>
              <a:t>which</a:t>
            </a:r>
            <a:r>
              <a:rPr lang="de-DE" baseline="0" dirty="0" smtClean="0"/>
              <a:t> </a:t>
            </a:r>
            <a:r>
              <a:rPr lang="de-DE" baseline="0" dirty="0" err="1" smtClean="0"/>
              <a:t>can</a:t>
            </a:r>
            <a:r>
              <a:rPr lang="de-DE" baseline="0" dirty="0" smtClean="0"/>
              <a:t> </a:t>
            </a:r>
            <a:r>
              <a:rPr lang="de-DE" baseline="0" dirty="0" err="1" smtClean="0"/>
              <a:t>be</a:t>
            </a:r>
            <a:r>
              <a:rPr lang="de-DE" baseline="0" dirty="0" smtClean="0"/>
              <a:t> </a:t>
            </a:r>
            <a:r>
              <a:rPr lang="de-DE" b="1" baseline="0" dirty="0" err="1" smtClean="0"/>
              <a:t>fixed</a:t>
            </a:r>
            <a:r>
              <a:rPr lang="de-DE" b="1" baseline="0" dirty="0" smtClean="0"/>
              <a:t> </a:t>
            </a:r>
            <a:r>
              <a:rPr lang="de-DE" b="1" baseline="0" dirty="0" err="1" smtClean="0"/>
              <a:t>by</a:t>
            </a:r>
            <a:r>
              <a:rPr lang="de-DE" b="1" baseline="0" dirty="0" smtClean="0"/>
              <a:t> </a:t>
            </a:r>
            <a:r>
              <a:rPr lang="de-DE" b="1" baseline="0" dirty="0" err="1" smtClean="0"/>
              <a:t>reformulating</a:t>
            </a:r>
            <a:r>
              <a:rPr lang="de-DE" b="1" baseline="0" dirty="0" smtClean="0"/>
              <a:t> </a:t>
            </a:r>
            <a:r>
              <a:rPr lang="de-DE" b="1" baseline="0" dirty="0" err="1" smtClean="0"/>
              <a:t>the</a:t>
            </a:r>
            <a:r>
              <a:rPr lang="de-DE" b="1" baseline="0" dirty="0" smtClean="0"/>
              <a:t> </a:t>
            </a:r>
            <a:r>
              <a:rPr lang="de-DE" b="1" baseline="0" dirty="0" err="1" smtClean="0"/>
              <a:t>image</a:t>
            </a:r>
            <a:r>
              <a:rPr lang="de-DE" b="1" baseline="0" dirty="0" smtClean="0"/>
              <a:t> </a:t>
            </a:r>
            <a:r>
              <a:rPr lang="de-DE" b="1" baseline="0" dirty="0" err="1" smtClean="0"/>
              <a:t>alignment</a:t>
            </a:r>
            <a:r>
              <a:rPr lang="de-DE" b="1" baseline="0" dirty="0" smtClean="0"/>
              <a:t> </a:t>
            </a:r>
            <a:r>
              <a:rPr lang="de-DE" b="1" baseline="0" dirty="0" err="1" smtClean="0"/>
              <a:t>process</a:t>
            </a:r>
            <a:r>
              <a:rPr lang="de-DE" baseline="0" dirty="0" smtClean="0"/>
              <a:t>.</a:t>
            </a:r>
          </a:p>
          <a:p>
            <a:endParaRPr lang="de-DE" baseline="0" dirty="0" smtClean="0"/>
          </a:p>
          <a:p>
            <a:r>
              <a:rPr lang="de-DE" baseline="0" dirty="0" err="1" smtClean="0"/>
              <a:t>Then</a:t>
            </a:r>
            <a:r>
              <a:rPr lang="de-DE" baseline="0" dirty="0" smtClean="0"/>
              <a:t> </a:t>
            </a:r>
            <a:r>
              <a:rPr lang="de-DE" baseline="0" dirty="0" err="1" smtClean="0"/>
              <a:t>we</a:t>
            </a:r>
            <a:r>
              <a:rPr lang="de-DE" baseline="0" dirty="0" smtClean="0"/>
              <a:t> will </a:t>
            </a:r>
            <a:r>
              <a:rPr lang="de-DE" baseline="0" dirty="0" err="1" smtClean="0"/>
              <a:t>take</a:t>
            </a:r>
            <a:r>
              <a:rPr lang="de-DE" baseline="0" dirty="0" smtClean="0"/>
              <a:t> a </a:t>
            </a:r>
            <a:r>
              <a:rPr lang="de-DE" baseline="0" dirty="0" err="1" smtClean="0"/>
              <a:t>very</a:t>
            </a:r>
            <a:r>
              <a:rPr lang="de-DE" baseline="0" dirty="0" smtClean="0"/>
              <a:t> </a:t>
            </a:r>
            <a:r>
              <a:rPr lang="de-DE" baseline="0" dirty="0" err="1" smtClean="0"/>
              <a:t>brief</a:t>
            </a:r>
            <a:r>
              <a:rPr lang="de-DE" baseline="0" dirty="0" smtClean="0"/>
              <a:t> </a:t>
            </a:r>
            <a:r>
              <a:rPr lang="de-DE" baseline="0" dirty="0" err="1" smtClean="0"/>
              <a:t>look</a:t>
            </a:r>
            <a:r>
              <a:rPr lang="de-DE" baseline="0" dirty="0" smtClean="0"/>
              <a:t> </a:t>
            </a:r>
            <a:r>
              <a:rPr lang="de-DE" baseline="0" dirty="0" err="1" smtClean="0"/>
              <a:t>at</a:t>
            </a:r>
            <a:r>
              <a:rPr lang="de-DE" baseline="0" dirty="0" smtClean="0"/>
              <a:t> </a:t>
            </a:r>
            <a:r>
              <a:rPr lang="de-DE" baseline="0" dirty="0" err="1" smtClean="0"/>
              <a:t>the</a:t>
            </a:r>
            <a:r>
              <a:rPr lang="de-DE" baseline="0" dirty="0" smtClean="0"/>
              <a:t> </a:t>
            </a:r>
            <a:r>
              <a:rPr lang="de-DE" b="1" baseline="0" dirty="0" err="1" smtClean="0"/>
              <a:t>Efficient</a:t>
            </a:r>
            <a:r>
              <a:rPr lang="de-DE" b="1" baseline="0" dirty="0" smtClean="0"/>
              <a:t> Second-Order </a:t>
            </a:r>
            <a:r>
              <a:rPr lang="de-DE" b="1" baseline="0" dirty="0" err="1" smtClean="0"/>
              <a:t>Minimization</a:t>
            </a:r>
            <a:r>
              <a:rPr lang="de-DE" baseline="0" dirty="0" smtClean="0"/>
              <a:t>, </a:t>
            </a:r>
            <a:r>
              <a:rPr lang="de-DE" baseline="0" dirty="0" err="1" smtClean="0"/>
              <a:t>which</a:t>
            </a:r>
            <a:r>
              <a:rPr lang="de-DE" baseline="0" dirty="0" smtClean="0"/>
              <a:t> </a:t>
            </a:r>
            <a:r>
              <a:rPr lang="de-DE" baseline="0" dirty="0" err="1" smtClean="0"/>
              <a:t>applies</a:t>
            </a:r>
            <a:r>
              <a:rPr lang="de-DE" baseline="0" dirty="0" smtClean="0"/>
              <a:t> a </a:t>
            </a:r>
            <a:r>
              <a:rPr lang="de-DE" baseline="0" dirty="0" err="1" smtClean="0"/>
              <a:t>second</a:t>
            </a:r>
            <a:r>
              <a:rPr lang="de-DE" baseline="0" dirty="0" smtClean="0"/>
              <a:t>-order </a:t>
            </a:r>
            <a:r>
              <a:rPr lang="de-DE" baseline="0" dirty="0" err="1" smtClean="0"/>
              <a:t>approximation</a:t>
            </a:r>
            <a:r>
              <a:rPr lang="de-DE" baseline="0" dirty="0" smtClean="0"/>
              <a:t> </a:t>
            </a:r>
            <a:r>
              <a:rPr lang="de-DE" baseline="0" dirty="0" err="1" smtClean="0"/>
              <a:t>to</a:t>
            </a:r>
            <a:r>
              <a:rPr lang="de-DE" baseline="0" dirty="0" smtClean="0"/>
              <a:t> </a:t>
            </a:r>
            <a:r>
              <a:rPr lang="de-DE" baseline="0" dirty="0" err="1" smtClean="0"/>
              <a:t>improve</a:t>
            </a:r>
            <a:r>
              <a:rPr lang="de-DE" baseline="0" dirty="0" smtClean="0"/>
              <a:t> </a:t>
            </a:r>
            <a:r>
              <a:rPr lang="de-DE" baseline="0" dirty="0" err="1" smtClean="0"/>
              <a:t>convergence</a:t>
            </a:r>
            <a:r>
              <a:rPr lang="de-DE" baseline="0" dirty="0" smtClean="0"/>
              <a:t>. </a:t>
            </a:r>
          </a:p>
          <a:p>
            <a:endParaRPr lang="de-DE" baseline="0" dirty="0" smtClean="0"/>
          </a:p>
          <a:p>
            <a:r>
              <a:rPr lang="de-DE" baseline="0" dirty="0" smtClean="0"/>
              <a:t>After </a:t>
            </a:r>
            <a:r>
              <a:rPr lang="de-DE" baseline="0" dirty="0" err="1" smtClean="0"/>
              <a:t>that</a:t>
            </a:r>
            <a:r>
              <a:rPr lang="de-DE" baseline="0" dirty="0" smtClean="0"/>
              <a:t> </a:t>
            </a:r>
            <a:r>
              <a:rPr lang="de-DE" baseline="0" dirty="0" err="1" smtClean="0"/>
              <a:t>we</a:t>
            </a:r>
            <a:r>
              <a:rPr lang="de-DE" baseline="0" dirty="0" smtClean="0"/>
              <a:t> </a:t>
            </a:r>
            <a:r>
              <a:rPr lang="de-DE" baseline="0" dirty="0" err="1" smtClean="0"/>
              <a:t>focus</a:t>
            </a:r>
            <a:r>
              <a:rPr lang="de-DE" baseline="0" dirty="0" smtClean="0"/>
              <a:t> on </a:t>
            </a:r>
            <a:r>
              <a:rPr lang="de-DE" baseline="0" dirty="0" err="1" smtClean="0"/>
              <a:t>learning</a:t>
            </a:r>
            <a:r>
              <a:rPr lang="de-DE" baseline="0" dirty="0" smtClean="0"/>
              <a:t> </a:t>
            </a:r>
            <a:r>
              <a:rPr lang="de-DE" baseline="0" dirty="0" err="1" smtClean="0"/>
              <a:t>based</a:t>
            </a:r>
            <a:r>
              <a:rPr lang="de-DE" baseline="0" dirty="0" smtClean="0"/>
              <a:t> </a:t>
            </a:r>
            <a:r>
              <a:rPr lang="de-DE" baseline="0" dirty="0" err="1" smtClean="0"/>
              <a:t>approaches</a:t>
            </a:r>
            <a:r>
              <a:rPr lang="de-DE" baseline="0" dirty="0" smtClean="0"/>
              <a:t> </a:t>
            </a:r>
            <a:r>
              <a:rPr lang="de-DE" baseline="0" dirty="0" err="1" smtClean="0"/>
              <a:t>where</a:t>
            </a:r>
            <a:r>
              <a:rPr lang="de-DE" baseline="0" dirty="0" smtClean="0"/>
              <a:t> </a:t>
            </a:r>
            <a:r>
              <a:rPr lang="de-DE" baseline="0" dirty="0" err="1" smtClean="0"/>
              <a:t>we</a:t>
            </a:r>
            <a:r>
              <a:rPr lang="de-DE" baseline="0" dirty="0" smtClean="0"/>
              <a:t> </a:t>
            </a:r>
            <a:r>
              <a:rPr lang="de-DE" baseline="0" dirty="0" err="1" smtClean="0"/>
              <a:t>first</a:t>
            </a:r>
            <a:r>
              <a:rPr lang="de-DE" baseline="0" dirty="0" smtClean="0"/>
              <a:t> </a:t>
            </a:r>
            <a:r>
              <a:rPr lang="de-DE" baseline="0" dirty="0" err="1" smtClean="0"/>
              <a:t>focus</a:t>
            </a:r>
            <a:r>
              <a:rPr lang="de-DE" baseline="0" dirty="0" smtClean="0"/>
              <a:t> on </a:t>
            </a:r>
            <a:r>
              <a:rPr lang="de-DE" b="1" baseline="0" dirty="0" err="1" smtClean="0"/>
              <a:t>the</a:t>
            </a:r>
            <a:r>
              <a:rPr lang="de-DE" b="1" baseline="0" dirty="0" smtClean="0"/>
              <a:t> </a:t>
            </a:r>
            <a:r>
              <a:rPr lang="de-DE" b="1" baseline="0" dirty="0" err="1" smtClean="0"/>
              <a:t>approach</a:t>
            </a:r>
            <a:r>
              <a:rPr lang="de-DE" b="1" baseline="0" dirty="0" smtClean="0"/>
              <a:t> </a:t>
            </a:r>
            <a:r>
              <a:rPr lang="de-DE" b="1" baseline="0" dirty="0" err="1" smtClean="0"/>
              <a:t>of</a:t>
            </a:r>
            <a:r>
              <a:rPr lang="de-DE" b="1" baseline="0" dirty="0" smtClean="0"/>
              <a:t> </a:t>
            </a:r>
            <a:r>
              <a:rPr lang="de-DE" b="1" baseline="0" dirty="0" err="1" smtClean="0"/>
              <a:t>Jurie</a:t>
            </a:r>
            <a:r>
              <a:rPr lang="de-DE" b="1" baseline="0" dirty="0" smtClean="0"/>
              <a:t> </a:t>
            </a:r>
            <a:r>
              <a:rPr lang="de-DE" b="1" baseline="0" dirty="0" err="1" smtClean="0"/>
              <a:t>and</a:t>
            </a:r>
            <a:r>
              <a:rPr lang="de-DE" b="1" baseline="0" dirty="0" smtClean="0"/>
              <a:t> </a:t>
            </a:r>
            <a:r>
              <a:rPr lang="de-DE" b="1" baseline="0" dirty="0" err="1" smtClean="0"/>
              <a:t>Dhome</a:t>
            </a:r>
            <a:r>
              <a:rPr lang="de-DE" baseline="0" dirty="0" smtClean="0"/>
              <a:t> </a:t>
            </a:r>
            <a:r>
              <a:rPr lang="de-DE" baseline="0" dirty="0" err="1" smtClean="0"/>
              <a:t>and</a:t>
            </a:r>
            <a:r>
              <a:rPr lang="de-DE" baseline="0" dirty="0" smtClean="0"/>
              <a:t> </a:t>
            </a:r>
            <a:r>
              <a:rPr lang="de-DE" baseline="0" dirty="0" err="1" smtClean="0"/>
              <a:t>then</a:t>
            </a:r>
            <a:r>
              <a:rPr lang="de-DE" baseline="0" dirty="0" smtClean="0"/>
              <a:t> talk </a:t>
            </a:r>
            <a:r>
              <a:rPr lang="de-DE" baseline="0" dirty="0" err="1" smtClean="0"/>
              <a:t>about</a:t>
            </a:r>
            <a:r>
              <a:rPr lang="de-DE" baseline="0" dirty="0" smtClean="0"/>
              <a:t> an </a:t>
            </a:r>
            <a:r>
              <a:rPr lang="de-DE" b="1" baseline="0" dirty="0" err="1" smtClean="0"/>
              <a:t>extension</a:t>
            </a:r>
            <a:r>
              <a:rPr lang="de-DE" b="1" baseline="0" dirty="0" smtClean="0"/>
              <a:t> </a:t>
            </a:r>
            <a:r>
              <a:rPr lang="de-DE" b="1" baseline="0" dirty="0" err="1" smtClean="0"/>
              <a:t>which</a:t>
            </a:r>
            <a:r>
              <a:rPr lang="de-DE" b="1" baseline="0" dirty="0" smtClean="0"/>
              <a:t> </a:t>
            </a:r>
            <a:r>
              <a:rPr lang="de-DE" b="1" baseline="0" dirty="0" err="1" smtClean="0"/>
              <a:t>allows</a:t>
            </a:r>
            <a:r>
              <a:rPr lang="de-DE" b="1" baseline="0" dirty="0" smtClean="0"/>
              <a:t> </a:t>
            </a:r>
            <a:r>
              <a:rPr lang="de-DE" b="1" baseline="0" dirty="0" err="1" smtClean="0"/>
              <a:t>to</a:t>
            </a:r>
            <a:r>
              <a:rPr lang="de-DE" b="1" baseline="0" dirty="0" smtClean="0"/>
              <a:t> </a:t>
            </a:r>
            <a:r>
              <a:rPr lang="de-DE" b="1" baseline="0" dirty="0" err="1" smtClean="0"/>
              <a:t>efficiently</a:t>
            </a:r>
            <a:r>
              <a:rPr lang="de-DE" b="1" baseline="0" dirty="0" smtClean="0"/>
              <a:t> </a:t>
            </a:r>
            <a:r>
              <a:rPr lang="de-DE" b="1" baseline="0" dirty="0" err="1" smtClean="0"/>
              <a:t>adapt</a:t>
            </a:r>
            <a:r>
              <a:rPr lang="de-DE" b="1" baseline="0" dirty="0" smtClean="0"/>
              <a:t> </a:t>
            </a:r>
            <a:r>
              <a:rPr lang="de-DE" b="1" baseline="0" dirty="0" err="1" smtClean="0"/>
              <a:t>templates</a:t>
            </a:r>
            <a:r>
              <a:rPr lang="de-DE" b="1" baseline="0" dirty="0" smtClean="0"/>
              <a:t> </a:t>
            </a:r>
            <a:r>
              <a:rPr lang="de-DE" baseline="0" dirty="0" smtClean="0"/>
              <a:t>online.</a:t>
            </a:r>
            <a:endParaRPr lang="de-DE" dirty="0"/>
          </a:p>
        </p:txBody>
      </p:sp>
      <p:sp>
        <p:nvSpPr>
          <p:cNvPr id="4" name="Foliennummernplatzhalter 3"/>
          <p:cNvSpPr>
            <a:spLocks noGrp="1"/>
          </p:cNvSpPr>
          <p:nvPr>
            <p:ph type="sldNum" sz="quarter" idx="10"/>
          </p:nvPr>
        </p:nvSpPr>
        <p:spPr/>
        <p:txBody>
          <a:bodyPr/>
          <a:lstStyle/>
          <a:p>
            <a:fld id="{36FAC51D-39B8-4AB1-91A8-B4683DE85EF2}" type="slidenum">
              <a:rPr lang="de-DE" smtClean="0"/>
              <a:pPr/>
              <a:t>10</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As just </a:t>
            </a:r>
            <a:r>
              <a:rPr lang="de-DE" dirty="0" err="1" smtClean="0"/>
              <a:t>mentioned</a:t>
            </a:r>
            <a:r>
              <a:rPr lang="de-DE" dirty="0" smtClean="0"/>
              <a:t> </a:t>
            </a:r>
            <a:r>
              <a:rPr lang="de-DE" dirty="0" err="1" smtClean="0"/>
              <a:t>the</a:t>
            </a:r>
            <a:r>
              <a:rPr lang="de-DE" dirty="0" smtClean="0"/>
              <a:t> inverse </a:t>
            </a:r>
            <a:r>
              <a:rPr lang="de-DE" dirty="0" err="1" smtClean="0"/>
              <a:t>compositional</a:t>
            </a:r>
            <a:r>
              <a:rPr lang="de-DE" dirty="0" smtClean="0"/>
              <a:t> </a:t>
            </a:r>
            <a:r>
              <a:rPr lang="de-DE" dirty="0" err="1" smtClean="0"/>
              <a:t>algorithm</a:t>
            </a:r>
            <a:r>
              <a:rPr lang="de-DE" dirty="0" smtClean="0"/>
              <a:t> </a:t>
            </a:r>
            <a:r>
              <a:rPr lang="de-DE" dirty="0" err="1" smtClean="0"/>
              <a:t>reformulates</a:t>
            </a:r>
            <a:r>
              <a:rPr lang="de-DE" baseline="0" dirty="0" smtClean="0"/>
              <a:t> </a:t>
            </a:r>
            <a:r>
              <a:rPr lang="de-DE" baseline="0" dirty="0" err="1" smtClean="0"/>
              <a:t>the</a:t>
            </a:r>
            <a:r>
              <a:rPr lang="de-DE" baseline="0" dirty="0" smtClean="0"/>
              <a:t> </a:t>
            </a:r>
            <a:r>
              <a:rPr lang="de-DE" baseline="0" dirty="0" err="1" smtClean="0"/>
              <a:t>image</a:t>
            </a:r>
            <a:r>
              <a:rPr lang="de-DE" baseline="0" dirty="0" smtClean="0"/>
              <a:t> </a:t>
            </a:r>
            <a:r>
              <a:rPr lang="de-DE" baseline="0" dirty="0" err="1" smtClean="0"/>
              <a:t>alignment</a:t>
            </a:r>
            <a:r>
              <a:rPr lang="de-DE" baseline="0" dirty="0" smtClean="0"/>
              <a:t> </a:t>
            </a:r>
            <a:r>
              <a:rPr lang="de-DE" baseline="0" dirty="0" err="1" smtClean="0"/>
              <a:t>process</a:t>
            </a:r>
            <a:r>
              <a:rPr lang="de-DE" baseline="0" dirty="0" smtClean="0"/>
              <a:t> such </a:t>
            </a:r>
            <a:r>
              <a:rPr lang="de-DE" baseline="0" dirty="0" err="1" smtClean="0"/>
              <a:t>that</a:t>
            </a:r>
            <a:r>
              <a:rPr lang="de-DE" baseline="0" dirty="0" smtClean="0"/>
              <a:t> </a:t>
            </a:r>
            <a:r>
              <a:rPr lang="de-DE" baseline="0" dirty="0" err="1" smtClean="0"/>
              <a:t>we</a:t>
            </a:r>
            <a:r>
              <a:rPr lang="de-DE" baseline="0" dirty="0" smtClean="0"/>
              <a:t> </a:t>
            </a:r>
            <a:r>
              <a:rPr lang="de-DE" baseline="0" dirty="0" err="1" smtClean="0"/>
              <a:t>now</a:t>
            </a:r>
            <a:r>
              <a:rPr lang="de-DE" baseline="0" dirty="0" smtClean="0"/>
              <a:t> </a:t>
            </a:r>
            <a:r>
              <a:rPr lang="de-DE" b="1" baseline="0" dirty="0" err="1" smtClean="0"/>
              <a:t>search</a:t>
            </a:r>
            <a:r>
              <a:rPr lang="de-DE" b="1" baseline="0" dirty="0" smtClean="0"/>
              <a:t> </a:t>
            </a:r>
            <a:r>
              <a:rPr lang="de-DE" b="1" baseline="0" dirty="0" err="1" smtClean="0"/>
              <a:t>for</a:t>
            </a:r>
            <a:r>
              <a:rPr lang="de-DE" b="1" baseline="0" dirty="0" smtClean="0"/>
              <a:t> a </a:t>
            </a:r>
            <a:r>
              <a:rPr lang="de-DE" b="1" baseline="0" dirty="0" err="1" smtClean="0"/>
              <a:t>delta</a:t>
            </a:r>
            <a:r>
              <a:rPr lang="de-DE" b="1" baseline="0" dirty="0" smtClean="0"/>
              <a:t>-x </a:t>
            </a:r>
            <a:r>
              <a:rPr lang="de-DE" b="1" baseline="0" dirty="0" err="1" smtClean="0"/>
              <a:t>which</a:t>
            </a:r>
            <a:r>
              <a:rPr lang="de-DE" b="1" baseline="0" dirty="0" smtClean="0"/>
              <a:t> </a:t>
            </a:r>
            <a:r>
              <a:rPr lang="de-DE" b="1" baseline="0" dirty="0" err="1" smtClean="0"/>
              <a:t>warps</a:t>
            </a:r>
            <a:r>
              <a:rPr lang="de-DE" b="1" baseline="0" dirty="0" smtClean="0"/>
              <a:t> </a:t>
            </a:r>
            <a:r>
              <a:rPr lang="de-DE" b="1" baseline="0" dirty="0" err="1" smtClean="0"/>
              <a:t>the</a:t>
            </a:r>
            <a:r>
              <a:rPr lang="de-DE" b="1" baseline="0" dirty="0" smtClean="0"/>
              <a:t> </a:t>
            </a:r>
            <a:r>
              <a:rPr lang="de-DE" b="1" baseline="0" dirty="0" err="1" smtClean="0"/>
              <a:t>template</a:t>
            </a:r>
            <a:r>
              <a:rPr lang="de-DE" b="1" baseline="0" dirty="0" smtClean="0"/>
              <a:t> </a:t>
            </a:r>
            <a:r>
              <a:rPr lang="de-DE" b="1" baseline="0" dirty="0" err="1" smtClean="0"/>
              <a:t>and</a:t>
            </a:r>
            <a:r>
              <a:rPr lang="de-DE" b="1" baseline="0" dirty="0" smtClean="0"/>
              <a:t> not </a:t>
            </a:r>
            <a:r>
              <a:rPr lang="de-DE" b="1" baseline="0" dirty="0" err="1" smtClean="0"/>
              <a:t>the</a:t>
            </a:r>
            <a:r>
              <a:rPr lang="de-DE" b="1" baseline="0" dirty="0" smtClean="0"/>
              <a:t> </a:t>
            </a:r>
            <a:r>
              <a:rPr lang="de-DE" b="1" baseline="0" dirty="0" err="1" smtClean="0"/>
              <a:t>current</a:t>
            </a:r>
            <a:r>
              <a:rPr lang="de-DE" b="1" baseline="0" dirty="0" smtClean="0"/>
              <a:t> </a:t>
            </a:r>
            <a:r>
              <a:rPr lang="de-DE" b="1" baseline="0" dirty="0" err="1" smtClean="0"/>
              <a:t>frame</a:t>
            </a:r>
            <a:r>
              <a:rPr lang="de-DE" baseline="0" dirty="0" smtClean="0"/>
              <a:t>. </a:t>
            </a:r>
          </a:p>
          <a:p>
            <a:endParaRPr lang="de-DE" baseline="0" dirty="0" smtClean="0"/>
          </a:p>
          <a:p>
            <a:r>
              <a:rPr lang="de-DE" baseline="0" dirty="0" err="1" smtClean="0"/>
              <a:t>This</a:t>
            </a:r>
            <a:r>
              <a:rPr lang="de-DE" baseline="0" dirty="0" smtClean="0"/>
              <a:t> </a:t>
            </a:r>
            <a:r>
              <a:rPr lang="de-DE" baseline="0" dirty="0" err="1" smtClean="0"/>
              <a:t>way</a:t>
            </a:r>
            <a:r>
              <a:rPr lang="de-DE" baseline="0" dirty="0" smtClean="0"/>
              <a:t> </a:t>
            </a:r>
            <a:r>
              <a:rPr lang="de-DE" baseline="0" dirty="0" err="1" smtClean="0"/>
              <a:t>the</a:t>
            </a:r>
            <a:r>
              <a:rPr lang="de-DE" baseline="0" dirty="0" smtClean="0"/>
              <a:t> </a:t>
            </a:r>
            <a:r>
              <a:rPr lang="de-DE" baseline="0" dirty="0" err="1" smtClean="0"/>
              <a:t>roles</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template</a:t>
            </a:r>
            <a:r>
              <a:rPr lang="de-DE" baseline="0" dirty="0" smtClean="0"/>
              <a:t> </a:t>
            </a:r>
            <a:r>
              <a:rPr lang="de-DE" baseline="0" dirty="0" err="1" smtClean="0"/>
              <a:t>and</a:t>
            </a:r>
            <a:r>
              <a:rPr lang="de-DE" baseline="0" dirty="0" smtClean="0"/>
              <a:t> </a:t>
            </a:r>
            <a:r>
              <a:rPr lang="de-DE" baseline="0" dirty="0" err="1" smtClean="0"/>
              <a:t>the</a:t>
            </a:r>
            <a:r>
              <a:rPr lang="de-DE" baseline="0" dirty="0" smtClean="0"/>
              <a:t> </a:t>
            </a:r>
            <a:r>
              <a:rPr lang="de-DE" baseline="0" dirty="0" err="1" smtClean="0"/>
              <a:t>current</a:t>
            </a:r>
            <a:r>
              <a:rPr lang="de-DE" baseline="0" dirty="0" smtClean="0"/>
              <a:t> </a:t>
            </a:r>
            <a:r>
              <a:rPr lang="de-DE" baseline="0" dirty="0" err="1" smtClean="0"/>
              <a:t>image</a:t>
            </a:r>
            <a:r>
              <a:rPr lang="de-DE" baseline="0" dirty="0" smtClean="0"/>
              <a:t> </a:t>
            </a:r>
            <a:r>
              <a:rPr lang="de-DE" baseline="0" dirty="0" err="1" smtClean="0"/>
              <a:t>are</a:t>
            </a:r>
            <a:r>
              <a:rPr lang="de-DE" baseline="0" dirty="0" smtClean="0"/>
              <a:t> </a:t>
            </a:r>
            <a:r>
              <a:rPr lang="de-DE" baseline="0" dirty="0" err="1" smtClean="0"/>
              <a:t>switched</a:t>
            </a:r>
            <a:r>
              <a:rPr lang="de-DE" baseline="0" dirty="0" smtClean="0"/>
              <a:t> </a:t>
            </a:r>
            <a:r>
              <a:rPr lang="de-DE" baseline="0" dirty="0" err="1" smtClean="0"/>
              <a:t>and</a:t>
            </a:r>
            <a:r>
              <a:rPr lang="de-DE" baseline="0" dirty="0" smtClean="0"/>
              <a:t> </a:t>
            </a:r>
            <a:r>
              <a:rPr lang="de-DE" baseline="0" dirty="0" err="1" smtClean="0"/>
              <a:t>therefore</a:t>
            </a:r>
            <a:r>
              <a:rPr lang="de-DE" baseline="0" dirty="0" smtClean="0"/>
              <a:t> </a:t>
            </a:r>
            <a:r>
              <a:rPr lang="de-DE" baseline="0" dirty="0" err="1" smtClean="0"/>
              <a:t>the</a:t>
            </a:r>
            <a:r>
              <a:rPr lang="de-DE" baseline="0" dirty="0" smtClean="0"/>
              <a:t> i-</a:t>
            </a:r>
            <a:r>
              <a:rPr lang="de-DE" baseline="0" dirty="0" err="1" smtClean="0"/>
              <a:t>th</a:t>
            </a:r>
            <a:r>
              <a:rPr lang="de-DE" baseline="0" dirty="0" smtClean="0"/>
              <a:t> </a:t>
            </a:r>
            <a:r>
              <a:rPr lang="de-DE" baseline="0" dirty="0" err="1" smtClean="0"/>
              <a:t>line</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Jacobian</a:t>
            </a:r>
            <a:r>
              <a:rPr lang="de-DE" baseline="0" dirty="0" smtClean="0"/>
              <a:t> </a:t>
            </a:r>
            <a:r>
              <a:rPr lang="de-DE" baseline="0" dirty="0" err="1" smtClean="0"/>
              <a:t>can</a:t>
            </a:r>
            <a:r>
              <a:rPr lang="de-DE" baseline="0" dirty="0" smtClean="0"/>
              <a:t> </a:t>
            </a:r>
            <a:r>
              <a:rPr lang="de-DE" baseline="0" dirty="0" err="1" smtClean="0"/>
              <a:t>be</a:t>
            </a:r>
            <a:r>
              <a:rPr lang="de-DE" baseline="0" dirty="0" smtClean="0"/>
              <a:t> </a:t>
            </a:r>
            <a:r>
              <a:rPr lang="de-DE" baseline="0" dirty="0" err="1" smtClean="0"/>
              <a:t>computed</a:t>
            </a:r>
            <a:r>
              <a:rPr lang="de-DE" baseline="0" dirty="0" smtClean="0"/>
              <a:t> </a:t>
            </a:r>
            <a:r>
              <a:rPr lang="de-DE" baseline="0" dirty="0" err="1" smtClean="0"/>
              <a:t>using</a:t>
            </a:r>
            <a:r>
              <a:rPr lang="de-DE" baseline="0" dirty="0" smtClean="0"/>
              <a:t> </a:t>
            </a:r>
            <a:r>
              <a:rPr lang="de-DE" b="1" baseline="0" dirty="0" err="1" smtClean="0"/>
              <a:t>the</a:t>
            </a:r>
            <a:r>
              <a:rPr lang="de-DE" b="1" baseline="0" dirty="0" smtClean="0"/>
              <a:t> </a:t>
            </a:r>
            <a:r>
              <a:rPr lang="de-DE" b="1" baseline="0" dirty="0" err="1" smtClean="0"/>
              <a:t>Jacobian</a:t>
            </a:r>
            <a:r>
              <a:rPr lang="de-DE" b="1" baseline="0" dirty="0" smtClean="0"/>
              <a:t> </a:t>
            </a:r>
            <a:r>
              <a:rPr lang="de-DE" b="1" baseline="0" dirty="0" err="1" smtClean="0"/>
              <a:t>of</a:t>
            </a:r>
            <a:r>
              <a:rPr lang="de-DE" b="1" baseline="0" dirty="0" smtClean="0"/>
              <a:t> </a:t>
            </a:r>
            <a:r>
              <a:rPr lang="de-DE" b="1" baseline="0" dirty="0" err="1" smtClean="0"/>
              <a:t>the</a:t>
            </a:r>
            <a:r>
              <a:rPr lang="de-DE" b="1" baseline="0" dirty="0" smtClean="0"/>
              <a:t> </a:t>
            </a:r>
            <a:r>
              <a:rPr lang="de-DE" b="1" baseline="0" dirty="0" err="1" smtClean="0"/>
              <a:t>template</a:t>
            </a:r>
            <a:r>
              <a:rPr lang="de-DE" b="1" baseline="0" dirty="0" smtClean="0"/>
              <a:t> </a:t>
            </a:r>
            <a:r>
              <a:rPr lang="de-DE" b="1" baseline="0" dirty="0" err="1" smtClean="0"/>
              <a:t>image</a:t>
            </a:r>
            <a:r>
              <a:rPr lang="de-DE" b="1" baseline="0" dirty="0" smtClean="0"/>
              <a:t> </a:t>
            </a:r>
            <a:r>
              <a:rPr lang="de-DE" baseline="0" dirty="0" err="1" smtClean="0"/>
              <a:t>and</a:t>
            </a:r>
            <a:r>
              <a:rPr lang="de-DE" baseline="0" dirty="0" smtClean="0"/>
              <a:t> </a:t>
            </a:r>
            <a:r>
              <a:rPr lang="de-DE" baseline="0" dirty="0" err="1" smtClean="0"/>
              <a:t>the</a:t>
            </a:r>
            <a:r>
              <a:rPr lang="de-DE" baseline="0" dirty="0" smtClean="0"/>
              <a:t> </a:t>
            </a:r>
            <a:r>
              <a:rPr lang="de-DE" b="1" baseline="0" dirty="0" err="1" smtClean="0"/>
              <a:t>Jacobian</a:t>
            </a:r>
            <a:r>
              <a:rPr lang="de-DE" b="1" baseline="0" dirty="0" smtClean="0"/>
              <a:t> </a:t>
            </a:r>
            <a:r>
              <a:rPr lang="de-DE" b="1" baseline="0" dirty="0" err="1" smtClean="0"/>
              <a:t>of</a:t>
            </a:r>
            <a:r>
              <a:rPr lang="de-DE" b="1" baseline="0" dirty="0" smtClean="0"/>
              <a:t> </a:t>
            </a:r>
            <a:r>
              <a:rPr lang="de-DE" b="1" baseline="0" dirty="0" err="1" smtClean="0"/>
              <a:t>the</a:t>
            </a:r>
            <a:r>
              <a:rPr lang="de-DE" b="1" baseline="0" dirty="0" smtClean="0"/>
              <a:t> warp</a:t>
            </a:r>
            <a:r>
              <a:rPr lang="de-DE" baseline="0" dirty="0" smtClean="0"/>
              <a:t>.</a:t>
            </a:r>
          </a:p>
          <a:p>
            <a:endParaRPr lang="de-DE" baseline="0" dirty="0" smtClean="0"/>
          </a:p>
          <a:p>
            <a:endParaRPr lang="de-DE" baseline="0" dirty="0" smtClean="0"/>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36FAC51D-39B8-4AB1-91A8-B4683DE85EF2}" type="slidenum">
              <a:rPr lang="de-DE" smtClean="0"/>
              <a:pPr/>
              <a:t>11</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err="1" smtClean="0"/>
              <a:t>Since</a:t>
            </a:r>
            <a:r>
              <a:rPr lang="de-DE" dirty="0" smtClean="0"/>
              <a:t> </a:t>
            </a:r>
            <a:r>
              <a:rPr lang="de-DE" b="1" dirty="0" err="1" smtClean="0"/>
              <a:t>none</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Jacobians</a:t>
            </a:r>
            <a:r>
              <a:rPr lang="de-DE" baseline="0" dirty="0" smtClean="0"/>
              <a:t> </a:t>
            </a:r>
            <a:r>
              <a:rPr lang="de-DE" b="1" baseline="0" dirty="0" err="1" smtClean="0"/>
              <a:t>depends</a:t>
            </a:r>
            <a:r>
              <a:rPr lang="de-DE" b="1" baseline="0" dirty="0" smtClean="0"/>
              <a:t> on </a:t>
            </a:r>
            <a:r>
              <a:rPr lang="de-DE" b="1" baseline="0" dirty="0" err="1" smtClean="0"/>
              <a:t>the</a:t>
            </a:r>
            <a:r>
              <a:rPr lang="de-DE" b="1" baseline="0" dirty="0" smtClean="0"/>
              <a:t> </a:t>
            </a:r>
            <a:r>
              <a:rPr lang="de-DE" b="1" baseline="0" dirty="0" err="1" smtClean="0"/>
              <a:t>parameter</a:t>
            </a:r>
            <a:r>
              <a:rPr lang="de-DE" b="1" baseline="0" dirty="0" smtClean="0"/>
              <a:t> </a:t>
            </a:r>
            <a:r>
              <a:rPr lang="de-DE" b="1" baseline="0" dirty="0" err="1" smtClean="0"/>
              <a:t>approximation</a:t>
            </a:r>
            <a:r>
              <a:rPr lang="de-DE" baseline="0" dirty="0" smtClean="0"/>
              <a:t>, </a:t>
            </a:r>
            <a:r>
              <a:rPr lang="de-DE" baseline="0" dirty="0" err="1" smtClean="0"/>
              <a:t>they</a:t>
            </a:r>
            <a:r>
              <a:rPr lang="de-DE" baseline="0" dirty="0" smtClean="0"/>
              <a:t> </a:t>
            </a:r>
            <a:r>
              <a:rPr lang="de-DE" baseline="0" dirty="0" err="1" smtClean="0"/>
              <a:t>can</a:t>
            </a:r>
            <a:r>
              <a:rPr lang="de-DE" baseline="0" dirty="0" smtClean="0"/>
              <a:t> </a:t>
            </a:r>
            <a:r>
              <a:rPr lang="de-DE" baseline="0" dirty="0" err="1" smtClean="0"/>
              <a:t>be</a:t>
            </a:r>
            <a:r>
              <a:rPr lang="de-DE" baseline="0" dirty="0" smtClean="0"/>
              <a:t> </a:t>
            </a:r>
            <a:r>
              <a:rPr lang="de-DE" baseline="0" dirty="0" err="1" smtClean="0"/>
              <a:t>set</a:t>
            </a:r>
            <a:r>
              <a:rPr lang="de-DE" baseline="0" dirty="0" smtClean="0"/>
              <a:t> </a:t>
            </a:r>
            <a:r>
              <a:rPr lang="de-DE" b="1" baseline="0" dirty="0" err="1" smtClean="0"/>
              <a:t>constant</a:t>
            </a:r>
            <a:r>
              <a:rPr lang="de-DE" baseline="0" dirty="0" smtClean="0"/>
              <a:t> </a:t>
            </a:r>
            <a:r>
              <a:rPr lang="de-DE" baseline="0" dirty="0" err="1" smtClean="0"/>
              <a:t>for</a:t>
            </a:r>
            <a:r>
              <a:rPr lang="de-DE" baseline="0" dirty="0" smtClean="0"/>
              <a:t> all </a:t>
            </a:r>
            <a:r>
              <a:rPr lang="de-DE" baseline="0" dirty="0" err="1" smtClean="0"/>
              <a:t>iterations</a:t>
            </a:r>
            <a:r>
              <a:rPr lang="de-DE" baseline="0" dirty="0" smtClean="0"/>
              <a:t>. </a:t>
            </a:r>
            <a:r>
              <a:rPr lang="de-DE" baseline="0" dirty="0" err="1" smtClean="0"/>
              <a:t>Only</a:t>
            </a:r>
            <a:r>
              <a:rPr lang="de-DE" baseline="0" dirty="0" smtClean="0"/>
              <a:t> </a:t>
            </a:r>
            <a:r>
              <a:rPr lang="de-DE" baseline="0" dirty="0" err="1" smtClean="0"/>
              <a:t>the</a:t>
            </a:r>
            <a:r>
              <a:rPr lang="de-DE" baseline="0" dirty="0" smtClean="0"/>
              <a:t> </a:t>
            </a:r>
            <a:r>
              <a:rPr lang="de-DE" baseline="0" dirty="0" err="1" smtClean="0"/>
              <a:t>error</a:t>
            </a:r>
            <a:r>
              <a:rPr lang="de-DE" baseline="0" dirty="0" smtClean="0"/>
              <a:t> </a:t>
            </a:r>
            <a:r>
              <a:rPr lang="de-DE" baseline="0" dirty="0" err="1" smtClean="0"/>
              <a:t>vector</a:t>
            </a:r>
            <a:r>
              <a:rPr lang="de-DE" baseline="0" dirty="0" smtClean="0"/>
              <a:t> hast </a:t>
            </a:r>
            <a:r>
              <a:rPr lang="de-DE" baseline="0" dirty="0" err="1" smtClean="0"/>
              <a:t>to</a:t>
            </a:r>
            <a:r>
              <a:rPr lang="de-DE" baseline="0" dirty="0" smtClean="0"/>
              <a:t> </a:t>
            </a:r>
            <a:r>
              <a:rPr lang="de-DE" baseline="0" dirty="0" err="1" smtClean="0"/>
              <a:t>be</a:t>
            </a:r>
            <a:r>
              <a:rPr lang="de-DE" baseline="0" dirty="0" smtClean="0"/>
              <a:t> </a:t>
            </a:r>
            <a:r>
              <a:rPr lang="de-DE" baseline="0" dirty="0" err="1" smtClean="0"/>
              <a:t>re-computed</a:t>
            </a:r>
            <a:r>
              <a:rPr lang="de-DE" baseline="0" dirty="0" smtClean="0"/>
              <a:t> in </a:t>
            </a:r>
            <a:r>
              <a:rPr lang="de-DE" baseline="0" dirty="0" err="1" smtClean="0"/>
              <a:t>each</a:t>
            </a:r>
            <a:r>
              <a:rPr lang="de-DE" baseline="0" dirty="0" smtClean="0"/>
              <a:t> </a:t>
            </a:r>
            <a:r>
              <a:rPr lang="de-DE" baseline="0" dirty="0" err="1" smtClean="0"/>
              <a:t>iteration</a:t>
            </a:r>
            <a:r>
              <a:rPr lang="de-DE" baseline="0" dirty="0" smtClean="0"/>
              <a:t>.</a:t>
            </a:r>
          </a:p>
          <a:p>
            <a:endParaRPr lang="de-DE" baseline="0" dirty="0" smtClean="0"/>
          </a:p>
          <a:p>
            <a:r>
              <a:rPr lang="de-DE" baseline="0" dirty="0" err="1" smtClean="0"/>
              <a:t>Using</a:t>
            </a:r>
            <a:r>
              <a:rPr lang="de-DE" baseline="0" dirty="0" smtClean="0"/>
              <a:t> </a:t>
            </a:r>
            <a:r>
              <a:rPr lang="de-DE" baseline="0" dirty="0" err="1" smtClean="0"/>
              <a:t>this</a:t>
            </a:r>
            <a:r>
              <a:rPr lang="de-DE" baseline="0" dirty="0" smtClean="0"/>
              <a:t> </a:t>
            </a:r>
            <a:r>
              <a:rPr lang="de-DE" baseline="0" dirty="0" err="1" smtClean="0"/>
              <a:t>reformulation</a:t>
            </a:r>
            <a:r>
              <a:rPr lang="de-DE" baseline="0" dirty="0" smtClean="0"/>
              <a:t>, </a:t>
            </a:r>
            <a:r>
              <a:rPr lang="de-DE" baseline="0" dirty="0" err="1" smtClean="0"/>
              <a:t>the</a:t>
            </a:r>
            <a:r>
              <a:rPr lang="de-DE" baseline="0" dirty="0" smtClean="0"/>
              <a:t> </a:t>
            </a:r>
            <a:r>
              <a:rPr lang="de-DE" b="1" baseline="0" dirty="0" err="1" smtClean="0"/>
              <a:t>parameter</a:t>
            </a:r>
            <a:r>
              <a:rPr lang="de-DE" b="1" baseline="0" dirty="0" smtClean="0"/>
              <a:t> update </a:t>
            </a:r>
            <a:r>
              <a:rPr lang="de-DE" baseline="0" dirty="0" err="1" smtClean="0"/>
              <a:t>using</a:t>
            </a:r>
            <a:r>
              <a:rPr lang="de-DE" baseline="0" dirty="0" smtClean="0"/>
              <a:t> a </a:t>
            </a:r>
            <a:r>
              <a:rPr lang="de-DE" baseline="0" dirty="0" err="1" smtClean="0"/>
              <a:t>summation</a:t>
            </a:r>
            <a:r>
              <a:rPr lang="de-DE" baseline="0" dirty="0" smtClean="0"/>
              <a:t> </a:t>
            </a:r>
            <a:r>
              <a:rPr lang="de-DE" baseline="0" dirty="0" err="1" smtClean="0"/>
              <a:t>is</a:t>
            </a:r>
            <a:r>
              <a:rPr lang="de-DE" baseline="0" dirty="0" smtClean="0"/>
              <a:t> </a:t>
            </a:r>
            <a:r>
              <a:rPr lang="de-DE" baseline="0" dirty="0" err="1" smtClean="0"/>
              <a:t>no</a:t>
            </a:r>
            <a:r>
              <a:rPr lang="de-DE" baseline="0" dirty="0" smtClean="0"/>
              <a:t> </a:t>
            </a:r>
            <a:r>
              <a:rPr lang="de-DE" baseline="0" dirty="0" err="1" smtClean="0"/>
              <a:t>longer</a:t>
            </a:r>
            <a:r>
              <a:rPr lang="de-DE" baseline="0" dirty="0" smtClean="0"/>
              <a:t> </a:t>
            </a:r>
            <a:r>
              <a:rPr lang="de-DE" baseline="0" dirty="0" err="1" smtClean="0"/>
              <a:t>valud</a:t>
            </a:r>
            <a:r>
              <a:rPr lang="de-DE" baseline="0" dirty="0" smtClean="0"/>
              <a:t> but </a:t>
            </a:r>
            <a:r>
              <a:rPr lang="de-DE" baseline="0" dirty="0" err="1" smtClean="0"/>
              <a:t>has</a:t>
            </a:r>
            <a:r>
              <a:rPr lang="de-DE" baseline="0" dirty="0" smtClean="0"/>
              <a:t> </a:t>
            </a:r>
            <a:r>
              <a:rPr lang="de-DE" baseline="0" dirty="0" err="1" smtClean="0"/>
              <a:t>to</a:t>
            </a:r>
            <a:r>
              <a:rPr lang="de-DE" baseline="0" dirty="0" smtClean="0"/>
              <a:t> </a:t>
            </a:r>
            <a:r>
              <a:rPr lang="de-DE" baseline="0" dirty="0" err="1" smtClean="0"/>
              <a:t>be</a:t>
            </a:r>
            <a:r>
              <a:rPr lang="de-DE" baseline="0" dirty="0" smtClean="0"/>
              <a:t> </a:t>
            </a:r>
            <a:r>
              <a:rPr lang="de-DE" baseline="0" dirty="0" err="1" smtClean="0"/>
              <a:t>done</a:t>
            </a:r>
            <a:r>
              <a:rPr lang="de-DE" baseline="0" dirty="0" smtClean="0"/>
              <a:t> </a:t>
            </a:r>
            <a:r>
              <a:rPr lang="de-DE" baseline="0" dirty="0" err="1" smtClean="0"/>
              <a:t>using</a:t>
            </a:r>
            <a:r>
              <a:rPr lang="de-DE" baseline="0" dirty="0" smtClean="0"/>
              <a:t> a </a:t>
            </a:r>
            <a:r>
              <a:rPr lang="de-DE" b="1" baseline="0" dirty="0" err="1" smtClean="0"/>
              <a:t>composition</a:t>
            </a:r>
            <a:r>
              <a:rPr lang="de-DE" baseline="0" dirty="0" smtClean="0"/>
              <a:t>, </a:t>
            </a:r>
            <a:r>
              <a:rPr lang="de-DE" baseline="0" dirty="0" err="1" smtClean="0"/>
              <a:t>where</a:t>
            </a:r>
            <a:r>
              <a:rPr lang="de-DE" baseline="0" dirty="0" smtClean="0"/>
              <a:t> </a:t>
            </a:r>
            <a:r>
              <a:rPr lang="de-DE" baseline="0" dirty="0" err="1" smtClean="0"/>
              <a:t>the</a:t>
            </a:r>
            <a:r>
              <a:rPr lang="de-DE" baseline="0" dirty="0" smtClean="0"/>
              <a:t> update </a:t>
            </a:r>
            <a:r>
              <a:rPr lang="de-DE" baseline="0" dirty="0" err="1" smtClean="0"/>
              <a:t>is</a:t>
            </a:r>
            <a:r>
              <a:rPr lang="de-DE" baseline="0" dirty="0" smtClean="0"/>
              <a:t> </a:t>
            </a:r>
            <a:r>
              <a:rPr lang="de-DE" baseline="0" dirty="0" err="1" smtClean="0"/>
              <a:t>inverted</a:t>
            </a:r>
            <a:r>
              <a:rPr lang="de-DE" baseline="0" dirty="0" smtClean="0"/>
              <a:t>. </a:t>
            </a:r>
            <a:r>
              <a:rPr lang="de-DE" baseline="0" dirty="0" err="1" smtClean="0"/>
              <a:t>This</a:t>
            </a:r>
            <a:r>
              <a:rPr lang="de-DE" baseline="0" dirty="0" smtClean="0"/>
              <a:t> </a:t>
            </a:r>
            <a:r>
              <a:rPr lang="de-DE" baseline="0" dirty="0" err="1" smtClean="0"/>
              <a:t>is</a:t>
            </a:r>
            <a:r>
              <a:rPr lang="de-DE" baseline="0" dirty="0" smtClean="0"/>
              <a:t> </a:t>
            </a:r>
            <a:r>
              <a:rPr lang="de-DE" baseline="0" dirty="0" err="1" smtClean="0"/>
              <a:t>why</a:t>
            </a:r>
            <a:r>
              <a:rPr lang="de-DE" baseline="0" dirty="0" smtClean="0"/>
              <a:t> </a:t>
            </a:r>
            <a:r>
              <a:rPr lang="de-DE" baseline="0" dirty="0" err="1" smtClean="0"/>
              <a:t>the</a:t>
            </a:r>
            <a:r>
              <a:rPr lang="de-DE" baseline="0" dirty="0" smtClean="0"/>
              <a:t> </a:t>
            </a:r>
            <a:r>
              <a:rPr lang="de-DE" baseline="0" dirty="0" err="1" smtClean="0"/>
              <a:t>approach</a:t>
            </a:r>
            <a:r>
              <a:rPr lang="de-DE" baseline="0" dirty="0" smtClean="0"/>
              <a:t> </a:t>
            </a:r>
            <a:r>
              <a:rPr lang="de-DE" baseline="0" dirty="0" err="1" smtClean="0"/>
              <a:t>is</a:t>
            </a:r>
            <a:r>
              <a:rPr lang="de-DE" baseline="0" dirty="0" smtClean="0"/>
              <a:t> </a:t>
            </a:r>
            <a:r>
              <a:rPr lang="de-DE" baseline="0" dirty="0" err="1" smtClean="0"/>
              <a:t>called</a:t>
            </a:r>
            <a:r>
              <a:rPr lang="de-DE" baseline="0" dirty="0" smtClean="0"/>
              <a:t> „Inverse </a:t>
            </a:r>
            <a:r>
              <a:rPr lang="de-DE" baseline="0" dirty="0" err="1" smtClean="0"/>
              <a:t>Compositional</a:t>
            </a:r>
            <a:r>
              <a:rPr lang="de-DE" baseline="0" dirty="0" smtClean="0"/>
              <a:t>“.</a:t>
            </a:r>
            <a:endParaRPr lang="de-DE" dirty="0"/>
          </a:p>
        </p:txBody>
      </p:sp>
      <p:sp>
        <p:nvSpPr>
          <p:cNvPr id="4" name="Foliennummernplatzhalter 3"/>
          <p:cNvSpPr>
            <a:spLocks noGrp="1"/>
          </p:cNvSpPr>
          <p:nvPr>
            <p:ph type="sldNum" sz="quarter" idx="10"/>
          </p:nvPr>
        </p:nvSpPr>
        <p:spPr/>
        <p:txBody>
          <a:bodyPr/>
          <a:lstStyle/>
          <a:p>
            <a:fld id="{36FAC51D-39B8-4AB1-91A8-B4683DE85EF2}" type="slidenum">
              <a:rPr lang="de-DE" smtClean="0"/>
              <a:pPr/>
              <a:t>12</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a very short overview for  the ESM algorithm.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contrast to the previous two methods the ESM algorithm </a:t>
            </a:r>
            <a:r>
              <a:rPr lang="en-US" sz="1200" b="1" kern="1200" dirty="0" smtClean="0">
                <a:solidFill>
                  <a:schemeClr val="tx1"/>
                </a:solidFill>
                <a:latin typeface="+mn-lt"/>
                <a:ea typeface="+mn-ea"/>
                <a:cs typeface="+mn-cs"/>
              </a:rPr>
              <a:t>uses a second-order approximation</a:t>
            </a:r>
            <a:r>
              <a:rPr lang="en-US" sz="1200" kern="1200" dirty="0" smtClean="0">
                <a:solidFill>
                  <a:schemeClr val="tx1"/>
                </a:solidFill>
                <a:latin typeface="+mn-lt"/>
                <a:ea typeface="+mn-ea"/>
                <a:cs typeface="+mn-cs"/>
              </a:rPr>
              <a:t>, which leads to a </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lower number of necessary iterations</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a larger</a:t>
            </a:r>
            <a:r>
              <a:rPr lang="en-US" sz="1200" b="1" kern="1200" baseline="0" dirty="0" smtClean="0">
                <a:solidFill>
                  <a:schemeClr val="tx1"/>
                </a:solidFill>
                <a:latin typeface="+mn-lt"/>
                <a:ea typeface="+mn-ea"/>
                <a:cs typeface="+mn-cs"/>
              </a:rPr>
              <a:t> area of convergence</a:t>
            </a:r>
            <a:r>
              <a:rPr lang="en-US" sz="1200" kern="1200" dirty="0" smtClean="0">
                <a:solidFill>
                  <a:schemeClr val="tx1"/>
                </a:solidFill>
                <a:latin typeface="+mn-lt"/>
                <a:ea typeface="+mn-ea"/>
                <a:cs typeface="+mn-cs"/>
              </a:rPr>
              <a:t> and </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a better avoidance of local minima </a:t>
            </a:r>
            <a:r>
              <a:rPr lang="en-US" sz="1200" kern="1200" dirty="0" smtClean="0">
                <a:solidFill>
                  <a:schemeClr val="tx1"/>
                </a:solidFill>
                <a:latin typeface="+mn-lt"/>
                <a:ea typeface="+mn-ea"/>
                <a:cs typeface="+mn-cs"/>
              </a:rPr>
              <a:t>close to the global minimum.</a:t>
            </a:r>
          </a:p>
          <a:p>
            <a:endParaRPr lang="de-D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Besides these advantages the necessary </a:t>
            </a:r>
            <a:r>
              <a:rPr lang="en-US" sz="1200" b="1" kern="1200" dirty="0" err="1" smtClean="0">
                <a:solidFill>
                  <a:schemeClr val="tx1"/>
                </a:solidFill>
                <a:latin typeface="+mn-lt"/>
                <a:ea typeface="+mn-ea"/>
                <a:cs typeface="+mn-cs"/>
              </a:rPr>
              <a:t>Jacobians</a:t>
            </a:r>
            <a:r>
              <a:rPr lang="en-US" sz="1200" b="1" kern="1200" dirty="0" smtClean="0">
                <a:solidFill>
                  <a:schemeClr val="tx1"/>
                </a:solidFill>
                <a:latin typeface="+mn-lt"/>
                <a:ea typeface="+mn-ea"/>
                <a:cs typeface="+mn-cs"/>
              </a:rPr>
              <a:t> need to be computed at each iteration</a:t>
            </a:r>
            <a:r>
              <a:rPr lang="en-US" sz="1200" kern="1200" dirty="0" smtClean="0">
                <a:solidFill>
                  <a:schemeClr val="tx1"/>
                </a:solidFill>
                <a:latin typeface="+mn-lt"/>
                <a:ea typeface="+mn-ea"/>
                <a:cs typeface="+mn-cs"/>
              </a:rPr>
              <a:t>, which makes each iteration computationally more expensive.</a:t>
            </a:r>
            <a:endParaRPr lang="de-DE"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36FAC51D-39B8-4AB1-91A8-B4683DE85EF2}" type="slidenum">
              <a:rPr lang="de-DE" smtClean="0"/>
              <a:pPr/>
              <a:t>13</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Now, to get a tracking which is as fast as possible</a:t>
            </a:r>
            <a:r>
              <a:rPr lang="en-US" sz="1200" b="1" kern="1200" dirty="0" smtClean="0">
                <a:solidFill>
                  <a:schemeClr val="tx1"/>
                </a:solidFill>
                <a:latin typeface="+mn-lt"/>
                <a:ea typeface="+mn-ea"/>
                <a:cs typeface="+mn-cs"/>
              </a:rPr>
              <a:t>, computing a </a:t>
            </a:r>
            <a:r>
              <a:rPr lang="en-US" sz="1200" b="1" kern="1200" dirty="0" err="1" smtClean="0">
                <a:solidFill>
                  <a:schemeClr val="tx1"/>
                </a:solidFill>
                <a:latin typeface="+mn-lt"/>
                <a:ea typeface="+mn-ea"/>
                <a:cs typeface="+mn-cs"/>
              </a:rPr>
              <a:t>Jacobian</a:t>
            </a:r>
            <a:r>
              <a:rPr lang="en-US" sz="1200" b="1" kern="1200" dirty="0" smtClean="0">
                <a:solidFill>
                  <a:schemeClr val="tx1"/>
                </a:solidFill>
                <a:latin typeface="+mn-lt"/>
                <a:ea typeface="+mn-ea"/>
                <a:cs typeface="+mn-cs"/>
              </a:rPr>
              <a:t> at every iteration is too expensive</a:t>
            </a:r>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but since we also want to have </a:t>
            </a:r>
            <a:r>
              <a:rPr lang="en-US" sz="1200" b="1" kern="1200" dirty="0" smtClean="0">
                <a:solidFill>
                  <a:schemeClr val="tx1"/>
                </a:solidFill>
                <a:latin typeface="+mn-lt"/>
                <a:ea typeface="+mn-ea"/>
                <a:cs typeface="+mn-cs"/>
              </a:rPr>
              <a:t>convergence properties which are as good as possible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Jurie</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Dhome</a:t>
            </a:r>
            <a:r>
              <a:rPr lang="en-US" sz="1200" kern="1200" dirty="0" smtClean="0">
                <a:solidFill>
                  <a:schemeClr val="tx1"/>
                </a:solidFill>
                <a:latin typeface="+mn-lt"/>
                <a:ea typeface="+mn-ea"/>
                <a:cs typeface="+mn-cs"/>
              </a:rPr>
              <a:t> came up with a learning based approach.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Here, the </a:t>
            </a:r>
            <a:r>
              <a:rPr lang="en-US" sz="1200" b="1" kern="1200" dirty="0" smtClean="0">
                <a:solidFill>
                  <a:schemeClr val="tx1"/>
                </a:solidFill>
                <a:latin typeface="+mn-lt"/>
                <a:ea typeface="+mn-ea"/>
                <a:cs typeface="+mn-cs"/>
              </a:rPr>
              <a:t>key idea is to pre-learn the relation</a:t>
            </a:r>
            <a:r>
              <a:rPr lang="en-US" sz="1200" kern="1200" dirty="0" smtClean="0">
                <a:solidFill>
                  <a:schemeClr val="tx1"/>
                </a:solidFill>
                <a:latin typeface="+mn-lt"/>
                <a:ea typeface="+mn-ea"/>
                <a:cs typeface="+mn-cs"/>
              </a:rPr>
              <a:t> between the error vector and the parameter update, which is here specified by the matrix 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relation can be seen as </a:t>
            </a:r>
            <a:r>
              <a:rPr lang="en-US" sz="1200" b="1" kern="1200" dirty="0" smtClean="0">
                <a:solidFill>
                  <a:schemeClr val="tx1"/>
                </a:solidFill>
                <a:latin typeface="+mn-lt"/>
                <a:ea typeface="+mn-ea"/>
                <a:cs typeface="+mn-cs"/>
              </a:rPr>
              <a:t>linear predictor </a:t>
            </a:r>
            <a:r>
              <a:rPr lang="en-US" sz="1200" kern="1200" dirty="0" smtClean="0">
                <a:solidFill>
                  <a:schemeClr val="tx1"/>
                </a:solidFill>
                <a:latin typeface="+mn-lt"/>
                <a:ea typeface="+mn-ea"/>
                <a:cs typeface="+mn-cs"/>
              </a:rPr>
              <a:t>which is </a:t>
            </a:r>
            <a:r>
              <a:rPr lang="en-US" sz="1200" b="1" kern="1200" dirty="0" smtClean="0">
                <a:solidFill>
                  <a:schemeClr val="tx1"/>
                </a:solidFill>
                <a:latin typeface="+mn-lt"/>
                <a:ea typeface="+mn-ea"/>
                <a:cs typeface="+mn-cs"/>
              </a:rPr>
              <a:t>fixed for all iterations</a:t>
            </a:r>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learning phase makes it also possible to </a:t>
            </a:r>
            <a:r>
              <a:rPr lang="en-US" sz="1200" b="1" kern="1200" dirty="0" smtClean="0">
                <a:solidFill>
                  <a:schemeClr val="tx1"/>
                </a:solidFill>
                <a:latin typeface="+mn-lt"/>
                <a:ea typeface="+mn-ea"/>
                <a:cs typeface="+mn-cs"/>
              </a:rPr>
              <a:t>jump over local minima </a:t>
            </a:r>
            <a:r>
              <a:rPr lang="en-US" sz="1200" kern="1200" dirty="0" smtClean="0">
                <a:solidFill>
                  <a:schemeClr val="tx1"/>
                </a:solidFill>
                <a:latin typeface="+mn-lt"/>
                <a:ea typeface="+mn-ea"/>
                <a:cs typeface="+mn-cs"/>
              </a:rPr>
              <a:t>and get </a:t>
            </a:r>
            <a:r>
              <a:rPr lang="en-US" sz="1200" b="1" kern="1200" dirty="0" smtClean="0">
                <a:solidFill>
                  <a:schemeClr val="tx1"/>
                </a:solidFill>
                <a:latin typeface="+mn-lt"/>
                <a:ea typeface="+mn-ea"/>
                <a:cs typeface="+mn-cs"/>
              </a:rPr>
              <a:t>a large convergence basin.</a:t>
            </a:r>
            <a:endParaRPr lang="de-DE" sz="1200" b="1" kern="1200" dirty="0" smtClean="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36FAC51D-39B8-4AB1-91A8-B4683DE85EF2}" type="slidenum">
              <a:rPr lang="de-DE" smtClean="0"/>
              <a:pPr/>
              <a:t>14</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represent the template we want to track by </a:t>
            </a:r>
            <a:r>
              <a:rPr lang="en-US" sz="1200" b="1" kern="1200" dirty="0" err="1" smtClean="0">
                <a:solidFill>
                  <a:schemeClr val="tx1"/>
                </a:solidFill>
                <a:latin typeface="+mn-lt"/>
                <a:ea typeface="+mn-ea"/>
                <a:cs typeface="+mn-cs"/>
              </a:rPr>
              <a:t>n_p</a:t>
            </a:r>
            <a:r>
              <a:rPr lang="en-US" sz="1200" b="1" kern="1200" dirty="0" smtClean="0">
                <a:solidFill>
                  <a:schemeClr val="tx1"/>
                </a:solidFill>
                <a:latin typeface="+mn-lt"/>
                <a:ea typeface="+mn-ea"/>
                <a:cs typeface="+mn-cs"/>
              </a:rPr>
              <a:t> sample points </a:t>
            </a:r>
            <a:r>
              <a:rPr lang="en-US" sz="1200" kern="1200" dirty="0" smtClean="0">
                <a:solidFill>
                  <a:schemeClr val="tx1"/>
                </a:solidFill>
                <a:latin typeface="+mn-lt"/>
                <a:ea typeface="+mn-ea"/>
                <a:cs typeface="+mn-cs"/>
              </a:rPr>
              <a:t>which are equally distributed over the template region and used to sample the image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As deformation model we use a </a:t>
            </a:r>
            <a:r>
              <a:rPr lang="en-US" sz="1200" b="1" kern="1200" dirty="0" err="1" smtClean="0">
                <a:solidFill>
                  <a:schemeClr val="tx1"/>
                </a:solidFill>
                <a:latin typeface="+mn-lt"/>
                <a:ea typeface="+mn-ea"/>
                <a:cs typeface="+mn-cs"/>
              </a:rPr>
              <a:t>homography</a:t>
            </a:r>
            <a:r>
              <a:rPr lang="en-US" sz="1200" kern="1200" dirty="0" smtClean="0">
                <a:solidFill>
                  <a:schemeClr val="tx1"/>
                </a:solidFill>
                <a:latin typeface="+mn-lt"/>
                <a:ea typeface="+mn-ea"/>
                <a:cs typeface="+mn-cs"/>
              </a:rPr>
              <a:t> which is parameterized by the </a:t>
            </a:r>
            <a:r>
              <a:rPr lang="en-US" sz="1200" b="1" kern="1200" dirty="0" smtClean="0">
                <a:solidFill>
                  <a:schemeClr val="tx1"/>
                </a:solidFill>
                <a:latin typeface="+mn-lt"/>
                <a:ea typeface="+mn-ea"/>
                <a:cs typeface="+mn-cs"/>
              </a:rPr>
              <a:t>4 corner points </a:t>
            </a:r>
            <a:r>
              <a:rPr lang="en-US" sz="1200" kern="1200" dirty="0" smtClean="0">
                <a:solidFill>
                  <a:schemeClr val="tx1"/>
                </a:solidFill>
                <a:latin typeface="+mn-lt"/>
                <a:ea typeface="+mn-ea"/>
                <a:cs typeface="+mn-cs"/>
              </a:rPr>
              <a:t>of the template.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To make the tracking more robust against illumination changes the image values are </a:t>
            </a:r>
            <a:r>
              <a:rPr lang="en-US" sz="1200" b="1" kern="1200" dirty="0" smtClean="0">
                <a:solidFill>
                  <a:schemeClr val="tx1"/>
                </a:solidFill>
                <a:latin typeface="+mn-lt"/>
                <a:ea typeface="+mn-ea"/>
                <a:cs typeface="+mn-cs"/>
              </a:rPr>
              <a:t>normalized to zero mean and unit standard deviation</a:t>
            </a:r>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is done for the template as well as during tracking and therefore </a:t>
            </a:r>
            <a:r>
              <a:rPr lang="en-US" sz="1200" b="1" kern="1200" dirty="0" smtClean="0">
                <a:solidFill>
                  <a:schemeClr val="tx1"/>
                </a:solidFill>
                <a:latin typeface="+mn-lt"/>
                <a:ea typeface="+mn-ea"/>
                <a:cs typeface="+mn-cs"/>
              </a:rPr>
              <a:t>the error vector specifies the differences between the normalized image values</a:t>
            </a:r>
            <a:r>
              <a:rPr lang="en-US" sz="1200" kern="1200" dirty="0" smtClean="0">
                <a:solidFill>
                  <a:schemeClr val="tx1"/>
                </a:solidFill>
                <a:latin typeface="+mn-lt"/>
                <a:ea typeface="+mn-ea"/>
                <a:cs typeface="+mn-cs"/>
              </a:rPr>
              <a:t>.</a:t>
            </a:r>
            <a:endParaRPr lang="de-DE" sz="1200" kern="1200" dirty="0" smtClean="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36FAC51D-39B8-4AB1-91A8-B4683DE85EF2}" type="slidenum">
              <a:rPr lang="de-DE" smtClean="0"/>
              <a:pPr/>
              <a:t>15</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 for the learning we first apply a set of </a:t>
            </a:r>
            <a:r>
              <a:rPr lang="en-US" sz="1200" kern="1200" dirty="0" err="1" smtClean="0">
                <a:solidFill>
                  <a:schemeClr val="tx1"/>
                </a:solidFill>
                <a:latin typeface="+mn-lt"/>
                <a:ea typeface="+mn-ea"/>
                <a:cs typeface="+mn-cs"/>
              </a:rPr>
              <a:t>n_t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random transformations </a:t>
            </a:r>
            <a:r>
              <a:rPr lang="en-US" sz="1200" kern="1200" dirty="0" smtClean="0">
                <a:solidFill>
                  <a:schemeClr val="tx1"/>
                </a:solidFill>
                <a:latin typeface="+mn-lt"/>
                <a:ea typeface="+mn-ea"/>
                <a:cs typeface="+mn-cs"/>
              </a:rPr>
              <a:t>tot he initial template and </a:t>
            </a:r>
            <a:r>
              <a:rPr lang="en-US" sz="1200" b="1" kern="1200" dirty="0" smtClean="0">
                <a:solidFill>
                  <a:schemeClr val="tx1"/>
                </a:solidFill>
                <a:latin typeface="+mn-lt"/>
                <a:ea typeface="+mn-ea"/>
                <a:cs typeface="+mn-cs"/>
              </a:rPr>
              <a:t>compute the corresponding error vectors</a:t>
            </a:r>
            <a:r>
              <a:rPr lang="en-US" sz="1200" kern="1200" dirty="0" smtClean="0">
                <a:solidFill>
                  <a:schemeClr val="tx1"/>
                </a:solidFill>
                <a:latin typeface="+mn-lt"/>
                <a:ea typeface="+mn-ea"/>
                <a:cs typeface="+mn-cs"/>
              </a:rPr>
              <a:t>. These error vectors and the corresponding transformation parameters are then </a:t>
            </a:r>
            <a:r>
              <a:rPr lang="en-US" sz="1200" b="1" kern="1200" dirty="0" smtClean="0">
                <a:solidFill>
                  <a:schemeClr val="tx1"/>
                </a:solidFill>
                <a:latin typeface="+mn-lt"/>
                <a:ea typeface="+mn-ea"/>
                <a:cs typeface="+mn-cs"/>
              </a:rPr>
              <a:t>stacked into two matrices </a:t>
            </a:r>
            <a:r>
              <a:rPr lang="en-US" sz="1200" kern="1200" dirty="0" smtClean="0">
                <a:solidFill>
                  <a:schemeClr val="tx1"/>
                </a:solidFill>
                <a:latin typeface="+mn-lt"/>
                <a:ea typeface="+mn-ea"/>
                <a:cs typeface="+mn-cs"/>
              </a:rPr>
              <a:t>X and Y, where X is a 8 times </a:t>
            </a:r>
            <a:r>
              <a:rPr lang="en-US" sz="1200" kern="1200" dirty="0" err="1" smtClean="0">
                <a:solidFill>
                  <a:schemeClr val="tx1"/>
                </a:solidFill>
                <a:latin typeface="+mn-lt"/>
                <a:ea typeface="+mn-ea"/>
                <a:cs typeface="+mn-cs"/>
              </a:rPr>
              <a:t>n_t</a:t>
            </a:r>
            <a:r>
              <a:rPr lang="en-US" sz="1200" kern="1200" dirty="0" smtClean="0">
                <a:solidFill>
                  <a:schemeClr val="tx1"/>
                </a:solidFill>
                <a:latin typeface="+mn-lt"/>
                <a:ea typeface="+mn-ea"/>
                <a:cs typeface="+mn-cs"/>
              </a:rPr>
              <a:t> matrix and Y a </a:t>
            </a:r>
            <a:r>
              <a:rPr lang="en-US" sz="1200" kern="1200" dirty="0" err="1" smtClean="0">
                <a:solidFill>
                  <a:schemeClr val="tx1"/>
                </a:solidFill>
                <a:latin typeface="+mn-lt"/>
                <a:ea typeface="+mn-ea"/>
                <a:cs typeface="+mn-cs"/>
              </a:rPr>
              <a:t>n_p</a:t>
            </a:r>
            <a:r>
              <a:rPr lang="en-US" sz="1200" kern="1200" dirty="0" smtClean="0">
                <a:solidFill>
                  <a:schemeClr val="tx1"/>
                </a:solidFill>
                <a:latin typeface="+mn-lt"/>
                <a:ea typeface="+mn-ea"/>
                <a:cs typeface="+mn-cs"/>
              </a:rPr>
              <a:t> times </a:t>
            </a:r>
            <a:r>
              <a:rPr lang="en-US" sz="1200" kern="1200" dirty="0" err="1" smtClean="0">
                <a:solidFill>
                  <a:schemeClr val="tx1"/>
                </a:solidFill>
                <a:latin typeface="+mn-lt"/>
                <a:ea typeface="+mn-ea"/>
                <a:cs typeface="+mn-cs"/>
              </a:rPr>
              <a:t>n_t</a:t>
            </a:r>
            <a:r>
              <a:rPr lang="en-US" sz="1200" kern="1200" dirty="0" smtClean="0">
                <a:solidFill>
                  <a:schemeClr val="tx1"/>
                </a:solidFill>
                <a:latin typeface="+mn-lt"/>
                <a:ea typeface="+mn-ea"/>
                <a:cs typeface="+mn-cs"/>
              </a:rPr>
              <a:t> matrix.</a:t>
            </a:r>
            <a:endParaRPr lang="de-DE" sz="1200" kern="1200" dirty="0" smtClean="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36FAC51D-39B8-4AB1-91A8-B4683DE85EF2}" type="slidenum">
              <a:rPr lang="de-DE" smtClean="0"/>
              <a:pPr/>
              <a:t>16</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linear predictor we want to learn should now relate these two matrices as X is equal to A times Y. So, A can be learned by multiplying the X with </a:t>
            </a:r>
            <a:r>
              <a:rPr lang="en-US" sz="1200" b="1" kern="1200" dirty="0" smtClean="0">
                <a:solidFill>
                  <a:schemeClr val="tx1"/>
                </a:solidFill>
                <a:latin typeface="+mn-lt"/>
                <a:ea typeface="+mn-ea"/>
                <a:cs typeface="+mn-cs"/>
              </a:rPr>
              <a:t>the pseudo-inverse </a:t>
            </a:r>
            <a:r>
              <a:rPr lang="en-US" sz="1200" kern="1200" dirty="0" smtClean="0">
                <a:solidFill>
                  <a:schemeClr val="tx1"/>
                </a:solidFill>
                <a:latin typeface="+mn-lt"/>
                <a:ea typeface="+mn-ea"/>
                <a:cs typeface="+mn-cs"/>
              </a:rPr>
              <a:t>of Y.</a:t>
            </a:r>
            <a:endParaRPr lang="de-DE" sz="1200" kern="1200" dirty="0" smtClean="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36FAC51D-39B8-4AB1-91A8-B4683DE85EF2}" type="slidenum">
              <a:rPr lang="de-DE" smtClean="0"/>
              <a:pPr/>
              <a:t>17</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For the tracking we simply </a:t>
            </a:r>
            <a:r>
              <a:rPr lang="en-US" sz="1200" b="1" kern="1200" dirty="0" smtClean="0">
                <a:solidFill>
                  <a:schemeClr val="tx1"/>
                </a:solidFill>
                <a:latin typeface="+mn-lt"/>
                <a:ea typeface="+mn-ea"/>
                <a:cs typeface="+mn-cs"/>
              </a:rPr>
              <a:t>warp the sample points </a:t>
            </a:r>
            <a:r>
              <a:rPr lang="en-US" sz="1200" kern="1200" dirty="0" smtClean="0">
                <a:solidFill>
                  <a:schemeClr val="tx1"/>
                </a:solidFill>
                <a:latin typeface="+mn-lt"/>
                <a:ea typeface="+mn-ea"/>
                <a:cs typeface="+mn-cs"/>
              </a:rPr>
              <a:t>according to the current parameters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and use them to </a:t>
            </a:r>
            <a:r>
              <a:rPr lang="en-US" sz="1200" b="1" kern="1200" dirty="0" smtClean="0">
                <a:solidFill>
                  <a:schemeClr val="tx1"/>
                </a:solidFill>
                <a:latin typeface="+mn-lt"/>
                <a:ea typeface="+mn-ea"/>
                <a:cs typeface="+mn-cs"/>
              </a:rPr>
              <a:t>compute the corresponding error vector</a:t>
            </a:r>
            <a:r>
              <a:rPr lang="en-US" sz="120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Using the error vector we compute the </a:t>
            </a:r>
            <a:r>
              <a:rPr lang="en-US" sz="1200" b="1" kern="1200" dirty="0" smtClean="0">
                <a:solidFill>
                  <a:schemeClr val="tx1"/>
                </a:solidFill>
                <a:latin typeface="+mn-lt"/>
                <a:ea typeface="+mn-ea"/>
                <a:cs typeface="+mn-cs"/>
              </a:rPr>
              <a:t>parameter update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and </a:t>
            </a:r>
            <a:r>
              <a:rPr lang="en-US" sz="1200" b="1" kern="1200" dirty="0" smtClean="0">
                <a:solidFill>
                  <a:schemeClr val="tx1"/>
                </a:solidFill>
                <a:latin typeface="+mn-lt"/>
                <a:ea typeface="+mn-ea"/>
                <a:cs typeface="+mn-cs"/>
              </a:rPr>
              <a:t>update the current parameters </a:t>
            </a:r>
            <a:r>
              <a:rPr lang="en-US" sz="1200" kern="1200" dirty="0" smtClean="0">
                <a:solidFill>
                  <a:schemeClr val="tx1"/>
                </a:solidFill>
                <a:latin typeface="+mn-lt"/>
                <a:ea typeface="+mn-ea"/>
                <a:cs typeface="+mn-cs"/>
              </a:rPr>
              <a:t>using it.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To </a:t>
            </a:r>
            <a:r>
              <a:rPr lang="en-US" sz="1200" b="1" kern="1200" dirty="0" smtClean="0">
                <a:solidFill>
                  <a:schemeClr val="tx1"/>
                </a:solidFill>
                <a:latin typeface="+mn-lt"/>
                <a:ea typeface="+mn-ea"/>
                <a:cs typeface="+mn-cs"/>
              </a:rPr>
              <a:t>improve the tracking accuracy </a:t>
            </a:r>
            <a:r>
              <a:rPr lang="en-US" sz="1200" kern="1200" dirty="0" smtClean="0">
                <a:solidFill>
                  <a:schemeClr val="tx1"/>
                </a:solidFill>
                <a:latin typeface="+mn-lt"/>
                <a:ea typeface="+mn-ea"/>
                <a:cs typeface="+mn-cs"/>
              </a:rPr>
              <a:t>we apply this procedure </a:t>
            </a:r>
            <a:r>
              <a:rPr lang="en-US" sz="1200" b="1" kern="1200" dirty="0" smtClean="0">
                <a:solidFill>
                  <a:schemeClr val="tx1"/>
                </a:solidFill>
                <a:latin typeface="+mn-lt"/>
                <a:ea typeface="+mn-ea"/>
                <a:cs typeface="+mn-cs"/>
              </a:rPr>
              <a:t>multiple times </a:t>
            </a:r>
            <a:r>
              <a:rPr lang="en-US" sz="1200" kern="1200" dirty="0" smtClean="0">
                <a:solidFill>
                  <a:schemeClr val="tx1"/>
                </a:solidFill>
                <a:latin typeface="+mn-lt"/>
                <a:ea typeface="+mn-ea"/>
                <a:cs typeface="+mn-cs"/>
              </a:rPr>
              <a:t>and also </a:t>
            </a:r>
            <a:r>
              <a:rPr lang="en-US" sz="1200" b="1" kern="1200" dirty="0" smtClean="0">
                <a:solidFill>
                  <a:schemeClr val="tx1"/>
                </a:solidFill>
                <a:latin typeface="+mn-lt"/>
                <a:ea typeface="+mn-ea"/>
                <a:cs typeface="+mn-cs"/>
              </a:rPr>
              <a:t>learn multiple predictors for different amounts of motions</a:t>
            </a:r>
            <a:r>
              <a:rPr lang="en-US" sz="1200" kern="1200" dirty="0" smtClean="0">
                <a:solidFill>
                  <a:schemeClr val="tx1"/>
                </a:solidFill>
                <a:latin typeface="+mn-lt"/>
                <a:ea typeface="+mn-ea"/>
                <a:cs typeface="+mn-cs"/>
              </a:rPr>
              <a:t>, where we start with a predictor learned for</a:t>
            </a:r>
            <a:r>
              <a:rPr lang="en-US" sz="1200" kern="1200" baseline="0" dirty="0" smtClean="0">
                <a:solidFill>
                  <a:schemeClr val="tx1"/>
                </a:solidFill>
                <a:latin typeface="+mn-lt"/>
                <a:ea typeface="+mn-ea"/>
                <a:cs typeface="+mn-cs"/>
              </a:rPr>
              <a:t> large motions and then switch to predictors for smaller motions.</a:t>
            </a:r>
            <a:endParaRPr lang="de-DE" sz="1200" kern="1200" dirty="0" smtClean="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36FAC51D-39B8-4AB1-91A8-B4683DE85EF2}" type="slidenum">
              <a:rPr lang="de-DE" smtClean="0"/>
              <a:pPr/>
              <a:t>18</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However, also the approach of </a:t>
            </a:r>
            <a:r>
              <a:rPr lang="en-US" sz="1200" kern="1200" dirty="0" err="1" smtClean="0">
                <a:solidFill>
                  <a:schemeClr val="tx1"/>
                </a:solidFill>
                <a:latin typeface="+mn-lt"/>
                <a:ea typeface="+mn-ea"/>
                <a:cs typeface="+mn-cs"/>
              </a:rPr>
              <a:t>Jurie</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Dhome</a:t>
            </a:r>
            <a:r>
              <a:rPr lang="en-US" sz="1200" kern="1200" dirty="0" smtClean="0">
                <a:solidFill>
                  <a:schemeClr val="tx1"/>
                </a:solidFill>
                <a:latin typeface="+mn-lt"/>
                <a:ea typeface="+mn-ea"/>
                <a:cs typeface="+mn-cs"/>
              </a:rPr>
              <a:t> has some </a:t>
            </a:r>
            <a:r>
              <a:rPr lang="en-US" sz="1200" b="1" kern="1200" dirty="0" smtClean="0">
                <a:solidFill>
                  <a:schemeClr val="tx1"/>
                </a:solidFill>
                <a:latin typeface="+mn-lt"/>
                <a:ea typeface="+mn-ea"/>
                <a:cs typeface="+mn-cs"/>
              </a:rPr>
              <a:t>limitations</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a:t>
            </a:r>
            <a:r>
              <a:rPr lang="en-US" sz="1200" kern="1200" dirty="0" smtClean="0">
                <a:solidFill>
                  <a:schemeClr val="tx1"/>
                </a:solidFill>
                <a:latin typeface="+mn-lt"/>
                <a:ea typeface="+mn-ea"/>
                <a:cs typeface="+mn-cs"/>
              </a:rPr>
              <a:t>irst, </a:t>
            </a:r>
            <a:r>
              <a:rPr lang="en-US" sz="1200" b="1" kern="1200" dirty="0" smtClean="0">
                <a:solidFill>
                  <a:schemeClr val="tx1"/>
                </a:solidFill>
                <a:latin typeface="+mn-lt"/>
                <a:ea typeface="+mn-ea"/>
                <a:cs typeface="+mn-cs"/>
              </a:rPr>
              <a:t>learning large templates is quite expensive </a:t>
            </a:r>
            <a:r>
              <a:rPr lang="en-US" sz="1200" kern="1200" dirty="0" smtClean="0">
                <a:solidFill>
                  <a:schemeClr val="tx1"/>
                </a:solidFill>
                <a:latin typeface="+mn-lt"/>
                <a:ea typeface="+mn-ea"/>
                <a:cs typeface="+mn-cs"/>
              </a:rPr>
              <a:t>since it includes the inversion of a large matrix which size corresponds to the number of sample points. So, this is not possible to be done online.</a:t>
            </a:r>
            <a:endParaRPr lang="de-DE"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Because of that we also </a:t>
            </a:r>
            <a:r>
              <a:rPr lang="en-US" sz="1200" b="1" kern="1200" dirty="0" smtClean="0">
                <a:solidFill>
                  <a:schemeClr val="tx1"/>
                </a:solidFill>
                <a:latin typeface="+mn-lt"/>
                <a:ea typeface="+mn-ea"/>
                <a:cs typeface="+mn-cs"/>
              </a:rPr>
              <a:t>cannot adapt the shape </a:t>
            </a:r>
            <a:r>
              <a:rPr lang="en-US" sz="1200" kern="1200" dirty="0" smtClean="0">
                <a:solidFill>
                  <a:schemeClr val="tx1"/>
                </a:solidFill>
                <a:latin typeface="+mn-lt"/>
                <a:ea typeface="+mn-ea"/>
                <a:cs typeface="+mn-cs"/>
              </a:rPr>
              <a:t>of a template since for this the template has to be relearned after each modification.</a:t>
            </a:r>
          </a:p>
          <a:p>
            <a:endParaRPr lang="de-D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Additionally the </a:t>
            </a:r>
            <a:r>
              <a:rPr lang="en-US" sz="1200" b="1" kern="1200" dirty="0" smtClean="0">
                <a:solidFill>
                  <a:schemeClr val="tx1"/>
                </a:solidFill>
                <a:latin typeface="+mn-lt"/>
                <a:ea typeface="+mn-ea"/>
                <a:cs typeface="+mn-cs"/>
              </a:rPr>
              <a:t>accuracy of the tracking is in general worse </a:t>
            </a:r>
            <a:r>
              <a:rPr lang="en-US" sz="1200" kern="1200" dirty="0" smtClean="0">
                <a:solidFill>
                  <a:schemeClr val="tx1"/>
                </a:solidFill>
                <a:latin typeface="+mn-lt"/>
                <a:ea typeface="+mn-ea"/>
                <a:cs typeface="+mn-cs"/>
              </a:rPr>
              <a:t>than of the mentioned analytic approaches, so if you want to get a similar accuracy you should apply one of these algorithms after refinement using the </a:t>
            </a:r>
            <a:r>
              <a:rPr lang="en-US" sz="1200" kern="1200" dirty="0" err="1" smtClean="0">
                <a:solidFill>
                  <a:schemeClr val="tx1"/>
                </a:solidFill>
                <a:latin typeface="+mn-lt"/>
                <a:ea typeface="+mn-ea"/>
                <a:cs typeface="+mn-cs"/>
              </a:rPr>
              <a:t>Jurie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Dhome</a:t>
            </a:r>
            <a:r>
              <a:rPr lang="en-US" sz="1200" kern="1200" dirty="0" smtClean="0">
                <a:solidFill>
                  <a:schemeClr val="tx1"/>
                </a:solidFill>
                <a:latin typeface="+mn-lt"/>
                <a:ea typeface="+mn-ea"/>
                <a:cs typeface="+mn-cs"/>
              </a:rPr>
              <a:t> approach.</a:t>
            </a:r>
            <a:endParaRPr lang="de-DE" sz="1200" kern="1200" dirty="0" smtClean="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36FAC51D-39B8-4AB1-91A8-B4683DE85EF2}" type="slidenum">
              <a:rPr lang="de-DE" smtClean="0"/>
              <a:pPr/>
              <a:t>19</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err="1" smtClean="0"/>
              <a:t>To</a:t>
            </a:r>
            <a:r>
              <a:rPr lang="de-DE" dirty="0" smtClean="0"/>
              <a:t> </a:t>
            </a:r>
            <a:r>
              <a:rPr lang="de-DE" dirty="0" err="1" smtClean="0"/>
              <a:t>give</a:t>
            </a:r>
            <a:r>
              <a:rPr lang="de-DE" dirty="0" smtClean="0"/>
              <a:t> a </a:t>
            </a:r>
            <a:r>
              <a:rPr lang="de-DE" dirty="0" err="1" smtClean="0"/>
              <a:t>short</a:t>
            </a:r>
            <a:r>
              <a:rPr lang="de-DE" baseline="0" dirty="0" smtClean="0"/>
              <a:t> </a:t>
            </a:r>
            <a:r>
              <a:rPr lang="de-DE" baseline="0" dirty="0" err="1" smtClean="0"/>
              <a:t>motivation</a:t>
            </a:r>
            <a:r>
              <a:rPr lang="de-DE" baseline="0" dirty="0" smtClean="0"/>
              <a:t>, </a:t>
            </a:r>
            <a:r>
              <a:rPr lang="de-DE" dirty="0" err="1" smtClean="0"/>
              <a:t>Why</a:t>
            </a:r>
            <a:r>
              <a:rPr lang="de-DE" dirty="0" smtClean="0"/>
              <a:t> do </a:t>
            </a:r>
            <a:r>
              <a:rPr lang="de-DE" dirty="0" err="1" smtClean="0"/>
              <a:t>we</a:t>
            </a:r>
            <a:r>
              <a:rPr lang="de-DE" dirty="0" smtClean="0"/>
              <a:t> </a:t>
            </a:r>
            <a:r>
              <a:rPr lang="de-DE" dirty="0" err="1" smtClean="0"/>
              <a:t>need</a:t>
            </a:r>
            <a:r>
              <a:rPr lang="de-DE" dirty="0" smtClean="0"/>
              <a:t> fast </a:t>
            </a:r>
            <a:r>
              <a:rPr lang="de-DE" dirty="0" err="1" smtClean="0"/>
              <a:t>tracking</a:t>
            </a:r>
            <a:r>
              <a:rPr lang="de-DE" dirty="0" smtClean="0"/>
              <a:t> in </a:t>
            </a:r>
            <a:r>
              <a:rPr lang="de-DE" dirty="0" err="1" smtClean="0"/>
              <a:t>robotics</a:t>
            </a:r>
            <a:r>
              <a:rPr lang="de-DE" dirty="0" smtClean="0"/>
              <a:t>?</a:t>
            </a:r>
          </a:p>
          <a:p>
            <a:endParaRPr lang="de-DE" dirty="0" smtClean="0"/>
          </a:p>
          <a:p>
            <a:r>
              <a:rPr lang="de-DE" dirty="0" smtClean="0"/>
              <a:t>First, </a:t>
            </a:r>
            <a:r>
              <a:rPr lang="de-DE" dirty="0" err="1" smtClean="0"/>
              <a:t>compared</a:t>
            </a:r>
            <a:r>
              <a:rPr lang="de-DE" baseline="0" dirty="0" smtClean="0"/>
              <a:t> </a:t>
            </a:r>
            <a:r>
              <a:rPr lang="de-DE" baseline="0" dirty="0" err="1" smtClean="0"/>
              <a:t>to</a:t>
            </a:r>
            <a:r>
              <a:rPr lang="de-DE" baseline="0" dirty="0" smtClean="0"/>
              <a:t> </a:t>
            </a:r>
            <a:r>
              <a:rPr lang="de-DE" b="0" baseline="0" dirty="0" err="1" smtClean="0"/>
              <a:t>tracking</a:t>
            </a:r>
            <a:r>
              <a:rPr lang="de-DE" b="0" baseline="0" dirty="0" smtClean="0"/>
              <a:t> </a:t>
            </a:r>
            <a:r>
              <a:rPr lang="de-DE" b="0" baseline="0" dirty="0" err="1" smtClean="0"/>
              <a:t>object</a:t>
            </a:r>
            <a:r>
              <a:rPr lang="de-DE" b="0" baseline="0" dirty="0" smtClean="0"/>
              <a:t> </a:t>
            </a:r>
            <a:r>
              <a:rPr lang="de-DE" b="0" baseline="0" dirty="0" err="1" smtClean="0"/>
              <a:t>detection</a:t>
            </a:r>
            <a:r>
              <a:rPr lang="de-DE" b="0" baseline="0" dirty="0" smtClean="0"/>
              <a:t> </a:t>
            </a:r>
            <a:r>
              <a:rPr lang="de-DE" baseline="0" dirty="0" err="1" smtClean="0"/>
              <a:t>is</a:t>
            </a:r>
            <a:r>
              <a:rPr lang="de-DE" baseline="0" dirty="0" smtClean="0"/>
              <a:t> </a:t>
            </a:r>
            <a:r>
              <a:rPr lang="de-DE" baseline="0" dirty="0" err="1" smtClean="0"/>
              <a:t>usually</a:t>
            </a:r>
            <a:r>
              <a:rPr lang="de-DE" baseline="0" dirty="0" smtClean="0"/>
              <a:t> </a:t>
            </a:r>
            <a:r>
              <a:rPr lang="de-DE" baseline="0" dirty="0" err="1" smtClean="0"/>
              <a:t>slow</a:t>
            </a:r>
            <a:r>
              <a:rPr lang="de-DE" baseline="0" dirty="0" smtClean="0"/>
              <a:t>, </a:t>
            </a:r>
            <a:r>
              <a:rPr lang="de-DE" baseline="0" dirty="0" err="1" smtClean="0"/>
              <a:t>although</a:t>
            </a:r>
            <a:r>
              <a:rPr lang="de-DE" baseline="0" dirty="0" smtClean="0"/>
              <a:t> </a:t>
            </a:r>
            <a:r>
              <a:rPr lang="de-DE" baseline="0" dirty="0" err="1" smtClean="0"/>
              <a:t>we</a:t>
            </a:r>
            <a:r>
              <a:rPr lang="de-DE" baseline="0" dirty="0" smtClean="0"/>
              <a:t> just </a:t>
            </a:r>
            <a:r>
              <a:rPr lang="de-DE" baseline="0" dirty="0" err="1" smtClean="0"/>
              <a:t>have</a:t>
            </a:r>
            <a:r>
              <a:rPr lang="de-DE" baseline="0" dirty="0" smtClean="0"/>
              <a:t> </a:t>
            </a:r>
            <a:r>
              <a:rPr lang="de-DE" baseline="0" dirty="0" err="1" smtClean="0"/>
              <a:t>seen</a:t>
            </a:r>
            <a:r>
              <a:rPr lang="de-DE" baseline="0" dirty="0" smtClean="0"/>
              <a:t> </a:t>
            </a:r>
            <a:r>
              <a:rPr lang="de-DE" baseline="0" dirty="0" err="1" smtClean="0"/>
              <a:t>that</a:t>
            </a:r>
            <a:r>
              <a:rPr lang="de-DE" baseline="0" dirty="0" smtClean="0"/>
              <a:t> </a:t>
            </a:r>
            <a:r>
              <a:rPr lang="de-DE" baseline="0" dirty="0" err="1" smtClean="0"/>
              <a:t>there</a:t>
            </a:r>
            <a:r>
              <a:rPr lang="de-DE" baseline="0" dirty="0" smtClean="0"/>
              <a:t> </a:t>
            </a:r>
            <a:r>
              <a:rPr lang="de-DE" baseline="0" dirty="0" err="1" smtClean="0"/>
              <a:t>are</a:t>
            </a:r>
            <a:r>
              <a:rPr lang="de-DE" baseline="0" dirty="0" smtClean="0"/>
              <a:t> </a:t>
            </a:r>
            <a:r>
              <a:rPr lang="de-DE" baseline="0" dirty="0" err="1" smtClean="0"/>
              <a:t>already</a:t>
            </a:r>
            <a:r>
              <a:rPr lang="de-DE" baseline="0" dirty="0" smtClean="0"/>
              <a:t> </a:t>
            </a:r>
            <a:r>
              <a:rPr lang="de-DE" baseline="0" dirty="0" err="1" smtClean="0"/>
              <a:t>methods</a:t>
            </a:r>
            <a:r>
              <a:rPr lang="de-DE" baseline="0" dirty="0" smtClean="0"/>
              <a:t> </a:t>
            </a:r>
            <a:r>
              <a:rPr lang="de-DE" baseline="0" dirty="0" err="1" smtClean="0"/>
              <a:t>which</a:t>
            </a:r>
            <a:r>
              <a:rPr lang="de-DE" baseline="0" dirty="0" smtClean="0"/>
              <a:t> </a:t>
            </a:r>
            <a:r>
              <a:rPr lang="de-DE" baseline="0" dirty="0" err="1" smtClean="0"/>
              <a:t>are</a:t>
            </a:r>
            <a:r>
              <a:rPr lang="de-DE" baseline="0" dirty="0" smtClean="0"/>
              <a:t> </a:t>
            </a:r>
            <a:r>
              <a:rPr lang="de-DE" baseline="0" dirty="0" err="1" smtClean="0"/>
              <a:t>able</a:t>
            </a:r>
            <a:r>
              <a:rPr lang="de-DE" baseline="0" dirty="0" smtClean="0"/>
              <a:t> </a:t>
            </a:r>
            <a:r>
              <a:rPr lang="de-DE" baseline="0" dirty="0" err="1" smtClean="0"/>
              <a:t>to</a:t>
            </a:r>
            <a:r>
              <a:rPr lang="de-DE" baseline="0" dirty="0" smtClean="0"/>
              <a:t> </a:t>
            </a:r>
            <a:r>
              <a:rPr lang="de-DE" baseline="0" dirty="0" err="1" smtClean="0"/>
              <a:t>detect</a:t>
            </a:r>
            <a:r>
              <a:rPr lang="de-DE" baseline="0" dirty="0" smtClean="0"/>
              <a:t> </a:t>
            </a:r>
            <a:r>
              <a:rPr lang="de-DE" baseline="0" dirty="0" err="1" smtClean="0"/>
              <a:t>objects</a:t>
            </a:r>
            <a:r>
              <a:rPr lang="de-DE" baseline="0" dirty="0" smtClean="0"/>
              <a:t> in real-time.</a:t>
            </a:r>
          </a:p>
          <a:p>
            <a:endParaRPr lang="de-DE" baseline="0" dirty="0" smtClean="0"/>
          </a:p>
          <a:p>
            <a:r>
              <a:rPr lang="de-DE" baseline="0" dirty="0" err="1" smtClean="0"/>
              <a:t>However</a:t>
            </a:r>
            <a:r>
              <a:rPr lang="de-DE" baseline="0" dirty="0" smtClean="0"/>
              <a:t>, </a:t>
            </a:r>
            <a:r>
              <a:rPr lang="de-DE" baseline="0" dirty="0" err="1" smtClean="0"/>
              <a:t>they</a:t>
            </a:r>
            <a:r>
              <a:rPr lang="de-DE" baseline="0" dirty="0" smtClean="0"/>
              <a:t> </a:t>
            </a:r>
            <a:r>
              <a:rPr lang="de-DE" baseline="0" dirty="0" err="1" smtClean="0"/>
              <a:t>ovten</a:t>
            </a:r>
            <a:r>
              <a:rPr lang="de-DE" baseline="0" dirty="0" smtClean="0"/>
              <a:t> </a:t>
            </a:r>
            <a:r>
              <a:rPr lang="de-DE" baseline="0" dirty="0" err="1" smtClean="0"/>
              <a:t>either</a:t>
            </a:r>
            <a:r>
              <a:rPr lang="de-DE" baseline="0" dirty="0" smtClean="0"/>
              <a:t> </a:t>
            </a:r>
            <a:r>
              <a:rPr lang="de-DE" baseline="0" dirty="0" err="1" smtClean="0"/>
              <a:t>need</a:t>
            </a:r>
            <a:r>
              <a:rPr lang="de-DE" baseline="0" dirty="0" smtClean="0"/>
              <a:t> a </a:t>
            </a:r>
            <a:r>
              <a:rPr lang="de-DE" baseline="0" dirty="0" err="1" smtClean="0"/>
              <a:t>big</a:t>
            </a:r>
            <a:r>
              <a:rPr lang="de-DE" baseline="0" dirty="0" smtClean="0"/>
              <a:t> </a:t>
            </a:r>
            <a:r>
              <a:rPr lang="de-DE" baseline="0" dirty="0" err="1" smtClean="0"/>
              <a:t>chunk</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available</a:t>
            </a:r>
            <a:r>
              <a:rPr lang="de-DE" baseline="0" dirty="0" smtClean="0"/>
              <a:t> </a:t>
            </a:r>
            <a:r>
              <a:rPr lang="de-DE" baseline="0" dirty="0" err="1" smtClean="0"/>
              <a:t>processing</a:t>
            </a:r>
            <a:r>
              <a:rPr lang="de-DE" baseline="0" dirty="0" smtClean="0"/>
              <a:t> power </a:t>
            </a:r>
            <a:r>
              <a:rPr lang="de-DE" baseline="0" dirty="0" err="1" smtClean="0"/>
              <a:t>or</a:t>
            </a:r>
            <a:r>
              <a:rPr lang="de-DE" baseline="0" dirty="0" smtClean="0"/>
              <a:t> </a:t>
            </a:r>
            <a:r>
              <a:rPr lang="de-DE" baseline="0" dirty="0" err="1" smtClean="0"/>
              <a:t>slow</a:t>
            </a:r>
            <a:r>
              <a:rPr lang="de-DE" baseline="0" dirty="0" smtClean="0"/>
              <a:t> down </a:t>
            </a:r>
            <a:r>
              <a:rPr lang="de-DE" baseline="0" dirty="0" err="1" smtClean="0"/>
              <a:t>if</a:t>
            </a:r>
            <a:r>
              <a:rPr lang="de-DE" baseline="0" dirty="0" smtClean="0"/>
              <a:t> a large </a:t>
            </a:r>
            <a:r>
              <a:rPr lang="de-DE" baseline="0" dirty="0" err="1" smtClean="0"/>
              <a:t>set</a:t>
            </a:r>
            <a:r>
              <a:rPr lang="de-DE" baseline="0" dirty="0" smtClean="0"/>
              <a:t> </a:t>
            </a:r>
            <a:r>
              <a:rPr lang="de-DE" baseline="0" dirty="0" err="1" smtClean="0"/>
              <a:t>of</a:t>
            </a:r>
            <a:r>
              <a:rPr lang="de-DE" baseline="0" dirty="0" smtClean="0"/>
              <a:t> </a:t>
            </a:r>
            <a:r>
              <a:rPr lang="de-DE" baseline="0" dirty="0" err="1" smtClean="0"/>
              <a:t>objects</a:t>
            </a:r>
            <a:r>
              <a:rPr lang="de-DE" baseline="0" dirty="0" smtClean="0"/>
              <a:t> </a:t>
            </a:r>
            <a:r>
              <a:rPr lang="de-DE" baseline="0" dirty="0" err="1" smtClean="0"/>
              <a:t>has</a:t>
            </a:r>
            <a:r>
              <a:rPr lang="de-DE" baseline="0" dirty="0" smtClean="0"/>
              <a:t> </a:t>
            </a:r>
            <a:r>
              <a:rPr lang="de-DE" baseline="0" dirty="0" err="1" smtClean="0"/>
              <a:t>to</a:t>
            </a:r>
            <a:r>
              <a:rPr lang="de-DE" baseline="0" dirty="0" smtClean="0"/>
              <a:t> </a:t>
            </a:r>
            <a:r>
              <a:rPr lang="de-DE" baseline="0" dirty="0" err="1" smtClean="0"/>
              <a:t>be</a:t>
            </a:r>
            <a:r>
              <a:rPr lang="de-DE" baseline="0" dirty="0" smtClean="0"/>
              <a:t> </a:t>
            </a:r>
            <a:r>
              <a:rPr lang="de-DE" baseline="0" dirty="0" err="1" smtClean="0"/>
              <a:t>detected</a:t>
            </a:r>
            <a:r>
              <a:rPr lang="de-DE" baseline="0" dirty="0" smtClean="0"/>
              <a:t>.</a:t>
            </a:r>
          </a:p>
          <a:p>
            <a:endParaRPr lang="de-DE" baseline="0" dirty="0" smtClean="0"/>
          </a:p>
          <a:p>
            <a:r>
              <a:rPr lang="de-DE" baseline="0" dirty="0" err="1" smtClean="0"/>
              <a:t>Especially</a:t>
            </a:r>
            <a:r>
              <a:rPr lang="de-DE" baseline="0" dirty="0" smtClean="0"/>
              <a:t> </a:t>
            </a:r>
            <a:r>
              <a:rPr lang="de-DE" baseline="0" dirty="0" err="1" smtClean="0"/>
              <a:t>Robotic</a:t>
            </a:r>
            <a:r>
              <a:rPr lang="de-DE" baseline="0" dirty="0" smtClean="0"/>
              <a:t> </a:t>
            </a:r>
            <a:r>
              <a:rPr lang="de-DE" baseline="0" dirty="0" err="1" smtClean="0"/>
              <a:t>applications</a:t>
            </a:r>
            <a:r>
              <a:rPr lang="de-DE" baseline="0" dirty="0" smtClean="0"/>
              <a:t> </a:t>
            </a:r>
            <a:r>
              <a:rPr lang="de-DE" baseline="0" dirty="0" err="1" smtClean="0"/>
              <a:t>often</a:t>
            </a:r>
            <a:r>
              <a:rPr lang="de-DE" baseline="0" dirty="0" smtClean="0"/>
              <a:t> </a:t>
            </a:r>
            <a:r>
              <a:rPr lang="de-DE" baseline="0" dirty="0" err="1" smtClean="0"/>
              <a:t>require</a:t>
            </a:r>
            <a:r>
              <a:rPr lang="de-DE" baseline="0" dirty="0" smtClean="0"/>
              <a:t> a </a:t>
            </a:r>
            <a:r>
              <a:rPr lang="de-DE" baseline="0" dirty="0" err="1" smtClean="0"/>
              <a:t>lot</a:t>
            </a:r>
            <a:r>
              <a:rPr lang="de-DE" baseline="0" dirty="0" smtClean="0"/>
              <a:t> </a:t>
            </a:r>
            <a:r>
              <a:rPr lang="de-DE" baseline="0" dirty="0" err="1" smtClean="0"/>
              <a:t>of</a:t>
            </a:r>
            <a:r>
              <a:rPr lang="de-DE" baseline="0" dirty="0" smtClean="0"/>
              <a:t> </a:t>
            </a:r>
            <a:r>
              <a:rPr lang="de-DE" baseline="0" dirty="0" err="1" smtClean="0"/>
              <a:t>steps</a:t>
            </a:r>
            <a:r>
              <a:rPr lang="de-DE" baseline="0" dirty="0" smtClean="0"/>
              <a:t> </a:t>
            </a:r>
            <a:r>
              <a:rPr lang="de-DE" baseline="0" dirty="0" err="1" smtClean="0"/>
              <a:t>to</a:t>
            </a:r>
            <a:r>
              <a:rPr lang="de-DE" baseline="0" dirty="0" smtClean="0"/>
              <a:t> </a:t>
            </a:r>
            <a:r>
              <a:rPr lang="de-DE" baseline="0" dirty="0" err="1" smtClean="0"/>
              <a:t>be</a:t>
            </a:r>
            <a:r>
              <a:rPr lang="de-DE" baseline="0" dirty="0" smtClean="0"/>
              <a:t> </a:t>
            </a:r>
            <a:r>
              <a:rPr lang="de-DE" baseline="0" dirty="0" err="1" smtClean="0"/>
              <a:t>solved</a:t>
            </a:r>
            <a:r>
              <a:rPr lang="de-DE" baseline="0" dirty="0" smtClean="0"/>
              <a:t>, </a:t>
            </a:r>
            <a:r>
              <a:rPr lang="de-DE" baseline="0" dirty="0" err="1" smtClean="0"/>
              <a:t>like</a:t>
            </a:r>
            <a:r>
              <a:rPr lang="de-DE" baseline="0" dirty="0" smtClean="0"/>
              <a:t> </a:t>
            </a:r>
            <a:r>
              <a:rPr lang="de-DE" baseline="0" dirty="0" err="1" smtClean="0"/>
              <a:t>localization</a:t>
            </a:r>
            <a:r>
              <a:rPr lang="de-DE" baseline="0" dirty="0" smtClean="0"/>
              <a:t> </a:t>
            </a:r>
            <a:r>
              <a:rPr lang="de-DE" baseline="0" dirty="0" err="1" smtClean="0"/>
              <a:t>and</a:t>
            </a:r>
            <a:r>
              <a:rPr lang="de-DE" baseline="0" dirty="0" smtClean="0"/>
              <a:t> </a:t>
            </a:r>
            <a:r>
              <a:rPr lang="de-DE" baseline="0" dirty="0" err="1" smtClean="0"/>
              <a:t>mapping</a:t>
            </a:r>
            <a:r>
              <a:rPr lang="de-DE" baseline="0" dirty="0" smtClean="0"/>
              <a:t>, </a:t>
            </a:r>
            <a:r>
              <a:rPr lang="de-DE" baseline="0" dirty="0" err="1" smtClean="0"/>
              <a:t>path</a:t>
            </a:r>
            <a:r>
              <a:rPr lang="de-DE" baseline="0" dirty="0" smtClean="0"/>
              <a:t> </a:t>
            </a:r>
            <a:r>
              <a:rPr lang="de-DE" baseline="0" dirty="0" err="1" smtClean="0"/>
              <a:t>planning</a:t>
            </a:r>
            <a:r>
              <a:rPr lang="de-DE" baseline="0" dirty="0" smtClean="0"/>
              <a:t> </a:t>
            </a:r>
            <a:r>
              <a:rPr lang="de-DE" baseline="0" dirty="0" err="1" smtClean="0"/>
              <a:t>and</a:t>
            </a:r>
            <a:r>
              <a:rPr lang="de-DE" baseline="0" dirty="0" smtClean="0"/>
              <a:t> so on. So </a:t>
            </a:r>
            <a:r>
              <a:rPr lang="de-DE" baseline="0" dirty="0" err="1" smtClean="0"/>
              <a:t>the</a:t>
            </a:r>
            <a:r>
              <a:rPr lang="de-DE" baseline="0" dirty="0" smtClean="0"/>
              <a:t> </a:t>
            </a:r>
            <a:r>
              <a:rPr lang="de-DE" baseline="0" dirty="0" err="1" smtClean="0"/>
              <a:t>less</a:t>
            </a:r>
            <a:r>
              <a:rPr lang="de-DE" baseline="0" dirty="0" smtClean="0"/>
              <a:t> time </a:t>
            </a:r>
            <a:r>
              <a:rPr lang="de-DE" baseline="0" dirty="0" err="1" smtClean="0"/>
              <a:t>we</a:t>
            </a:r>
            <a:r>
              <a:rPr lang="de-DE" baseline="0" dirty="0" smtClean="0"/>
              <a:t> </a:t>
            </a:r>
            <a:r>
              <a:rPr lang="de-DE" baseline="0" dirty="0" err="1" smtClean="0"/>
              <a:t>spend</a:t>
            </a:r>
            <a:r>
              <a:rPr lang="de-DE" baseline="0" dirty="0" smtClean="0"/>
              <a:t> on </a:t>
            </a:r>
            <a:r>
              <a:rPr lang="de-DE" baseline="0" dirty="0" err="1" smtClean="0"/>
              <a:t>object</a:t>
            </a:r>
            <a:r>
              <a:rPr lang="de-DE" baseline="0" dirty="0" smtClean="0"/>
              <a:t> </a:t>
            </a:r>
            <a:r>
              <a:rPr lang="de-DE" baseline="0" dirty="0" err="1" smtClean="0"/>
              <a:t>detection</a:t>
            </a:r>
            <a:r>
              <a:rPr lang="de-DE" baseline="0" dirty="0" smtClean="0"/>
              <a:t> </a:t>
            </a:r>
            <a:r>
              <a:rPr lang="de-DE" baseline="0" dirty="0" err="1" smtClean="0"/>
              <a:t>or</a:t>
            </a:r>
            <a:r>
              <a:rPr lang="de-DE" baseline="0" dirty="0" smtClean="0"/>
              <a:t> </a:t>
            </a:r>
            <a:r>
              <a:rPr lang="de-DE" baseline="0" dirty="0" err="1" smtClean="0"/>
              <a:t>tracking</a:t>
            </a:r>
            <a:r>
              <a:rPr lang="de-DE" baseline="0" dirty="0" smtClean="0"/>
              <a:t>, </a:t>
            </a:r>
            <a:r>
              <a:rPr lang="de-DE" baseline="0" dirty="0" err="1" smtClean="0"/>
              <a:t>the</a:t>
            </a:r>
            <a:r>
              <a:rPr lang="de-DE" baseline="0" dirty="0" smtClean="0"/>
              <a:t> </a:t>
            </a:r>
            <a:r>
              <a:rPr lang="de-DE" baseline="0" dirty="0" err="1" smtClean="0"/>
              <a:t>more</a:t>
            </a:r>
            <a:r>
              <a:rPr lang="de-DE" baseline="0" dirty="0" smtClean="0"/>
              <a:t> time </a:t>
            </a:r>
            <a:r>
              <a:rPr lang="de-DE" baseline="0" dirty="0" err="1" smtClean="0"/>
              <a:t>we</a:t>
            </a:r>
            <a:r>
              <a:rPr lang="de-DE" baseline="0" dirty="0" smtClean="0"/>
              <a:t> </a:t>
            </a:r>
            <a:r>
              <a:rPr lang="de-DE" baseline="0" dirty="0" err="1" smtClean="0"/>
              <a:t>can</a:t>
            </a:r>
            <a:r>
              <a:rPr lang="de-DE" baseline="0" dirty="0" smtClean="0"/>
              <a:t> </a:t>
            </a:r>
            <a:r>
              <a:rPr lang="de-DE" baseline="0" dirty="0" err="1" smtClean="0"/>
              <a:t>spend</a:t>
            </a:r>
            <a:r>
              <a:rPr lang="de-DE" baseline="0" dirty="0" smtClean="0"/>
              <a:t> on </a:t>
            </a:r>
            <a:r>
              <a:rPr lang="de-DE" baseline="0" dirty="0" err="1" smtClean="0"/>
              <a:t>other</a:t>
            </a:r>
            <a:r>
              <a:rPr lang="de-DE" baseline="0" dirty="0" smtClean="0"/>
              <a:t> </a:t>
            </a:r>
            <a:r>
              <a:rPr lang="de-DE" baseline="0" dirty="0" err="1" smtClean="0"/>
              <a:t>things</a:t>
            </a:r>
            <a:r>
              <a:rPr lang="de-DE" baseline="0" dirty="0" smtClean="0"/>
              <a:t> </a:t>
            </a:r>
            <a:r>
              <a:rPr lang="de-DE" baseline="0" dirty="0" err="1" smtClean="0"/>
              <a:t>or</a:t>
            </a:r>
            <a:r>
              <a:rPr lang="de-DE" baseline="0" dirty="0" smtClean="0"/>
              <a:t> </a:t>
            </a:r>
            <a:r>
              <a:rPr lang="de-DE" baseline="0" dirty="0" err="1" smtClean="0"/>
              <a:t>even</a:t>
            </a:r>
            <a:r>
              <a:rPr lang="de-DE" baseline="0" dirty="0" smtClean="0"/>
              <a:t> </a:t>
            </a:r>
            <a:r>
              <a:rPr lang="de-DE" baseline="0" dirty="0" err="1" smtClean="0"/>
              <a:t>better</a:t>
            </a:r>
            <a:r>
              <a:rPr lang="de-DE" baseline="0" dirty="0" smtClean="0"/>
              <a:t> </a:t>
            </a:r>
            <a:r>
              <a:rPr lang="de-DE" baseline="0" dirty="0" err="1" smtClean="0"/>
              <a:t>the</a:t>
            </a:r>
            <a:r>
              <a:rPr lang="de-DE" baseline="0" dirty="0" smtClean="0"/>
              <a:t> </a:t>
            </a:r>
            <a:r>
              <a:rPr lang="de-DE" baseline="0" dirty="0" err="1" smtClean="0"/>
              <a:t>faster</a:t>
            </a:r>
            <a:r>
              <a:rPr lang="de-DE" baseline="0" dirty="0" smtClean="0"/>
              <a:t> </a:t>
            </a:r>
            <a:r>
              <a:rPr lang="de-DE" baseline="0" dirty="0" err="1" smtClean="0"/>
              <a:t>the</a:t>
            </a:r>
            <a:r>
              <a:rPr lang="de-DE" baseline="0" dirty="0" smtClean="0"/>
              <a:t> </a:t>
            </a:r>
            <a:r>
              <a:rPr lang="de-DE" baseline="0" dirty="0" err="1" smtClean="0"/>
              <a:t>whole</a:t>
            </a:r>
            <a:r>
              <a:rPr lang="de-DE" baseline="0" dirty="0" smtClean="0"/>
              <a:t> </a:t>
            </a:r>
            <a:r>
              <a:rPr lang="de-DE" baseline="0" dirty="0" err="1" smtClean="0"/>
              <a:t>task</a:t>
            </a:r>
            <a:r>
              <a:rPr lang="de-DE" baseline="0" dirty="0" smtClean="0"/>
              <a:t> </a:t>
            </a:r>
            <a:r>
              <a:rPr lang="de-DE" baseline="0" dirty="0" err="1" smtClean="0"/>
              <a:t>can</a:t>
            </a:r>
            <a:r>
              <a:rPr lang="de-DE" baseline="0" dirty="0" smtClean="0"/>
              <a:t> </a:t>
            </a:r>
            <a:r>
              <a:rPr lang="de-DE" baseline="0" dirty="0" err="1" smtClean="0"/>
              <a:t>be</a:t>
            </a:r>
            <a:r>
              <a:rPr lang="de-DE" baseline="0" dirty="0" smtClean="0"/>
              <a:t> </a:t>
            </a:r>
            <a:r>
              <a:rPr lang="de-DE" baseline="0" dirty="0" err="1" smtClean="0"/>
              <a:t>finished</a:t>
            </a:r>
            <a:r>
              <a:rPr lang="de-DE" baseline="0" dirty="0" smtClean="0"/>
              <a:t>.</a:t>
            </a:r>
          </a:p>
          <a:p>
            <a:endParaRPr lang="de-DE" dirty="0"/>
          </a:p>
        </p:txBody>
      </p:sp>
      <p:sp>
        <p:nvSpPr>
          <p:cNvPr id="4" name="Foliennummernplatzhalter 3"/>
          <p:cNvSpPr>
            <a:spLocks noGrp="1"/>
          </p:cNvSpPr>
          <p:nvPr>
            <p:ph type="sldNum" sz="quarter" idx="10"/>
          </p:nvPr>
        </p:nvSpPr>
        <p:spPr/>
        <p:txBody>
          <a:bodyPr/>
          <a:lstStyle/>
          <a:p>
            <a:fld id="{36FAC51D-39B8-4AB1-91A8-B4683DE85EF2}" type="slidenum">
              <a:rPr lang="de-DE" smtClean="0"/>
              <a:pPr/>
              <a:t>2</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To overcome the first two restrictions we introduced Adaptive Linear Predictors, which allow to </a:t>
            </a:r>
            <a:r>
              <a:rPr lang="en-US" sz="1200" b="1" kern="1200" dirty="0" smtClean="0">
                <a:solidFill>
                  <a:schemeClr val="tx1"/>
                </a:solidFill>
                <a:latin typeface="+mn-lt"/>
                <a:ea typeface="+mn-ea"/>
                <a:cs typeface="+mn-cs"/>
              </a:rPr>
              <a:t>distribute the learning of large templates over several frames </a:t>
            </a:r>
            <a:r>
              <a:rPr lang="en-US" sz="1200" kern="1200" dirty="0" smtClean="0">
                <a:solidFill>
                  <a:schemeClr val="tx1"/>
                </a:solidFill>
                <a:latin typeface="+mn-lt"/>
                <a:ea typeface="+mn-ea"/>
                <a:cs typeface="+mn-cs"/>
              </a:rPr>
              <a:t>while tracking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and </a:t>
            </a:r>
            <a:r>
              <a:rPr lang="en-US" sz="1200" b="1" kern="1200" dirty="0" smtClean="0">
                <a:solidFill>
                  <a:schemeClr val="tx1"/>
                </a:solidFill>
                <a:latin typeface="+mn-lt"/>
                <a:ea typeface="+mn-ea"/>
                <a:cs typeface="+mn-cs"/>
              </a:rPr>
              <a:t>to adapt the template shape online </a:t>
            </a:r>
            <a:r>
              <a:rPr lang="en-US" sz="1200" kern="1200" dirty="0" smtClean="0">
                <a:solidFill>
                  <a:schemeClr val="tx1"/>
                </a:solidFill>
                <a:latin typeface="+mn-lt"/>
                <a:ea typeface="+mn-ea"/>
                <a:cs typeface="+mn-cs"/>
              </a:rPr>
              <a:t>to the scene and to the current field of view as is exemplary shown in these videos.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36FAC51D-39B8-4AB1-91A8-B4683DE85EF2}" type="slidenum">
              <a:rPr lang="de-DE" smtClean="0"/>
              <a:pPr/>
              <a:t>20</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first video shows some simple tracking where the template is grown and adapted if it goes out of sight. </a:t>
            </a:r>
            <a:endParaRPr lang="de-DE" dirty="0"/>
          </a:p>
        </p:txBody>
      </p:sp>
      <p:sp>
        <p:nvSpPr>
          <p:cNvPr id="4" name="Foliennummernplatzhalter 3"/>
          <p:cNvSpPr>
            <a:spLocks noGrp="1"/>
          </p:cNvSpPr>
          <p:nvPr>
            <p:ph type="sldNum" sz="quarter" idx="10"/>
          </p:nvPr>
        </p:nvSpPr>
        <p:spPr/>
        <p:txBody>
          <a:bodyPr/>
          <a:lstStyle/>
          <a:p>
            <a:fld id="{36FAC51D-39B8-4AB1-91A8-B4683DE85EF2}" type="slidenum">
              <a:rPr lang="de-DE" smtClean="0"/>
              <a:pPr/>
              <a:t>21</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second video shows a more tight scenario where a template with only very basic texture is tracked </a:t>
            </a:r>
            <a:endParaRPr lang="de-DE" dirty="0"/>
          </a:p>
        </p:txBody>
      </p:sp>
      <p:sp>
        <p:nvSpPr>
          <p:cNvPr id="4" name="Foliennummernplatzhalter 3"/>
          <p:cNvSpPr>
            <a:spLocks noGrp="1"/>
          </p:cNvSpPr>
          <p:nvPr>
            <p:ph type="sldNum" sz="quarter" idx="10"/>
          </p:nvPr>
        </p:nvSpPr>
        <p:spPr/>
        <p:txBody>
          <a:bodyPr/>
          <a:lstStyle/>
          <a:p>
            <a:fld id="{36FAC51D-39B8-4AB1-91A8-B4683DE85EF2}" type="slidenum">
              <a:rPr lang="de-DE" smtClean="0"/>
              <a:pPr/>
              <a:t>22</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third video shows the tracking of two separate templates which are adapted to the available texture regions.</a:t>
            </a:r>
            <a:endParaRPr lang="de-DE" dirty="0"/>
          </a:p>
        </p:txBody>
      </p:sp>
      <p:sp>
        <p:nvSpPr>
          <p:cNvPr id="4" name="Foliennummernplatzhalter 3"/>
          <p:cNvSpPr>
            <a:spLocks noGrp="1"/>
          </p:cNvSpPr>
          <p:nvPr>
            <p:ph type="sldNum" sz="quarter" idx="10"/>
          </p:nvPr>
        </p:nvSpPr>
        <p:spPr/>
        <p:txBody>
          <a:bodyPr/>
          <a:lstStyle/>
          <a:p>
            <a:fld id="{36FAC51D-39B8-4AB1-91A8-B4683DE85EF2}" type="slidenum">
              <a:rPr lang="de-DE" smtClean="0"/>
              <a:pPr/>
              <a:t>23</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For the adaption of the template we </a:t>
            </a:r>
            <a:r>
              <a:rPr lang="en-US" sz="1200" b="1" kern="1200" dirty="0" smtClean="0">
                <a:solidFill>
                  <a:schemeClr val="tx1"/>
                </a:solidFill>
                <a:latin typeface="+mn-lt"/>
                <a:ea typeface="+mn-ea"/>
                <a:cs typeface="+mn-cs"/>
              </a:rPr>
              <a:t>group the sample points </a:t>
            </a:r>
            <a:r>
              <a:rPr lang="en-US" sz="1200" kern="1200" dirty="0" smtClean="0">
                <a:solidFill>
                  <a:schemeClr val="tx1"/>
                </a:solidFill>
                <a:latin typeface="+mn-lt"/>
                <a:ea typeface="+mn-ea"/>
                <a:cs typeface="+mn-cs"/>
              </a:rPr>
              <a:t>into sets of 4 points and only such subsets are added or removed from the template to adapt its shape.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Basically we can also choose a different size for the subsets, but as we will see later adding and removing parts will require the inversion of a matrix which size corresponds to the subset size. So, choosing a bigger subset-size increases  the time necessary to update the template shape.</a:t>
            </a:r>
          </a:p>
          <a:p>
            <a:endParaRPr lang="de-D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Additionally, since we normalize the image data before we use it to compute the error vector we now have to </a:t>
            </a:r>
            <a:r>
              <a:rPr lang="en-US" sz="1200" b="1" kern="1200" dirty="0" smtClean="0">
                <a:solidFill>
                  <a:schemeClr val="tx1"/>
                </a:solidFill>
                <a:latin typeface="+mn-lt"/>
                <a:ea typeface="+mn-ea"/>
                <a:cs typeface="+mn-cs"/>
              </a:rPr>
              <a:t>apply a local normalization </a:t>
            </a:r>
            <a:r>
              <a:rPr lang="en-US" sz="1200" kern="1200" dirty="0" smtClean="0">
                <a:solidFill>
                  <a:schemeClr val="tx1"/>
                </a:solidFill>
                <a:latin typeface="+mn-lt"/>
                <a:ea typeface="+mn-ea"/>
                <a:cs typeface="+mn-cs"/>
              </a:rPr>
              <a:t>for each of the subsets since the global mean and standard deviation changes  when the template shape is changes.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Therefore, the data of each subset is normalized using the mean and standard deviation of its </a:t>
            </a:r>
            <a:r>
              <a:rPr lang="en-US" sz="1200" b="1" kern="1200" dirty="0" smtClean="0">
                <a:solidFill>
                  <a:schemeClr val="tx1"/>
                </a:solidFill>
                <a:latin typeface="+mn-lt"/>
                <a:ea typeface="+mn-ea"/>
                <a:cs typeface="+mn-cs"/>
              </a:rPr>
              <a:t>local neighborhood</a:t>
            </a:r>
            <a:r>
              <a:rPr lang="en-US" sz="1200" kern="1200" dirty="0" smtClean="0">
                <a:solidFill>
                  <a:schemeClr val="tx1"/>
                </a:solidFill>
                <a:latin typeface="+mn-lt"/>
                <a:ea typeface="+mn-ea"/>
                <a:cs typeface="+mn-cs"/>
              </a:rPr>
              <a:t>.</a:t>
            </a:r>
            <a:endParaRPr lang="de-DE" sz="1200" kern="1200" dirty="0" smtClean="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36FAC51D-39B8-4AB1-91A8-B4683DE85EF2}" type="slidenum">
              <a:rPr lang="de-DE" smtClean="0"/>
              <a:pPr/>
              <a:t>24</a:t>
            </a:fld>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 now coming to the adaption of the template shape we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first start with an initial template </a:t>
            </a:r>
            <a:r>
              <a:rPr lang="en-US" sz="1200" kern="1200" dirty="0" smtClean="0">
                <a:solidFill>
                  <a:schemeClr val="tx1"/>
                </a:solidFill>
                <a:latin typeface="+mn-lt"/>
                <a:ea typeface="+mn-ea"/>
                <a:cs typeface="+mn-cs"/>
              </a:rPr>
              <a:t>and want to </a:t>
            </a:r>
            <a:r>
              <a:rPr lang="en-US" sz="1200" b="1" kern="1200" dirty="0" smtClean="0">
                <a:solidFill>
                  <a:schemeClr val="tx1"/>
                </a:solidFill>
                <a:latin typeface="+mn-lt"/>
                <a:ea typeface="+mn-ea"/>
                <a:cs typeface="+mn-cs"/>
              </a:rPr>
              <a:t>extend it by a small extension template</a:t>
            </a:r>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For this, we start with taking a look at how we would compute the single templates and the combined templates using the standard approach with the pseudo-inverse.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Use </a:t>
            </a:r>
            <a:r>
              <a:rPr lang="en-US" sz="1200" b="1" kern="1200" dirty="0" smtClean="0">
                <a:solidFill>
                  <a:schemeClr val="tx1"/>
                </a:solidFill>
                <a:latin typeface="+mn-lt"/>
                <a:ea typeface="+mn-ea"/>
                <a:cs typeface="+mn-cs"/>
              </a:rPr>
              <a:t>the same random transformations</a:t>
            </a:r>
            <a:r>
              <a:rPr lang="en-US" sz="1200" kern="1200" dirty="0" smtClean="0">
                <a:solidFill>
                  <a:schemeClr val="tx1"/>
                </a:solidFill>
                <a:latin typeface="+mn-lt"/>
                <a:ea typeface="+mn-ea"/>
                <a:cs typeface="+mn-cs"/>
              </a:rPr>
              <a:t> for</a:t>
            </a:r>
            <a:r>
              <a:rPr lang="en-US" sz="1200" kern="1200" baseline="0" dirty="0" smtClean="0">
                <a:solidFill>
                  <a:schemeClr val="tx1"/>
                </a:solidFill>
                <a:latin typeface="+mn-lt"/>
                <a:ea typeface="+mn-ea"/>
                <a:cs typeface="+mn-cs"/>
              </a:rPr>
              <a:t> the extension template as for the initial template.</a:t>
            </a:r>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expensive part here is the inversion</a:t>
            </a:r>
            <a:r>
              <a:rPr lang="en-US" sz="1200" kern="1200" dirty="0" smtClean="0">
                <a:solidFill>
                  <a:schemeClr val="tx1"/>
                </a:solidFill>
                <a:latin typeface="+mn-lt"/>
                <a:ea typeface="+mn-ea"/>
                <a:cs typeface="+mn-cs"/>
              </a:rPr>
              <a:t>, so lets take a closer look on that.</a:t>
            </a:r>
            <a:endParaRPr lang="de-DE" sz="1200" kern="1200" dirty="0" smtClean="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36FAC51D-39B8-4AB1-91A8-B4683DE85EF2}" type="slidenum">
              <a:rPr lang="de-DE" smtClean="0"/>
              <a:pPr/>
              <a:t>25</a:t>
            </a:fld>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 if we consider the blocks of the inverse matrix as S_11 to S_22 we can use the formulas of Henderson and Searle to compute the single S matrices, where the </a:t>
            </a:r>
            <a:r>
              <a:rPr lang="en-US" sz="1200" b="1" kern="1200" dirty="0" smtClean="0">
                <a:solidFill>
                  <a:schemeClr val="tx1"/>
                </a:solidFill>
                <a:latin typeface="+mn-lt"/>
                <a:ea typeface="+mn-ea"/>
                <a:cs typeface="+mn-cs"/>
              </a:rPr>
              <a:t>inverse of the matrix Y_I times Y_I^T is already known </a:t>
            </a:r>
            <a:r>
              <a:rPr lang="en-US" sz="1200" kern="1200" dirty="0" smtClean="0">
                <a:solidFill>
                  <a:schemeClr val="tx1"/>
                </a:solidFill>
                <a:latin typeface="+mn-lt"/>
                <a:ea typeface="+mn-ea"/>
                <a:cs typeface="+mn-cs"/>
              </a:rPr>
              <a:t>from the initial template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and the </a:t>
            </a:r>
            <a:r>
              <a:rPr lang="en-US" sz="1200" b="1" kern="1200" dirty="0" smtClean="0">
                <a:solidFill>
                  <a:schemeClr val="tx1"/>
                </a:solidFill>
                <a:latin typeface="+mn-lt"/>
                <a:ea typeface="+mn-ea"/>
                <a:cs typeface="+mn-cs"/>
              </a:rPr>
              <a:t>inversion necessary to compute S_22 can be done quite fast </a:t>
            </a:r>
            <a:r>
              <a:rPr lang="en-US" sz="1200" kern="1200" dirty="0" smtClean="0">
                <a:solidFill>
                  <a:schemeClr val="tx1"/>
                </a:solidFill>
                <a:latin typeface="+mn-lt"/>
                <a:ea typeface="+mn-ea"/>
                <a:cs typeface="+mn-cs"/>
              </a:rPr>
              <a:t>since the size of the matrix corresponds to the subset size, which is 4 in our case.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Therefore, we only have to apply the inversion of a 4 times 4 matrix and matrix multiplications and summations, which is much faster than computing the inverse of the full matrix.</a:t>
            </a:r>
            <a:endParaRPr lang="de-DE" sz="1200" kern="1200" dirty="0" smtClean="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36FAC51D-39B8-4AB1-91A8-B4683DE85EF2}" type="slidenum">
              <a:rPr lang="de-DE" smtClean="0"/>
              <a:pPr/>
              <a:t>26</a:t>
            </a:fld>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But, since </a:t>
            </a:r>
            <a:r>
              <a:rPr lang="en-US" sz="1200" b="1" kern="1200" dirty="0" smtClean="0">
                <a:solidFill>
                  <a:schemeClr val="tx1"/>
                </a:solidFill>
                <a:latin typeface="+mn-lt"/>
                <a:ea typeface="+mn-ea"/>
                <a:cs typeface="+mn-cs"/>
              </a:rPr>
              <a:t>the number of random transformations </a:t>
            </a:r>
            <a:r>
              <a:rPr lang="en-US" sz="1200" kern="1200" dirty="0" smtClean="0">
                <a:solidFill>
                  <a:schemeClr val="tx1"/>
                </a:solidFill>
                <a:latin typeface="+mn-lt"/>
                <a:ea typeface="+mn-ea"/>
                <a:cs typeface="+mn-cs"/>
              </a:rPr>
              <a:t>used to create the training data must be larger than or at least equal to the number of sample points the presented approach would be restricted by the initially chosen number of random transformations.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However, this problem can be solved using the </a:t>
            </a:r>
            <a:r>
              <a:rPr lang="en-US" sz="1200" b="1" kern="1200" dirty="0" smtClean="0">
                <a:solidFill>
                  <a:schemeClr val="tx1"/>
                </a:solidFill>
                <a:latin typeface="+mn-lt"/>
                <a:ea typeface="+mn-ea"/>
                <a:cs typeface="+mn-cs"/>
              </a:rPr>
              <a:t>Sherman-Morrison formula</a:t>
            </a:r>
            <a:r>
              <a:rPr lang="en-US" sz="1200" kern="1200" dirty="0" smtClean="0">
                <a:solidFill>
                  <a:schemeClr val="tx1"/>
                </a:solidFill>
                <a:latin typeface="+mn-lt"/>
                <a:ea typeface="+mn-ea"/>
                <a:cs typeface="+mn-cs"/>
              </a:rPr>
              <a:t>, which allows to update the inverse of a matrix as show here, which is </a:t>
            </a:r>
            <a:r>
              <a:rPr lang="en-US" sz="1200" b="1" kern="1200" dirty="0" smtClean="0">
                <a:solidFill>
                  <a:schemeClr val="tx1"/>
                </a:solidFill>
                <a:latin typeface="+mn-lt"/>
                <a:ea typeface="+mn-ea"/>
                <a:cs typeface="+mn-cs"/>
              </a:rPr>
              <a:t>equal to adding a new column to the X and Y matrices </a:t>
            </a:r>
            <a:r>
              <a:rPr lang="en-US" sz="1200" kern="1200" dirty="0" smtClean="0">
                <a:solidFill>
                  <a:schemeClr val="tx1"/>
                </a:solidFill>
                <a:latin typeface="+mn-lt"/>
                <a:ea typeface="+mn-ea"/>
                <a:cs typeface="+mn-cs"/>
              </a:rPr>
              <a:t>in the original learning scheme.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And again, this includes only matrix multiplications and summations, which makes it quite fast.</a:t>
            </a:r>
            <a:endParaRPr lang="de-DE" sz="1200" kern="1200" dirty="0" smtClean="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36FAC51D-39B8-4AB1-91A8-B4683DE85EF2}" type="slidenum">
              <a:rPr lang="de-DE" smtClean="0"/>
              <a:pPr/>
              <a:t>28</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In </a:t>
            </a:r>
            <a:r>
              <a:rPr lang="de-DE" dirty="0" err="1" smtClean="0"/>
              <a:t>the</a:t>
            </a:r>
            <a:r>
              <a:rPr lang="de-DE" baseline="0" dirty="0" smtClean="0"/>
              <a:t> </a:t>
            </a:r>
            <a:r>
              <a:rPr lang="de-DE" baseline="0" dirty="0" err="1" smtClean="0"/>
              <a:t>following</a:t>
            </a:r>
            <a:r>
              <a:rPr lang="de-DE" baseline="0" dirty="0" smtClean="0"/>
              <a:t> </a:t>
            </a:r>
            <a:r>
              <a:rPr lang="de-DE" baseline="0" dirty="0" err="1" smtClean="0"/>
              <a:t>we</a:t>
            </a:r>
            <a:r>
              <a:rPr lang="de-DE" baseline="0" dirty="0" smtClean="0"/>
              <a:t> will </a:t>
            </a:r>
            <a:r>
              <a:rPr lang="de-DE" baseline="0" dirty="0" err="1" smtClean="0"/>
              <a:t>concentrate</a:t>
            </a:r>
            <a:r>
              <a:rPr lang="de-DE" baseline="0" dirty="0" smtClean="0"/>
              <a:t> on </a:t>
            </a:r>
            <a:r>
              <a:rPr lang="de-DE" baseline="0" dirty="0" err="1" smtClean="0"/>
              <a:t>intensity-based</a:t>
            </a:r>
            <a:r>
              <a:rPr lang="de-DE" baseline="0" dirty="0" smtClean="0"/>
              <a:t> </a:t>
            </a:r>
            <a:r>
              <a:rPr lang="de-DE" baseline="0" dirty="0" err="1" smtClean="0"/>
              <a:t>tracking</a:t>
            </a:r>
            <a:r>
              <a:rPr lang="de-DE" baseline="0" dirty="0" smtClean="0"/>
              <a:t>, </a:t>
            </a:r>
            <a:r>
              <a:rPr lang="de-DE" baseline="0" dirty="0" err="1" smtClean="0"/>
              <a:t>where</a:t>
            </a:r>
            <a:r>
              <a:rPr lang="de-DE" baseline="0" dirty="0" smtClean="0"/>
              <a:t> </a:t>
            </a:r>
            <a:r>
              <a:rPr lang="de-DE" baseline="0" dirty="0" err="1" smtClean="0"/>
              <a:t>we</a:t>
            </a:r>
            <a:r>
              <a:rPr lang="de-DE" baseline="0" dirty="0" smtClean="0"/>
              <a:t> </a:t>
            </a:r>
            <a:r>
              <a:rPr lang="de-DE" baseline="0" dirty="0" err="1" smtClean="0"/>
              <a:t>first</a:t>
            </a:r>
            <a:r>
              <a:rPr lang="de-DE" baseline="0" dirty="0" smtClean="0"/>
              <a:t> will talk </a:t>
            </a:r>
            <a:r>
              <a:rPr lang="de-DE" baseline="0" dirty="0" err="1" smtClean="0"/>
              <a:t>about</a:t>
            </a:r>
            <a:r>
              <a:rPr lang="de-DE" baseline="0" dirty="0" smtClean="0"/>
              <a:t> </a:t>
            </a:r>
            <a:r>
              <a:rPr lang="de-DE" baseline="0" dirty="0" err="1" smtClean="0"/>
              <a:t>analytic</a:t>
            </a:r>
            <a:r>
              <a:rPr lang="de-DE" baseline="0" dirty="0" smtClean="0"/>
              <a:t> </a:t>
            </a:r>
            <a:r>
              <a:rPr lang="de-DE" baseline="0" dirty="0" err="1" smtClean="0"/>
              <a:t>appraoches</a:t>
            </a:r>
            <a:r>
              <a:rPr lang="de-DE" baseline="0" dirty="0" smtClean="0"/>
              <a:t>, </a:t>
            </a:r>
            <a:r>
              <a:rPr lang="de-DE" baseline="0" dirty="0" err="1" smtClean="0"/>
              <a:t>where</a:t>
            </a:r>
            <a:r>
              <a:rPr lang="de-DE" baseline="0" dirty="0" smtClean="0"/>
              <a:t> </a:t>
            </a:r>
            <a:r>
              <a:rPr lang="de-DE" baseline="0" dirty="0" err="1" smtClean="0"/>
              <a:t>the</a:t>
            </a:r>
            <a:r>
              <a:rPr lang="de-DE" baseline="0" dirty="0" smtClean="0"/>
              <a:t> </a:t>
            </a:r>
            <a:r>
              <a:rPr lang="de-DE" baseline="0" dirty="0" err="1" smtClean="0"/>
              <a:t>optimization</a:t>
            </a:r>
            <a:r>
              <a:rPr lang="de-DE" baseline="0" dirty="0" smtClean="0"/>
              <a:t> </a:t>
            </a:r>
            <a:r>
              <a:rPr lang="de-DE" baseline="0" dirty="0" err="1" smtClean="0"/>
              <a:t>is</a:t>
            </a:r>
            <a:r>
              <a:rPr lang="de-DE" baseline="0" dirty="0" smtClean="0"/>
              <a:t> </a:t>
            </a:r>
            <a:r>
              <a:rPr lang="de-DE" baseline="0" dirty="0" err="1" smtClean="0"/>
              <a:t>done</a:t>
            </a:r>
            <a:r>
              <a:rPr lang="de-DE" baseline="0" dirty="0" smtClean="0"/>
              <a:t> </a:t>
            </a:r>
            <a:r>
              <a:rPr lang="de-DE" baseline="0" dirty="0" err="1" smtClean="0"/>
              <a:t>using</a:t>
            </a:r>
            <a:r>
              <a:rPr lang="de-DE" baseline="0" dirty="0" smtClean="0"/>
              <a:t> </a:t>
            </a:r>
            <a:r>
              <a:rPr lang="de-DE" baseline="0" dirty="0" err="1" smtClean="0"/>
              <a:t>analytic</a:t>
            </a:r>
            <a:r>
              <a:rPr lang="de-DE" baseline="0" dirty="0" smtClean="0"/>
              <a:t> </a:t>
            </a:r>
            <a:r>
              <a:rPr lang="de-DE" baseline="0" dirty="0" err="1" smtClean="0"/>
              <a:t>computation</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Jacobians</a:t>
            </a:r>
            <a:r>
              <a:rPr lang="de-DE" baseline="0" dirty="0" smtClean="0"/>
              <a:t>, </a:t>
            </a:r>
          </a:p>
          <a:p>
            <a:endParaRPr lang="de-DE" baseline="0" dirty="0" smtClean="0"/>
          </a:p>
          <a:p>
            <a:r>
              <a:rPr lang="de-DE" baseline="0" dirty="0" err="1" smtClean="0"/>
              <a:t>and</a:t>
            </a:r>
            <a:r>
              <a:rPr lang="de-DE" baseline="0" dirty="0" smtClean="0"/>
              <a:t> </a:t>
            </a:r>
            <a:r>
              <a:rPr lang="de-DE" baseline="0" dirty="0" err="1" smtClean="0"/>
              <a:t>then</a:t>
            </a:r>
            <a:r>
              <a:rPr lang="de-DE" baseline="0" dirty="0" smtClean="0"/>
              <a:t> </a:t>
            </a:r>
            <a:r>
              <a:rPr lang="de-DE" baseline="0" dirty="0" err="1" smtClean="0"/>
              <a:t>take</a:t>
            </a:r>
            <a:r>
              <a:rPr lang="de-DE" baseline="0" dirty="0" smtClean="0"/>
              <a:t> a </a:t>
            </a:r>
            <a:r>
              <a:rPr lang="de-DE" baseline="0" dirty="0" err="1" smtClean="0"/>
              <a:t>closer</a:t>
            </a:r>
            <a:r>
              <a:rPr lang="de-DE" baseline="0" dirty="0" smtClean="0"/>
              <a:t> </a:t>
            </a:r>
            <a:r>
              <a:rPr lang="de-DE" baseline="0" dirty="0" err="1" smtClean="0"/>
              <a:t>look</a:t>
            </a:r>
            <a:r>
              <a:rPr lang="de-DE" baseline="0" dirty="0" smtClean="0"/>
              <a:t> </a:t>
            </a:r>
            <a:r>
              <a:rPr lang="de-DE" baseline="0" dirty="0" err="1" smtClean="0"/>
              <a:t>at</a:t>
            </a:r>
            <a:r>
              <a:rPr lang="de-DE" baseline="0" dirty="0" smtClean="0"/>
              <a:t> a </a:t>
            </a:r>
            <a:r>
              <a:rPr lang="de-DE" baseline="0" dirty="0" err="1" smtClean="0"/>
              <a:t>learning-based</a:t>
            </a:r>
            <a:r>
              <a:rPr lang="de-DE" baseline="0" dirty="0" smtClean="0"/>
              <a:t> </a:t>
            </a:r>
            <a:r>
              <a:rPr lang="de-DE" baseline="0" dirty="0" err="1" smtClean="0"/>
              <a:t>approach</a:t>
            </a:r>
            <a:r>
              <a:rPr lang="de-DE" baseline="0" dirty="0" smtClean="0"/>
              <a:t>, </a:t>
            </a:r>
            <a:r>
              <a:rPr lang="de-DE" baseline="0" dirty="0" err="1" smtClean="0"/>
              <a:t>where</a:t>
            </a:r>
            <a:r>
              <a:rPr lang="de-DE" baseline="0" dirty="0" smtClean="0"/>
              <a:t> </a:t>
            </a:r>
            <a:r>
              <a:rPr lang="de-DE" baseline="0" dirty="0" err="1" smtClean="0"/>
              <a:t>the</a:t>
            </a:r>
            <a:r>
              <a:rPr lang="de-DE" baseline="0" dirty="0" smtClean="0"/>
              <a:t> </a:t>
            </a:r>
            <a:r>
              <a:rPr lang="de-DE" baseline="0" dirty="0" err="1" smtClean="0"/>
              <a:t>optimization</a:t>
            </a:r>
            <a:r>
              <a:rPr lang="de-DE" baseline="0" dirty="0" smtClean="0"/>
              <a:t> </a:t>
            </a:r>
            <a:r>
              <a:rPr lang="de-DE" baseline="0" dirty="0" err="1" smtClean="0"/>
              <a:t>is</a:t>
            </a:r>
            <a:r>
              <a:rPr lang="de-DE" baseline="0" dirty="0" smtClean="0"/>
              <a:t> </a:t>
            </a:r>
            <a:r>
              <a:rPr lang="de-DE" baseline="0" dirty="0" err="1" smtClean="0"/>
              <a:t>done</a:t>
            </a:r>
            <a:r>
              <a:rPr lang="de-DE" baseline="0" dirty="0" smtClean="0"/>
              <a:t> </a:t>
            </a:r>
            <a:r>
              <a:rPr lang="de-DE" baseline="0" dirty="0" err="1" smtClean="0"/>
              <a:t>using</a:t>
            </a:r>
            <a:r>
              <a:rPr lang="de-DE" baseline="0" dirty="0" smtClean="0"/>
              <a:t> </a:t>
            </a:r>
            <a:r>
              <a:rPr lang="de-DE" baseline="0" dirty="0" err="1" smtClean="0"/>
              <a:t>pre-learned</a:t>
            </a:r>
            <a:r>
              <a:rPr lang="de-DE" baseline="0" dirty="0" smtClean="0"/>
              <a:t> </a:t>
            </a:r>
            <a:r>
              <a:rPr lang="de-DE" baseline="0" dirty="0" err="1" smtClean="0"/>
              <a:t>predictors</a:t>
            </a:r>
            <a:r>
              <a:rPr lang="de-DE" baseline="0" dirty="0" smtClean="0"/>
              <a:t>.</a:t>
            </a:r>
            <a:endParaRPr lang="de-DE" dirty="0"/>
          </a:p>
        </p:txBody>
      </p:sp>
      <p:sp>
        <p:nvSpPr>
          <p:cNvPr id="4" name="Foliennummernplatzhalter 3"/>
          <p:cNvSpPr>
            <a:spLocks noGrp="1"/>
          </p:cNvSpPr>
          <p:nvPr>
            <p:ph type="sldNum" sz="quarter" idx="10"/>
          </p:nvPr>
        </p:nvSpPr>
        <p:spPr/>
        <p:txBody>
          <a:bodyPr/>
          <a:lstStyle/>
          <a:p>
            <a:fld id="{36FAC51D-39B8-4AB1-91A8-B4683DE85EF2}" type="slidenum">
              <a:rPr lang="de-DE" smtClean="0"/>
              <a:pPr/>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err="1" smtClean="0"/>
              <a:t>Considering</a:t>
            </a:r>
            <a:r>
              <a:rPr lang="de-DE" dirty="0" smtClean="0"/>
              <a:t> </a:t>
            </a:r>
            <a:r>
              <a:rPr lang="de-DE" dirty="0" err="1" smtClean="0"/>
              <a:t>only</a:t>
            </a:r>
            <a:r>
              <a:rPr lang="de-DE" dirty="0" smtClean="0"/>
              <a:t> </a:t>
            </a:r>
            <a:r>
              <a:rPr lang="de-DE" dirty="0" err="1" smtClean="0"/>
              <a:t>the</a:t>
            </a:r>
            <a:r>
              <a:rPr lang="de-DE" dirty="0" smtClean="0"/>
              <a:t> </a:t>
            </a:r>
            <a:r>
              <a:rPr lang="de-DE" dirty="0" err="1" smtClean="0"/>
              <a:t>current</a:t>
            </a:r>
            <a:r>
              <a:rPr lang="de-DE" dirty="0" smtClean="0"/>
              <a:t> </a:t>
            </a:r>
            <a:r>
              <a:rPr lang="de-DE" dirty="0" err="1" smtClean="0"/>
              <a:t>image</a:t>
            </a:r>
            <a:r>
              <a:rPr lang="de-DE" dirty="0" smtClean="0"/>
              <a:t> </a:t>
            </a:r>
            <a:r>
              <a:rPr lang="de-DE" dirty="0" err="1" smtClean="0"/>
              <a:t>of</a:t>
            </a:r>
            <a:r>
              <a:rPr lang="de-DE" dirty="0" smtClean="0"/>
              <a:t> an </a:t>
            </a:r>
            <a:r>
              <a:rPr lang="de-DE" dirty="0" err="1" smtClean="0"/>
              <a:t>image</a:t>
            </a:r>
            <a:r>
              <a:rPr lang="de-DE" dirty="0" smtClean="0"/>
              <a:t> </a:t>
            </a:r>
            <a:r>
              <a:rPr lang="de-DE" dirty="0" err="1" smtClean="0"/>
              <a:t>sequence</a:t>
            </a:r>
            <a:r>
              <a:rPr lang="de-DE" dirty="0" smtClean="0"/>
              <a:t>, </a:t>
            </a:r>
          </a:p>
          <a:p>
            <a:endParaRPr lang="de-DE" dirty="0" smtClean="0"/>
          </a:p>
          <a:p>
            <a:r>
              <a:rPr lang="de-DE" dirty="0" err="1" smtClean="0"/>
              <a:t>the</a:t>
            </a:r>
            <a:r>
              <a:rPr lang="de-DE" dirty="0" smtClean="0"/>
              <a:t> </a:t>
            </a:r>
            <a:r>
              <a:rPr lang="de-DE" dirty="0" err="1" smtClean="0"/>
              <a:t>goal</a:t>
            </a:r>
            <a:r>
              <a:rPr lang="de-DE" dirty="0" smtClean="0"/>
              <a:t> </a:t>
            </a:r>
            <a:r>
              <a:rPr lang="de-DE" dirty="0" err="1" smtClean="0"/>
              <a:t>of</a:t>
            </a:r>
            <a:r>
              <a:rPr lang="de-DE" dirty="0" smtClean="0"/>
              <a:t> </a:t>
            </a:r>
            <a:r>
              <a:rPr lang="de-DE" dirty="0" err="1" smtClean="0"/>
              <a:t>intensity-based</a:t>
            </a:r>
            <a:r>
              <a:rPr lang="de-DE" dirty="0" smtClean="0"/>
              <a:t> </a:t>
            </a:r>
            <a:r>
              <a:rPr lang="de-DE" dirty="0" err="1" smtClean="0"/>
              <a:t>tracking</a:t>
            </a:r>
            <a:r>
              <a:rPr lang="de-DE" baseline="0" dirty="0" smtClean="0"/>
              <a:t> </a:t>
            </a:r>
            <a:r>
              <a:rPr lang="de-DE" baseline="0" dirty="0" err="1" smtClean="0"/>
              <a:t>can</a:t>
            </a:r>
            <a:r>
              <a:rPr lang="de-DE" baseline="0" dirty="0" smtClean="0"/>
              <a:t> </a:t>
            </a:r>
            <a:r>
              <a:rPr lang="de-DE" baseline="0" dirty="0" err="1" smtClean="0"/>
              <a:t>be</a:t>
            </a:r>
            <a:r>
              <a:rPr lang="de-DE" baseline="0" dirty="0" smtClean="0"/>
              <a:t> </a:t>
            </a:r>
            <a:r>
              <a:rPr lang="de-DE" baseline="0" dirty="0" err="1" smtClean="0"/>
              <a:t>formulated</a:t>
            </a:r>
            <a:r>
              <a:rPr lang="de-DE" baseline="0" dirty="0" smtClean="0"/>
              <a:t> </a:t>
            </a:r>
            <a:r>
              <a:rPr lang="de-DE" baseline="0" dirty="0" err="1" smtClean="0"/>
              <a:t>as</a:t>
            </a:r>
            <a:r>
              <a:rPr lang="de-DE" baseline="0" dirty="0" smtClean="0"/>
              <a:t> </a:t>
            </a:r>
            <a:r>
              <a:rPr lang="de-DE" b="1" baseline="0" dirty="0" err="1" smtClean="0"/>
              <a:t>finding</a:t>
            </a:r>
            <a:r>
              <a:rPr lang="de-DE" b="1" baseline="0" dirty="0" smtClean="0"/>
              <a:t> </a:t>
            </a:r>
            <a:r>
              <a:rPr lang="de-DE" b="1" baseline="0" dirty="0" err="1" smtClean="0"/>
              <a:t>the</a:t>
            </a:r>
            <a:r>
              <a:rPr lang="de-DE" b="1" baseline="0" dirty="0" smtClean="0"/>
              <a:t> </a:t>
            </a:r>
            <a:r>
              <a:rPr lang="de-DE" b="1" baseline="0" dirty="0" err="1" smtClean="0"/>
              <a:t>parameters</a:t>
            </a:r>
            <a:r>
              <a:rPr lang="de-DE" b="1" baseline="0" dirty="0" smtClean="0"/>
              <a:t> </a:t>
            </a:r>
            <a:r>
              <a:rPr lang="de-DE" b="1" baseline="0" dirty="0" err="1" smtClean="0"/>
              <a:t>of</a:t>
            </a:r>
            <a:r>
              <a:rPr lang="de-DE" b="1" baseline="0" dirty="0" smtClean="0"/>
              <a:t> a </a:t>
            </a:r>
            <a:r>
              <a:rPr lang="de-DE" b="1" baseline="0" dirty="0" err="1" smtClean="0"/>
              <a:t>transformation</a:t>
            </a:r>
            <a:r>
              <a:rPr lang="de-DE" baseline="0" dirty="0" smtClean="0"/>
              <a:t>, </a:t>
            </a:r>
            <a:r>
              <a:rPr lang="de-DE" baseline="0" dirty="0" err="1" smtClean="0"/>
              <a:t>for</a:t>
            </a:r>
            <a:r>
              <a:rPr lang="de-DE" baseline="0" dirty="0" smtClean="0"/>
              <a:t> </a:t>
            </a:r>
            <a:r>
              <a:rPr lang="de-DE" baseline="0" dirty="0" err="1" smtClean="0"/>
              <a:t>example</a:t>
            </a:r>
            <a:r>
              <a:rPr lang="de-DE" baseline="0" dirty="0" smtClean="0"/>
              <a:t> a </a:t>
            </a:r>
            <a:r>
              <a:rPr lang="de-DE" baseline="0" dirty="0" err="1" smtClean="0"/>
              <a:t>homography</a:t>
            </a:r>
            <a:r>
              <a:rPr lang="de-DE" baseline="0" dirty="0" smtClean="0"/>
              <a:t>, </a:t>
            </a:r>
          </a:p>
          <a:p>
            <a:endParaRPr lang="de-DE" baseline="0" dirty="0" smtClean="0"/>
          </a:p>
          <a:p>
            <a:r>
              <a:rPr lang="de-DE" baseline="0" dirty="0" smtClean="0"/>
              <a:t>such </a:t>
            </a:r>
            <a:r>
              <a:rPr lang="de-DE" b="1" baseline="0" dirty="0" err="1" smtClean="0"/>
              <a:t>that</a:t>
            </a:r>
            <a:r>
              <a:rPr lang="de-DE" b="1" baseline="0" dirty="0" smtClean="0"/>
              <a:t> all </a:t>
            </a:r>
            <a:r>
              <a:rPr lang="de-DE" b="1" baseline="0" dirty="0" err="1" smtClean="0"/>
              <a:t>the</a:t>
            </a:r>
            <a:r>
              <a:rPr lang="de-DE" b="1" baseline="0" dirty="0" smtClean="0"/>
              <a:t> </a:t>
            </a:r>
            <a:r>
              <a:rPr lang="de-DE" b="1" baseline="0" dirty="0" err="1" smtClean="0"/>
              <a:t>pixels</a:t>
            </a:r>
            <a:r>
              <a:rPr lang="de-DE" b="1" baseline="0" dirty="0" smtClean="0"/>
              <a:t> </a:t>
            </a:r>
            <a:r>
              <a:rPr lang="de-DE" b="1" baseline="0" dirty="0" err="1" smtClean="0"/>
              <a:t>of</a:t>
            </a:r>
            <a:r>
              <a:rPr lang="de-DE" b="1" baseline="0" dirty="0" smtClean="0"/>
              <a:t> </a:t>
            </a:r>
            <a:r>
              <a:rPr lang="de-DE" b="1" baseline="0" dirty="0" err="1" smtClean="0"/>
              <a:t>the</a:t>
            </a:r>
            <a:r>
              <a:rPr lang="de-DE" b="1" baseline="0" dirty="0" smtClean="0"/>
              <a:t> </a:t>
            </a:r>
            <a:r>
              <a:rPr lang="de-DE" b="1" baseline="0" dirty="0" err="1" smtClean="0"/>
              <a:t>template</a:t>
            </a:r>
            <a:r>
              <a:rPr lang="de-DE" b="1" baseline="0" dirty="0" smtClean="0"/>
              <a:t> I_T  </a:t>
            </a:r>
            <a:r>
              <a:rPr lang="de-DE" b="1" baseline="0" dirty="0" err="1" smtClean="0"/>
              <a:t>are</a:t>
            </a:r>
            <a:r>
              <a:rPr lang="de-DE" b="1" baseline="0" dirty="0" smtClean="0"/>
              <a:t> </a:t>
            </a:r>
            <a:r>
              <a:rPr lang="de-DE" b="1" baseline="0" dirty="0" err="1" smtClean="0"/>
              <a:t>warped</a:t>
            </a:r>
            <a:r>
              <a:rPr lang="de-DE" b="1" baseline="0" dirty="0" smtClean="0"/>
              <a:t> </a:t>
            </a:r>
            <a:r>
              <a:rPr lang="de-DE" b="1" baseline="0" dirty="0" err="1" smtClean="0"/>
              <a:t>to</a:t>
            </a:r>
            <a:r>
              <a:rPr lang="de-DE" b="1" baseline="0" dirty="0" smtClean="0"/>
              <a:t> </a:t>
            </a:r>
            <a:r>
              <a:rPr lang="de-DE" b="1" baseline="0" dirty="0" err="1" smtClean="0"/>
              <a:t>their</a:t>
            </a:r>
            <a:r>
              <a:rPr lang="de-DE" b="1" baseline="0" dirty="0" smtClean="0"/>
              <a:t> </a:t>
            </a:r>
            <a:r>
              <a:rPr lang="de-DE" b="1" baseline="0" dirty="0" err="1" smtClean="0"/>
              <a:t>corresponding</a:t>
            </a:r>
            <a:r>
              <a:rPr lang="de-DE" b="1" baseline="0" dirty="0" smtClean="0"/>
              <a:t> </a:t>
            </a:r>
            <a:r>
              <a:rPr lang="de-DE" b="1" baseline="0" dirty="0" err="1" smtClean="0"/>
              <a:t>positions</a:t>
            </a:r>
            <a:r>
              <a:rPr lang="de-DE" b="1" baseline="0" dirty="0" smtClean="0"/>
              <a:t> in </a:t>
            </a:r>
            <a:r>
              <a:rPr lang="de-DE" b="1" baseline="0" dirty="0" err="1" smtClean="0"/>
              <a:t>the</a:t>
            </a:r>
            <a:r>
              <a:rPr lang="de-DE" b="1" baseline="0" dirty="0" smtClean="0"/>
              <a:t> </a:t>
            </a:r>
            <a:r>
              <a:rPr lang="de-DE" b="1" baseline="0" dirty="0" err="1" smtClean="0"/>
              <a:t>current</a:t>
            </a:r>
            <a:r>
              <a:rPr lang="de-DE" b="1" baseline="0" dirty="0" smtClean="0"/>
              <a:t> </a:t>
            </a:r>
            <a:r>
              <a:rPr lang="de-DE" b="1" baseline="0" dirty="0" err="1" smtClean="0"/>
              <a:t>frame</a:t>
            </a:r>
            <a:r>
              <a:rPr lang="de-DE" b="1" baseline="0" dirty="0" smtClean="0"/>
              <a:t> </a:t>
            </a:r>
            <a:r>
              <a:rPr lang="de-DE" baseline="0" dirty="0" smtClean="0"/>
              <a:t>I (</a:t>
            </a:r>
            <a:r>
              <a:rPr lang="de-DE" baseline="0" dirty="0" err="1" smtClean="0"/>
              <a:t>with</a:t>
            </a:r>
            <a:r>
              <a:rPr lang="de-DE" baseline="0" dirty="0" smtClean="0"/>
              <a:t> </a:t>
            </a:r>
            <a:r>
              <a:rPr lang="de-DE" baseline="0" dirty="0" err="1" smtClean="0"/>
              <a:t>the</a:t>
            </a:r>
            <a:r>
              <a:rPr lang="de-DE" baseline="0" dirty="0" smtClean="0"/>
              <a:t> same </a:t>
            </a:r>
            <a:r>
              <a:rPr lang="de-DE" baseline="0" dirty="0" err="1" smtClean="0"/>
              <a:t>intensity</a:t>
            </a:r>
            <a:r>
              <a:rPr lang="de-DE" baseline="0" dirty="0" smtClean="0"/>
              <a:t> </a:t>
            </a:r>
            <a:r>
              <a:rPr lang="de-DE" baseline="0" dirty="0" err="1" smtClean="0"/>
              <a:t>value</a:t>
            </a:r>
            <a:r>
              <a:rPr lang="de-DE" baseline="0" dirty="0" smtClean="0"/>
              <a:t>). </a:t>
            </a:r>
          </a:p>
          <a:p>
            <a:endParaRPr lang="de-DE" baseline="0" dirty="0" smtClean="0"/>
          </a:p>
        </p:txBody>
      </p:sp>
      <p:sp>
        <p:nvSpPr>
          <p:cNvPr id="4" name="Foliennummernplatzhalter 3"/>
          <p:cNvSpPr>
            <a:spLocks noGrp="1"/>
          </p:cNvSpPr>
          <p:nvPr>
            <p:ph type="sldNum" sz="quarter" idx="10"/>
          </p:nvPr>
        </p:nvSpPr>
        <p:spPr/>
        <p:txBody>
          <a:bodyPr/>
          <a:lstStyle/>
          <a:p>
            <a:fld id="{36FAC51D-39B8-4AB1-91A8-B4683DE85EF2}" type="slidenum">
              <a:rPr lang="de-DE" smtClean="0"/>
              <a:pPr/>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err="1" smtClean="0"/>
              <a:t>Since</a:t>
            </a:r>
            <a:r>
              <a:rPr lang="de-DE" baseline="0" dirty="0" smtClean="0"/>
              <a:t> </a:t>
            </a:r>
            <a:r>
              <a:rPr lang="de-DE" baseline="0" dirty="0" err="1" smtClean="0"/>
              <a:t>we</a:t>
            </a:r>
            <a:r>
              <a:rPr lang="de-DE" baseline="0" dirty="0" smtClean="0"/>
              <a:t> </a:t>
            </a:r>
            <a:r>
              <a:rPr lang="de-DE" b="1" baseline="0" dirty="0" err="1" smtClean="0"/>
              <a:t>have</a:t>
            </a:r>
            <a:r>
              <a:rPr lang="de-DE" b="1" baseline="0" dirty="0" smtClean="0"/>
              <a:t> a </a:t>
            </a:r>
            <a:r>
              <a:rPr lang="de-DE" b="1" baseline="0" dirty="0" err="1" smtClean="0"/>
              <a:t>prediction</a:t>
            </a:r>
            <a:r>
              <a:rPr lang="de-DE" b="1" baseline="0" dirty="0" smtClean="0"/>
              <a:t> </a:t>
            </a:r>
            <a:r>
              <a:rPr lang="de-DE" b="1" baseline="0" dirty="0" err="1" smtClean="0"/>
              <a:t>of</a:t>
            </a:r>
            <a:r>
              <a:rPr lang="de-DE" b="1" baseline="0" dirty="0" smtClean="0"/>
              <a:t> </a:t>
            </a:r>
            <a:r>
              <a:rPr lang="de-DE" b="1" baseline="0" dirty="0" err="1" smtClean="0"/>
              <a:t>the</a:t>
            </a:r>
            <a:r>
              <a:rPr lang="de-DE" b="1" baseline="0" dirty="0" smtClean="0"/>
              <a:t> warp </a:t>
            </a:r>
            <a:r>
              <a:rPr lang="de-DE" b="1" baseline="0" dirty="0" err="1" smtClean="0"/>
              <a:t>parameters</a:t>
            </a:r>
            <a:r>
              <a:rPr lang="de-DE" b="1" baseline="0" dirty="0" smtClean="0"/>
              <a:t> </a:t>
            </a:r>
            <a:r>
              <a:rPr lang="de-DE" baseline="0" dirty="0" err="1" smtClean="0"/>
              <a:t>from</a:t>
            </a:r>
            <a:r>
              <a:rPr lang="de-DE" baseline="0" dirty="0" smtClean="0"/>
              <a:t> </a:t>
            </a:r>
            <a:r>
              <a:rPr lang="de-DE" baseline="0" dirty="0" err="1" smtClean="0"/>
              <a:t>the</a:t>
            </a:r>
            <a:r>
              <a:rPr lang="de-DE" baseline="0" dirty="0" smtClean="0"/>
              <a:t> </a:t>
            </a:r>
            <a:r>
              <a:rPr lang="de-DE" baseline="0" dirty="0" err="1" smtClean="0"/>
              <a:t>previous</a:t>
            </a:r>
            <a:r>
              <a:rPr lang="de-DE" baseline="0" dirty="0" smtClean="0"/>
              <a:t> </a:t>
            </a:r>
            <a:r>
              <a:rPr lang="de-DE" baseline="0" dirty="0" err="1" smtClean="0"/>
              <a:t>frame</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image</a:t>
            </a:r>
            <a:r>
              <a:rPr lang="de-DE" baseline="0" dirty="0" smtClean="0"/>
              <a:t> </a:t>
            </a:r>
            <a:r>
              <a:rPr lang="de-DE" baseline="0" dirty="0" err="1" smtClean="0"/>
              <a:t>sequence</a:t>
            </a:r>
            <a:r>
              <a:rPr lang="de-DE"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err="1" smtClean="0"/>
              <a:t>we</a:t>
            </a:r>
            <a:r>
              <a:rPr lang="de-DE" baseline="0" dirty="0" smtClean="0"/>
              <a:t> </a:t>
            </a:r>
            <a:r>
              <a:rPr lang="de-DE" baseline="0" dirty="0" err="1" smtClean="0"/>
              <a:t>can</a:t>
            </a:r>
            <a:r>
              <a:rPr lang="de-DE" baseline="0" dirty="0" smtClean="0"/>
              <a:t> </a:t>
            </a:r>
            <a:r>
              <a:rPr lang="de-DE" baseline="0" dirty="0" err="1" smtClean="0"/>
              <a:t>use</a:t>
            </a:r>
            <a:r>
              <a:rPr lang="de-DE" baseline="0" dirty="0" smtClean="0"/>
              <a:t> </a:t>
            </a:r>
            <a:r>
              <a:rPr lang="de-DE" baseline="0" dirty="0" err="1" smtClean="0"/>
              <a:t>this</a:t>
            </a:r>
            <a:r>
              <a:rPr lang="de-DE" baseline="0" dirty="0" smtClean="0"/>
              <a:t> </a:t>
            </a:r>
            <a:r>
              <a:rPr lang="de-DE" baseline="0" dirty="0" err="1" smtClean="0"/>
              <a:t>as</a:t>
            </a:r>
            <a:r>
              <a:rPr lang="de-DE" baseline="0" dirty="0" smtClean="0"/>
              <a:t> an </a:t>
            </a:r>
            <a:r>
              <a:rPr lang="de-DE" baseline="0" dirty="0" err="1" smtClean="0"/>
              <a:t>approximation</a:t>
            </a:r>
            <a:r>
              <a:rPr lang="de-DE" baseline="0" dirty="0" smtClean="0"/>
              <a:t> </a:t>
            </a:r>
            <a:r>
              <a:rPr lang="de-DE" baseline="0" dirty="0" err="1" smtClean="0"/>
              <a:t>and</a:t>
            </a:r>
            <a:r>
              <a:rPr lang="de-DE" baseline="0" dirty="0" smtClean="0"/>
              <a:t> </a:t>
            </a:r>
            <a:r>
              <a:rPr lang="de-DE" baseline="0" dirty="0" err="1" smtClean="0"/>
              <a:t>reformulate</a:t>
            </a:r>
            <a:r>
              <a:rPr lang="de-DE" baseline="0" dirty="0" smtClean="0"/>
              <a:t> </a:t>
            </a:r>
            <a:r>
              <a:rPr lang="de-DE" baseline="0" dirty="0" err="1" smtClean="0"/>
              <a:t>the</a:t>
            </a:r>
            <a:r>
              <a:rPr lang="de-DE" baseline="0" dirty="0" smtClean="0"/>
              <a:t> </a:t>
            </a:r>
            <a:r>
              <a:rPr lang="de-DE" baseline="0" dirty="0" err="1" smtClean="0"/>
              <a:t>goal</a:t>
            </a:r>
            <a:r>
              <a:rPr lang="de-DE" baseline="0" dirty="0" smtClean="0"/>
              <a:t> </a:t>
            </a:r>
            <a:r>
              <a:rPr lang="de-DE" baseline="0" dirty="0" err="1" smtClean="0"/>
              <a:t>to</a:t>
            </a:r>
            <a:r>
              <a:rPr lang="de-DE" baseline="0" dirty="0" smtClean="0"/>
              <a:t> </a:t>
            </a:r>
            <a:r>
              <a:rPr lang="de-DE" b="1" baseline="0" dirty="0" smtClean="0"/>
              <a:t>find a </a:t>
            </a:r>
            <a:r>
              <a:rPr lang="de-DE" b="1" baseline="0" dirty="0" err="1" smtClean="0"/>
              <a:t>parameter</a:t>
            </a:r>
            <a:r>
              <a:rPr lang="de-DE" b="1" baseline="0" dirty="0" smtClean="0"/>
              <a:t> </a:t>
            </a:r>
            <a:r>
              <a:rPr lang="de-DE" b="1" baseline="0" dirty="0" err="1" smtClean="0"/>
              <a:t>increment</a:t>
            </a:r>
            <a:r>
              <a:rPr lang="de-DE" b="1" baseline="0" dirty="0" smtClean="0"/>
              <a:t> such </a:t>
            </a:r>
            <a:r>
              <a:rPr lang="de-DE" b="1" baseline="0" dirty="0" err="1" smtClean="0"/>
              <a:t>that</a:t>
            </a:r>
            <a:r>
              <a:rPr lang="de-DE" b="1" baseline="0" dirty="0" smtClean="0"/>
              <a:t> </a:t>
            </a:r>
            <a:r>
              <a:rPr lang="de-DE" b="1" baseline="0" dirty="0" err="1" smtClean="0"/>
              <a:t>the</a:t>
            </a:r>
            <a:r>
              <a:rPr lang="de-DE" b="1" baseline="0" dirty="0" smtClean="0"/>
              <a:t> </a:t>
            </a:r>
            <a:r>
              <a:rPr lang="de-DE" b="1" baseline="0" dirty="0" err="1" smtClean="0"/>
              <a:t>combination</a:t>
            </a:r>
            <a:r>
              <a:rPr lang="de-DE" b="1" baseline="0" dirty="0" smtClean="0"/>
              <a:t> </a:t>
            </a:r>
            <a:r>
              <a:rPr lang="de-DE" b="1" baseline="0" dirty="0" err="1" smtClean="0"/>
              <a:t>of</a:t>
            </a:r>
            <a:r>
              <a:rPr lang="de-DE" b="1" baseline="0" dirty="0" smtClean="0"/>
              <a:t> </a:t>
            </a:r>
            <a:r>
              <a:rPr lang="de-DE" b="1" baseline="0" dirty="0" err="1" smtClean="0"/>
              <a:t>both</a:t>
            </a:r>
            <a:r>
              <a:rPr lang="de-DE" b="1" baseline="0" dirty="0" smtClean="0"/>
              <a:t> </a:t>
            </a:r>
            <a:r>
              <a:rPr lang="de-DE" b="1" baseline="0" dirty="0" err="1" smtClean="0"/>
              <a:t>gives</a:t>
            </a:r>
            <a:r>
              <a:rPr lang="de-DE" b="1" baseline="0" dirty="0" smtClean="0"/>
              <a:t> </a:t>
            </a:r>
            <a:r>
              <a:rPr lang="de-DE" b="1" baseline="0" dirty="0" err="1" smtClean="0"/>
              <a:t>the</a:t>
            </a:r>
            <a:r>
              <a:rPr lang="de-DE" b="1" baseline="0" dirty="0" smtClean="0"/>
              <a:t> </a:t>
            </a:r>
            <a:r>
              <a:rPr lang="de-DE" b="1" baseline="0" dirty="0" err="1" smtClean="0"/>
              <a:t>desired</a:t>
            </a:r>
            <a:r>
              <a:rPr lang="de-DE" b="1" baseline="0" dirty="0" smtClean="0"/>
              <a:t> </a:t>
            </a:r>
            <a:r>
              <a:rPr lang="de-DE" b="1" baseline="0" dirty="0" err="1" smtClean="0"/>
              <a:t>result</a:t>
            </a:r>
            <a:r>
              <a:rPr lang="de-DE" b="1"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err="1" smtClean="0"/>
              <a:t>This</a:t>
            </a:r>
            <a:r>
              <a:rPr lang="de-DE" baseline="0" dirty="0" smtClean="0"/>
              <a:t> </a:t>
            </a:r>
            <a:r>
              <a:rPr lang="de-DE" baseline="0" dirty="0" err="1" smtClean="0"/>
              <a:t>is</a:t>
            </a:r>
            <a:r>
              <a:rPr lang="de-DE" baseline="0" dirty="0" smtClean="0"/>
              <a:t> </a:t>
            </a:r>
            <a:r>
              <a:rPr lang="de-DE" baseline="0" dirty="0" err="1" smtClean="0"/>
              <a:t>done</a:t>
            </a:r>
            <a:r>
              <a:rPr lang="de-DE" baseline="0" dirty="0" smtClean="0"/>
              <a:t> </a:t>
            </a:r>
            <a:r>
              <a:rPr lang="de-DE" baseline="0" dirty="0" err="1" smtClean="0"/>
              <a:t>by</a:t>
            </a:r>
            <a:r>
              <a:rPr lang="de-DE" baseline="0" dirty="0" smtClean="0"/>
              <a:t> </a:t>
            </a:r>
            <a:r>
              <a:rPr lang="de-DE" b="1" baseline="0" dirty="0" err="1" smtClean="0"/>
              <a:t>minimizing</a:t>
            </a:r>
            <a:r>
              <a:rPr lang="de-DE" b="1" baseline="0" dirty="0" smtClean="0"/>
              <a:t> </a:t>
            </a:r>
            <a:r>
              <a:rPr lang="de-DE" b="1" baseline="0" dirty="0" err="1" smtClean="0"/>
              <a:t>the</a:t>
            </a:r>
            <a:r>
              <a:rPr lang="de-DE" b="1" baseline="0" dirty="0" smtClean="0"/>
              <a:t> </a:t>
            </a:r>
            <a:r>
              <a:rPr lang="de-DE" b="1" baseline="0" dirty="0" err="1" smtClean="0"/>
              <a:t>length</a:t>
            </a:r>
            <a:r>
              <a:rPr lang="de-DE" b="1" baseline="0" dirty="0" smtClean="0"/>
              <a:t> </a:t>
            </a:r>
            <a:r>
              <a:rPr lang="de-DE" b="1" baseline="0" dirty="0" err="1" smtClean="0"/>
              <a:t>of</a:t>
            </a:r>
            <a:r>
              <a:rPr lang="de-DE" b="1" baseline="0" dirty="0" smtClean="0"/>
              <a:t> </a:t>
            </a:r>
            <a:r>
              <a:rPr lang="de-DE" b="1" baseline="0" dirty="0" err="1" smtClean="0"/>
              <a:t>the</a:t>
            </a:r>
            <a:r>
              <a:rPr lang="de-DE" b="1" baseline="0" dirty="0" smtClean="0"/>
              <a:t> </a:t>
            </a:r>
            <a:r>
              <a:rPr lang="de-DE" b="1" baseline="0" dirty="0" err="1" smtClean="0"/>
              <a:t>intensity</a:t>
            </a:r>
            <a:r>
              <a:rPr lang="de-DE" b="1" baseline="0" dirty="0" smtClean="0"/>
              <a:t> </a:t>
            </a:r>
            <a:r>
              <a:rPr lang="de-DE" b="1" baseline="0" dirty="0" err="1" smtClean="0"/>
              <a:t>error</a:t>
            </a:r>
            <a:r>
              <a:rPr lang="de-DE" b="1" baseline="0" dirty="0" smtClean="0"/>
              <a:t> </a:t>
            </a:r>
            <a:r>
              <a:rPr lang="de-DE" b="1" baseline="0" dirty="0" err="1" smtClean="0"/>
              <a:t>vector</a:t>
            </a:r>
            <a:r>
              <a:rPr lang="de-DE" b="1" baseline="0" dirty="0" smtClean="0"/>
              <a:t> </a:t>
            </a:r>
            <a:r>
              <a:rPr lang="de-DE" baseline="0" dirty="0" err="1" smtClean="0"/>
              <a:t>between</a:t>
            </a:r>
            <a:r>
              <a:rPr lang="de-DE" baseline="0" dirty="0" smtClean="0"/>
              <a:t> </a:t>
            </a:r>
            <a:r>
              <a:rPr lang="de-DE" baseline="0" dirty="0" err="1" smtClean="0"/>
              <a:t>the</a:t>
            </a:r>
            <a:r>
              <a:rPr lang="de-DE" baseline="0" dirty="0" smtClean="0"/>
              <a:t> </a:t>
            </a:r>
            <a:r>
              <a:rPr lang="de-DE" baseline="0" dirty="0" err="1" smtClean="0"/>
              <a:t>template</a:t>
            </a:r>
            <a:r>
              <a:rPr lang="de-DE" baseline="0" dirty="0" smtClean="0"/>
              <a:t> </a:t>
            </a:r>
            <a:r>
              <a:rPr lang="de-DE" baseline="0" dirty="0" err="1" smtClean="0"/>
              <a:t>and</a:t>
            </a:r>
            <a:r>
              <a:rPr lang="de-DE" baseline="0" dirty="0" smtClean="0"/>
              <a:t> </a:t>
            </a:r>
            <a:r>
              <a:rPr lang="de-DE" baseline="0" dirty="0" err="1" smtClean="0"/>
              <a:t>the</a:t>
            </a:r>
            <a:r>
              <a:rPr lang="de-DE" baseline="0" dirty="0" smtClean="0"/>
              <a:t> </a:t>
            </a:r>
            <a:r>
              <a:rPr lang="de-DE" baseline="0" dirty="0" err="1" smtClean="0"/>
              <a:t>warped</a:t>
            </a:r>
            <a:r>
              <a:rPr lang="de-DE" baseline="0" dirty="0" smtClean="0"/>
              <a:t> </a:t>
            </a:r>
            <a:r>
              <a:rPr lang="de-DE" baseline="0" dirty="0" err="1" smtClean="0"/>
              <a:t>current</a:t>
            </a:r>
            <a:r>
              <a:rPr lang="de-DE" baseline="0" dirty="0" smtClean="0"/>
              <a:t> </a:t>
            </a:r>
            <a:r>
              <a:rPr lang="de-DE" baseline="0" dirty="0" err="1" smtClean="0"/>
              <a:t>frame</a:t>
            </a:r>
            <a:r>
              <a:rPr lang="de-DE"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err="1" smtClean="0"/>
              <a:t>This</a:t>
            </a:r>
            <a:r>
              <a:rPr lang="de-DE" baseline="0" dirty="0" smtClean="0"/>
              <a:t> </a:t>
            </a:r>
            <a:r>
              <a:rPr lang="de-DE" baseline="0" dirty="0" err="1" smtClean="0"/>
              <a:t>is</a:t>
            </a:r>
            <a:r>
              <a:rPr lang="de-DE" baseline="0" dirty="0" smtClean="0"/>
              <a:t> a </a:t>
            </a:r>
            <a:r>
              <a:rPr lang="de-DE" b="1" baseline="0" dirty="0" smtClean="0"/>
              <a:t>non-linear </a:t>
            </a:r>
            <a:r>
              <a:rPr lang="de-DE" b="1" baseline="0" dirty="0" err="1" smtClean="0"/>
              <a:t>optimization</a:t>
            </a:r>
            <a:r>
              <a:rPr lang="de-DE" b="1" baseline="0" dirty="0" smtClean="0"/>
              <a:t> </a:t>
            </a:r>
            <a:r>
              <a:rPr lang="de-DE" b="1" baseline="0" dirty="0" err="1" smtClean="0"/>
              <a:t>problem</a:t>
            </a:r>
            <a:r>
              <a:rPr lang="de-DE" baseline="0" dirty="0" smtClean="0"/>
              <a:t>, </a:t>
            </a:r>
            <a:r>
              <a:rPr lang="de-DE" baseline="0" dirty="0" err="1" smtClean="0"/>
              <a:t>even</a:t>
            </a:r>
            <a:r>
              <a:rPr lang="de-DE" baseline="0" dirty="0" smtClean="0"/>
              <a:t> </a:t>
            </a:r>
            <a:r>
              <a:rPr lang="de-DE" baseline="0" dirty="0" err="1" smtClean="0"/>
              <a:t>if</a:t>
            </a:r>
            <a:r>
              <a:rPr lang="de-DE" baseline="0" dirty="0" smtClean="0"/>
              <a:t> </a:t>
            </a:r>
            <a:r>
              <a:rPr lang="de-DE" baseline="0" dirty="0" err="1" smtClean="0"/>
              <a:t>the</a:t>
            </a:r>
            <a:r>
              <a:rPr lang="de-DE" baseline="0" dirty="0" smtClean="0"/>
              <a:t> warp </a:t>
            </a:r>
            <a:r>
              <a:rPr lang="de-DE" baseline="0" dirty="0" err="1" smtClean="0"/>
              <a:t>is</a:t>
            </a:r>
            <a:r>
              <a:rPr lang="de-DE" baseline="0" dirty="0" smtClean="0"/>
              <a:t> linear, </a:t>
            </a:r>
            <a:r>
              <a:rPr lang="de-DE" baseline="0" dirty="0" err="1" smtClean="0"/>
              <a:t>since</a:t>
            </a:r>
            <a:r>
              <a:rPr lang="de-DE" baseline="0" dirty="0" smtClean="0"/>
              <a:t> </a:t>
            </a:r>
            <a:r>
              <a:rPr lang="de-DE" baseline="0" dirty="0" err="1" smtClean="0"/>
              <a:t>the</a:t>
            </a:r>
            <a:r>
              <a:rPr lang="de-DE" baseline="0" dirty="0" smtClean="0"/>
              <a:t> </a:t>
            </a:r>
            <a:r>
              <a:rPr lang="de-DE" baseline="0" dirty="0" err="1" smtClean="0"/>
              <a:t>pixel</a:t>
            </a:r>
            <a:r>
              <a:rPr lang="de-DE" baseline="0" dirty="0" smtClean="0"/>
              <a:t> </a:t>
            </a:r>
            <a:r>
              <a:rPr lang="de-DE" baseline="0" dirty="0" err="1" smtClean="0"/>
              <a:t>values</a:t>
            </a:r>
            <a:r>
              <a:rPr lang="de-DE" baseline="0" dirty="0" smtClean="0"/>
              <a:t> </a:t>
            </a:r>
            <a:r>
              <a:rPr lang="de-DE" baseline="0" dirty="0" err="1" smtClean="0"/>
              <a:t>are</a:t>
            </a:r>
            <a:r>
              <a:rPr lang="de-DE" baseline="0" dirty="0" smtClean="0"/>
              <a:t> in </a:t>
            </a:r>
            <a:r>
              <a:rPr lang="de-DE" baseline="0" dirty="0" err="1" smtClean="0"/>
              <a:t>general</a:t>
            </a:r>
            <a:r>
              <a:rPr lang="de-DE" baseline="0" dirty="0" smtClean="0"/>
              <a:t> </a:t>
            </a:r>
            <a:r>
              <a:rPr lang="de-DE" baseline="0" dirty="0" err="1" smtClean="0"/>
              <a:t>unrelated</a:t>
            </a:r>
            <a:r>
              <a:rPr lang="de-DE" baseline="0" dirty="0" smtClean="0"/>
              <a:t> </a:t>
            </a:r>
            <a:r>
              <a:rPr lang="de-DE" baseline="0" dirty="0" err="1" smtClean="0"/>
              <a:t>to</a:t>
            </a:r>
            <a:r>
              <a:rPr lang="de-DE" baseline="0" dirty="0" smtClean="0"/>
              <a:t> </a:t>
            </a:r>
            <a:r>
              <a:rPr lang="de-DE" baseline="0" dirty="0" err="1" smtClean="0"/>
              <a:t>their</a:t>
            </a:r>
            <a:r>
              <a:rPr lang="de-DE" baseline="0" dirty="0" smtClean="0"/>
              <a:t> </a:t>
            </a:r>
            <a:r>
              <a:rPr lang="de-DE" baseline="0" dirty="0" err="1" smtClean="0"/>
              <a:t>positions</a:t>
            </a:r>
            <a:r>
              <a:rPr lang="de-DE" baseline="0" dirty="0" smtClean="0"/>
              <a:t>.</a:t>
            </a:r>
          </a:p>
          <a:p>
            <a:endParaRPr lang="de-DE" dirty="0"/>
          </a:p>
        </p:txBody>
      </p:sp>
      <p:sp>
        <p:nvSpPr>
          <p:cNvPr id="4" name="Foliennummernplatzhalter 3"/>
          <p:cNvSpPr>
            <a:spLocks noGrp="1"/>
          </p:cNvSpPr>
          <p:nvPr>
            <p:ph type="sldNum" sz="quarter" idx="10"/>
          </p:nvPr>
        </p:nvSpPr>
        <p:spPr/>
        <p:txBody>
          <a:bodyPr/>
          <a:lstStyle/>
          <a:p>
            <a:fld id="{36FAC51D-39B8-4AB1-91A8-B4683DE85EF2}" type="slidenum">
              <a:rPr lang="de-DE" smtClean="0"/>
              <a:pPr/>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err="1" smtClean="0"/>
              <a:t>For</a:t>
            </a:r>
            <a:r>
              <a:rPr lang="de-DE" dirty="0" smtClean="0"/>
              <a:t> </a:t>
            </a:r>
            <a:r>
              <a:rPr lang="de-DE" dirty="0" err="1" smtClean="0"/>
              <a:t>this</a:t>
            </a:r>
            <a:r>
              <a:rPr lang="de-DE" dirty="0" smtClean="0"/>
              <a:t> </a:t>
            </a:r>
            <a:r>
              <a:rPr lang="de-DE" dirty="0" err="1" smtClean="0"/>
              <a:t>minimization</a:t>
            </a:r>
            <a:r>
              <a:rPr lang="de-DE" dirty="0" smtClean="0"/>
              <a:t> </a:t>
            </a:r>
            <a:r>
              <a:rPr lang="de-DE" dirty="0" err="1" smtClean="0"/>
              <a:t>the</a:t>
            </a:r>
            <a:r>
              <a:rPr lang="de-DE" dirty="0" smtClean="0"/>
              <a:t> Lucas-</a:t>
            </a:r>
            <a:r>
              <a:rPr lang="de-DE" dirty="0" err="1" smtClean="0"/>
              <a:t>Kanade</a:t>
            </a:r>
            <a:r>
              <a:rPr lang="de-DE" dirty="0" smtClean="0"/>
              <a:t> </a:t>
            </a:r>
            <a:r>
              <a:rPr lang="de-DE" dirty="0" err="1" smtClean="0"/>
              <a:t>algorithm</a:t>
            </a:r>
            <a:r>
              <a:rPr lang="de-DE" dirty="0" smtClean="0"/>
              <a:t> </a:t>
            </a:r>
            <a:r>
              <a:rPr lang="de-DE" dirty="0" err="1" smtClean="0"/>
              <a:t>uses</a:t>
            </a:r>
            <a:r>
              <a:rPr lang="de-DE" dirty="0" smtClean="0"/>
              <a:t> </a:t>
            </a:r>
            <a:r>
              <a:rPr lang="de-DE" dirty="0" err="1" smtClean="0"/>
              <a:t>the</a:t>
            </a:r>
            <a:r>
              <a:rPr lang="de-DE" dirty="0" smtClean="0"/>
              <a:t> </a:t>
            </a:r>
            <a:r>
              <a:rPr lang="de-DE" b="1" dirty="0" err="1" smtClean="0"/>
              <a:t>Gauss</a:t>
            </a:r>
            <a:r>
              <a:rPr lang="de-DE" b="1" dirty="0" smtClean="0"/>
              <a:t>-Newton</a:t>
            </a:r>
            <a:r>
              <a:rPr lang="de-DE" b="1" baseline="0" dirty="0" smtClean="0"/>
              <a:t> </a:t>
            </a:r>
            <a:r>
              <a:rPr lang="de-DE" b="1" baseline="0" dirty="0" err="1" smtClean="0"/>
              <a:t>method</a:t>
            </a:r>
            <a:r>
              <a:rPr lang="de-DE" baseline="0" dirty="0" smtClean="0"/>
              <a:t>, </a:t>
            </a:r>
          </a:p>
          <a:p>
            <a:endParaRPr lang="de-DE" baseline="0" dirty="0" smtClean="0"/>
          </a:p>
          <a:p>
            <a:r>
              <a:rPr lang="de-DE" baseline="0" dirty="0" err="1" smtClean="0"/>
              <a:t>which</a:t>
            </a:r>
            <a:r>
              <a:rPr lang="de-DE" baseline="0" dirty="0" smtClean="0"/>
              <a:t> </a:t>
            </a:r>
            <a:r>
              <a:rPr lang="de-DE" baseline="0" dirty="0" err="1" smtClean="0"/>
              <a:t>applies</a:t>
            </a:r>
            <a:r>
              <a:rPr lang="de-DE" baseline="0" dirty="0" smtClean="0"/>
              <a:t> </a:t>
            </a:r>
            <a:r>
              <a:rPr lang="de-DE" b="1" baseline="0" dirty="0" smtClean="0"/>
              <a:t>a </a:t>
            </a:r>
            <a:r>
              <a:rPr lang="de-DE" b="1" baseline="0" dirty="0" err="1" smtClean="0"/>
              <a:t>first</a:t>
            </a:r>
            <a:r>
              <a:rPr lang="de-DE" b="1" baseline="0" dirty="0" smtClean="0"/>
              <a:t>-order Taylor </a:t>
            </a:r>
            <a:r>
              <a:rPr lang="de-DE" b="1" baseline="0" dirty="0" err="1" smtClean="0"/>
              <a:t>series</a:t>
            </a:r>
            <a:r>
              <a:rPr lang="de-DE" b="1" baseline="0" dirty="0" smtClean="0"/>
              <a:t> </a:t>
            </a:r>
            <a:r>
              <a:rPr lang="de-DE" b="1" baseline="0" dirty="0" err="1" smtClean="0"/>
              <a:t>approximation</a:t>
            </a:r>
            <a:r>
              <a:rPr lang="de-DE" b="1" baseline="0" dirty="0" smtClean="0"/>
              <a:t>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error</a:t>
            </a:r>
            <a:r>
              <a:rPr lang="de-DE" baseline="0" dirty="0" smtClean="0"/>
              <a:t> </a:t>
            </a:r>
            <a:r>
              <a:rPr lang="de-DE" baseline="0" dirty="0" err="1" smtClean="0"/>
              <a:t>vector</a:t>
            </a:r>
            <a:r>
              <a:rPr lang="de-DE" baseline="0" dirty="0" smtClean="0"/>
              <a:t> </a:t>
            </a:r>
          </a:p>
          <a:p>
            <a:endParaRPr lang="de-DE" baseline="0" dirty="0" smtClean="0"/>
          </a:p>
          <a:p>
            <a:r>
              <a:rPr lang="de-DE" baseline="0" dirty="0" err="1" smtClean="0"/>
              <a:t>and</a:t>
            </a:r>
            <a:r>
              <a:rPr lang="de-DE" baseline="0" dirty="0" smtClean="0"/>
              <a:t> </a:t>
            </a:r>
            <a:r>
              <a:rPr lang="de-DE" b="1" baseline="0" dirty="0" err="1" smtClean="0"/>
              <a:t>minimizes</a:t>
            </a:r>
            <a:r>
              <a:rPr lang="de-DE" b="1" baseline="0" dirty="0" smtClean="0"/>
              <a:t> </a:t>
            </a:r>
            <a:r>
              <a:rPr lang="de-DE" b="1" baseline="0" dirty="0" err="1" smtClean="0"/>
              <a:t>this</a:t>
            </a:r>
            <a:r>
              <a:rPr lang="de-DE" b="1" baseline="0" dirty="0" smtClean="0"/>
              <a:t> </a:t>
            </a:r>
            <a:r>
              <a:rPr lang="de-DE" b="1" baseline="0" dirty="0" err="1" smtClean="0"/>
              <a:t>iteratively</a:t>
            </a:r>
            <a:r>
              <a:rPr lang="de-DE" baseline="0" dirty="0" smtClean="0"/>
              <a:t>.</a:t>
            </a:r>
            <a:endParaRPr lang="de-DE" dirty="0"/>
          </a:p>
        </p:txBody>
      </p:sp>
      <p:sp>
        <p:nvSpPr>
          <p:cNvPr id="4" name="Foliennummernplatzhalter 3"/>
          <p:cNvSpPr>
            <a:spLocks noGrp="1"/>
          </p:cNvSpPr>
          <p:nvPr>
            <p:ph type="sldNum" sz="quarter" idx="10"/>
          </p:nvPr>
        </p:nvSpPr>
        <p:spPr/>
        <p:txBody>
          <a:bodyPr/>
          <a:lstStyle/>
          <a:p>
            <a:fld id="{36FAC51D-39B8-4AB1-91A8-B4683DE85EF2}" type="slidenum">
              <a:rPr lang="de-DE" smtClean="0"/>
              <a:pPr/>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err="1" smtClean="0"/>
              <a:t>Assuming</a:t>
            </a:r>
            <a:r>
              <a:rPr lang="de-DE" dirty="0" smtClean="0"/>
              <a:t> </a:t>
            </a:r>
            <a:r>
              <a:rPr lang="de-DE" dirty="0" err="1" smtClean="0"/>
              <a:t>that</a:t>
            </a:r>
            <a:r>
              <a:rPr lang="de-DE" dirty="0" smtClean="0"/>
              <a:t> </a:t>
            </a:r>
            <a:r>
              <a:rPr lang="de-DE" dirty="0" err="1" smtClean="0"/>
              <a:t>the</a:t>
            </a:r>
            <a:r>
              <a:rPr lang="de-DE" dirty="0" smtClean="0"/>
              <a:t> </a:t>
            </a:r>
            <a:r>
              <a:rPr lang="de-DE" b="1" dirty="0" err="1" smtClean="0"/>
              <a:t>parameter</a:t>
            </a:r>
            <a:r>
              <a:rPr lang="de-DE" b="1" baseline="0" dirty="0" smtClean="0"/>
              <a:t> </a:t>
            </a:r>
            <a:r>
              <a:rPr lang="de-DE" b="1" baseline="0" dirty="0" err="1" smtClean="0"/>
              <a:t>increment</a:t>
            </a:r>
            <a:r>
              <a:rPr lang="de-DE" b="1" baseline="0" dirty="0" smtClean="0"/>
              <a:t> </a:t>
            </a:r>
            <a:r>
              <a:rPr lang="de-DE" b="1" baseline="0" dirty="0" err="1" smtClean="0"/>
              <a:t>is</a:t>
            </a:r>
            <a:r>
              <a:rPr lang="de-DE" b="1" baseline="0" dirty="0" smtClean="0"/>
              <a:t> </a:t>
            </a:r>
            <a:r>
              <a:rPr lang="de-DE" b="1" baseline="0" dirty="0" err="1" smtClean="0"/>
              <a:t>small</a:t>
            </a:r>
            <a:r>
              <a:rPr lang="de-DE" b="1" baseline="0" dirty="0" smtClean="0"/>
              <a:t> </a:t>
            </a:r>
            <a:r>
              <a:rPr lang="de-DE" baseline="0" dirty="0" err="1" smtClean="0"/>
              <a:t>we</a:t>
            </a:r>
            <a:r>
              <a:rPr lang="de-DE" baseline="0" dirty="0" smtClean="0"/>
              <a:t> </a:t>
            </a:r>
            <a:r>
              <a:rPr lang="de-DE" baseline="0" dirty="0" err="1" smtClean="0"/>
              <a:t>can</a:t>
            </a:r>
            <a:r>
              <a:rPr lang="de-DE" baseline="0" dirty="0" smtClean="0"/>
              <a:t> </a:t>
            </a:r>
            <a:r>
              <a:rPr lang="de-DE" baseline="0" dirty="0" err="1" smtClean="0"/>
              <a:t>use</a:t>
            </a:r>
            <a:r>
              <a:rPr lang="de-DE" baseline="0" dirty="0" smtClean="0"/>
              <a:t> a </a:t>
            </a:r>
            <a:r>
              <a:rPr lang="de-DE" baseline="0" dirty="0" err="1" smtClean="0"/>
              <a:t>first</a:t>
            </a:r>
            <a:r>
              <a:rPr lang="de-DE" baseline="0" dirty="0" smtClean="0"/>
              <a:t>-order Taylor </a:t>
            </a:r>
            <a:r>
              <a:rPr lang="de-DE" baseline="0" dirty="0" err="1" smtClean="0"/>
              <a:t>series</a:t>
            </a:r>
            <a:r>
              <a:rPr lang="de-DE" baseline="0" dirty="0" smtClean="0"/>
              <a:t> </a:t>
            </a:r>
            <a:r>
              <a:rPr lang="de-DE" baseline="0" dirty="0" err="1" smtClean="0"/>
              <a:t>to</a:t>
            </a:r>
            <a:r>
              <a:rPr lang="de-DE" baseline="0" dirty="0" smtClean="0"/>
              <a:t> </a:t>
            </a:r>
            <a:r>
              <a:rPr lang="de-DE" baseline="0" dirty="0" err="1" smtClean="0"/>
              <a:t>get</a:t>
            </a:r>
            <a:r>
              <a:rPr lang="de-DE" baseline="0" dirty="0" smtClean="0"/>
              <a:t> a linear </a:t>
            </a:r>
            <a:r>
              <a:rPr lang="de-DE" baseline="0" dirty="0" err="1" smtClean="0"/>
              <a:t>approximation</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error</a:t>
            </a:r>
            <a:r>
              <a:rPr lang="de-DE" baseline="0" dirty="0" smtClean="0"/>
              <a:t> </a:t>
            </a:r>
            <a:r>
              <a:rPr lang="de-DE" baseline="0" dirty="0" err="1" smtClean="0"/>
              <a:t>vector</a:t>
            </a:r>
            <a:r>
              <a:rPr lang="de-DE" baseline="0" dirty="0" smtClean="0"/>
              <a:t>, </a:t>
            </a:r>
            <a:r>
              <a:rPr lang="de-DE" baseline="0" dirty="0" err="1" smtClean="0"/>
              <a:t>where</a:t>
            </a:r>
            <a:r>
              <a:rPr lang="de-DE" baseline="0" dirty="0" smtClean="0"/>
              <a:t> </a:t>
            </a:r>
            <a:r>
              <a:rPr lang="de-DE" baseline="0" dirty="0" err="1" smtClean="0"/>
              <a:t>the</a:t>
            </a:r>
            <a:r>
              <a:rPr lang="de-DE" baseline="0" dirty="0" smtClean="0"/>
              <a:t> </a:t>
            </a:r>
            <a:r>
              <a:rPr lang="de-DE" baseline="0" dirty="0" err="1" smtClean="0"/>
              <a:t>Jacobian</a:t>
            </a:r>
            <a:r>
              <a:rPr lang="de-DE" baseline="0" dirty="0" smtClean="0"/>
              <a:t> </a:t>
            </a:r>
            <a:r>
              <a:rPr lang="de-DE" baseline="0" dirty="0" err="1" smtClean="0"/>
              <a:t>contains</a:t>
            </a:r>
            <a:r>
              <a:rPr lang="de-DE" baseline="0" dirty="0" smtClean="0"/>
              <a:t> </a:t>
            </a:r>
            <a:r>
              <a:rPr lang="de-DE" baseline="0" dirty="0" err="1" smtClean="0"/>
              <a:t>the</a:t>
            </a:r>
            <a:r>
              <a:rPr lang="de-DE" baseline="0" dirty="0" smtClean="0"/>
              <a:t> partial derivatives </a:t>
            </a:r>
            <a:r>
              <a:rPr lang="de-DE" baseline="0" dirty="0" err="1" smtClean="0"/>
              <a:t>of</a:t>
            </a:r>
            <a:r>
              <a:rPr lang="de-DE" baseline="0" dirty="0" smtClean="0"/>
              <a:t> y in </a:t>
            </a:r>
            <a:r>
              <a:rPr lang="de-DE" baseline="0" dirty="0" err="1" smtClean="0"/>
              <a:t>delta</a:t>
            </a:r>
            <a:r>
              <a:rPr lang="de-DE" baseline="0" dirty="0" smtClean="0"/>
              <a:t>-x.</a:t>
            </a:r>
          </a:p>
          <a:p>
            <a:endParaRPr lang="de-DE" baseline="0" dirty="0" smtClean="0"/>
          </a:p>
          <a:p>
            <a:r>
              <a:rPr lang="de-DE" baseline="0" dirty="0" err="1" smtClean="0"/>
              <a:t>By</a:t>
            </a:r>
            <a:r>
              <a:rPr lang="de-DE" baseline="0" dirty="0" smtClean="0"/>
              <a:t> </a:t>
            </a:r>
            <a:r>
              <a:rPr lang="de-DE" baseline="0" dirty="0" err="1" smtClean="0"/>
              <a:t>using</a:t>
            </a:r>
            <a:r>
              <a:rPr lang="de-DE" baseline="0" dirty="0" smtClean="0"/>
              <a:t> </a:t>
            </a:r>
            <a:r>
              <a:rPr lang="de-DE" baseline="0" dirty="0" err="1" smtClean="0"/>
              <a:t>the</a:t>
            </a:r>
            <a:r>
              <a:rPr lang="de-DE" baseline="0" dirty="0" smtClean="0"/>
              <a:t> </a:t>
            </a:r>
            <a:r>
              <a:rPr lang="de-DE" b="1" baseline="0" dirty="0" err="1" smtClean="0"/>
              <a:t>chain</a:t>
            </a:r>
            <a:r>
              <a:rPr lang="de-DE" b="1" baseline="0" dirty="0" smtClean="0"/>
              <a:t> </a:t>
            </a:r>
            <a:r>
              <a:rPr lang="de-DE" b="1" baseline="0" dirty="0" err="1" smtClean="0"/>
              <a:t>rule</a:t>
            </a:r>
            <a:r>
              <a:rPr lang="de-DE" baseline="0" dirty="0" smtClean="0"/>
              <a:t>, </a:t>
            </a:r>
            <a:r>
              <a:rPr lang="de-DE" baseline="0" dirty="0" err="1" smtClean="0"/>
              <a:t>the</a:t>
            </a:r>
            <a:r>
              <a:rPr lang="de-DE" baseline="0" dirty="0" smtClean="0"/>
              <a:t> </a:t>
            </a:r>
            <a:r>
              <a:rPr lang="de-DE" baseline="0" dirty="0" err="1" smtClean="0"/>
              <a:t>ith</a:t>
            </a:r>
            <a:r>
              <a:rPr lang="de-DE" baseline="0" dirty="0" smtClean="0"/>
              <a:t> </a:t>
            </a:r>
            <a:r>
              <a:rPr lang="de-DE" baseline="0" dirty="0" err="1" smtClean="0"/>
              <a:t>line</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Jacobian</a:t>
            </a:r>
            <a:r>
              <a:rPr lang="de-DE" baseline="0" dirty="0" smtClean="0"/>
              <a:t> </a:t>
            </a:r>
            <a:r>
              <a:rPr lang="de-DE" baseline="0" dirty="0" err="1" smtClean="0"/>
              <a:t>can</a:t>
            </a:r>
            <a:r>
              <a:rPr lang="de-DE" baseline="0" dirty="0" smtClean="0"/>
              <a:t> </a:t>
            </a:r>
            <a:r>
              <a:rPr lang="de-DE" baseline="0" dirty="0" err="1" smtClean="0"/>
              <a:t>be</a:t>
            </a:r>
            <a:r>
              <a:rPr lang="de-DE" baseline="0" dirty="0" smtClean="0"/>
              <a:t> </a:t>
            </a:r>
            <a:r>
              <a:rPr lang="de-DE" baseline="0" dirty="0" err="1" smtClean="0"/>
              <a:t>computed</a:t>
            </a:r>
            <a:r>
              <a:rPr lang="de-DE" baseline="0" dirty="0" smtClean="0"/>
              <a:t> </a:t>
            </a:r>
            <a:r>
              <a:rPr lang="de-DE" baseline="0" dirty="0" err="1" smtClean="0"/>
              <a:t>using</a:t>
            </a:r>
            <a:r>
              <a:rPr lang="de-DE" baseline="0" dirty="0" smtClean="0"/>
              <a:t> </a:t>
            </a:r>
            <a:r>
              <a:rPr lang="de-DE" baseline="0" dirty="0" err="1" smtClean="0"/>
              <a:t>the</a:t>
            </a:r>
            <a:r>
              <a:rPr lang="de-DE" baseline="0" dirty="0" smtClean="0"/>
              <a:t> </a:t>
            </a:r>
            <a:r>
              <a:rPr lang="de-DE" b="1" baseline="0" dirty="0" err="1" smtClean="0"/>
              <a:t>Jacobian</a:t>
            </a:r>
            <a:r>
              <a:rPr lang="de-DE" b="1" baseline="0" dirty="0" smtClean="0"/>
              <a:t> </a:t>
            </a:r>
            <a:r>
              <a:rPr lang="de-DE" b="1" baseline="0" dirty="0" err="1" smtClean="0"/>
              <a:t>of</a:t>
            </a:r>
            <a:r>
              <a:rPr lang="de-DE" b="1" baseline="0" dirty="0" smtClean="0"/>
              <a:t> </a:t>
            </a:r>
            <a:r>
              <a:rPr lang="de-DE" b="1" baseline="0" dirty="0" err="1" smtClean="0"/>
              <a:t>the</a:t>
            </a:r>
            <a:r>
              <a:rPr lang="de-DE" b="1" baseline="0" dirty="0" smtClean="0"/>
              <a:t> </a:t>
            </a:r>
            <a:r>
              <a:rPr lang="de-DE" b="1" baseline="0" dirty="0" err="1" smtClean="0"/>
              <a:t>current</a:t>
            </a:r>
            <a:r>
              <a:rPr lang="de-DE" b="1" baseline="0" dirty="0" smtClean="0"/>
              <a:t> </a:t>
            </a:r>
            <a:r>
              <a:rPr lang="de-DE" b="1" baseline="0" dirty="0" err="1" smtClean="0"/>
              <a:t>image</a:t>
            </a:r>
            <a:r>
              <a:rPr lang="de-DE" b="1" baseline="0" dirty="0" smtClean="0"/>
              <a:t> </a:t>
            </a:r>
            <a:r>
              <a:rPr lang="de-DE" b="1" baseline="0" dirty="0" err="1" smtClean="0"/>
              <a:t>evaluated</a:t>
            </a:r>
            <a:r>
              <a:rPr lang="de-DE" b="1" baseline="0" dirty="0" smtClean="0"/>
              <a:t> </a:t>
            </a:r>
            <a:r>
              <a:rPr lang="de-DE" b="1" baseline="0" dirty="0" err="1" smtClean="0"/>
              <a:t>at</a:t>
            </a:r>
            <a:r>
              <a:rPr lang="de-DE" b="1" baseline="0" dirty="0" smtClean="0"/>
              <a:t> </a:t>
            </a:r>
            <a:r>
              <a:rPr lang="de-DE" b="1" baseline="0" dirty="0" err="1" smtClean="0"/>
              <a:t>the</a:t>
            </a:r>
            <a:r>
              <a:rPr lang="de-DE" b="1" baseline="0" dirty="0" smtClean="0"/>
              <a:t> </a:t>
            </a:r>
            <a:r>
              <a:rPr lang="de-DE" b="1" baseline="0" dirty="0" err="1" smtClean="0"/>
              <a:t>warped</a:t>
            </a:r>
            <a:r>
              <a:rPr lang="de-DE" b="1" baseline="0" dirty="0" smtClean="0"/>
              <a:t> </a:t>
            </a:r>
            <a:r>
              <a:rPr lang="de-DE" b="1" baseline="0" dirty="0" err="1" smtClean="0"/>
              <a:t>point</a:t>
            </a:r>
            <a:r>
              <a:rPr lang="de-DE" b="1" baseline="0" dirty="0" smtClean="0"/>
              <a:t> </a:t>
            </a:r>
            <a:r>
              <a:rPr lang="de-DE" b="1" baseline="0" dirty="0" err="1" smtClean="0"/>
              <a:t>p_i</a:t>
            </a:r>
            <a:r>
              <a:rPr lang="de-DE" baseline="0" dirty="0" smtClean="0"/>
              <a:t> </a:t>
            </a:r>
            <a:r>
              <a:rPr lang="de-DE" baseline="0" dirty="0" err="1" smtClean="0"/>
              <a:t>and</a:t>
            </a:r>
            <a:r>
              <a:rPr lang="de-DE" baseline="0" dirty="0" smtClean="0"/>
              <a:t> </a:t>
            </a:r>
            <a:r>
              <a:rPr lang="de-DE" baseline="0" dirty="0" err="1" smtClean="0"/>
              <a:t>the</a:t>
            </a:r>
            <a:r>
              <a:rPr lang="de-DE" baseline="0" dirty="0" smtClean="0"/>
              <a:t> </a:t>
            </a:r>
            <a:r>
              <a:rPr lang="de-DE" b="1" baseline="0" dirty="0" err="1" smtClean="0"/>
              <a:t>Jacobian</a:t>
            </a:r>
            <a:r>
              <a:rPr lang="de-DE" b="1" baseline="0" dirty="0" smtClean="0"/>
              <a:t> </a:t>
            </a:r>
            <a:r>
              <a:rPr lang="de-DE" b="1" baseline="0" dirty="0" err="1" smtClean="0"/>
              <a:t>of</a:t>
            </a:r>
            <a:r>
              <a:rPr lang="de-DE" b="1" baseline="0" dirty="0" smtClean="0"/>
              <a:t> </a:t>
            </a:r>
            <a:r>
              <a:rPr lang="de-DE" b="1" baseline="0" dirty="0" err="1" smtClean="0"/>
              <a:t>the</a:t>
            </a:r>
            <a:r>
              <a:rPr lang="de-DE" b="1" baseline="0" dirty="0" smtClean="0"/>
              <a:t> warp</a:t>
            </a:r>
            <a:r>
              <a:rPr lang="de-DE" baseline="0" dirty="0" smtClean="0"/>
              <a:t>. </a:t>
            </a:r>
          </a:p>
          <a:p>
            <a:endParaRPr lang="de-DE" baseline="0" dirty="0" smtClean="0"/>
          </a:p>
          <a:p>
            <a:r>
              <a:rPr lang="de-DE" baseline="0" dirty="0" smtClean="0"/>
              <a:t>The </a:t>
            </a:r>
            <a:r>
              <a:rPr lang="de-DE" baseline="0" dirty="0" err="1" smtClean="0"/>
              <a:t>Jacobian</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image</a:t>
            </a:r>
            <a:r>
              <a:rPr lang="de-DE" baseline="0" dirty="0" smtClean="0"/>
              <a:t> </a:t>
            </a:r>
            <a:r>
              <a:rPr lang="de-DE" baseline="0" dirty="0" err="1" smtClean="0"/>
              <a:t>can</a:t>
            </a:r>
            <a:r>
              <a:rPr lang="de-DE" baseline="0" dirty="0" smtClean="0"/>
              <a:t> </a:t>
            </a:r>
            <a:r>
              <a:rPr lang="de-DE" baseline="0" dirty="0" err="1" smtClean="0"/>
              <a:t>hereby</a:t>
            </a:r>
            <a:r>
              <a:rPr lang="de-DE" baseline="0" dirty="0" smtClean="0"/>
              <a:t> </a:t>
            </a:r>
            <a:r>
              <a:rPr lang="de-DE" baseline="0" dirty="0" err="1" smtClean="0"/>
              <a:t>be</a:t>
            </a:r>
            <a:r>
              <a:rPr lang="de-DE" baseline="0" dirty="0" smtClean="0"/>
              <a:t> </a:t>
            </a:r>
            <a:r>
              <a:rPr lang="de-DE" baseline="0" dirty="0" err="1" smtClean="0"/>
              <a:t>computed</a:t>
            </a:r>
            <a:r>
              <a:rPr lang="de-DE" baseline="0" dirty="0" smtClean="0"/>
              <a:t> </a:t>
            </a:r>
            <a:r>
              <a:rPr lang="de-DE" baseline="0" dirty="0" err="1" smtClean="0"/>
              <a:t>by</a:t>
            </a:r>
            <a:r>
              <a:rPr lang="de-DE" baseline="0" dirty="0" smtClean="0"/>
              <a:t> </a:t>
            </a:r>
            <a:r>
              <a:rPr lang="de-DE" b="1" baseline="0" dirty="0" err="1" smtClean="0"/>
              <a:t>warping</a:t>
            </a:r>
            <a:r>
              <a:rPr lang="de-DE" b="1" baseline="0" dirty="0" smtClean="0"/>
              <a:t> </a:t>
            </a:r>
            <a:r>
              <a:rPr lang="de-DE" b="1" baseline="0" dirty="0" err="1" smtClean="0"/>
              <a:t>the</a:t>
            </a:r>
            <a:r>
              <a:rPr lang="de-DE" b="1" baseline="0" dirty="0" smtClean="0"/>
              <a:t> </a:t>
            </a:r>
            <a:r>
              <a:rPr lang="de-DE" b="1" baseline="0" dirty="0" err="1" smtClean="0"/>
              <a:t>gradient</a:t>
            </a:r>
            <a:r>
              <a:rPr lang="de-DE" b="1" baseline="0" dirty="0" smtClean="0"/>
              <a:t> </a:t>
            </a:r>
            <a:r>
              <a:rPr lang="de-DE" b="1" baseline="0" dirty="0" err="1" smtClean="0"/>
              <a:t>images</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current</a:t>
            </a:r>
            <a:r>
              <a:rPr lang="de-DE" baseline="0" dirty="0" smtClean="0"/>
              <a:t> </a:t>
            </a:r>
            <a:r>
              <a:rPr lang="de-DE" baseline="0" dirty="0" err="1" smtClean="0"/>
              <a:t>image</a:t>
            </a:r>
            <a:r>
              <a:rPr lang="de-DE" baseline="0" dirty="0" smtClean="0"/>
              <a:t>.</a:t>
            </a:r>
            <a:endParaRPr lang="de-DE" dirty="0"/>
          </a:p>
        </p:txBody>
      </p:sp>
      <p:sp>
        <p:nvSpPr>
          <p:cNvPr id="4" name="Foliennummernplatzhalter 3"/>
          <p:cNvSpPr>
            <a:spLocks noGrp="1"/>
          </p:cNvSpPr>
          <p:nvPr>
            <p:ph type="sldNum" sz="quarter" idx="10"/>
          </p:nvPr>
        </p:nvSpPr>
        <p:spPr/>
        <p:txBody>
          <a:bodyPr/>
          <a:lstStyle/>
          <a:p>
            <a:fld id="{36FAC51D-39B8-4AB1-91A8-B4683DE85EF2}" type="slidenum">
              <a:rPr lang="de-DE" smtClean="0"/>
              <a:pPr/>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err="1" smtClean="0"/>
              <a:t>This</a:t>
            </a:r>
            <a:r>
              <a:rPr lang="de-DE" dirty="0" smtClean="0"/>
              <a:t> </a:t>
            </a:r>
            <a:r>
              <a:rPr lang="de-DE" dirty="0" err="1" smtClean="0"/>
              <a:t>approximation</a:t>
            </a:r>
            <a:r>
              <a:rPr lang="de-DE" dirty="0" smtClean="0"/>
              <a:t> </a:t>
            </a:r>
            <a:r>
              <a:rPr lang="de-DE" b="1" dirty="0" err="1" smtClean="0"/>
              <a:t>is</a:t>
            </a:r>
            <a:r>
              <a:rPr lang="de-DE" b="1" dirty="0" smtClean="0"/>
              <a:t> </a:t>
            </a:r>
            <a:r>
              <a:rPr lang="de-DE" b="1" dirty="0" err="1" smtClean="0"/>
              <a:t>minimized</a:t>
            </a:r>
            <a:r>
              <a:rPr lang="de-DE" b="1" dirty="0" smtClean="0"/>
              <a:t> </a:t>
            </a:r>
            <a:r>
              <a:rPr lang="de-DE" b="1" dirty="0" err="1" smtClean="0"/>
              <a:t>as</a:t>
            </a:r>
            <a:r>
              <a:rPr lang="de-DE" b="1" dirty="0" smtClean="0"/>
              <a:t> </a:t>
            </a:r>
            <a:r>
              <a:rPr lang="de-DE" b="1" dirty="0" err="1" smtClean="0"/>
              <a:t>sum-of-squared-differences</a:t>
            </a:r>
            <a:r>
              <a:rPr lang="de-DE" b="1" baseline="0" dirty="0" smtClean="0"/>
              <a:t> </a:t>
            </a:r>
            <a:r>
              <a:rPr lang="de-DE" baseline="0" dirty="0" err="1" smtClean="0"/>
              <a:t>cost</a:t>
            </a:r>
            <a:r>
              <a:rPr lang="de-DE" baseline="0" dirty="0" smtClean="0"/>
              <a:t> </a:t>
            </a:r>
            <a:r>
              <a:rPr lang="de-DE" baseline="0" dirty="0" err="1" smtClean="0"/>
              <a:t>function</a:t>
            </a:r>
            <a:r>
              <a:rPr lang="de-DE" baseline="0" dirty="0" smtClean="0"/>
              <a:t>, </a:t>
            </a:r>
            <a:r>
              <a:rPr lang="de-DE" baseline="0" dirty="0" err="1" smtClean="0"/>
              <a:t>which</a:t>
            </a:r>
            <a:r>
              <a:rPr lang="de-DE" baseline="0" dirty="0" smtClean="0"/>
              <a:t> </a:t>
            </a:r>
            <a:r>
              <a:rPr lang="de-DE" baseline="0" dirty="0" err="1" smtClean="0"/>
              <a:t>is</a:t>
            </a:r>
            <a:r>
              <a:rPr lang="de-DE" baseline="0" dirty="0" smtClean="0"/>
              <a:t> </a:t>
            </a:r>
            <a:r>
              <a:rPr lang="de-DE" baseline="0" dirty="0" err="1" smtClean="0"/>
              <a:t>solved</a:t>
            </a:r>
            <a:r>
              <a:rPr lang="de-DE" baseline="0" dirty="0" smtClean="0"/>
              <a:t> </a:t>
            </a:r>
            <a:r>
              <a:rPr lang="de-DE" baseline="0" dirty="0" err="1" smtClean="0"/>
              <a:t>using</a:t>
            </a:r>
            <a:r>
              <a:rPr lang="de-DE" baseline="0" dirty="0" smtClean="0"/>
              <a:t> </a:t>
            </a:r>
            <a:r>
              <a:rPr lang="de-DE" baseline="0" dirty="0" err="1" smtClean="0"/>
              <a:t>the</a:t>
            </a:r>
            <a:r>
              <a:rPr lang="de-DE" baseline="0" dirty="0" smtClean="0"/>
              <a:t> inverse </a:t>
            </a:r>
            <a:r>
              <a:rPr lang="de-DE" baseline="0" dirty="0" err="1" smtClean="0"/>
              <a:t>of</a:t>
            </a:r>
            <a:r>
              <a:rPr lang="de-DE" baseline="0" dirty="0" smtClean="0"/>
              <a:t> </a:t>
            </a:r>
            <a:r>
              <a:rPr lang="de-DE" baseline="0" dirty="0" err="1" smtClean="0"/>
              <a:t>the</a:t>
            </a:r>
            <a:r>
              <a:rPr lang="de-DE" baseline="0" dirty="0" smtClean="0"/>
              <a:t> </a:t>
            </a:r>
            <a:r>
              <a:rPr lang="de-DE" b="1" baseline="0" dirty="0" err="1" smtClean="0"/>
              <a:t>Gauss</a:t>
            </a:r>
            <a:r>
              <a:rPr lang="de-DE" b="1" baseline="0" dirty="0" smtClean="0"/>
              <a:t>-Newton </a:t>
            </a:r>
            <a:r>
              <a:rPr lang="de-DE" b="1" baseline="0" dirty="0" err="1" smtClean="0"/>
              <a:t>approximation</a:t>
            </a:r>
            <a:r>
              <a:rPr lang="de-DE" b="1" baseline="0" dirty="0" smtClean="0"/>
              <a:t> </a:t>
            </a:r>
            <a:r>
              <a:rPr lang="de-DE" b="1" baseline="0" dirty="0" err="1" smtClean="0"/>
              <a:t>of</a:t>
            </a:r>
            <a:r>
              <a:rPr lang="de-DE" b="1" baseline="0" dirty="0" smtClean="0"/>
              <a:t> </a:t>
            </a:r>
            <a:r>
              <a:rPr lang="de-DE" b="1" baseline="0" dirty="0" err="1" smtClean="0"/>
              <a:t>the</a:t>
            </a:r>
            <a:r>
              <a:rPr lang="de-DE" b="1" baseline="0" dirty="0" smtClean="0"/>
              <a:t> </a:t>
            </a:r>
            <a:r>
              <a:rPr lang="de-DE" b="1" baseline="0" dirty="0" err="1" smtClean="0"/>
              <a:t>Hessian</a:t>
            </a:r>
            <a:r>
              <a:rPr lang="de-DE" baseline="0" dirty="0" smtClean="0"/>
              <a:t>.</a:t>
            </a:r>
          </a:p>
          <a:p>
            <a:endParaRPr lang="de-DE" baseline="0" dirty="0" smtClean="0"/>
          </a:p>
          <a:p>
            <a:r>
              <a:rPr lang="de-DE" baseline="0" dirty="0" smtClean="0"/>
              <a:t>The </a:t>
            </a:r>
            <a:r>
              <a:rPr lang="de-DE" baseline="0" dirty="0" err="1" smtClean="0"/>
              <a:t>obtained</a:t>
            </a:r>
            <a:r>
              <a:rPr lang="de-DE" baseline="0" dirty="0" smtClean="0"/>
              <a:t> </a:t>
            </a:r>
            <a:r>
              <a:rPr lang="de-DE" baseline="0" dirty="0" err="1" smtClean="0"/>
              <a:t>parameter</a:t>
            </a:r>
            <a:r>
              <a:rPr lang="de-DE" baseline="0" dirty="0" smtClean="0"/>
              <a:t> </a:t>
            </a:r>
            <a:r>
              <a:rPr lang="de-DE" baseline="0" dirty="0" err="1" smtClean="0"/>
              <a:t>increment</a:t>
            </a:r>
            <a:r>
              <a:rPr lang="de-DE" baseline="0" dirty="0" smtClean="0"/>
              <a:t> </a:t>
            </a:r>
            <a:r>
              <a:rPr lang="de-DE" baseline="0" dirty="0" err="1" smtClean="0"/>
              <a:t>is</a:t>
            </a:r>
            <a:r>
              <a:rPr lang="de-DE" baseline="0" dirty="0" smtClean="0"/>
              <a:t> </a:t>
            </a:r>
            <a:r>
              <a:rPr lang="de-DE" baseline="0" dirty="0" err="1" smtClean="0"/>
              <a:t>then</a:t>
            </a:r>
            <a:r>
              <a:rPr lang="de-DE" baseline="0" dirty="0" smtClean="0"/>
              <a:t> </a:t>
            </a:r>
            <a:r>
              <a:rPr lang="de-DE" baseline="0" dirty="0" err="1" smtClean="0"/>
              <a:t>used</a:t>
            </a:r>
            <a:r>
              <a:rPr lang="de-DE" baseline="0" dirty="0" smtClean="0"/>
              <a:t> </a:t>
            </a:r>
            <a:r>
              <a:rPr lang="de-DE" baseline="0" dirty="0" err="1" smtClean="0"/>
              <a:t>to</a:t>
            </a:r>
            <a:r>
              <a:rPr lang="de-DE" baseline="0" dirty="0" smtClean="0"/>
              <a:t> </a:t>
            </a:r>
            <a:r>
              <a:rPr lang="de-DE" b="1" baseline="0" dirty="0" smtClean="0"/>
              <a:t>update </a:t>
            </a:r>
            <a:r>
              <a:rPr lang="de-DE" b="1" baseline="0" dirty="0" err="1" smtClean="0"/>
              <a:t>the</a:t>
            </a:r>
            <a:r>
              <a:rPr lang="de-DE" b="1" baseline="0" dirty="0" smtClean="0"/>
              <a:t> </a:t>
            </a:r>
            <a:r>
              <a:rPr lang="de-DE" b="1" baseline="0" dirty="0" err="1" smtClean="0"/>
              <a:t>approximation</a:t>
            </a:r>
            <a:r>
              <a:rPr lang="de-DE" b="1" baseline="0" dirty="0" smtClean="0"/>
              <a:t> </a:t>
            </a:r>
            <a:r>
              <a:rPr lang="de-DE" baseline="0" dirty="0" err="1" smtClean="0"/>
              <a:t>and</a:t>
            </a:r>
            <a:r>
              <a:rPr lang="de-DE" baseline="0" dirty="0" smtClean="0"/>
              <a:t> </a:t>
            </a:r>
            <a:r>
              <a:rPr lang="de-DE" baseline="0" dirty="0" err="1" smtClean="0"/>
              <a:t>the</a:t>
            </a:r>
            <a:r>
              <a:rPr lang="de-DE" baseline="0" dirty="0" smtClean="0"/>
              <a:t> </a:t>
            </a:r>
            <a:r>
              <a:rPr lang="de-DE" baseline="0" dirty="0" err="1" smtClean="0"/>
              <a:t>whole</a:t>
            </a:r>
            <a:r>
              <a:rPr lang="de-DE" baseline="0" dirty="0" smtClean="0"/>
              <a:t> </a:t>
            </a:r>
            <a:r>
              <a:rPr lang="de-DE" baseline="0" dirty="0" err="1" smtClean="0"/>
              <a:t>procedure</a:t>
            </a:r>
            <a:r>
              <a:rPr lang="de-DE" baseline="0" dirty="0" smtClean="0"/>
              <a:t> </a:t>
            </a:r>
            <a:r>
              <a:rPr lang="de-DE" baseline="0" dirty="0" err="1" smtClean="0"/>
              <a:t>is</a:t>
            </a:r>
            <a:r>
              <a:rPr lang="de-DE" baseline="0" dirty="0" smtClean="0"/>
              <a:t> </a:t>
            </a:r>
            <a:r>
              <a:rPr lang="de-DE" b="1" baseline="0" dirty="0" err="1" smtClean="0"/>
              <a:t>repeated</a:t>
            </a:r>
            <a:r>
              <a:rPr lang="de-DE" b="1" baseline="0" dirty="0" smtClean="0"/>
              <a:t> </a:t>
            </a:r>
            <a:r>
              <a:rPr lang="de-DE" b="1" baseline="0" dirty="0" err="1" smtClean="0"/>
              <a:t>until</a:t>
            </a:r>
            <a:r>
              <a:rPr lang="de-DE" b="1" baseline="0" dirty="0" smtClean="0"/>
              <a:t> </a:t>
            </a:r>
            <a:r>
              <a:rPr lang="de-DE" b="1" baseline="0" dirty="0" err="1" smtClean="0"/>
              <a:t>convergence</a:t>
            </a:r>
            <a:r>
              <a:rPr lang="de-DE" b="1" baseline="0" dirty="0" smtClean="0"/>
              <a:t> </a:t>
            </a:r>
            <a:r>
              <a:rPr lang="de-DE" b="1" baseline="0" dirty="0" err="1" smtClean="0"/>
              <a:t>is</a:t>
            </a:r>
            <a:r>
              <a:rPr lang="de-DE" b="1" baseline="0" dirty="0" smtClean="0"/>
              <a:t> </a:t>
            </a:r>
            <a:r>
              <a:rPr lang="de-DE" b="1" baseline="0" dirty="0" err="1" smtClean="0"/>
              <a:t>reached</a:t>
            </a:r>
            <a:r>
              <a:rPr lang="de-DE" baseline="0" dirty="0" smtClean="0"/>
              <a:t>, </a:t>
            </a:r>
            <a:r>
              <a:rPr lang="de-DE" baseline="0" dirty="0" err="1" smtClean="0"/>
              <a:t>for</a:t>
            </a:r>
            <a:r>
              <a:rPr lang="de-DE" baseline="0" dirty="0" smtClean="0"/>
              <a:t> </a:t>
            </a:r>
            <a:r>
              <a:rPr lang="de-DE" baseline="0" dirty="0" err="1" smtClean="0"/>
              <a:t>example</a:t>
            </a:r>
            <a:r>
              <a:rPr lang="de-DE" baseline="0" dirty="0" smtClean="0"/>
              <a:t> </a:t>
            </a:r>
            <a:r>
              <a:rPr lang="de-DE" baseline="0" dirty="0" err="1" smtClean="0"/>
              <a:t>of</a:t>
            </a:r>
            <a:r>
              <a:rPr lang="de-DE" baseline="0" dirty="0" smtClean="0"/>
              <a:t> </a:t>
            </a:r>
            <a:r>
              <a:rPr lang="de-DE" baseline="0" dirty="0" err="1" smtClean="0"/>
              <a:t>the</a:t>
            </a:r>
            <a:r>
              <a:rPr lang="de-DE" baseline="0" dirty="0" smtClean="0"/>
              <a:t> norm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delta</a:t>
            </a:r>
            <a:r>
              <a:rPr lang="de-DE" baseline="0" dirty="0" smtClean="0"/>
              <a:t> </a:t>
            </a:r>
            <a:r>
              <a:rPr lang="de-DE" baseline="0" dirty="0" err="1" smtClean="0"/>
              <a:t>or</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error</a:t>
            </a:r>
            <a:r>
              <a:rPr lang="de-DE" baseline="0" dirty="0" smtClean="0"/>
              <a:t> </a:t>
            </a:r>
            <a:r>
              <a:rPr lang="de-DE" baseline="0" dirty="0" err="1" smtClean="0"/>
              <a:t>vector</a:t>
            </a:r>
            <a:r>
              <a:rPr lang="de-DE" baseline="0" dirty="0" smtClean="0"/>
              <a:t> </a:t>
            </a:r>
            <a:r>
              <a:rPr lang="de-DE" baseline="0" dirty="0" err="1" smtClean="0"/>
              <a:t>is</a:t>
            </a:r>
            <a:r>
              <a:rPr lang="de-DE" baseline="0" dirty="0" smtClean="0"/>
              <a:t> </a:t>
            </a:r>
            <a:r>
              <a:rPr lang="de-DE" baseline="0" dirty="0" err="1" smtClean="0"/>
              <a:t>below</a:t>
            </a:r>
            <a:r>
              <a:rPr lang="de-DE" baseline="0" dirty="0" smtClean="0"/>
              <a:t> a </a:t>
            </a:r>
            <a:r>
              <a:rPr lang="de-DE" baseline="0" dirty="0" err="1" smtClean="0"/>
              <a:t>certain</a:t>
            </a:r>
            <a:r>
              <a:rPr lang="de-DE" baseline="0" dirty="0" smtClean="0"/>
              <a:t> </a:t>
            </a:r>
            <a:r>
              <a:rPr lang="de-DE" baseline="0" dirty="0" err="1" smtClean="0"/>
              <a:t>threshold</a:t>
            </a:r>
            <a:r>
              <a:rPr lang="de-DE" baseline="0" dirty="0" smtClean="0"/>
              <a:t>.</a:t>
            </a:r>
            <a:endParaRPr lang="de-DE" dirty="0"/>
          </a:p>
        </p:txBody>
      </p:sp>
      <p:sp>
        <p:nvSpPr>
          <p:cNvPr id="4" name="Foliennummernplatzhalter 3"/>
          <p:cNvSpPr>
            <a:spLocks noGrp="1"/>
          </p:cNvSpPr>
          <p:nvPr>
            <p:ph type="sldNum" sz="quarter" idx="10"/>
          </p:nvPr>
        </p:nvSpPr>
        <p:spPr/>
        <p:txBody>
          <a:bodyPr/>
          <a:lstStyle/>
          <a:p>
            <a:fld id="{36FAC51D-39B8-4AB1-91A8-B4683DE85EF2}" type="slidenum">
              <a:rPr lang="de-DE" smtClean="0"/>
              <a:pPr/>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err="1" smtClean="0"/>
              <a:t>To</a:t>
            </a:r>
            <a:r>
              <a:rPr lang="de-DE" dirty="0" smtClean="0"/>
              <a:t> </a:t>
            </a:r>
            <a:r>
              <a:rPr lang="de-DE" dirty="0" err="1" smtClean="0"/>
              <a:t>shortly</a:t>
            </a:r>
            <a:r>
              <a:rPr lang="de-DE" dirty="0" smtClean="0"/>
              <a:t> </a:t>
            </a:r>
            <a:r>
              <a:rPr lang="de-DE" dirty="0" err="1" smtClean="0"/>
              <a:t>illustrate</a:t>
            </a:r>
            <a:r>
              <a:rPr lang="de-DE" baseline="0" dirty="0" smtClean="0"/>
              <a:t> </a:t>
            </a:r>
            <a:r>
              <a:rPr lang="de-DE" baseline="0" dirty="0" err="1" smtClean="0"/>
              <a:t>the</a:t>
            </a:r>
            <a:r>
              <a:rPr lang="de-DE" baseline="0" dirty="0" smtClean="0"/>
              <a:t> </a:t>
            </a:r>
            <a:r>
              <a:rPr lang="de-DE" baseline="0" dirty="0" err="1" smtClean="0"/>
              <a:t>tracking</a:t>
            </a:r>
            <a:r>
              <a:rPr lang="de-DE" baseline="0" dirty="0" smtClean="0"/>
              <a:t> </a:t>
            </a:r>
            <a:r>
              <a:rPr lang="de-DE" baseline="0" dirty="0" err="1" smtClean="0"/>
              <a:t>procedure</a:t>
            </a:r>
            <a:r>
              <a:rPr lang="de-DE" baseline="0" dirty="0" smtClean="0"/>
              <a:t>, </a:t>
            </a:r>
          </a:p>
          <a:p>
            <a:endParaRPr lang="de-DE" baseline="0" dirty="0" smtClean="0"/>
          </a:p>
          <a:p>
            <a:r>
              <a:rPr lang="de-DE" baseline="0" dirty="0" err="1" smtClean="0"/>
              <a:t>we</a:t>
            </a:r>
            <a:r>
              <a:rPr lang="de-DE" baseline="0" dirty="0" smtClean="0"/>
              <a:t> </a:t>
            </a:r>
            <a:r>
              <a:rPr lang="de-DE" b="1" baseline="0" dirty="0" err="1" smtClean="0"/>
              <a:t>first</a:t>
            </a:r>
            <a:r>
              <a:rPr lang="de-DE" b="1" baseline="0" dirty="0" smtClean="0"/>
              <a:t> warp </a:t>
            </a:r>
            <a:r>
              <a:rPr lang="de-DE" b="1" baseline="0" dirty="0" err="1" smtClean="0"/>
              <a:t>the</a:t>
            </a:r>
            <a:r>
              <a:rPr lang="de-DE" b="1" baseline="0" dirty="0" smtClean="0"/>
              <a:t> </a:t>
            </a:r>
            <a:r>
              <a:rPr lang="de-DE" b="1" baseline="0" dirty="0" err="1" smtClean="0"/>
              <a:t>current</a:t>
            </a:r>
            <a:r>
              <a:rPr lang="de-DE" b="1" baseline="0" dirty="0" smtClean="0"/>
              <a:t> </a:t>
            </a:r>
            <a:r>
              <a:rPr lang="de-DE" b="1" baseline="0" dirty="0" err="1" smtClean="0"/>
              <a:t>frame</a:t>
            </a:r>
            <a:r>
              <a:rPr lang="de-DE" b="1" baseline="0" dirty="0" smtClean="0"/>
              <a:t> </a:t>
            </a:r>
            <a:r>
              <a:rPr lang="de-DE" baseline="0" dirty="0" err="1" smtClean="0"/>
              <a:t>using</a:t>
            </a:r>
            <a:r>
              <a:rPr lang="de-DE" baseline="0" dirty="0" smtClean="0"/>
              <a:t> </a:t>
            </a:r>
            <a:r>
              <a:rPr lang="de-DE" baseline="0" dirty="0" err="1" smtClean="0"/>
              <a:t>the</a:t>
            </a:r>
            <a:r>
              <a:rPr lang="de-DE" baseline="0" dirty="0" smtClean="0"/>
              <a:t> </a:t>
            </a:r>
            <a:r>
              <a:rPr lang="de-DE" baseline="0" dirty="0" err="1" smtClean="0"/>
              <a:t>parameter</a:t>
            </a:r>
            <a:r>
              <a:rPr lang="de-DE" baseline="0" dirty="0" smtClean="0"/>
              <a:t> </a:t>
            </a:r>
            <a:r>
              <a:rPr lang="de-DE" baseline="0" dirty="0" err="1" smtClean="0"/>
              <a:t>approximation</a:t>
            </a:r>
            <a:r>
              <a:rPr lang="de-DE" baseline="0" dirty="0" smtClean="0"/>
              <a:t>, </a:t>
            </a:r>
          </a:p>
          <a:p>
            <a:endParaRPr lang="de-DE" baseline="0" dirty="0" smtClean="0"/>
          </a:p>
          <a:p>
            <a:r>
              <a:rPr lang="de-DE" baseline="0" dirty="0" err="1" smtClean="0"/>
              <a:t>then</a:t>
            </a:r>
            <a:r>
              <a:rPr lang="de-DE" baseline="0" dirty="0" smtClean="0"/>
              <a:t> </a:t>
            </a:r>
            <a:r>
              <a:rPr lang="de-DE" b="1" baseline="0" dirty="0" err="1" smtClean="0"/>
              <a:t>compute</a:t>
            </a:r>
            <a:r>
              <a:rPr lang="de-DE" b="1" baseline="0" dirty="0" smtClean="0"/>
              <a:t> </a:t>
            </a:r>
            <a:r>
              <a:rPr lang="de-DE" b="1" baseline="0" dirty="0" err="1" smtClean="0"/>
              <a:t>the</a:t>
            </a:r>
            <a:r>
              <a:rPr lang="de-DE" b="1" baseline="0" dirty="0" smtClean="0"/>
              <a:t> </a:t>
            </a:r>
            <a:r>
              <a:rPr lang="de-DE" b="1" baseline="0" dirty="0" err="1" smtClean="0"/>
              <a:t>Jacobian</a:t>
            </a:r>
            <a:r>
              <a:rPr lang="de-DE" b="1" baseline="0" dirty="0" smtClean="0"/>
              <a:t> </a:t>
            </a:r>
            <a:r>
              <a:rPr lang="de-DE" b="1" baseline="0" dirty="0" err="1" smtClean="0"/>
              <a:t>and</a:t>
            </a:r>
            <a:r>
              <a:rPr lang="de-DE" b="1" baseline="0" dirty="0" smtClean="0"/>
              <a:t> </a:t>
            </a:r>
            <a:r>
              <a:rPr lang="de-DE" b="1" baseline="0" dirty="0" err="1" smtClean="0"/>
              <a:t>the</a:t>
            </a:r>
            <a:r>
              <a:rPr lang="de-DE" b="1" baseline="0" dirty="0" smtClean="0"/>
              <a:t> </a:t>
            </a:r>
            <a:r>
              <a:rPr lang="de-DE" b="1" baseline="0" dirty="0" err="1" smtClean="0"/>
              <a:t>error</a:t>
            </a:r>
            <a:r>
              <a:rPr lang="de-DE" b="1" baseline="0" dirty="0" smtClean="0"/>
              <a:t> </a:t>
            </a:r>
            <a:r>
              <a:rPr lang="de-DE" b="1" baseline="0" dirty="0" err="1" smtClean="0"/>
              <a:t>vector</a:t>
            </a:r>
            <a:r>
              <a:rPr lang="de-DE" baseline="0" dirty="0" smtClean="0"/>
              <a:t> in order </a:t>
            </a:r>
            <a:r>
              <a:rPr lang="de-DE" baseline="0" dirty="0" err="1" smtClean="0"/>
              <a:t>to</a:t>
            </a:r>
            <a:r>
              <a:rPr lang="de-DE" baseline="0" dirty="0" smtClean="0"/>
              <a:t> </a:t>
            </a:r>
            <a:r>
              <a:rPr lang="de-DE" baseline="0" dirty="0" err="1" smtClean="0"/>
              <a:t>get</a:t>
            </a:r>
            <a:r>
              <a:rPr lang="de-DE" baseline="0" dirty="0" smtClean="0"/>
              <a:t> </a:t>
            </a:r>
            <a:r>
              <a:rPr lang="de-DE" baseline="0" dirty="0" err="1" smtClean="0"/>
              <a:t>the</a:t>
            </a:r>
            <a:r>
              <a:rPr lang="de-DE" baseline="0" dirty="0" smtClean="0"/>
              <a:t> update </a:t>
            </a:r>
            <a:r>
              <a:rPr lang="de-DE" baseline="0" dirty="0" err="1" smtClean="0"/>
              <a:t>vector</a:t>
            </a:r>
            <a:r>
              <a:rPr lang="de-DE" baseline="0" dirty="0" smtClean="0"/>
              <a:t>. </a:t>
            </a:r>
          </a:p>
          <a:p>
            <a:endParaRPr lang="de-DE" baseline="0" dirty="0" smtClean="0"/>
          </a:p>
          <a:p>
            <a:r>
              <a:rPr lang="de-DE" baseline="0" dirty="0" err="1" smtClean="0"/>
              <a:t>Using</a:t>
            </a:r>
            <a:r>
              <a:rPr lang="de-DE" baseline="0" dirty="0" smtClean="0"/>
              <a:t> </a:t>
            </a:r>
            <a:r>
              <a:rPr lang="de-DE" baseline="0" dirty="0" err="1" smtClean="0"/>
              <a:t>this</a:t>
            </a:r>
            <a:r>
              <a:rPr lang="de-DE" baseline="0" dirty="0" smtClean="0"/>
              <a:t> </a:t>
            </a:r>
            <a:r>
              <a:rPr lang="de-DE" baseline="0" dirty="0" err="1" smtClean="0"/>
              <a:t>we</a:t>
            </a:r>
            <a:r>
              <a:rPr lang="de-DE" baseline="0" dirty="0" smtClean="0"/>
              <a:t> </a:t>
            </a:r>
            <a:r>
              <a:rPr lang="de-DE" b="1" baseline="0" dirty="0" smtClean="0"/>
              <a:t>update </a:t>
            </a:r>
            <a:r>
              <a:rPr lang="de-DE" b="1" baseline="0" dirty="0" err="1" smtClean="0"/>
              <a:t>our</a:t>
            </a:r>
            <a:r>
              <a:rPr lang="de-DE" b="1" baseline="0" dirty="0" smtClean="0"/>
              <a:t> </a:t>
            </a:r>
            <a:r>
              <a:rPr lang="de-DE" b="1" baseline="0" dirty="0" err="1" smtClean="0"/>
              <a:t>approximation</a:t>
            </a:r>
            <a:r>
              <a:rPr lang="de-DE" baseline="0" dirty="0" smtClean="0"/>
              <a:t> </a:t>
            </a:r>
            <a:r>
              <a:rPr lang="de-DE" baseline="0" dirty="0" err="1" smtClean="0"/>
              <a:t>of</a:t>
            </a:r>
            <a:r>
              <a:rPr lang="de-DE" baseline="0" dirty="0" smtClean="0"/>
              <a:t> </a:t>
            </a:r>
            <a:r>
              <a:rPr lang="de-DE" baseline="0" dirty="0" err="1" smtClean="0"/>
              <a:t>the</a:t>
            </a:r>
            <a:r>
              <a:rPr lang="de-DE" baseline="0" dirty="0" smtClean="0"/>
              <a:t> warp </a:t>
            </a:r>
            <a:r>
              <a:rPr lang="de-DE" baseline="0" dirty="0" err="1" smtClean="0"/>
              <a:t>and</a:t>
            </a:r>
            <a:r>
              <a:rPr lang="de-DE" baseline="0" dirty="0" smtClean="0"/>
              <a:t> </a:t>
            </a:r>
            <a:r>
              <a:rPr lang="de-DE" b="1" baseline="0" dirty="0" err="1" smtClean="0"/>
              <a:t>repeat</a:t>
            </a:r>
            <a:r>
              <a:rPr lang="de-DE" b="1" baseline="0" dirty="0" smtClean="0"/>
              <a:t> </a:t>
            </a:r>
            <a:r>
              <a:rPr lang="de-DE" b="1" baseline="0" dirty="0" err="1" smtClean="0"/>
              <a:t>this</a:t>
            </a:r>
            <a:r>
              <a:rPr lang="de-DE" b="1" baseline="0" dirty="0" smtClean="0"/>
              <a:t> </a:t>
            </a:r>
            <a:r>
              <a:rPr lang="de-DE" b="1" baseline="0" dirty="0" err="1" smtClean="0"/>
              <a:t>until</a:t>
            </a:r>
            <a:r>
              <a:rPr lang="de-DE" b="1" baseline="0" dirty="0" smtClean="0"/>
              <a:t> </a:t>
            </a:r>
            <a:r>
              <a:rPr lang="de-DE" b="1" baseline="0" dirty="0" err="1" smtClean="0"/>
              <a:t>we</a:t>
            </a:r>
            <a:r>
              <a:rPr lang="de-DE" b="1" baseline="0" dirty="0" smtClean="0"/>
              <a:t> </a:t>
            </a:r>
            <a:r>
              <a:rPr lang="de-DE" b="1" baseline="0" dirty="0" err="1" smtClean="0"/>
              <a:t>get</a:t>
            </a:r>
            <a:r>
              <a:rPr lang="de-DE" b="1" baseline="0" dirty="0" smtClean="0"/>
              <a:t> a </a:t>
            </a:r>
            <a:r>
              <a:rPr lang="de-DE" b="1" baseline="0" dirty="0" err="1" smtClean="0"/>
              <a:t>satisfying</a:t>
            </a:r>
            <a:r>
              <a:rPr lang="de-DE" b="1" baseline="0" dirty="0" smtClean="0"/>
              <a:t> </a:t>
            </a:r>
            <a:r>
              <a:rPr lang="de-DE" b="1" baseline="0" dirty="0" err="1" smtClean="0"/>
              <a:t>result</a:t>
            </a:r>
            <a:r>
              <a:rPr lang="de-DE" baseline="0" dirty="0" smtClean="0"/>
              <a:t>.</a:t>
            </a:r>
            <a:endParaRPr lang="de-DE" dirty="0"/>
          </a:p>
        </p:txBody>
      </p:sp>
      <p:sp>
        <p:nvSpPr>
          <p:cNvPr id="4" name="Foliennummernplatzhalter 3"/>
          <p:cNvSpPr>
            <a:spLocks noGrp="1"/>
          </p:cNvSpPr>
          <p:nvPr>
            <p:ph type="sldNum" sz="quarter" idx="10"/>
          </p:nvPr>
        </p:nvSpPr>
        <p:spPr/>
        <p:txBody>
          <a:bodyPr/>
          <a:lstStyle/>
          <a:p>
            <a:fld id="{36FAC51D-39B8-4AB1-91A8-B4683DE85EF2}" type="slidenum">
              <a:rPr lang="de-DE" smtClean="0"/>
              <a:pPr/>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A3F92A8A-C5F9-45AE-A706-EB770541F3BD}" type="datetimeFigureOut">
              <a:rPr lang="de-DE" smtClean="0"/>
              <a:pPr/>
              <a:t>28.09.2010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A8328A9-53E2-460E-B32F-321C78165C82}"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3F92A8A-C5F9-45AE-A706-EB770541F3BD}" type="datetimeFigureOut">
              <a:rPr lang="de-DE" smtClean="0"/>
              <a:pPr/>
              <a:t>28.09.2010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A8328A9-53E2-460E-B32F-321C78165C82}"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3F92A8A-C5F9-45AE-A706-EB770541F3BD}" type="datetimeFigureOut">
              <a:rPr lang="de-DE" smtClean="0"/>
              <a:pPr/>
              <a:t>28.09.2010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A8328A9-53E2-460E-B32F-321C78165C82}"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3F92A8A-C5F9-45AE-A706-EB770541F3BD}" type="datetimeFigureOut">
              <a:rPr lang="de-DE" smtClean="0"/>
              <a:pPr/>
              <a:t>28.09.2010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A8328A9-53E2-460E-B32F-321C78165C82}"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A3F92A8A-C5F9-45AE-A706-EB770541F3BD}" type="datetimeFigureOut">
              <a:rPr lang="de-DE" smtClean="0"/>
              <a:pPr/>
              <a:t>28.09.2010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A8328A9-53E2-460E-B32F-321C78165C82}"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A3F92A8A-C5F9-45AE-A706-EB770541F3BD}" type="datetimeFigureOut">
              <a:rPr lang="de-DE" smtClean="0"/>
              <a:pPr/>
              <a:t>28.09.2010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A8328A9-53E2-460E-B32F-321C78165C82}"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A3F92A8A-C5F9-45AE-A706-EB770541F3BD}" type="datetimeFigureOut">
              <a:rPr lang="de-DE" smtClean="0"/>
              <a:pPr/>
              <a:t>28.09.2010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A8328A9-53E2-460E-B32F-321C78165C82}"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A3F92A8A-C5F9-45AE-A706-EB770541F3BD}" type="datetimeFigureOut">
              <a:rPr lang="de-DE" smtClean="0"/>
              <a:pPr/>
              <a:t>28.09.2010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A8328A9-53E2-460E-B32F-321C78165C82}"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3F92A8A-C5F9-45AE-A706-EB770541F3BD}" type="datetimeFigureOut">
              <a:rPr lang="de-DE" smtClean="0"/>
              <a:pPr/>
              <a:t>28.09.2010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A8328A9-53E2-460E-B32F-321C78165C82}"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A3F92A8A-C5F9-45AE-A706-EB770541F3BD}" type="datetimeFigureOut">
              <a:rPr lang="de-DE" smtClean="0"/>
              <a:pPr/>
              <a:t>28.09.2010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A8328A9-53E2-460E-B32F-321C78165C82}"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A3F92A8A-C5F9-45AE-A706-EB770541F3BD}" type="datetimeFigureOut">
              <a:rPr lang="de-DE" smtClean="0"/>
              <a:pPr/>
              <a:t>28.09.2010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A8328A9-53E2-460E-B32F-321C78165C82}"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92A8A-C5F9-45AE-A706-EB770541F3BD}" type="datetimeFigureOut">
              <a:rPr lang="de-DE" smtClean="0"/>
              <a:pPr/>
              <a:t>28.09.2010</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328A9-53E2-460E-B32F-321C78165C82}"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18" Type="http://schemas.openxmlformats.org/officeDocument/2006/relationships/image" Target="../media/image58.png"/><Relationship Id="rId3" Type="http://schemas.openxmlformats.org/officeDocument/2006/relationships/image" Target="../media/image43.png"/><Relationship Id="rId21" Type="http://schemas.openxmlformats.org/officeDocument/2006/relationships/image" Target="../media/image61.png"/><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7.png"/><Relationship Id="rId2" Type="http://schemas.openxmlformats.org/officeDocument/2006/relationships/notesSlide" Target="../notesSlides/notesSlide16.xml"/><Relationship Id="rId16" Type="http://schemas.openxmlformats.org/officeDocument/2006/relationships/image" Target="../media/image56.png"/><Relationship Id="rId20"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23" Type="http://schemas.openxmlformats.org/officeDocument/2006/relationships/image" Target="../media/image63.png"/><Relationship Id="rId10" Type="http://schemas.openxmlformats.org/officeDocument/2006/relationships/image" Target="../media/image50.png"/><Relationship Id="rId19" Type="http://schemas.openxmlformats.org/officeDocument/2006/relationships/image" Target="../media/image59.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 Id="rId22" Type="http://schemas.openxmlformats.org/officeDocument/2006/relationships/image" Target="../media/image62.png"/></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18" Type="http://schemas.openxmlformats.org/officeDocument/2006/relationships/image" Target="../media/image58.png"/><Relationship Id="rId3" Type="http://schemas.openxmlformats.org/officeDocument/2006/relationships/image" Target="../media/image43.png"/><Relationship Id="rId21" Type="http://schemas.openxmlformats.org/officeDocument/2006/relationships/image" Target="../media/image65.png"/><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7.png"/><Relationship Id="rId2" Type="http://schemas.openxmlformats.org/officeDocument/2006/relationships/notesSlide" Target="../notesSlides/notesSlide17.xml"/><Relationship Id="rId16" Type="http://schemas.openxmlformats.org/officeDocument/2006/relationships/image" Target="../media/image56.png"/><Relationship Id="rId20"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png"/><Relationship Id="rId19" Type="http://schemas.openxmlformats.org/officeDocument/2006/relationships/image" Target="../media/image59.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ideo" Target="file:///D:\Projekte\SVN%20holzerst\trunk\presentations\ECCV2010_tutorial\videos\graffiti.avi" TargetMode="External"/><Relationship Id="rId4" Type="http://schemas.openxmlformats.org/officeDocument/2006/relationships/image" Target="../media/image6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ideo" Target="file:///D:\Projekte\SVN%20holzerst\trunk\presentations\ECCV2010_tutorial\videos\zimmermann_phone2.avi" TargetMode="External"/><Relationship Id="rId4" Type="http://schemas.openxmlformats.org/officeDocument/2006/relationships/image" Target="../media/image7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ideo" Target="file:///D:\Projekte\SVN%20holzerst\trunk\presentations\ECCV2010_tutorial\videos\posters.avi" TargetMode="External"/><Relationship Id="rId4" Type="http://schemas.openxmlformats.org/officeDocument/2006/relationships/image" Target="../media/image71.png"/></Relationships>
</file>

<file path=ppt/slides/_rels/slide2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25.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26.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8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5.png"/></Relationships>
</file>

<file path=ppt/slides/_rels/slide2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1.png"/><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4.png"/><Relationship Id="rId5" Type="http://schemas.openxmlformats.org/officeDocument/2006/relationships/image" Target="../media/image29.png"/><Relationship Id="rId10" Type="http://schemas.openxmlformats.org/officeDocument/2006/relationships/image" Target="../media/image10.png"/><Relationship Id="rId4" Type="http://schemas.openxmlformats.org/officeDocument/2006/relationships/image" Target="../media/image28.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Real-Time Template Tracking</a:t>
            </a:r>
            <a:endParaRPr lang="de-DE" dirty="0"/>
          </a:p>
        </p:txBody>
      </p:sp>
      <p:sp>
        <p:nvSpPr>
          <p:cNvPr id="3" name="Untertitel 2"/>
          <p:cNvSpPr>
            <a:spLocks noGrp="1"/>
          </p:cNvSpPr>
          <p:nvPr>
            <p:ph type="subTitle" idx="1"/>
          </p:nvPr>
        </p:nvSpPr>
        <p:spPr/>
        <p:txBody>
          <a:bodyPr>
            <a:normAutofit fontScale="77500" lnSpcReduction="20000"/>
          </a:bodyPr>
          <a:lstStyle/>
          <a:p>
            <a: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chemeClr val="tx1"/>
                </a:solidFill>
              </a:rPr>
              <a:t>Stefan </a:t>
            </a:r>
            <a:r>
              <a:rPr lang="en-US" dirty="0" err="1" smtClean="0">
                <a:solidFill>
                  <a:schemeClr val="tx1"/>
                </a:solidFill>
              </a:rPr>
              <a:t>Holzer</a:t>
            </a:r>
            <a:endParaRPr lang="en-US" dirty="0" smtClean="0">
              <a:solidFill>
                <a:schemeClr val="tx1"/>
              </a:solidFill>
            </a:endParaRPr>
          </a:p>
          <a:p>
            <a: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chemeClr val="tx1"/>
                </a:solidFill>
              </a:rPr>
              <a:t>                                 </a:t>
            </a:r>
          </a:p>
          <a:p>
            <a: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chemeClr val="tx1"/>
                </a:solidFill>
              </a:rPr>
              <a:t>Computer Aided Medical Procedures (CAMP),</a:t>
            </a:r>
          </a:p>
          <a:p>
            <a: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err="1" smtClean="0">
                <a:solidFill>
                  <a:schemeClr val="tx1"/>
                </a:solidFill>
              </a:rPr>
              <a:t>Technische</a:t>
            </a:r>
            <a:r>
              <a:rPr lang="en-US" dirty="0" smtClean="0">
                <a:solidFill>
                  <a:schemeClr val="tx1"/>
                </a:solidFill>
              </a:rPr>
              <a:t> </a:t>
            </a:r>
            <a:r>
              <a:rPr lang="en-US" dirty="0" err="1" smtClean="0">
                <a:solidFill>
                  <a:schemeClr val="tx1"/>
                </a:solidFill>
              </a:rPr>
              <a:t>Universität</a:t>
            </a:r>
            <a:r>
              <a:rPr lang="en-US" dirty="0" smtClean="0">
                <a:solidFill>
                  <a:schemeClr val="tx1"/>
                </a:solidFill>
              </a:rPr>
              <a:t> </a:t>
            </a:r>
            <a:r>
              <a:rPr lang="en-US" dirty="0" err="1" smtClean="0">
                <a:solidFill>
                  <a:schemeClr val="tx1"/>
                </a:solidFill>
              </a:rPr>
              <a:t>München</a:t>
            </a:r>
            <a:r>
              <a:rPr lang="en-US" dirty="0" smtClean="0">
                <a:solidFill>
                  <a:schemeClr val="tx1"/>
                </a:solidFill>
              </a:rPr>
              <a:t>, Germany</a:t>
            </a:r>
          </a:p>
          <a:p>
            <a:endParaRPr lang="de-D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b="1" dirty="0" smtClean="0"/>
              <a:t>Lukas-</a:t>
            </a:r>
            <a:r>
              <a:rPr lang="de-DE" b="1" dirty="0" err="1" smtClean="0"/>
              <a:t>Kanade</a:t>
            </a:r>
            <a:r>
              <a:rPr lang="de-DE" dirty="0" smtClean="0"/>
              <a:t/>
            </a:r>
            <a:br>
              <a:rPr lang="de-DE" dirty="0" smtClean="0"/>
            </a:br>
            <a:r>
              <a:rPr lang="de-DE" sz="3600" dirty="0" err="1" smtClean="0"/>
              <a:t>Improvements</a:t>
            </a:r>
            <a:endParaRPr lang="de-DE" sz="3600" dirty="0"/>
          </a:p>
        </p:txBody>
      </p:sp>
      <p:sp>
        <p:nvSpPr>
          <p:cNvPr id="27" name="Inhaltsplatzhalter 26"/>
          <p:cNvSpPr>
            <a:spLocks noGrp="1"/>
          </p:cNvSpPr>
          <p:nvPr>
            <p:ph idx="1"/>
          </p:nvPr>
        </p:nvSpPr>
        <p:spPr/>
        <p:txBody>
          <a:bodyPr>
            <a:normAutofit lnSpcReduction="10000"/>
          </a:bodyPr>
          <a:lstStyle/>
          <a:p>
            <a:pPr>
              <a:buNone/>
            </a:pPr>
            <a:endParaRPr lang="de-DE" sz="1000" b="1" dirty="0" smtClean="0"/>
          </a:p>
          <a:p>
            <a:r>
              <a:rPr lang="de-DE" sz="2800" b="1" dirty="0" smtClean="0"/>
              <a:t>Inverse </a:t>
            </a:r>
            <a:r>
              <a:rPr lang="de-DE" sz="2800" b="1" dirty="0" err="1" smtClean="0"/>
              <a:t>Compositional</a:t>
            </a:r>
            <a:r>
              <a:rPr lang="de-DE" sz="2800" b="1" dirty="0" smtClean="0"/>
              <a:t> (IC):</a:t>
            </a:r>
            <a:r>
              <a:rPr lang="de-DE" sz="2800" dirty="0" smtClean="0"/>
              <a:t/>
            </a:r>
            <a:br>
              <a:rPr lang="de-DE" sz="2800" dirty="0" smtClean="0"/>
            </a:br>
            <a:r>
              <a:rPr lang="de-DE" sz="2800" dirty="0" smtClean="0"/>
              <a:t>	</a:t>
            </a:r>
            <a:r>
              <a:rPr lang="de-DE" sz="2800" dirty="0" err="1" smtClean="0"/>
              <a:t>reduce</a:t>
            </a:r>
            <a:r>
              <a:rPr lang="de-DE" sz="2800" dirty="0" smtClean="0"/>
              <a:t> time per </a:t>
            </a:r>
            <a:r>
              <a:rPr lang="de-DE" sz="2800" dirty="0" err="1" smtClean="0"/>
              <a:t>iteration</a:t>
            </a:r>
            <a:r>
              <a:rPr lang="de-DE" sz="2800" dirty="0" smtClean="0"/>
              <a:t/>
            </a:r>
            <a:br>
              <a:rPr lang="de-DE" sz="2800" dirty="0" smtClean="0"/>
            </a:br>
            <a:r>
              <a:rPr lang="de-DE" sz="1000" dirty="0" smtClean="0"/>
              <a:t> </a:t>
            </a:r>
            <a:endParaRPr lang="de-DE" sz="2800" dirty="0" smtClean="0"/>
          </a:p>
          <a:p>
            <a:r>
              <a:rPr lang="de-DE" sz="2800" b="1" dirty="0" err="1" smtClean="0"/>
              <a:t>Efficient</a:t>
            </a:r>
            <a:r>
              <a:rPr lang="de-DE" sz="2800" b="1" dirty="0" smtClean="0"/>
              <a:t> Second-Order </a:t>
            </a:r>
            <a:r>
              <a:rPr lang="de-DE" sz="2800" b="1" dirty="0" err="1" smtClean="0"/>
              <a:t>Minimization</a:t>
            </a:r>
            <a:r>
              <a:rPr lang="de-DE" sz="2800" b="1" dirty="0" smtClean="0"/>
              <a:t> (ESM):</a:t>
            </a:r>
            <a:r>
              <a:rPr lang="de-DE" sz="2800" dirty="0" smtClean="0"/>
              <a:t/>
            </a:r>
            <a:br>
              <a:rPr lang="de-DE" sz="2800" dirty="0" smtClean="0"/>
            </a:br>
            <a:r>
              <a:rPr lang="de-DE" sz="2800" dirty="0" smtClean="0"/>
              <a:t>	</a:t>
            </a:r>
            <a:r>
              <a:rPr lang="de-DE" sz="2800" dirty="0" err="1" smtClean="0"/>
              <a:t>improve</a:t>
            </a:r>
            <a:r>
              <a:rPr lang="de-DE" sz="2800" dirty="0" smtClean="0"/>
              <a:t> </a:t>
            </a:r>
            <a:r>
              <a:rPr lang="de-DE" sz="2800" dirty="0" err="1" smtClean="0"/>
              <a:t>convergence</a:t>
            </a:r>
            <a:r>
              <a:rPr lang="de-DE" sz="2800" dirty="0" smtClean="0"/>
              <a:t/>
            </a:r>
            <a:br>
              <a:rPr lang="de-DE" sz="2800" dirty="0" smtClean="0"/>
            </a:br>
            <a:r>
              <a:rPr lang="de-DE" sz="1000" dirty="0" smtClean="0"/>
              <a:t> </a:t>
            </a:r>
            <a:endParaRPr lang="de-DE" sz="2800" dirty="0" smtClean="0"/>
          </a:p>
          <a:p>
            <a:r>
              <a:rPr lang="de-DE" sz="2800" b="1" dirty="0" smtClean="0"/>
              <a:t>Approach </a:t>
            </a:r>
            <a:r>
              <a:rPr lang="de-DE" sz="2800" b="1" dirty="0" err="1" smtClean="0"/>
              <a:t>of</a:t>
            </a:r>
            <a:r>
              <a:rPr lang="de-DE" sz="2800" b="1" dirty="0" smtClean="0"/>
              <a:t> </a:t>
            </a:r>
            <a:r>
              <a:rPr lang="de-DE" sz="2800" b="1" dirty="0" err="1" smtClean="0"/>
              <a:t>Jurie</a:t>
            </a:r>
            <a:r>
              <a:rPr lang="de-DE" sz="2800" b="1" dirty="0" smtClean="0"/>
              <a:t> &amp; </a:t>
            </a:r>
            <a:r>
              <a:rPr lang="de-DE" sz="2800" b="1" dirty="0" err="1" smtClean="0"/>
              <a:t>Dhome</a:t>
            </a:r>
            <a:r>
              <a:rPr lang="de-DE" sz="2800" b="1" dirty="0" smtClean="0"/>
              <a:t> (JD):</a:t>
            </a:r>
            <a:r>
              <a:rPr lang="de-DE" sz="2800" dirty="0" smtClean="0"/>
              <a:t/>
            </a:r>
            <a:br>
              <a:rPr lang="de-DE" sz="2800" dirty="0" smtClean="0"/>
            </a:br>
            <a:r>
              <a:rPr lang="de-DE" sz="2800" dirty="0" smtClean="0"/>
              <a:t>	</a:t>
            </a:r>
            <a:r>
              <a:rPr lang="de-DE" sz="2800" dirty="0" err="1" smtClean="0"/>
              <a:t>reduce</a:t>
            </a:r>
            <a:r>
              <a:rPr lang="de-DE" sz="2800" dirty="0" smtClean="0"/>
              <a:t> time per </a:t>
            </a:r>
            <a:r>
              <a:rPr lang="de-DE" sz="2800" dirty="0" err="1" smtClean="0"/>
              <a:t>iteration</a:t>
            </a:r>
            <a:r>
              <a:rPr lang="de-DE" sz="2800" dirty="0" smtClean="0"/>
              <a:t> </a:t>
            </a:r>
            <a:br>
              <a:rPr lang="de-DE" sz="2800" dirty="0" smtClean="0"/>
            </a:br>
            <a:r>
              <a:rPr lang="de-DE" sz="2800" dirty="0" smtClean="0"/>
              <a:t>	</a:t>
            </a:r>
            <a:r>
              <a:rPr lang="de-DE" sz="2800" dirty="0" err="1" smtClean="0"/>
              <a:t>and</a:t>
            </a:r>
            <a:r>
              <a:rPr lang="de-DE" sz="2800" dirty="0" smtClean="0"/>
              <a:t> </a:t>
            </a:r>
            <a:r>
              <a:rPr lang="de-DE" sz="2800" dirty="0" err="1" smtClean="0"/>
              <a:t>improve</a:t>
            </a:r>
            <a:r>
              <a:rPr lang="de-DE" sz="2800" dirty="0" smtClean="0"/>
              <a:t> </a:t>
            </a:r>
            <a:r>
              <a:rPr lang="de-DE" sz="2800" dirty="0" err="1" smtClean="0"/>
              <a:t>convergence</a:t>
            </a:r>
            <a:r>
              <a:rPr lang="de-DE" sz="2800" dirty="0" smtClean="0"/>
              <a:t/>
            </a:r>
            <a:br>
              <a:rPr lang="de-DE" sz="2800" dirty="0" smtClean="0"/>
            </a:br>
            <a:r>
              <a:rPr lang="de-DE" sz="1000" dirty="0" smtClean="0"/>
              <a:t> </a:t>
            </a:r>
            <a:endParaRPr lang="de-DE" sz="2800" dirty="0" smtClean="0"/>
          </a:p>
          <a:p>
            <a:r>
              <a:rPr lang="de-DE" sz="2800" b="1" dirty="0" smtClean="0"/>
              <a:t>Adaptive Linear </a:t>
            </a:r>
            <a:r>
              <a:rPr lang="de-DE" sz="2800" b="1" dirty="0" err="1" smtClean="0"/>
              <a:t>Predictors</a:t>
            </a:r>
            <a:r>
              <a:rPr lang="de-DE" sz="2800" b="1" dirty="0" smtClean="0"/>
              <a:t> (ALPs):</a:t>
            </a:r>
            <a:r>
              <a:rPr lang="de-DE" sz="2800" dirty="0" smtClean="0"/>
              <a:t/>
            </a:r>
            <a:br>
              <a:rPr lang="de-DE" sz="2800" dirty="0" smtClean="0"/>
            </a:br>
            <a:r>
              <a:rPr lang="de-DE" sz="2800" dirty="0" smtClean="0"/>
              <a:t>	</a:t>
            </a:r>
            <a:r>
              <a:rPr lang="de-DE" sz="2800" dirty="0" err="1" smtClean="0"/>
              <a:t>learn</a:t>
            </a:r>
            <a:r>
              <a:rPr lang="de-DE" sz="2800" dirty="0" smtClean="0"/>
              <a:t> </a:t>
            </a:r>
            <a:r>
              <a:rPr lang="de-DE" sz="2800" dirty="0" err="1" smtClean="0"/>
              <a:t>and</a:t>
            </a:r>
            <a:r>
              <a:rPr lang="de-DE" sz="2800" dirty="0" smtClean="0"/>
              <a:t> </a:t>
            </a:r>
            <a:r>
              <a:rPr lang="de-DE" sz="2800" dirty="0" err="1" smtClean="0"/>
              <a:t>adapt</a:t>
            </a:r>
            <a:r>
              <a:rPr lang="de-DE" sz="2800" dirty="0" smtClean="0"/>
              <a:t> </a:t>
            </a:r>
            <a:r>
              <a:rPr lang="de-DE" sz="2800" dirty="0" err="1" smtClean="0"/>
              <a:t>template</a:t>
            </a:r>
            <a:r>
              <a:rPr lang="de-DE" sz="2800" dirty="0" smtClean="0"/>
              <a:t> online</a:t>
            </a:r>
            <a:endParaRPr lang="de-DE" sz="2800" dirty="0"/>
          </a:p>
        </p:txBody>
      </p:sp>
      <p:sp>
        <p:nvSpPr>
          <p:cNvPr id="4" name="Rechteck 3"/>
          <p:cNvSpPr/>
          <p:nvPr/>
        </p:nvSpPr>
        <p:spPr>
          <a:xfrm>
            <a:off x="323528" y="3789040"/>
            <a:ext cx="8496944" cy="23762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b="1" dirty="0" smtClean="0"/>
              <a:t>Inverse </a:t>
            </a:r>
            <a:r>
              <a:rPr lang="de-DE" b="1" dirty="0" err="1" smtClean="0"/>
              <a:t>Compositional</a:t>
            </a:r>
            <a:r>
              <a:rPr lang="de-DE" dirty="0" smtClean="0"/>
              <a:t/>
            </a:r>
            <a:br>
              <a:rPr lang="de-DE" dirty="0" smtClean="0"/>
            </a:br>
            <a:r>
              <a:rPr lang="de-DE" sz="3600" dirty="0" err="1" smtClean="0"/>
              <a:t>Overview</a:t>
            </a:r>
            <a:endParaRPr lang="de-DE" sz="3600" dirty="0"/>
          </a:p>
        </p:txBody>
      </p:sp>
      <p:sp>
        <p:nvSpPr>
          <p:cNvPr id="27" name="Inhaltsplatzhalter 26"/>
          <p:cNvSpPr>
            <a:spLocks noGrp="1"/>
          </p:cNvSpPr>
          <p:nvPr>
            <p:ph idx="1"/>
          </p:nvPr>
        </p:nvSpPr>
        <p:spPr/>
        <p:txBody>
          <a:bodyPr>
            <a:normAutofit/>
          </a:bodyPr>
          <a:lstStyle/>
          <a:p>
            <a:pPr>
              <a:buNone/>
            </a:pPr>
            <a:r>
              <a:rPr lang="de-DE" sz="2800" dirty="0" err="1" smtClean="0"/>
              <a:t>Differences</a:t>
            </a:r>
            <a:r>
              <a:rPr lang="de-DE" sz="2800" dirty="0" smtClean="0"/>
              <a:t> </a:t>
            </a:r>
            <a:r>
              <a:rPr lang="de-DE" sz="2800" dirty="0" err="1" smtClean="0"/>
              <a:t>to</a:t>
            </a:r>
            <a:r>
              <a:rPr lang="de-DE" sz="2800" dirty="0" smtClean="0"/>
              <a:t> </a:t>
            </a:r>
            <a:r>
              <a:rPr lang="de-DE" sz="2800" dirty="0" err="1" smtClean="0"/>
              <a:t>the</a:t>
            </a:r>
            <a:r>
              <a:rPr lang="de-DE" sz="2800" dirty="0" smtClean="0"/>
              <a:t> Lukas-</a:t>
            </a:r>
            <a:r>
              <a:rPr lang="de-DE" sz="2800" dirty="0" err="1" smtClean="0"/>
              <a:t>Kanade</a:t>
            </a:r>
            <a:r>
              <a:rPr lang="de-DE" sz="2800" dirty="0" smtClean="0"/>
              <a:t> </a:t>
            </a:r>
            <a:r>
              <a:rPr lang="de-DE" sz="2800" dirty="0" err="1" smtClean="0"/>
              <a:t>algorithm</a:t>
            </a:r>
            <a:endParaRPr lang="de-DE" sz="2800" dirty="0" smtClean="0"/>
          </a:p>
          <a:p>
            <a:pPr lvl="1"/>
            <a:r>
              <a:rPr lang="de-DE" sz="2400" dirty="0" err="1" smtClean="0"/>
              <a:t>Reformulation</a:t>
            </a:r>
            <a:r>
              <a:rPr lang="de-DE" sz="2400" dirty="0" smtClean="0"/>
              <a:t> </a:t>
            </a:r>
            <a:r>
              <a:rPr lang="de-DE" sz="2400" dirty="0" err="1" smtClean="0"/>
              <a:t>of</a:t>
            </a:r>
            <a:r>
              <a:rPr lang="de-DE" sz="2400" dirty="0" smtClean="0"/>
              <a:t> </a:t>
            </a:r>
            <a:r>
              <a:rPr lang="de-DE" sz="2400" dirty="0" err="1" smtClean="0"/>
              <a:t>the</a:t>
            </a:r>
            <a:r>
              <a:rPr lang="de-DE" sz="2400" dirty="0" smtClean="0"/>
              <a:t> </a:t>
            </a:r>
            <a:r>
              <a:rPr lang="de-DE" sz="2400" dirty="0" err="1" smtClean="0"/>
              <a:t>goal</a:t>
            </a:r>
            <a:r>
              <a:rPr lang="de-DE" sz="2400" dirty="0" smtClean="0"/>
              <a:t>:</a:t>
            </a:r>
            <a:br>
              <a:rPr lang="de-DE" sz="2400" dirty="0" smtClean="0"/>
            </a:br>
            <a:r>
              <a:rPr lang="de-DE" sz="2400" dirty="0" smtClean="0"/>
              <a:t/>
            </a:r>
            <a:br>
              <a:rPr lang="de-DE" sz="2400" dirty="0" smtClean="0"/>
            </a:br>
            <a:r>
              <a:rPr lang="de-DE" sz="2400" dirty="0" smtClean="0"/>
              <a:t/>
            </a:r>
            <a:br>
              <a:rPr lang="de-DE" sz="2400" dirty="0" smtClean="0"/>
            </a:br>
            <a:endParaRPr lang="de-DE" sz="2400" dirty="0" smtClean="0"/>
          </a:p>
        </p:txBody>
      </p:sp>
      <p:pic>
        <p:nvPicPr>
          <p:cNvPr id="4" name="Picture 3"/>
          <p:cNvPicPr>
            <a:picLocks noChangeAspect="1" noChangeArrowheads="1"/>
          </p:cNvPicPr>
          <p:nvPr/>
        </p:nvPicPr>
        <p:blipFill>
          <a:blip r:embed="rId3" cstate="print"/>
          <a:srcRect/>
          <a:stretch>
            <a:fillRect/>
          </a:stretch>
        </p:blipFill>
        <p:spPr bwMode="auto">
          <a:xfrm>
            <a:off x="1812231" y="2636912"/>
            <a:ext cx="4943475" cy="323850"/>
          </a:xfrm>
          <a:prstGeom prst="rect">
            <a:avLst/>
          </a:prstGeom>
          <a:noFill/>
          <a:ln w="9525">
            <a:noFill/>
            <a:round/>
            <a:headEnd/>
            <a:tailEnd/>
          </a:ln>
          <a:effectLst/>
        </p:spPr>
      </p:pic>
      <p:pic>
        <p:nvPicPr>
          <p:cNvPr id="11" name="Picture 2"/>
          <p:cNvPicPr>
            <a:picLocks noChangeAspect="1" noChangeArrowheads="1"/>
          </p:cNvPicPr>
          <p:nvPr/>
        </p:nvPicPr>
        <p:blipFill>
          <a:blip r:embed="rId4" cstate="print"/>
          <a:srcRect/>
          <a:stretch>
            <a:fillRect/>
          </a:stretch>
        </p:blipFill>
        <p:spPr bwMode="auto">
          <a:xfrm>
            <a:off x="1796752" y="3212976"/>
            <a:ext cx="5943600" cy="2901950"/>
          </a:xfrm>
          <a:prstGeom prst="rect">
            <a:avLst/>
          </a:prstGeom>
          <a:noFill/>
          <a:ln w="9525">
            <a:noFill/>
            <a:round/>
            <a:headEnd/>
            <a:tailEnd/>
          </a:ln>
          <a:effectLst/>
        </p:spPr>
      </p:pic>
      <p:sp>
        <p:nvSpPr>
          <p:cNvPr id="12" name="Freeform 11"/>
          <p:cNvSpPr>
            <a:spLocks noChangeArrowheads="1"/>
          </p:cNvSpPr>
          <p:nvPr/>
        </p:nvSpPr>
        <p:spPr bwMode="auto">
          <a:xfrm>
            <a:off x="3239393" y="6093296"/>
            <a:ext cx="828675" cy="1587"/>
          </a:xfrm>
          <a:custGeom>
            <a:avLst/>
            <a:gdLst/>
            <a:ahLst/>
            <a:cxnLst>
              <a:cxn ang="0">
                <a:pos x="0" y="0"/>
              </a:cxn>
              <a:cxn ang="0">
                <a:pos x="2300" y="0"/>
              </a:cxn>
            </a:cxnLst>
            <a:rect l="0" t="0" r="r" b="b"/>
            <a:pathLst>
              <a:path w="2301" h="1">
                <a:moveTo>
                  <a:pt x="0" y="0"/>
                </a:moveTo>
                <a:lnTo>
                  <a:pt x="2300" y="0"/>
                </a:lnTo>
              </a:path>
            </a:pathLst>
          </a:custGeom>
          <a:noFill/>
          <a:ln w="36000">
            <a:solidFill>
              <a:srgbClr val="0000FF"/>
            </a:solidFill>
            <a:round/>
            <a:headEnd/>
            <a:tailEnd/>
          </a:ln>
          <a:effectLst/>
        </p:spPr>
        <p:txBody>
          <a:bodyPr/>
          <a:lstStyle/>
          <a:p>
            <a:endParaRPr lang="de-DE"/>
          </a:p>
        </p:txBody>
      </p:sp>
      <p:sp>
        <p:nvSpPr>
          <p:cNvPr id="13" name="Freeform 13"/>
          <p:cNvSpPr>
            <a:spLocks noChangeArrowheads="1"/>
          </p:cNvSpPr>
          <p:nvPr/>
        </p:nvSpPr>
        <p:spPr bwMode="auto">
          <a:xfrm>
            <a:off x="4283968" y="6093296"/>
            <a:ext cx="1044575" cy="1587"/>
          </a:xfrm>
          <a:custGeom>
            <a:avLst/>
            <a:gdLst/>
            <a:ahLst/>
            <a:cxnLst>
              <a:cxn ang="0">
                <a:pos x="0" y="0"/>
              </a:cxn>
              <a:cxn ang="0">
                <a:pos x="2900" y="0"/>
              </a:cxn>
            </a:cxnLst>
            <a:rect l="0" t="0" r="r" b="b"/>
            <a:pathLst>
              <a:path w="2901" h="1">
                <a:moveTo>
                  <a:pt x="0" y="0"/>
                </a:moveTo>
                <a:lnTo>
                  <a:pt x="2900" y="0"/>
                </a:lnTo>
              </a:path>
            </a:pathLst>
          </a:custGeom>
          <a:noFill/>
          <a:ln w="36000">
            <a:solidFill>
              <a:srgbClr val="0000FF"/>
            </a:solidFill>
            <a:round/>
            <a:headEnd/>
            <a:tailEnd/>
          </a:ln>
          <a:effectLst/>
        </p:spPr>
        <p:txBody>
          <a:bodyPr/>
          <a:lstStyle/>
          <a:p>
            <a:endParaRPr lang="de-DE"/>
          </a:p>
        </p:txBody>
      </p:sp>
      <p:sp>
        <p:nvSpPr>
          <p:cNvPr id="14" name="Textfeld 13"/>
          <p:cNvSpPr txBox="1"/>
          <p:nvPr/>
        </p:nvSpPr>
        <p:spPr>
          <a:xfrm>
            <a:off x="1763688" y="6093296"/>
            <a:ext cx="1728192" cy="646331"/>
          </a:xfrm>
          <a:prstGeom prst="rect">
            <a:avLst/>
          </a:prstGeom>
          <a:noFill/>
        </p:spPr>
        <p:txBody>
          <a:bodyPr wrap="square" rtlCol="0">
            <a:spAutoFit/>
          </a:bodyPr>
          <a:lstStyle/>
          <a:p>
            <a:r>
              <a:rPr lang="de-DE" dirty="0" err="1" smtClean="0"/>
              <a:t>Jacobian</a:t>
            </a:r>
            <a:r>
              <a:rPr lang="de-DE" dirty="0" smtClean="0"/>
              <a:t> </a:t>
            </a:r>
            <a:r>
              <a:rPr lang="de-DE" dirty="0" err="1" smtClean="0"/>
              <a:t>of</a:t>
            </a:r>
            <a:r>
              <a:rPr lang="de-DE" dirty="0" smtClean="0"/>
              <a:t> </a:t>
            </a:r>
            <a:r>
              <a:rPr lang="de-DE" dirty="0" err="1" smtClean="0"/>
              <a:t>the</a:t>
            </a:r>
            <a:r>
              <a:rPr lang="de-DE" dirty="0" smtClean="0"/>
              <a:t> </a:t>
            </a:r>
            <a:r>
              <a:rPr lang="de-DE" b="1" dirty="0" err="1" smtClean="0"/>
              <a:t>template</a:t>
            </a:r>
            <a:r>
              <a:rPr lang="de-DE" b="1" dirty="0" smtClean="0"/>
              <a:t> </a:t>
            </a:r>
            <a:r>
              <a:rPr lang="de-DE" b="1" dirty="0" err="1" smtClean="0"/>
              <a:t>image</a:t>
            </a:r>
            <a:endParaRPr lang="de-DE" b="1" dirty="0"/>
          </a:p>
        </p:txBody>
      </p:sp>
      <p:sp>
        <p:nvSpPr>
          <p:cNvPr id="15" name="Textfeld 14"/>
          <p:cNvSpPr txBox="1"/>
          <p:nvPr/>
        </p:nvSpPr>
        <p:spPr>
          <a:xfrm>
            <a:off x="5004048" y="6237312"/>
            <a:ext cx="2160240" cy="369332"/>
          </a:xfrm>
          <a:prstGeom prst="rect">
            <a:avLst/>
          </a:prstGeom>
          <a:noFill/>
        </p:spPr>
        <p:txBody>
          <a:bodyPr wrap="square" rtlCol="0">
            <a:spAutoFit/>
          </a:bodyPr>
          <a:lstStyle/>
          <a:p>
            <a:r>
              <a:rPr lang="de-DE" dirty="0" err="1" smtClean="0"/>
              <a:t>Jacobian</a:t>
            </a:r>
            <a:r>
              <a:rPr lang="de-DE" dirty="0" smtClean="0"/>
              <a:t> </a:t>
            </a:r>
            <a:r>
              <a:rPr lang="de-DE" dirty="0" err="1" smtClean="0"/>
              <a:t>of</a:t>
            </a:r>
            <a:r>
              <a:rPr lang="de-DE" dirty="0" smtClean="0"/>
              <a:t> </a:t>
            </a:r>
            <a:r>
              <a:rPr lang="de-DE" dirty="0" err="1" smtClean="0"/>
              <a:t>the</a:t>
            </a:r>
            <a:r>
              <a:rPr lang="de-DE" dirty="0" smtClean="0"/>
              <a:t> </a:t>
            </a:r>
            <a:r>
              <a:rPr lang="de-DE" b="1" dirty="0" smtClean="0"/>
              <a:t>warp</a:t>
            </a:r>
            <a:endParaRPr lang="de-DE" b="1" dirty="0"/>
          </a:p>
        </p:txBody>
      </p:sp>
      <p:cxnSp>
        <p:nvCxnSpPr>
          <p:cNvPr id="16" name="Gerade Verbindung mit Pfeil 15"/>
          <p:cNvCxnSpPr/>
          <p:nvPr/>
        </p:nvCxnSpPr>
        <p:spPr>
          <a:xfrm rot="5400000" flipH="1" flipV="1">
            <a:off x="4427984" y="6309320"/>
            <a:ext cx="288032"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a:off x="4572000" y="6453336"/>
            <a:ext cx="36004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rot="5400000" flipH="1" flipV="1">
            <a:off x="3635102" y="6308526"/>
            <a:ext cx="288032"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a:xfrm>
            <a:off x="3419872" y="6453336"/>
            <a:ext cx="36004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0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000"/>
                                        <p:tgtEl>
                                          <p:spTgt spid="18"/>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20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20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20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2000"/>
                                        <p:tgtEl>
                                          <p:spTgt spid="16"/>
                                        </p:tgtEl>
                                      </p:cBhvr>
                                    </p:animEffect>
                                  </p:childTnLst>
                                </p:cTn>
                              </p:par>
                              <p:par>
                                <p:cTn id="33" presetID="10"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b="1" dirty="0" smtClean="0"/>
              <a:t>Inverse </a:t>
            </a:r>
            <a:r>
              <a:rPr lang="de-DE" b="1" dirty="0" err="1" smtClean="0"/>
              <a:t>Compositional</a:t>
            </a:r>
            <a:r>
              <a:rPr lang="de-DE" dirty="0" smtClean="0"/>
              <a:t/>
            </a:r>
            <a:br>
              <a:rPr lang="de-DE" dirty="0" smtClean="0"/>
            </a:br>
            <a:r>
              <a:rPr lang="de-DE" sz="3600" dirty="0" err="1" smtClean="0"/>
              <a:t>Overview</a:t>
            </a:r>
            <a:endParaRPr lang="de-DE" sz="3600" dirty="0"/>
          </a:p>
        </p:txBody>
      </p:sp>
      <p:sp>
        <p:nvSpPr>
          <p:cNvPr id="27" name="Inhaltsplatzhalter 26"/>
          <p:cNvSpPr>
            <a:spLocks noGrp="1"/>
          </p:cNvSpPr>
          <p:nvPr>
            <p:ph idx="1"/>
          </p:nvPr>
        </p:nvSpPr>
        <p:spPr/>
        <p:txBody>
          <a:bodyPr/>
          <a:lstStyle/>
          <a:p>
            <a:pPr>
              <a:buNone/>
            </a:pPr>
            <a:r>
              <a:rPr lang="de-DE" sz="2800" dirty="0" err="1" smtClean="0"/>
              <a:t>Differences</a:t>
            </a:r>
            <a:r>
              <a:rPr lang="de-DE" sz="2800" dirty="0" smtClean="0"/>
              <a:t> </a:t>
            </a:r>
            <a:r>
              <a:rPr lang="de-DE" sz="2800" dirty="0" err="1" smtClean="0"/>
              <a:t>to</a:t>
            </a:r>
            <a:r>
              <a:rPr lang="de-DE" sz="2800" dirty="0" smtClean="0"/>
              <a:t> </a:t>
            </a:r>
            <a:r>
              <a:rPr lang="de-DE" sz="2800" dirty="0" err="1" smtClean="0"/>
              <a:t>the</a:t>
            </a:r>
            <a:r>
              <a:rPr lang="de-DE" sz="2800" dirty="0" smtClean="0"/>
              <a:t> Lukas-</a:t>
            </a:r>
            <a:r>
              <a:rPr lang="de-DE" sz="2800" dirty="0" err="1" smtClean="0"/>
              <a:t>Kanade</a:t>
            </a:r>
            <a:r>
              <a:rPr lang="de-DE" sz="2800" dirty="0" smtClean="0"/>
              <a:t> </a:t>
            </a:r>
            <a:r>
              <a:rPr lang="de-DE" sz="2800" dirty="0" err="1" smtClean="0"/>
              <a:t>algorithm</a:t>
            </a:r>
            <a:endParaRPr lang="de-DE" sz="2800" dirty="0" smtClean="0"/>
          </a:p>
          <a:p>
            <a:pPr lvl="1"/>
            <a:r>
              <a:rPr lang="de-DE" sz="2400" dirty="0" err="1" smtClean="0"/>
              <a:t>Reformulation</a:t>
            </a:r>
            <a:r>
              <a:rPr lang="de-DE" sz="2400" dirty="0" smtClean="0"/>
              <a:t> </a:t>
            </a:r>
            <a:r>
              <a:rPr lang="de-DE" sz="2400" dirty="0" err="1" smtClean="0"/>
              <a:t>of</a:t>
            </a:r>
            <a:r>
              <a:rPr lang="de-DE" sz="2400" dirty="0" smtClean="0"/>
              <a:t> </a:t>
            </a:r>
            <a:r>
              <a:rPr lang="de-DE" sz="2400" dirty="0" err="1" smtClean="0"/>
              <a:t>the</a:t>
            </a:r>
            <a:r>
              <a:rPr lang="de-DE" sz="2400" dirty="0" smtClean="0"/>
              <a:t> </a:t>
            </a:r>
            <a:r>
              <a:rPr lang="de-DE" sz="2400" dirty="0" err="1" smtClean="0"/>
              <a:t>goal</a:t>
            </a:r>
            <a:r>
              <a:rPr lang="de-DE" sz="2400" dirty="0" smtClean="0"/>
              <a:t/>
            </a:r>
            <a:br>
              <a:rPr lang="de-DE" sz="2400" dirty="0" smtClean="0"/>
            </a:br>
            <a:r>
              <a:rPr lang="de-DE" sz="2400" dirty="0" smtClean="0"/>
              <a:t/>
            </a:r>
            <a:br>
              <a:rPr lang="de-DE" sz="2400" dirty="0" smtClean="0"/>
            </a:br>
            <a:r>
              <a:rPr lang="de-DE" sz="2400" dirty="0" smtClean="0"/>
              <a:t/>
            </a:r>
            <a:br>
              <a:rPr lang="de-DE" sz="2400" dirty="0" smtClean="0"/>
            </a:br>
            <a:r>
              <a:rPr lang="de-DE" sz="2400" dirty="0" smtClean="0"/>
              <a:t>                   </a:t>
            </a:r>
            <a:r>
              <a:rPr lang="de-DE" sz="2400" dirty="0" err="1" smtClean="0"/>
              <a:t>and</a:t>
            </a:r>
            <a:r>
              <a:rPr lang="de-DE" sz="2400" dirty="0" smtClean="0"/>
              <a:t>                                  </a:t>
            </a:r>
            <a:r>
              <a:rPr lang="de-DE" sz="2400" dirty="0" err="1" smtClean="0"/>
              <a:t>can</a:t>
            </a:r>
            <a:r>
              <a:rPr lang="de-DE" sz="2400" dirty="0" smtClean="0"/>
              <a:t> </a:t>
            </a:r>
            <a:r>
              <a:rPr lang="de-DE" sz="2400" dirty="0" err="1" smtClean="0"/>
              <a:t>be</a:t>
            </a:r>
            <a:r>
              <a:rPr lang="de-DE" sz="2400" dirty="0" smtClean="0"/>
              <a:t> </a:t>
            </a:r>
            <a:r>
              <a:rPr lang="de-DE" sz="2400" b="1" dirty="0" err="1" smtClean="0"/>
              <a:t>precomputed</a:t>
            </a:r>
            <a:r>
              <a:rPr lang="de-DE" sz="2400" dirty="0" smtClean="0"/>
              <a:t/>
            </a:r>
            <a:br>
              <a:rPr lang="de-DE" sz="2400" dirty="0" smtClean="0"/>
            </a:br>
            <a:r>
              <a:rPr lang="de-DE" sz="2400" dirty="0" smtClean="0"/>
              <a:t>       </a:t>
            </a:r>
            <a:r>
              <a:rPr lang="de-DE" sz="2400" dirty="0" err="1" smtClean="0"/>
              <a:t>only</a:t>
            </a:r>
            <a:r>
              <a:rPr lang="de-DE" sz="2400" dirty="0" smtClean="0"/>
              <a:t>            </a:t>
            </a:r>
            <a:r>
              <a:rPr lang="de-DE" sz="2400" dirty="0" err="1" smtClean="0"/>
              <a:t>needs</a:t>
            </a:r>
            <a:r>
              <a:rPr lang="de-DE" sz="2400" dirty="0" smtClean="0"/>
              <a:t> </a:t>
            </a:r>
            <a:r>
              <a:rPr lang="de-DE" sz="2400" dirty="0" err="1" smtClean="0"/>
              <a:t>to</a:t>
            </a:r>
            <a:r>
              <a:rPr lang="de-DE" sz="2400" dirty="0" smtClean="0"/>
              <a:t> </a:t>
            </a:r>
            <a:r>
              <a:rPr lang="de-DE" sz="2400" dirty="0" err="1" smtClean="0"/>
              <a:t>be</a:t>
            </a:r>
            <a:r>
              <a:rPr lang="de-DE" sz="2400" dirty="0" smtClean="0"/>
              <a:t> </a:t>
            </a:r>
            <a:r>
              <a:rPr lang="de-DE" sz="2400" dirty="0" err="1" smtClean="0"/>
              <a:t>computed</a:t>
            </a:r>
            <a:r>
              <a:rPr lang="de-DE" sz="2400" dirty="0" smtClean="0"/>
              <a:t> </a:t>
            </a:r>
            <a:r>
              <a:rPr lang="de-DE" sz="2400" dirty="0" err="1" smtClean="0"/>
              <a:t>at</a:t>
            </a:r>
            <a:r>
              <a:rPr lang="de-DE" sz="2400" dirty="0" smtClean="0"/>
              <a:t> </a:t>
            </a:r>
            <a:r>
              <a:rPr lang="de-DE" sz="2400" dirty="0" err="1" smtClean="0"/>
              <a:t>each</a:t>
            </a:r>
            <a:r>
              <a:rPr lang="de-DE" sz="2400" dirty="0" smtClean="0"/>
              <a:t> </a:t>
            </a:r>
            <a:r>
              <a:rPr lang="de-DE" sz="2400" dirty="0" err="1" smtClean="0"/>
              <a:t>iteration</a:t>
            </a:r>
            <a:r>
              <a:rPr lang="de-DE" sz="2400" dirty="0" smtClean="0"/>
              <a:t/>
            </a:r>
            <a:br>
              <a:rPr lang="de-DE" sz="2400" dirty="0" smtClean="0"/>
            </a:br>
            <a:endParaRPr lang="de-DE" sz="2400" dirty="0" smtClean="0"/>
          </a:p>
          <a:p>
            <a:pPr lvl="1"/>
            <a:r>
              <a:rPr lang="de-DE" sz="2400" dirty="0" smtClean="0"/>
              <a:t>Parameter update </a:t>
            </a:r>
            <a:r>
              <a:rPr lang="de-DE" sz="2400" dirty="0" err="1" smtClean="0"/>
              <a:t>changes</a:t>
            </a:r>
            <a:endParaRPr lang="de-DE" sz="2400" dirty="0"/>
          </a:p>
        </p:txBody>
      </p:sp>
      <p:pic>
        <p:nvPicPr>
          <p:cNvPr id="4" name="Picture 3"/>
          <p:cNvPicPr>
            <a:picLocks noChangeAspect="1" noChangeArrowheads="1"/>
          </p:cNvPicPr>
          <p:nvPr/>
        </p:nvPicPr>
        <p:blipFill>
          <a:blip r:embed="rId3" cstate="print"/>
          <a:srcRect/>
          <a:stretch>
            <a:fillRect/>
          </a:stretch>
        </p:blipFill>
        <p:spPr bwMode="auto">
          <a:xfrm>
            <a:off x="1810800" y="2636912"/>
            <a:ext cx="4943475" cy="323850"/>
          </a:xfrm>
          <a:prstGeom prst="rect">
            <a:avLst/>
          </a:prstGeom>
          <a:noFill/>
          <a:ln w="9525">
            <a:noFill/>
            <a:round/>
            <a:headEnd/>
            <a:tailEnd/>
          </a:ln>
          <a:effectLst/>
        </p:spPr>
      </p:pic>
      <p:pic>
        <p:nvPicPr>
          <p:cNvPr id="5" name="Picture 4"/>
          <p:cNvPicPr>
            <a:picLocks noChangeAspect="1" noChangeArrowheads="1"/>
          </p:cNvPicPr>
          <p:nvPr/>
        </p:nvPicPr>
        <p:blipFill>
          <a:blip r:embed="rId4" cstate="print"/>
          <a:srcRect/>
          <a:stretch>
            <a:fillRect/>
          </a:stretch>
        </p:blipFill>
        <p:spPr bwMode="auto">
          <a:xfrm>
            <a:off x="2339752" y="4941168"/>
            <a:ext cx="4456113" cy="392113"/>
          </a:xfrm>
          <a:prstGeom prst="rect">
            <a:avLst/>
          </a:prstGeom>
          <a:noFill/>
          <a:ln w="9525">
            <a:noFill/>
            <a:round/>
            <a:headEnd/>
            <a:tailEnd/>
          </a:ln>
          <a:effectLst/>
        </p:spPr>
      </p:pic>
      <p:pic>
        <p:nvPicPr>
          <p:cNvPr id="8" name="Picture 3"/>
          <p:cNvPicPr>
            <a:picLocks noChangeAspect="1" noChangeArrowheads="1"/>
          </p:cNvPicPr>
          <p:nvPr/>
        </p:nvPicPr>
        <p:blipFill>
          <a:blip r:embed="rId5" cstate="print"/>
          <a:srcRect/>
          <a:stretch>
            <a:fillRect/>
          </a:stretch>
        </p:blipFill>
        <p:spPr bwMode="auto">
          <a:xfrm>
            <a:off x="1763688" y="3284984"/>
            <a:ext cx="720725" cy="331787"/>
          </a:xfrm>
          <a:prstGeom prst="rect">
            <a:avLst/>
          </a:prstGeom>
          <a:noFill/>
          <a:ln w="9525">
            <a:noFill/>
            <a:round/>
            <a:headEnd/>
            <a:tailEnd/>
          </a:ln>
          <a:effectLst/>
        </p:spPr>
      </p:pic>
      <p:pic>
        <p:nvPicPr>
          <p:cNvPr id="9" name="Picture 4"/>
          <p:cNvPicPr>
            <a:picLocks noChangeAspect="1" noChangeArrowheads="1"/>
          </p:cNvPicPr>
          <p:nvPr/>
        </p:nvPicPr>
        <p:blipFill>
          <a:blip r:embed="rId6" cstate="print"/>
          <a:srcRect/>
          <a:stretch>
            <a:fillRect/>
          </a:stretch>
        </p:blipFill>
        <p:spPr bwMode="auto">
          <a:xfrm>
            <a:off x="3102918" y="3258000"/>
            <a:ext cx="2189162" cy="357187"/>
          </a:xfrm>
          <a:prstGeom prst="rect">
            <a:avLst/>
          </a:prstGeom>
          <a:noFill/>
          <a:ln w="9525">
            <a:noFill/>
            <a:round/>
            <a:headEnd/>
            <a:tailEnd/>
          </a:ln>
          <a:effectLst/>
        </p:spPr>
      </p:pic>
      <p:pic>
        <p:nvPicPr>
          <p:cNvPr id="10" name="Picture 5"/>
          <p:cNvPicPr>
            <a:picLocks noChangeAspect="1" noChangeArrowheads="1"/>
          </p:cNvPicPr>
          <p:nvPr/>
        </p:nvPicPr>
        <p:blipFill>
          <a:blip r:embed="rId7" cstate="print"/>
          <a:srcRect/>
          <a:stretch>
            <a:fillRect/>
          </a:stretch>
        </p:blipFill>
        <p:spPr bwMode="auto">
          <a:xfrm>
            <a:off x="2411760" y="3645024"/>
            <a:ext cx="622300" cy="338137"/>
          </a:xfrm>
          <a:prstGeom prst="rect">
            <a:avLst/>
          </a:prstGeom>
          <a:noFill/>
          <a:ln w="9525">
            <a:noFill/>
            <a:round/>
            <a:headEnd/>
            <a:tailEnd/>
          </a:ln>
          <a:effectLst/>
        </p:spPr>
      </p:pic>
      <p:cxnSp>
        <p:nvCxnSpPr>
          <p:cNvPr id="11" name="Gerade Verbindung mit Pfeil 10"/>
          <p:cNvCxnSpPr/>
          <p:nvPr/>
        </p:nvCxnSpPr>
        <p:spPr>
          <a:xfrm>
            <a:off x="1331640" y="3429000"/>
            <a:ext cx="36004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a:off x="1331640" y="3789040"/>
            <a:ext cx="36004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467544" y="6464369"/>
            <a:ext cx="5818388" cy="276999"/>
          </a:xfrm>
          <a:prstGeom prst="rect">
            <a:avLst/>
          </a:prstGeom>
          <a:noFill/>
        </p:spPr>
        <p:txBody>
          <a:bodyPr wrap="none" rtlCol="0">
            <a:spAutoFit/>
          </a:bodyPr>
          <a:lstStyle/>
          <a:p>
            <a:r>
              <a:rPr lang="en-US" sz="1200" dirty="0" smtClean="0"/>
              <a:t>S. Baker and I. Matthews. Equivalence and efficiency of image alignment algorithms, 2001.</a:t>
            </a:r>
            <a:endParaRPr lang="de-DE"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b="1" dirty="0" err="1" smtClean="0"/>
              <a:t>Efficient</a:t>
            </a:r>
            <a:r>
              <a:rPr lang="de-DE" b="1" dirty="0" smtClean="0"/>
              <a:t> Second-Order </a:t>
            </a:r>
            <a:r>
              <a:rPr lang="de-DE" b="1" dirty="0" err="1" smtClean="0"/>
              <a:t>Minimization</a:t>
            </a:r>
            <a:r>
              <a:rPr lang="de-DE" dirty="0" smtClean="0"/>
              <a:t/>
            </a:r>
            <a:br>
              <a:rPr lang="de-DE" dirty="0" smtClean="0"/>
            </a:br>
            <a:r>
              <a:rPr lang="de-DE" sz="3600" dirty="0" smtClean="0"/>
              <a:t>Short </a:t>
            </a:r>
            <a:r>
              <a:rPr lang="de-DE" sz="3600" dirty="0" err="1" smtClean="0"/>
              <a:t>Overview</a:t>
            </a:r>
            <a:endParaRPr lang="de-DE" sz="3600" dirty="0"/>
          </a:p>
        </p:txBody>
      </p:sp>
      <p:sp>
        <p:nvSpPr>
          <p:cNvPr id="27" name="Inhaltsplatzhalter 26"/>
          <p:cNvSpPr>
            <a:spLocks noGrp="1"/>
          </p:cNvSpPr>
          <p:nvPr>
            <p:ph idx="1"/>
          </p:nvPr>
        </p:nvSpPr>
        <p:spPr/>
        <p:txBody>
          <a:bodyPr/>
          <a:lstStyle/>
          <a:p>
            <a:endParaRPr lang="de-DE" sz="1000" dirty="0" smtClean="0"/>
          </a:p>
          <a:p>
            <a:r>
              <a:rPr lang="de-DE" sz="2400" dirty="0" err="1" smtClean="0"/>
              <a:t>Uses</a:t>
            </a:r>
            <a:r>
              <a:rPr lang="de-DE" sz="2400" dirty="0" smtClean="0"/>
              <a:t> </a:t>
            </a:r>
            <a:r>
              <a:rPr lang="de-DE" sz="2400" b="1" dirty="0" err="1" smtClean="0"/>
              <a:t>second</a:t>
            </a:r>
            <a:r>
              <a:rPr lang="de-DE" sz="2400" b="1" dirty="0" smtClean="0"/>
              <a:t>-order Taylor </a:t>
            </a:r>
            <a:r>
              <a:rPr lang="de-DE" sz="2400" b="1" dirty="0" err="1" smtClean="0"/>
              <a:t>approximation</a:t>
            </a:r>
            <a:r>
              <a:rPr lang="de-DE" sz="2400" dirty="0" smtClean="0"/>
              <a:t> </a:t>
            </a:r>
            <a:r>
              <a:rPr lang="de-DE" sz="2400" dirty="0" err="1" smtClean="0"/>
              <a:t>of</a:t>
            </a:r>
            <a:r>
              <a:rPr lang="de-DE" sz="2400" dirty="0" smtClean="0"/>
              <a:t> </a:t>
            </a:r>
            <a:r>
              <a:rPr lang="de-DE" sz="2400" dirty="0" err="1" smtClean="0"/>
              <a:t>the</a:t>
            </a:r>
            <a:r>
              <a:rPr lang="de-DE" sz="2400" dirty="0" smtClean="0"/>
              <a:t> </a:t>
            </a:r>
            <a:r>
              <a:rPr lang="de-DE" sz="2400" dirty="0" err="1" smtClean="0"/>
              <a:t>cost</a:t>
            </a:r>
            <a:r>
              <a:rPr lang="de-DE" sz="2400" dirty="0" smtClean="0"/>
              <a:t> </a:t>
            </a:r>
            <a:r>
              <a:rPr lang="de-DE" sz="2400" dirty="0" err="1" smtClean="0"/>
              <a:t>function</a:t>
            </a:r>
            <a:r>
              <a:rPr lang="de-DE" sz="2400" dirty="0" smtClean="0"/>
              <a:t/>
            </a:r>
            <a:br>
              <a:rPr lang="de-DE" sz="2400" dirty="0" smtClean="0"/>
            </a:br>
            <a:r>
              <a:rPr lang="de-DE" sz="500" dirty="0" smtClean="0"/>
              <a:t> </a:t>
            </a:r>
            <a:r>
              <a:rPr lang="de-DE" sz="2400" dirty="0" smtClean="0"/>
              <a:t/>
            </a:r>
            <a:br>
              <a:rPr lang="de-DE" sz="2400" dirty="0" smtClean="0"/>
            </a:br>
            <a:r>
              <a:rPr lang="de-DE" sz="2400" dirty="0" smtClean="0"/>
              <a:t>	</a:t>
            </a:r>
            <a:r>
              <a:rPr lang="de-DE" sz="2400" b="1" dirty="0" err="1" smtClean="0"/>
              <a:t>Less</a:t>
            </a:r>
            <a:r>
              <a:rPr lang="de-DE" sz="2400" b="1" dirty="0" smtClean="0"/>
              <a:t> </a:t>
            </a:r>
            <a:r>
              <a:rPr lang="de-DE" sz="2400" b="1" dirty="0" err="1" smtClean="0"/>
              <a:t>iterations</a:t>
            </a:r>
            <a:r>
              <a:rPr lang="de-DE" sz="2400" b="1" dirty="0" smtClean="0"/>
              <a:t> </a:t>
            </a:r>
            <a:r>
              <a:rPr lang="de-DE" sz="2400" dirty="0" err="1" smtClean="0"/>
              <a:t>needed</a:t>
            </a:r>
            <a:r>
              <a:rPr lang="de-DE" sz="2400" dirty="0" smtClean="0"/>
              <a:t> </a:t>
            </a:r>
            <a:r>
              <a:rPr lang="de-DE" sz="2400" dirty="0" err="1" smtClean="0"/>
              <a:t>to</a:t>
            </a:r>
            <a:r>
              <a:rPr lang="de-DE" sz="2400" dirty="0" smtClean="0"/>
              <a:t> </a:t>
            </a:r>
            <a:r>
              <a:rPr lang="de-DE" sz="2400" dirty="0" err="1" smtClean="0"/>
              <a:t>converge</a:t>
            </a:r>
            <a:r>
              <a:rPr lang="de-DE" sz="2400" dirty="0" smtClean="0"/>
              <a:t/>
            </a:r>
            <a:br>
              <a:rPr lang="de-DE" sz="2400" dirty="0" smtClean="0"/>
            </a:br>
            <a:r>
              <a:rPr lang="de-DE" sz="500" dirty="0" smtClean="0"/>
              <a:t> </a:t>
            </a:r>
            <a:r>
              <a:rPr lang="de-DE" sz="2400" dirty="0" smtClean="0"/>
              <a:t/>
            </a:r>
            <a:br>
              <a:rPr lang="de-DE" sz="2400" dirty="0" smtClean="0"/>
            </a:br>
            <a:r>
              <a:rPr lang="de-DE" sz="2400" dirty="0" smtClean="0"/>
              <a:t>	</a:t>
            </a:r>
            <a:r>
              <a:rPr lang="de-DE" sz="2400" b="1" dirty="0" smtClean="0"/>
              <a:t>Larger </a:t>
            </a:r>
            <a:r>
              <a:rPr lang="de-DE" sz="2400" b="1" dirty="0" err="1" smtClean="0"/>
              <a:t>area</a:t>
            </a:r>
            <a:r>
              <a:rPr lang="de-DE" sz="2400" b="1" dirty="0" smtClean="0"/>
              <a:t> </a:t>
            </a:r>
            <a:r>
              <a:rPr lang="de-DE" sz="2400" b="1" dirty="0" err="1" smtClean="0"/>
              <a:t>of</a:t>
            </a:r>
            <a:r>
              <a:rPr lang="de-DE" sz="2400" b="1" dirty="0" smtClean="0"/>
              <a:t> </a:t>
            </a:r>
            <a:r>
              <a:rPr lang="de-DE" sz="2400" b="1" dirty="0" err="1" smtClean="0"/>
              <a:t>convergence</a:t>
            </a:r>
            <a:r>
              <a:rPr lang="de-DE" sz="2400" b="1" dirty="0" smtClean="0"/>
              <a:t/>
            </a:r>
            <a:br>
              <a:rPr lang="de-DE" sz="2400" b="1" dirty="0" smtClean="0"/>
            </a:br>
            <a:r>
              <a:rPr lang="de-DE" sz="500" b="1" dirty="0" smtClean="0"/>
              <a:t> </a:t>
            </a:r>
            <a:r>
              <a:rPr lang="de-DE" sz="2400" b="1" dirty="0" smtClean="0"/>
              <a:t/>
            </a:r>
            <a:br>
              <a:rPr lang="de-DE" sz="2400" b="1" dirty="0" smtClean="0"/>
            </a:br>
            <a:r>
              <a:rPr lang="de-DE" sz="2400" b="1" dirty="0" smtClean="0"/>
              <a:t>	</a:t>
            </a:r>
            <a:r>
              <a:rPr lang="de-DE" sz="2400" b="1" dirty="0" err="1" smtClean="0"/>
              <a:t>Avoiding</a:t>
            </a:r>
            <a:r>
              <a:rPr lang="de-DE" sz="2400" b="1" dirty="0" smtClean="0"/>
              <a:t> </a:t>
            </a:r>
            <a:r>
              <a:rPr lang="de-DE" sz="2400" b="1" dirty="0" err="1" smtClean="0"/>
              <a:t>local</a:t>
            </a:r>
            <a:r>
              <a:rPr lang="de-DE" sz="2400" b="1" dirty="0" smtClean="0"/>
              <a:t> </a:t>
            </a:r>
            <a:r>
              <a:rPr lang="de-DE" sz="2400" b="1" dirty="0" err="1" smtClean="0"/>
              <a:t>minima</a:t>
            </a:r>
            <a:r>
              <a:rPr lang="de-DE" sz="2400" b="1" dirty="0" smtClean="0"/>
              <a:t> </a:t>
            </a:r>
            <a:r>
              <a:rPr lang="de-DE" sz="2400" dirty="0" err="1" smtClean="0"/>
              <a:t>close</a:t>
            </a:r>
            <a:r>
              <a:rPr lang="de-DE" sz="2400" dirty="0" smtClean="0"/>
              <a:t> </a:t>
            </a:r>
            <a:r>
              <a:rPr lang="de-DE" sz="2400" dirty="0" err="1" smtClean="0"/>
              <a:t>to</a:t>
            </a:r>
            <a:r>
              <a:rPr lang="de-DE" sz="2400" dirty="0" smtClean="0"/>
              <a:t> </a:t>
            </a:r>
            <a:r>
              <a:rPr lang="de-DE" sz="2400" dirty="0" err="1" smtClean="0"/>
              <a:t>the</a:t>
            </a:r>
            <a:r>
              <a:rPr lang="de-DE" sz="2400" dirty="0" smtClean="0"/>
              <a:t> global</a:t>
            </a:r>
            <a:r>
              <a:rPr lang="de-DE" sz="2400" b="1" dirty="0" smtClean="0"/>
              <a:t/>
            </a:r>
            <a:br>
              <a:rPr lang="de-DE" sz="2400" b="1" dirty="0" smtClean="0"/>
            </a:br>
            <a:r>
              <a:rPr lang="de-DE" sz="1000" b="1" dirty="0" smtClean="0"/>
              <a:t> </a:t>
            </a:r>
            <a:endParaRPr lang="de-DE" sz="2400" dirty="0" smtClean="0"/>
          </a:p>
          <a:p>
            <a:r>
              <a:rPr lang="de-DE" sz="2400" dirty="0" err="1" smtClean="0"/>
              <a:t>Jacobian</a:t>
            </a:r>
            <a:r>
              <a:rPr lang="de-DE" sz="2400" dirty="0" smtClean="0"/>
              <a:t> </a:t>
            </a:r>
            <a:r>
              <a:rPr lang="de-DE" sz="2400" dirty="0" err="1" smtClean="0"/>
              <a:t>needs</a:t>
            </a:r>
            <a:r>
              <a:rPr lang="de-DE" sz="2400" dirty="0" smtClean="0"/>
              <a:t> </a:t>
            </a:r>
            <a:r>
              <a:rPr lang="de-DE" sz="2400" dirty="0" err="1" smtClean="0"/>
              <a:t>to</a:t>
            </a:r>
            <a:r>
              <a:rPr lang="de-DE" sz="2400" dirty="0" smtClean="0"/>
              <a:t> </a:t>
            </a:r>
            <a:r>
              <a:rPr lang="de-DE" sz="2400" dirty="0" err="1" smtClean="0"/>
              <a:t>be</a:t>
            </a:r>
            <a:r>
              <a:rPr lang="de-DE" sz="2400" dirty="0" smtClean="0"/>
              <a:t> </a:t>
            </a:r>
            <a:r>
              <a:rPr lang="de-DE" sz="2400" dirty="0" err="1" smtClean="0"/>
              <a:t>computed</a:t>
            </a:r>
            <a:r>
              <a:rPr lang="de-DE" sz="2400" dirty="0" smtClean="0"/>
              <a:t> </a:t>
            </a:r>
            <a:r>
              <a:rPr lang="de-DE" sz="2400" dirty="0" err="1" smtClean="0"/>
              <a:t>at</a:t>
            </a:r>
            <a:r>
              <a:rPr lang="de-DE" sz="2400" dirty="0" smtClean="0"/>
              <a:t> </a:t>
            </a:r>
            <a:r>
              <a:rPr lang="de-DE" sz="2400" dirty="0" err="1" smtClean="0"/>
              <a:t>each</a:t>
            </a:r>
            <a:r>
              <a:rPr lang="de-DE" sz="2400" dirty="0" smtClean="0"/>
              <a:t> </a:t>
            </a:r>
            <a:r>
              <a:rPr lang="de-DE" sz="2400" dirty="0" err="1" smtClean="0"/>
              <a:t>iteration</a:t>
            </a:r>
            <a:endParaRPr lang="de-DE" sz="2400" dirty="0" smtClean="0"/>
          </a:p>
          <a:p>
            <a:pPr>
              <a:buNone/>
            </a:pPr>
            <a:r>
              <a:rPr lang="de-DE" sz="2400" dirty="0" smtClean="0"/>
              <a:t/>
            </a:r>
            <a:br>
              <a:rPr lang="de-DE" sz="2400" dirty="0" smtClean="0"/>
            </a:br>
            <a:endParaRPr lang="de-DE" sz="2800" i="1" dirty="0"/>
          </a:p>
        </p:txBody>
      </p:sp>
      <p:sp>
        <p:nvSpPr>
          <p:cNvPr id="9" name="Rechteck 8"/>
          <p:cNvSpPr/>
          <p:nvPr/>
        </p:nvSpPr>
        <p:spPr>
          <a:xfrm>
            <a:off x="7020272" y="3356992"/>
            <a:ext cx="201622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 name="Gerade Verbindung mit Pfeil 5"/>
          <p:cNvCxnSpPr/>
          <p:nvPr/>
        </p:nvCxnSpPr>
        <p:spPr>
          <a:xfrm>
            <a:off x="971600" y="2520000"/>
            <a:ext cx="36004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a:off x="971600" y="2952000"/>
            <a:ext cx="36004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971600" y="3402000"/>
            <a:ext cx="36004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feld 7"/>
          <p:cNvSpPr txBox="1"/>
          <p:nvPr/>
        </p:nvSpPr>
        <p:spPr>
          <a:xfrm>
            <a:off x="467544" y="6464369"/>
            <a:ext cx="7528536" cy="276999"/>
          </a:xfrm>
          <a:prstGeom prst="rect">
            <a:avLst/>
          </a:prstGeom>
          <a:noFill/>
        </p:spPr>
        <p:txBody>
          <a:bodyPr wrap="none" rtlCol="0">
            <a:spAutoFit/>
          </a:bodyPr>
          <a:lstStyle/>
          <a:p>
            <a:r>
              <a:rPr lang="en-US" sz="1200" dirty="0" smtClean="0"/>
              <a:t>S. </a:t>
            </a:r>
            <a:r>
              <a:rPr lang="en-US" sz="1200" dirty="0" err="1" smtClean="0"/>
              <a:t>Benhimane</a:t>
            </a:r>
            <a:r>
              <a:rPr lang="en-US" sz="1200" dirty="0" smtClean="0"/>
              <a:t> and E. </a:t>
            </a:r>
            <a:r>
              <a:rPr lang="en-US" sz="1200" dirty="0" err="1" smtClean="0"/>
              <a:t>Malis</a:t>
            </a:r>
            <a:r>
              <a:rPr lang="en-US" sz="1200" dirty="0" smtClean="0"/>
              <a:t>. Real-time image-based tracking of planes using efficient second-order minimization, 2004.</a:t>
            </a:r>
            <a:endParaRPr lang="de-DE" sz="1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b="1" dirty="0" err="1" smtClean="0"/>
              <a:t>Jurie</a:t>
            </a:r>
            <a:r>
              <a:rPr lang="de-DE" b="1" dirty="0" smtClean="0"/>
              <a:t> &amp; </a:t>
            </a:r>
            <a:r>
              <a:rPr lang="de-DE" b="1" dirty="0" err="1" smtClean="0"/>
              <a:t>Dhome</a:t>
            </a:r>
            <a:r>
              <a:rPr lang="de-DE" dirty="0" smtClean="0"/>
              <a:t/>
            </a:r>
            <a:br>
              <a:rPr lang="de-DE" dirty="0" smtClean="0"/>
            </a:br>
            <a:r>
              <a:rPr lang="de-DE" sz="3600" dirty="0" err="1" smtClean="0"/>
              <a:t>Overview</a:t>
            </a:r>
            <a:endParaRPr lang="de-DE" dirty="0"/>
          </a:p>
        </p:txBody>
      </p:sp>
      <p:sp>
        <p:nvSpPr>
          <p:cNvPr id="3" name="Inhaltsplatzhalter 2"/>
          <p:cNvSpPr>
            <a:spLocks noGrp="1"/>
          </p:cNvSpPr>
          <p:nvPr>
            <p:ph idx="1"/>
          </p:nvPr>
        </p:nvSpPr>
        <p:spPr>
          <a:xfrm>
            <a:off x="457200" y="1600200"/>
            <a:ext cx="8229600" cy="4997152"/>
          </a:xfrm>
        </p:spPr>
        <p:txBody>
          <a:bodyPr>
            <a:normAutofit/>
          </a:bodyPr>
          <a:lstStyle/>
          <a:p>
            <a:r>
              <a:rPr lang="de-DE" sz="2800" b="1" dirty="0" smtClean="0"/>
              <a:t>Motivation:</a:t>
            </a:r>
          </a:p>
          <a:p>
            <a:pPr lvl="1"/>
            <a:r>
              <a:rPr lang="de-DE" sz="2400" dirty="0" smtClean="0"/>
              <a:t>Computing </a:t>
            </a:r>
            <a:r>
              <a:rPr lang="de-DE" sz="2400" dirty="0" err="1" smtClean="0"/>
              <a:t>the</a:t>
            </a:r>
            <a:r>
              <a:rPr lang="de-DE" sz="2400" dirty="0" smtClean="0"/>
              <a:t> </a:t>
            </a:r>
            <a:r>
              <a:rPr lang="de-DE" sz="2400" dirty="0" err="1" smtClean="0"/>
              <a:t>Jacobian</a:t>
            </a:r>
            <a:r>
              <a:rPr lang="de-DE" sz="2400" dirty="0" smtClean="0"/>
              <a:t> in </a:t>
            </a:r>
            <a:r>
              <a:rPr lang="de-DE" sz="2400" dirty="0" err="1" smtClean="0"/>
              <a:t>every</a:t>
            </a:r>
            <a:r>
              <a:rPr lang="de-DE" sz="2400" dirty="0" smtClean="0"/>
              <a:t> </a:t>
            </a:r>
            <a:r>
              <a:rPr lang="de-DE" sz="2400" dirty="0" err="1" smtClean="0"/>
              <a:t>iteration</a:t>
            </a:r>
            <a:r>
              <a:rPr lang="de-DE" sz="2400" dirty="0" smtClean="0"/>
              <a:t> </a:t>
            </a:r>
            <a:r>
              <a:rPr lang="de-DE" sz="2400" dirty="0" err="1" smtClean="0"/>
              <a:t>is</a:t>
            </a:r>
            <a:r>
              <a:rPr lang="de-DE" sz="2400" dirty="0" smtClean="0"/>
              <a:t> expensive</a:t>
            </a:r>
          </a:p>
          <a:p>
            <a:pPr lvl="1"/>
            <a:r>
              <a:rPr lang="de-DE" sz="2400" dirty="0" err="1" smtClean="0"/>
              <a:t>Good</a:t>
            </a:r>
            <a:r>
              <a:rPr lang="de-DE" sz="2400" dirty="0" smtClean="0"/>
              <a:t> </a:t>
            </a:r>
            <a:r>
              <a:rPr lang="de-DE" sz="2400" dirty="0" err="1" smtClean="0"/>
              <a:t>convergence</a:t>
            </a:r>
            <a:r>
              <a:rPr lang="de-DE" sz="2400" dirty="0" smtClean="0"/>
              <a:t> </a:t>
            </a:r>
            <a:r>
              <a:rPr lang="de-DE" sz="2400" dirty="0" err="1" smtClean="0"/>
              <a:t>properties</a:t>
            </a:r>
            <a:r>
              <a:rPr lang="de-DE" sz="2400" dirty="0" smtClean="0"/>
              <a:t> </a:t>
            </a:r>
            <a:r>
              <a:rPr lang="de-DE" sz="2400" dirty="0" err="1" smtClean="0"/>
              <a:t>are</a:t>
            </a:r>
            <a:r>
              <a:rPr lang="de-DE" sz="2400" dirty="0" smtClean="0"/>
              <a:t> </a:t>
            </a:r>
            <a:r>
              <a:rPr lang="de-DE" sz="2400" dirty="0" err="1" smtClean="0"/>
              <a:t>desired</a:t>
            </a:r>
            <a:r>
              <a:rPr lang="de-DE" sz="2400" dirty="0" smtClean="0"/>
              <a:t/>
            </a:r>
            <a:br>
              <a:rPr lang="de-DE" sz="2400" dirty="0" smtClean="0"/>
            </a:br>
            <a:r>
              <a:rPr lang="de-DE" sz="1000" dirty="0" smtClean="0"/>
              <a:t> </a:t>
            </a:r>
            <a:endParaRPr lang="de-DE" sz="2400" dirty="0" smtClean="0"/>
          </a:p>
          <a:p>
            <a:r>
              <a:rPr lang="de-DE" sz="2800" b="1" dirty="0" smtClean="0"/>
              <a:t>Approach </a:t>
            </a:r>
            <a:r>
              <a:rPr lang="de-DE" sz="2800" b="1" dirty="0" err="1" smtClean="0"/>
              <a:t>of</a:t>
            </a:r>
            <a:r>
              <a:rPr lang="de-DE" sz="2800" b="1" dirty="0" smtClean="0"/>
              <a:t> JD:</a:t>
            </a:r>
            <a:r>
              <a:rPr lang="de-DE" sz="2800" dirty="0" smtClean="0"/>
              <a:t/>
            </a:r>
            <a:br>
              <a:rPr lang="de-DE" sz="2800" dirty="0" smtClean="0"/>
            </a:br>
            <a:r>
              <a:rPr lang="de-DE" sz="2400" dirty="0" err="1" smtClean="0"/>
              <a:t>pre-learn</a:t>
            </a:r>
            <a:r>
              <a:rPr lang="de-DE" sz="2400" dirty="0" smtClean="0"/>
              <a:t> </a:t>
            </a:r>
            <a:r>
              <a:rPr lang="de-DE" sz="2400" dirty="0" err="1" smtClean="0"/>
              <a:t>relation</a:t>
            </a:r>
            <a:r>
              <a:rPr lang="de-DE" sz="2400" dirty="0" smtClean="0"/>
              <a:t> </a:t>
            </a:r>
            <a:r>
              <a:rPr lang="de-DE" sz="2400" dirty="0" err="1" smtClean="0"/>
              <a:t>between</a:t>
            </a:r>
            <a:r>
              <a:rPr lang="de-DE" sz="2400" dirty="0" smtClean="0"/>
              <a:t> </a:t>
            </a:r>
            <a:r>
              <a:rPr lang="de-DE" sz="2400" dirty="0" err="1" smtClean="0"/>
              <a:t>image</a:t>
            </a:r>
            <a:r>
              <a:rPr lang="de-DE" sz="2400" dirty="0" smtClean="0"/>
              <a:t> </a:t>
            </a:r>
            <a:r>
              <a:rPr lang="de-DE" sz="2400" dirty="0" err="1" smtClean="0"/>
              <a:t>differences</a:t>
            </a:r>
            <a:r>
              <a:rPr lang="de-DE" sz="2400" dirty="0" smtClean="0"/>
              <a:t> </a:t>
            </a:r>
            <a:r>
              <a:rPr lang="de-DE" sz="2400" dirty="0" err="1" smtClean="0"/>
              <a:t>and</a:t>
            </a:r>
            <a:r>
              <a:rPr lang="de-DE" sz="2400" dirty="0" smtClean="0"/>
              <a:t> </a:t>
            </a:r>
            <a:r>
              <a:rPr lang="de-DE" sz="2400" dirty="0" err="1" smtClean="0"/>
              <a:t>parameter</a:t>
            </a:r>
            <a:r>
              <a:rPr lang="de-DE" sz="2400" dirty="0" smtClean="0"/>
              <a:t> update:</a:t>
            </a:r>
            <a:r>
              <a:rPr lang="de-DE" sz="2800" dirty="0" smtClean="0"/>
              <a:t/>
            </a:r>
            <a:br>
              <a:rPr lang="de-DE" sz="2800" dirty="0" smtClean="0"/>
            </a:br>
            <a:r>
              <a:rPr lang="de-DE" sz="2800" dirty="0" smtClean="0"/>
              <a:t/>
            </a:r>
            <a:br>
              <a:rPr lang="de-DE" sz="2800" dirty="0" smtClean="0"/>
            </a:br>
            <a:r>
              <a:rPr lang="de-DE" sz="1000" dirty="0" smtClean="0"/>
              <a:t> </a:t>
            </a:r>
            <a:endParaRPr lang="de-DE" sz="2400" dirty="0" smtClean="0"/>
          </a:p>
          <a:p>
            <a:pPr lvl="1"/>
            <a:r>
              <a:rPr lang="de-DE" sz="2400" dirty="0" err="1" smtClean="0"/>
              <a:t>relation</a:t>
            </a:r>
            <a:r>
              <a:rPr lang="de-DE" sz="2400" dirty="0" smtClean="0"/>
              <a:t>      </a:t>
            </a:r>
            <a:r>
              <a:rPr lang="de-DE" sz="2400" dirty="0" err="1" smtClean="0"/>
              <a:t>can</a:t>
            </a:r>
            <a:r>
              <a:rPr lang="de-DE" sz="2400" dirty="0" smtClean="0"/>
              <a:t> </a:t>
            </a:r>
            <a:r>
              <a:rPr lang="de-DE" sz="2400" dirty="0" err="1" smtClean="0"/>
              <a:t>be</a:t>
            </a:r>
            <a:r>
              <a:rPr lang="de-DE" sz="2400" dirty="0" smtClean="0"/>
              <a:t> </a:t>
            </a:r>
            <a:r>
              <a:rPr lang="de-DE" sz="2400" dirty="0" err="1" smtClean="0"/>
              <a:t>seen</a:t>
            </a:r>
            <a:r>
              <a:rPr lang="de-DE" sz="2400" dirty="0" smtClean="0"/>
              <a:t> </a:t>
            </a:r>
            <a:r>
              <a:rPr lang="de-DE" sz="2400" dirty="0" err="1" smtClean="0"/>
              <a:t>as</a:t>
            </a:r>
            <a:r>
              <a:rPr lang="de-DE" sz="2400" dirty="0" smtClean="0"/>
              <a:t> linear </a:t>
            </a:r>
            <a:r>
              <a:rPr lang="de-DE" sz="2400" dirty="0" err="1" smtClean="0"/>
              <a:t>predictor</a:t>
            </a:r>
            <a:endParaRPr lang="de-DE" sz="2400" dirty="0" smtClean="0"/>
          </a:p>
          <a:p>
            <a:pPr lvl="1"/>
            <a:r>
              <a:rPr lang="de-DE" sz="2400" dirty="0" smtClean="0"/>
              <a:t>     </a:t>
            </a:r>
            <a:r>
              <a:rPr lang="de-DE" sz="2400" dirty="0" err="1" smtClean="0"/>
              <a:t>is</a:t>
            </a:r>
            <a:r>
              <a:rPr lang="de-DE" sz="2400" dirty="0" smtClean="0"/>
              <a:t> </a:t>
            </a:r>
            <a:r>
              <a:rPr lang="de-DE" sz="2400" dirty="0" err="1" smtClean="0"/>
              <a:t>fixed</a:t>
            </a:r>
            <a:r>
              <a:rPr lang="de-DE" sz="2400" dirty="0" smtClean="0"/>
              <a:t> </a:t>
            </a:r>
            <a:r>
              <a:rPr lang="de-DE" sz="2400" dirty="0" err="1" smtClean="0"/>
              <a:t>for</a:t>
            </a:r>
            <a:r>
              <a:rPr lang="de-DE" sz="2400" dirty="0" smtClean="0"/>
              <a:t> all </a:t>
            </a:r>
            <a:r>
              <a:rPr lang="de-DE" sz="2400" dirty="0" err="1" smtClean="0"/>
              <a:t>iterations</a:t>
            </a:r>
            <a:endParaRPr lang="de-DE" sz="2400" dirty="0" smtClean="0"/>
          </a:p>
          <a:p>
            <a:pPr lvl="1"/>
            <a:r>
              <a:rPr lang="de-DE" sz="2400" dirty="0" err="1" smtClean="0"/>
              <a:t>learning</a:t>
            </a:r>
            <a:r>
              <a:rPr lang="de-DE" sz="2400" dirty="0" smtClean="0"/>
              <a:t> </a:t>
            </a:r>
            <a:r>
              <a:rPr lang="de-DE" sz="2400" dirty="0" err="1" smtClean="0"/>
              <a:t>enables</a:t>
            </a:r>
            <a:r>
              <a:rPr lang="de-DE" sz="2400" dirty="0" smtClean="0"/>
              <a:t> </a:t>
            </a:r>
            <a:r>
              <a:rPr lang="de-DE" sz="2400" dirty="0" err="1" smtClean="0"/>
              <a:t>to</a:t>
            </a:r>
            <a:r>
              <a:rPr lang="de-DE" sz="2400" dirty="0" smtClean="0"/>
              <a:t> jump </a:t>
            </a:r>
            <a:r>
              <a:rPr lang="de-DE" sz="2400" dirty="0" err="1" smtClean="0"/>
              <a:t>over</a:t>
            </a:r>
            <a:r>
              <a:rPr lang="de-DE" sz="2400" dirty="0" smtClean="0"/>
              <a:t> </a:t>
            </a:r>
            <a:r>
              <a:rPr lang="de-DE" sz="2400" dirty="0" err="1" smtClean="0"/>
              <a:t>local</a:t>
            </a:r>
            <a:r>
              <a:rPr lang="de-DE" sz="2400" dirty="0" smtClean="0"/>
              <a:t> </a:t>
            </a:r>
            <a:r>
              <a:rPr lang="de-DE" sz="2400" dirty="0" err="1" smtClean="0"/>
              <a:t>minima</a:t>
            </a:r>
            <a:endParaRPr lang="de-DE" sz="2400" dirty="0"/>
          </a:p>
        </p:txBody>
      </p:sp>
      <p:pic>
        <p:nvPicPr>
          <p:cNvPr id="2050" name="Picture 2"/>
          <p:cNvPicPr>
            <a:picLocks noChangeAspect="1" noChangeArrowheads="1"/>
          </p:cNvPicPr>
          <p:nvPr/>
        </p:nvPicPr>
        <p:blipFill>
          <a:blip r:embed="rId3" cstate="print"/>
          <a:srcRect/>
          <a:stretch>
            <a:fillRect/>
          </a:stretch>
        </p:blipFill>
        <p:spPr bwMode="auto">
          <a:xfrm>
            <a:off x="3635896" y="4221088"/>
            <a:ext cx="1828800" cy="43434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1259632" y="5418000"/>
            <a:ext cx="273368" cy="340043"/>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2282408" y="4961165"/>
            <a:ext cx="273368" cy="340043"/>
          </a:xfrm>
          <a:prstGeom prst="rect">
            <a:avLst/>
          </a:prstGeom>
          <a:noFill/>
          <a:ln w="9525">
            <a:noFill/>
            <a:miter lim="800000"/>
            <a:headEnd/>
            <a:tailEnd/>
          </a:ln>
        </p:spPr>
      </p:pic>
      <p:sp>
        <p:nvSpPr>
          <p:cNvPr id="8" name="Textfeld 7"/>
          <p:cNvSpPr txBox="1"/>
          <p:nvPr/>
        </p:nvSpPr>
        <p:spPr>
          <a:xfrm>
            <a:off x="467544" y="6464369"/>
            <a:ext cx="5130956" cy="276999"/>
          </a:xfrm>
          <a:prstGeom prst="rect">
            <a:avLst/>
          </a:prstGeom>
          <a:noFill/>
        </p:spPr>
        <p:txBody>
          <a:bodyPr wrap="none" rtlCol="0">
            <a:spAutoFit/>
          </a:bodyPr>
          <a:lstStyle/>
          <a:p>
            <a:r>
              <a:rPr lang="en-US" sz="1200" dirty="0" smtClean="0"/>
              <a:t>F. </a:t>
            </a:r>
            <a:r>
              <a:rPr lang="en-US" sz="1200" dirty="0" err="1" smtClean="0"/>
              <a:t>Jurie</a:t>
            </a:r>
            <a:r>
              <a:rPr lang="en-US" sz="1200" dirty="0" smtClean="0"/>
              <a:t> and M. </a:t>
            </a:r>
            <a:r>
              <a:rPr lang="en-US" sz="1200" dirty="0" err="1" smtClean="0"/>
              <a:t>Dhome</a:t>
            </a:r>
            <a:r>
              <a:rPr lang="en-US" sz="1200" dirty="0" smtClean="0"/>
              <a:t>. </a:t>
            </a:r>
            <a:r>
              <a:rPr lang="en-US" sz="1200" dirty="0" err="1" smtClean="0"/>
              <a:t>Hyperplane</a:t>
            </a:r>
            <a:r>
              <a:rPr lang="en-US" sz="1200" dirty="0" smtClean="0"/>
              <a:t> approximation for template matching. 2002</a:t>
            </a:r>
            <a:endParaRPr lang="de-DE"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b="1" dirty="0" err="1" smtClean="0"/>
              <a:t>Jurie</a:t>
            </a:r>
            <a:r>
              <a:rPr lang="de-DE" b="1" dirty="0" smtClean="0"/>
              <a:t> &amp; </a:t>
            </a:r>
            <a:r>
              <a:rPr lang="de-DE" b="1" dirty="0" err="1" smtClean="0"/>
              <a:t>Dhome</a:t>
            </a:r>
            <a:r>
              <a:rPr lang="de-DE" dirty="0" smtClean="0"/>
              <a:t/>
            </a:r>
            <a:br>
              <a:rPr lang="de-DE" dirty="0" smtClean="0"/>
            </a:br>
            <a:r>
              <a:rPr lang="de-DE" sz="3600" dirty="0" smtClean="0"/>
              <a:t>Template </a:t>
            </a:r>
            <a:r>
              <a:rPr lang="de-DE" sz="3600" dirty="0" err="1" smtClean="0"/>
              <a:t>and</a:t>
            </a:r>
            <a:r>
              <a:rPr lang="de-DE" sz="3600" dirty="0" smtClean="0"/>
              <a:t> Parameter Description</a:t>
            </a:r>
            <a:endParaRPr lang="de-DE" dirty="0"/>
          </a:p>
        </p:txBody>
      </p:sp>
      <p:sp>
        <p:nvSpPr>
          <p:cNvPr id="3" name="Inhaltsplatzhalter 2"/>
          <p:cNvSpPr>
            <a:spLocks noGrp="1"/>
          </p:cNvSpPr>
          <p:nvPr>
            <p:ph idx="1"/>
          </p:nvPr>
        </p:nvSpPr>
        <p:spPr>
          <a:xfrm>
            <a:off x="457200" y="1600200"/>
            <a:ext cx="8229600" cy="4925144"/>
          </a:xfrm>
        </p:spPr>
        <p:txBody>
          <a:bodyPr>
            <a:normAutofit/>
          </a:bodyPr>
          <a:lstStyle/>
          <a:p>
            <a:r>
              <a:rPr lang="de-DE" sz="2400" dirty="0" smtClean="0"/>
              <a:t>Template </a:t>
            </a:r>
            <a:r>
              <a:rPr lang="de-DE" sz="2400" dirty="0" err="1" smtClean="0"/>
              <a:t>consists</a:t>
            </a:r>
            <a:r>
              <a:rPr lang="de-DE" sz="2400" dirty="0" smtClean="0"/>
              <a:t> </a:t>
            </a:r>
            <a:r>
              <a:rPr lang="de-DE" sz="2400" dirty="0" err="1" smtClean="0"/>
              <a:t>of</a:t>
            </a:r>
            <a:r>
              <a:rPr lang="de-DE" sz="2400" dirty="0" smtClean="0"/>
              <a:t>       sample </a:t>
            </a:r>
            <a:r>
              <a:rPr lang="de-DE" sz="2400" dirty="0" err="1" smtClean="0"/>
              <a:t>points</a:t>
            </a:r>
            <a:endParaRPr lang="de-DE" sz="2400" dirty="0" smtClean="0"/>
          </a:p>
          <a:p>
            <a:pPr lvl="1"/>
            <a:r>
              <a:rPr lang="de-DE" sz="2000" dirty="0" smtClean="0"/>
              <a:t>Distributed </a:t>
            </a:r>
            <a:r>
              <a:rPr lang="de-DE" sz="2000" dirty="0" err="1" smtClean="0"/>
              <a:t>over</a:t>
            </a:r>
            <a:r>
              <a:rPr lang="de-DE" sz="2000" dirty="0" smtClean="0"/>
              <a:t> </a:t>
            </a:r>
            <a:r>
              <a:rPr lang="de-DE" sz="2000" dirty="0" err="1" smtClean="0"/>
              <a:t>the</a:t>
            </a:r>
            <a:r>
              <a:rPr lang="de-DE" sz="2000" dirty="0" smtClean="0"/>
              <a:t> </a:t>
            </a:r>
            <a:r>
              <a:rPr lang="de-DE" sz="2000" dirty="0" err="1" smtClean="0"/>
              <a:t>template</a:t>
            </a:r>
            <a:r>
              <a:rPr lang="de-DE" sz="2000" dirty="0" smtClean="0"/>
              <a:t> </a:t>
            </a:r>
            <a:r>
              <a:rPr lang="de-DE" sz="2000" dirty="0" err="1" smtClean="0"/>
              <a:t>region</a:t>
            </a:r>
            <a:endParaRPr lang="de-DE" sz="2000" dirty="0" smtClean="0"/>
          </a:p>
          <a:p>
            <a:pPr lvl="1"/>
            <a:r>
              <a:rPr lang="de-DE" sz="2000" dirty="0" err="1" smtClean="0"/>
              <a:t>Used</a:t>
            </a:r>
            <a:r>
              <a:rPr lang="de-DE" sz="2000" dirty="0" smtClean="0"/>
              <a:t> </a:t>
            </a:r>
            <a:r>
              <a:rPr lang="de-DE" sz="2000" dirty="0" err="1" smtClean="0"/>
              <a:t>to</a:t>
            </a:r>
            <a:r>
              <a:rPr lang="de-DE" sz="2000" dirty="0" smtClean="0"/>
              <a:t> sample </a:t>
            </a:r>
            <a:r>
              <a:rPr lang="de-DE" sz="2000" dirty="0" err="1" smtClean="0"/>
              <a:t>the</a:t>
            </a:r>
            <a:r>
              <a:rPr lang="de-DE" sz="2000" dirty="0" smtClean="0"/>
              <a:t> </a:t>
            </a:r>
            <a:r>
              <a:rPr lang="de-DE" sz="2000" dirty="0" err="1" smtClean="0"/>
              <a:t>image</a:t>
            </a:r>
            <a:r>
              <a:rPr lang="de-DE" sz="2000" dirty="0" smtClean="0"/>
              <a:t> </a:t>
            </a:r>
            <a:r>
              <a:rPr lang="de-DE" sz="2000" dirty="0" err="1" smtClean="0"/>
              <a:t>data</a:t>
            </a:r>
            <a:endParaRPr lang="de-DE" sz="2000" dirty="0" smtClean="0"/>
          </a:p>
          <a:p>
            <a:pPr lvl="1"/>
            <a:endParaRPr lang="de-DE" sz="2000" dirty="0" smtClean="0"/>
          </a:p>
          <a:p>
            <a:r>
              <a:rPr lang="de-DE" sz="2400" dirty="0" smtClean="0"/>
              <a:t>Deformation </a:t>
            </a:r>
            <a:r>
              <a:rPr lang="de-DE" sz="2400" dirty="0" err="1" smtClean="0"/>
              <a:t>is</a:t>
            </a:r>
            <a:r>
              <a:rPr lang="de-DE" sz="2400" dirty="0" smtClean="0"/>
              <a:t> </a:t>
            </a:r>
            <a:r>
              <a:rPr lang="de-DE" sz="2400" dirty="0" err="1" smtClean="0"/>
              <a:t>described</a:t>
            </a:r>
            <a:r>
              <a:rPr lang="de-DE" sz="2400" dirty="0" smtClean="0"/>
              <a:t> </a:t>
            </a:r>
            <a:r>
              <a:rPr lang="de-DE" sz="2400" dirty="0" err="1" smtClean="0"/>
              <a:t>using</a:t>
            </a:r>
            <a:r>
              <a:rPr lang="de-DE" sz="2400" dirty="0" smtClean="0"/>
              <a:t> </a:t>
            </a:r>
            <a:br>
              <a:rPr lang="de-DE" sz="2400" dirty="0" smtClean="0"/>
            </a:br>
            <a:r>
              <a:rPr lang="de-DE" sz="2400" dirty="0" err="1" smtClean="0"/>
              <a:t>the</a:t>
            </a:r>
            <a:r>
              <a:rPr lang="de-DE" sz="2400" dirty="0" smtClean="0"/>
              <a:t> 4 </a:t>
            </a:r>
            <a:r>
              <a:rPr lang="de-DE" sz="2400" dirty="0" err="1" smtClean="0"/>
              <a:t>corner</a:t>
            </a:r>
            <a:r>
              <a:rPr lang="de-DE" sz="2400" dirty="0" smtClean="0"/>
              <a:t> </a:t>
            </a:r>
            <a:r>
              <a:rPr lang="de-DE" sz="2400" dirty="0" err="1" smtClean="0"/>
              <a:t>points</a:t>
            </a:r>
            <a:r>
              <a:rPr lang="de-DE" sz="2400" dirty="0" smtClean="0"/>
              <a:t> </a:t>
            </a:r>
            <a:r>
              <a:rPr lang="de-DE" sz="2400" dirty="0" err="1" smtClean="0"/>
              <a:t>of</a:t>
            </a:r>
            <a:r>
              <a:rPr lang="de-DE" sz="2400" dirty="0" smtClean="0"/>
              <a:t> </a:t>
            </a:r>
            <a:r>
              <a:rPr lang="de-DE" sz="2400" dirty="0" err="1" smtClean="0"/>
              <a:t>the</a:t>
            </a:r>
            <a:r>
              <a:rPr lang="de-DE" sz="2400" dirty="0" smtClean="0"/>
              <a:t> </a:t>
            </a:r>
            <a:r>
              <a:rPr lang="de-DE" sz="2400" dirty="0" err="1" smtClean="0"/>
              <a:t>template</a:t>
            </a:r>
            <a:r>
              <a:rPr lang="de-DE" sz="2400" dirty="0" smtClean="0"/>
              <a:t/>
            </a:r>
            <a:br>
              <a:rPr lang="de-DE" sz="2400" dirty="0" smtClean="0"/>
            </a:br>
            <a:endParaRPr lang="de-DE" sz="2400" dirty="0" smtClean="0"/>
          </a:p>
          <a:p>
            <a:r>
              <a:rPr lang="de-DE" sz="2400" dirty="0" smtClean="0"/>
              <a:t>Image </a:t>
            </a:r>
            <a:r>
              <a:rPr lang="de-DE" sz="2400" dirty="0" err="1" smtClean="0"/>
              <a:t>values</a:t>
            </a:r>
            <a:r>
              <a:rPr lang="de-DE" sz="2400" dirty="0" smtClean="0"/>
              <a:t> </a:t>
            </a:r>
            <a:r>
              <a:rPr lang="de-DE" sz="2400" dirty="0" err="1" smtClean="0"/>
              <a:t>are</a:t>
            </a:r>
            <a:r>
              <a:rPr lang="de-DE" sz="2400" dirty="0" smtClean="0"/>
              <a:t> </a:t>
            </a:r>
            <a:r>
              <a:rPr lang="de-DE" sz="2400" dirty="0" err="1" smtClean="0"/>
              <a:t>normalized</a:t>
            </a:r>
            <a:r>
              <a:rPr lang="de-DE" sz="2400" dirty="0" smtClean="0"/>
              <a:t/>
            </a:r>
            <a:br>
              <a:rPr lang="de-DE" sz="2400" dirty="0" smtClean="0"/>
            </a:br>
            <a:r>
              <a:rPr lang="de-DE" sz="2400" dirty="0" smtClean="0"/>
              <a:t> (</a:t>
            </a:r>
            <a:r>
              <a:rPr lang="de-DE" sz="2400" dirty="0" err="1" smtClean="0"/>
              <a:t>zero</a:t>
            </a:r>
            <a:r>
              <a:rPr lang="de-DE" sz="2400" dirty="0" smtClean="0"/>
              <a:t> </a:t>
            </a:r>
            <a:r>
              <a:rPr lang="de-DE" sz="2400" dirty="0" err="1" smtClean="0"/>
              <a:t>mean</a:t>
            </a:r>
            <a:r>
              <a:rPr lang="de-DE" sz="2400" dirty="0" smtClean="0"/>
              <a:t>, </a:t>
            </a:r>
            <a:r>
              <a:rPr lang="de-DE" sz="2400" dirty="0" err="1" smtClean="0"/>
              <a:t>unit</a:t>
            </a:r>
            <a:r>
              <a:rPr lang="de-DE" sz="2400" dirty="0" smtClean="0"/>
              <a:t> </a:t>
            </a:r>
            <a:r>
              <a:rPr lang="de-DE" sz="2400" dirty="0" err="1" smtClean="0"/>
              <a:t>standard</a:t>
            </a:r>
            <a:r>
              <a:rPr lang="de-DE" sz="2400" dirty="0" smtClean="0"/>
              <a:t> </a:t>
            </a:r>
            <a:r>
              <a:rPr lang="de-DE" sz="2400" dirty="0" err="1" smtClean="0"/>
              <a:t>deviation</a:t>
            </a:r>
            <a:r>
              <a:rPr lang="de-DE" sz="2400" dirty="0" smtClean="0"/>
              <a:t>)</a:t>
            </a:r>
          </a:p>
          <a:p>
            <a:endParaRPr lang="de-DE" sz="2400" dirty="0" smtClean="0"/>
          </a:p>
          <a:p>
            <a:r>
              <a:rPr lang="de-DE" sz="2400" dirty="0" smtClean="0"/>
              <a:t>Error </a:t>
            </a:r>
            <a:r>
              <a:rPr lang="de-DE" sz="2400" dirty="0" err="1" smtClean="0"/>
              <a:t>vector</a:t>
            </a:r>
            <a:r>
              <a:rPr lang="de-DE" sz="2400" dirty="0" smtClean="0"/>
              <a:t>           </a:t>
            </a:r>
            <a:r>
              <a:rPr lang="de-DE" sz="2400" dirty="0" err="1" smtClean="0"/>
              <a:t>specifies</a:t>
            </a:r>
            <a:r>
              <a:rPr lang="de-DE" sz="2400" dirty="0" smtClean="0"/>
              <a:t> </a:t>
            </a:r>
            <a:r>
              <a:rPr lang="de-DE" sz="2400" dirty="0" err="1" smtClean="0"/>
              <a:t>the</a:t>
            </a:r>
            <a:r>
              <a:rPr lang="de-DE" sz="2400" dirty="0" smtClean="0"/>
              <a:t> </a:t>
            </a:r>
            <a:r>
              <a:rPr lang="de-DE" sz="2400" dirty="0" err="1" smtClean="0"/>
              <a:t>differences</a:t>
            </a:r>
            <a:r>
              <a:rPr lang="de-DE" sz="2400" dirty="0" smtClean="0"/>
              <a:t> </a:t>
            </a:r>
            <a:r>
              <a:rPr lang="de-DE" sz="2400" dirty="0" err="1" smtClean="0"/>
              <a:t>between</a:t>
            </a:r>
            <a:r>
              <a:rPr lang="de-DE" sz="2400" dirty="0" smtClean="0"/>
              <a:t> </a:t>
            </a:r>
            <a:r>
              <a:rPr lang="de-DE" sz="2400" dirty="0" err="1" smtClean="0"/>
              <a:t>the</a:t>
            </a:r>
            <a:r>
              <a:rPr lang="de-DE" sz="2400" dirty="0" smtClean="0"/>
              <a:t> </a:t>
            </a:r>
            <a:r>
              <a:rPr lang="de-DE" sz="2400" dirty="0" err="1" smtClean="0"/>
              <a:t>normalized</a:t>
            </a:r>
            <a:r>
              <a:rPr lang="de-DE" sz="2400" dirty="0" smtClean="0"/>
              <a:t> </a:t>
            </a:r>
            <a:r>
              <a:rPr lang="de-DE" sz="2400" dirty="0" err="1" smtClean="0"/>
              <a:t>image</a:t>
            </a:r>
            <a:r>
              <a:rPr lang="de-DE" sz="2400" dirty="0" smtClean="0"/>
              <a:t> </a:t>
            </a:r>
            <a:r>
              <a:rPr lang="de-DE" sz="2400" dirty="0" err="1" smtClean="0"/>
              <a:t>values</a:t>
            </a:r>
            <a:endParaRPr lang="de-DE" sz="2400" dirty="0" smtClean="0"/>
          </a:p>
        </p:txBody>
      </p:sp>
      <p:pic>
        <p:nvPicPr>
          <p:cNvPr id="6" name="Picture 5"/>
          <p:cNvPicPr>
            <a:picLocks noChangeAspect="1" noChangeArrowheads="1"/>
          </p:cNvPicPr>
          <p:nvPr/>
        </p:nvPicPr>
        <p:blipFill>
          <a:blip r:embed="rId3" cstate="print"/>
          <a:srcRect/>
          <a:stretch>
            <a:fillRect/>
          </a:stretch>
        </p:blipFill>
        <p:spPr bwMode="auto">
          <a:xfrm>
            <a:off x="3455442" y="1728000"/>
            <a:ext cx="346075" cy="284162"/>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580112" y="2060848"/>
            <a:ext cx="3412072" cy="252028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2483768" y="5634000"/>
            <a:ext cx="553403" cy="366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b="1" dirty="0" err="1" smtClean="0"/>
              <a:t>Jurie</a:t>
            </a:r>
            <a:r>
              <a:rPr lang="de-DE" b="1" dirty="0" smtClean="0"/>
              <a:t> &amp; </a:t>
            </a:r>
            <a:r>
              <a:rPr lang="de-DE" b="1" dirty="0" err="1" smtClean="0"/>
              <a:t>Dhome</a:t>
            </a:r>
            <a:r>
              <a:rPr lang="de-DE" dirty="0" smtClean="0"/>
              <a:t/>
            </a:r>
            <a:br>
              <a:rPr lang="de-DE" dirty="0" smtClean="0"/>
            </a:br>
            <a:r>
              <a:rPr lang="de-DE" sz="3600" dirty="0" smtClean="0"/>
              <a:t>Learning </a:t>
            </a:r>
            <a:r>
              <a:rPr lang="de-DE" sz="3600" dirty="0" err="1" smtClean="0"/>
              <a:t>phase</a:t>
            </a:r>
            <a:endParaRPr lang="de-DE" dirty="0"/>
          </a:p>
        </p:txBody>
      </p:sp>
      <p:sp>
        <p:nvSpPr>
          <p:cNvPr id="3" name="Inhaltsplatzhalter 2"/>
          <p:cNvSpPr>
            <a:spLocks noGrp="1"/>
          </p:cNvSpPr>
          <p:nvPr>
            <p:ph idx="1"/>
          </p:nvPr>
        </p:nvSpPr>
        <p:spPr/>
        <p:txBody>
          <a:bodyPr>
            <a:normAutofit/>
          </a:bodyPr>
          <a:lstStyle/>
          <a:p>
            <a:r>
              <a:rPr lang="de-DE" sz="2400" dirty="0" err="1" smtClean="0"/>
              <a:t>Apply</a:t>
            </a:r>
            <a:r>
              <a:rPr lang="de-DE" sz="2400" dirty="0" smtClean="0"/>
              <a:t> </a:t>
            </a:r>
            <a:r>
              <a:rPr lang="de-DE" sz="2400" dirty="0" err="1" smtClean="0"/>
              <a:t>set</a:t>
            </a:r>
            <a:r>
              <a:rPr lang="de-DE" sz="2400" dirty="0" smtClean="0"/>
              <a:t> </a:t>
            </a:r>
            <a:r>
              <a:rPr lang="de-DE" sz="2400" dirty="0" err="1" smtClean="0"/>
              <a:t>of</a:t>
            </a:r>
            <a:r>
              <a:rPr lang="de-DE" sz="2400" dirty="0" smtClean="0"/>
              <a:t>       </a:t>
            </a:r>
            <a:r>
              <a:rPr lang="de-DE" sz="2400" dirty="0" err="1" smtClean="0"/>
              <a:t>random</a:t>
            </a:r>
            <a:r>
              <a:rPr lang="de-DE" sz="2400" dirty="0" smtClean="0"/>
              <a:t> </a:t>
            </a:r>
            <a:r>
              <a:rPr lang="de-DE" sz="2400" dirty="0" err="1" smtClean="0"/>
              <a:t>transformations</a:t>
            </a:r>
            <a:r>
              <a:rPr lang="de-DE" sz="2400" dirty="0" smtClean="0"/>
              <a:t> </a:t>
            </a:r>
            <a:r>
              <a:rPr lang="de-DE" sz="2400" dirty="0" err="1" smtClean="0"/>
              <a:t>to</a:t>
            </a:r>
            <a:r>
              <a:rPr lang="de-DE" sz="2400" dirty="0" smtClean="0"/>
              <a:t> </a:t>
            </a:r>
            <a:r>
              <a:rPr lang="de-DE" sz="2400" dirty="0" err="1" smtClean="0"/>
              <a:t>initial</a:t>
            </a:r>
            <a:r>
              <a:rPr lang="de-DE" sz="2400" dirty="0" smtClean="0"/>
              <a:t> </a:t>
            </a:r>
            <a:r>
              <a:rPr lang="de-DE" sz="2400" dirty="0" err="1" smtClean="0"/>
              <a:t>template</a:t>
            </a:r>
            <a:endParaRPr lang="de-DE" sz="2400" dirty="0" smtClean="0"/>
          </a:p>
          <a:p>
            <a:r>
              <a:rPr lang="de-DE" sz="2400" dirty="0" err="1" smtClean="0"/>
              <a:t>Compute</a:t>
            </a:r>
            <a:r>
              <a:rPr lang="de-DE" sz="2400" dirty="0" smtClean="0"/>
              <a:t> </a:t>
            </a:r>
            <a:r>
              <a:rPr lang="de-DE" sz="2400" dirty="0" err="1" smtClean="0"/>
              <a:t>corresponding</a:t>
            </a:r>
            <a:r>
              <a:rPr lang="de-DE" sz="2400" dirty="0" smtClean="0"/>
              <a:t> </a:t>
            </a:r>
            <a:r>
              <a:rPr lang="de-DE" sz="2400" dirty="0" err="1" smtClean="0"/>
              <a:t>image</a:t>
            </a:r>
            <a:r>
              <a:rPr lang="de-DE" sz="2400" dirty="0" smtClean="0"/>
              <a:t> </a:t>
            </a:r>
            <a:r>
              <a:rPr lang="de-DE" sz="2400" dirty="0" err="1" smtClean="0"/>
              <a:t>differences</a:t>
            </a:r>
            <a:endParaRPr lang="de-DE" sz="2400" dirty="0" smtClean="0"/>
          </a:p>
          <a:p>
            <a:r>
              <a:rPr lang="de-DE" sz="2400" dirty="0" err="1" smtClean="0"/>
              <a:t>Stack</a:t>
            </a:r>
            <a:r>
              <a:rPr lang="de-DE" sz="2400" dirty="0" smtClean="0"/>
              <a:t> </a:t>
            </a:r>
            <a:r>
              <a:rPr lang="de-DE" sz="2400" dirty="0" err="1" smtClean="0"/>
              <a:t>together</a:t>
            </a:r>
            <a:r>
              <a:rPr lang="de-DE" sz="2400" dirty="0" smtClean="0"/>
              <a:t> </a:t>
            </a:r>
            <a:r>
              <a:rPr lang="de-DE" sz="2400" dirty="0" err="1" smtClean="0"/>
              <a:t>the</a:t>
            </a:r>
            <a:r>
              <a:rPr lang="de-DE" sz="2400" dirty="0" smtClean="0"/>
              <a:t> </a:t>
            </a:r>
            <a:r>
              <a:rPr lang="de-DE" sz="2400" dirty="0" err="1" smtClean="0"/>
              <a:t>training</a:t>
            </a:r>
            <a:r>
              <a:rPr lang="de-DE" sz="2400" dirty="0" smtClean="0"/>
              <a:t> </a:t>
            </a:r>
            <a:r>
              <a:rPr lang="de-DE" sz="2400" dirty="0" err="1" smtClean="0"/>
              <a:t>data</a:t>
            </a:r>
            <a:r>
              <a:rPr lang="de-DE" sz="2400" dirty="0" smtClean="0"/>
              <a:t> </a:t>
            </a:r>
          </a:p>
          <a:p>
            <a:pPr>
              <a:buNone/>
            </a:pPr>
            <a:r>
              <a:rPr lang="de-DE" sz="2400" dirty="0" smtClean="0"/>
              <a:t/>
            </a:r>
            <a:br>
              <a:rPr lang="de-DE" sz="2400" dirty="0" smtClean="0"/>
            </a:br>
            <a:endParaRPr lang="de-DE" sz="2400" dirty="0"/>
          </a:p>
        </p:txBody>
      </p:sp>
      <p:pic>
        <p:nvPicPr>
          <p:cNvPr id="4" name="Picture 17"/>
          <p:cNvPicPr>
            <a:picLocks noChangeAspect="1" noChangeArrowheads="1"/>
          </p:cNvPicPr>
          <p:nvPr/>
        </p:nvPicPr>
        <p:blipFill>
          <a:blip r:embed="rId3" cstate="print"/>
          <a:srcRect/>
          <a:stretch>
            <a:fillRect/>
          </a:stretch>
        </p:blipFill>
        <p:spPr bwMode="auto">
          <a:xfrm>
            <a:off x="3707904" y="7029400"/>
            <a:ext cx="3040063" cy="617538"/>
          </a:xfrm>
          <a:prstGeom prst="rect">
            <a:avLst/>
          </a:prstGeom>
          <a:noFill/>
          <a:ln w="9525">
            <a:noFill/>
            <a:miter lim="800000"/>
            <a:headEnd/>
            <a:tailEnd/>
          </a:ln>
        </p:spPr>
      </p:pic>
      <p:pic>
        <p:nvPicPr>
          <p:cNvPr id="5" name="Picture 17"/>
          <p:cNvPicPr>
            <a:picLocks noChangeAspect="1" noChangeArrowheads="1"/>
          </p:cNvPicPr>
          <p:nvPr/>
        </p:nvPicPr>
        <p:blipFill>
          <a:blip r:embed="rId4" cstate="print"/>
          <a:srcRect/>
          <a:stretch>
            <a:fillRect/>
          </a:stretch>
        </p:blipFill>
        <p:spPr bwMode="auto">
          <a:xfrm>
            <a:off x="1564779" y="7202438"/>
            <a:ext cx="288925" cy="327025"/>
          </a:xfrm>
          <a:prstGeom prst="rect">
            <a:avLst/>
          </a:prstGeom>
          <a:noFill/>
          <a:ln w="9525">
            <a:noFill/>
            <a:miter lim="800000"/>
            <a:headEnd/>
            <a:tailEnd/>
          </a:ln>
        </p:spPr>
      </p:pic>
      <p:pic>
        <p:nvPicPr>
          <p:cNvPr id="6" name="Picture 18"/>
          <p:cNvPicPr>
            <a:picLocks noChangeAspect="1" noChangeArrowheads="1"/>
          </p:cNvPicPr>
          <p:nvPr/>
        </p:nvPicPr>
        <p:blipFill>
          <a:blip r:embed="rId5" cstate="print"/>
          <a:srcRect/>
          <a:stretch>
            <a:fillRect/>
          </a:stretch>
        </p:blipFill>
        <p:spPr bwMode="auto">
          <a:xfrm>
            <a:off x="2418854" y="7215138"/>
            <a:ext cx="288925" cy="290512"/>
          </a:xfrm>
          <a:prstGeom prst="rect">
            <a:avLst/>
          </a:prstGeom>
          <a:noFill/>
          <a:ln w="9525">
            <a:noFill/>
            <a:miter lim="800000"/>
            <a:headEnd/>
            <a:tailEnd/>
          </a:ln>
        </p:spPr>
      </p:pic>
      <p:pic>
        <p:nvPicPr>
          <p:cNvPr id="7" name="Picture 19"/>
          <p:cNvPicPr>
            <a:picLocks noChangeAspect="1" noChangeArrowheads="1"/>
          </p:cNvPicPr>
          <p:nvPr/>
        </p:nvPicPr>
        <p:blipFill>
          <a:blip r:embed="rId6" cstate="print"/>
          <a:srcRect/>
          <a:stretch>
            <a:fillRect/>
          </a:stretch>
        </p:blipFill>
        <p:spPr bwMode="auto">
          <a:xfrm>
            <a:off x="2115642" y="7202438"/>
            <a:ext cx="288925" cy="304800"/>
          </a:xfrm>
          <a:prstGeom prst="rect">
            <a:avLst/>
          </a:prstGeom>
          <a:noFill/>
          <a:ln w="9525">
            <a:noFill/>
            <a:miter lim="800000"/>
            <a:headEnd/>
            <a:tailEnd/>
          </a:ln>
        </p:spPr>
      </p:pic>
      <p:pic>
        <p:nvPicPr>
          <p:cNvPr id="8" name="Picture 20"/>
          <p:cNvPicPr>
            <a:picLocks noChangeAspect="1" noChangeArrowheads="1"/>
          </p:cNvPicPr>
          <p:nvPr/>
        </p:nvPicPr>
        <p:blipFill>
          <a:blip r:embed="rId7" cstate="print"/>
          <a:srcRect/>
          <a:stretch>
            <a:fillRect/>
          </a:stretch>
        </p:blipFill>
        <p:spPr bwMode="auto">
          <a:xfrm>
            <a:off x="1836242" y="7288163"/>
            <a:ext cx="280987" cy="144462"/>
          </a:xfrm>
          <a:prstGeom prst="rect">
            <a:avLst/>
          </a:prstGeom>
          <a:noFill/>
          <a:ln w="9525">
            <a:noFill/>
            <a:miter lim="800000"/>
            <a:headEnd/>
            <a:tailEnd/>
          </a:ln>
        </p:spPr>
      </p:pic>
      <p:cxnSp>
        <p:nvCxnSpPr>
          <p:cNvPr id="9" name="Gerade Verbindung mit Pfeil 21"/>
          <p:cNvCxnSpPr>
            <a:cxnSpLocks noChangeShapeType="1"/>
          </p:cNvCxnSpPr>
          <p:nvPr/>
        </p:nvCxnSpPr>
        <p:spPr bwMode="auto">
          <a:xfrm>
            <a:off x="2850654" y="7386588"/>
            <a:ext cx="785813" cy="1587"/>
          </a:xfrm>
          <a:prstGeom prst="straightConnector1">
            <a:avLst/>
          </a:prstGeom>
          <a:noFill/>
          <a:ln w="19050" algn="ctr">
            <a:solidFill>
              <a:schemeClr val="tx1"/>
            </a:solidFill>
            <a:round/>
            <a:headEnd/>
            <a:tailEnd type="arrow" w="med" len="med"/>
          </a:ln>
        </p:spPr>
      </p:cxnSp>
      <p:pic>
        <p:nvPicPr>
          <p:cNvPr id="10" name="Picture 14"/>
          <p:cNvPicPr>
            <a:picLocks noChangeAspect="1" noChangeArrowheads="1"/>
          </p:cNvPicPr>
          <p:nvPr/>
        </p:nvPicPr>
        <p:blipFill>
          <a:blip r:embed="rId8" cstate="print"/>
          <a:srcRect/>
          <a:stretch>
            <a:fillRect/>
          </a:stretch>
        </p:blipFill>
        <p:spPr bwMode="auto">
          <a:xfrm>
            <a:off x="0" y="7173416"/>
            <a:ext cx="1443037" cy="346075"/>
          </a:xfrm>
          <a:prstGeom prst="rect">
            <a:avLst/>
          </a:prstGeom>
          <a:noFill/>
          <a:ln w="9525">
            <a:noFill/>
            <a:miter lim="800000"/>
            <a:headEnd/>
            <a:tailEnd/>
          </a:ln>
        </p:spPr>
      </p:pic>
      <p:pic>
        <p:nvPicPr>
          <p:cNvPr id="12" name="Picture 16"/>
          <p:cNvPicPr>
            <a:picLocks noChangeAspect="1" noChangeArrowheads="1"/>
          </p:cNvPicPr>
          <p:nvPr/>
        </p:nvPicPr>
        <p:blipFill>
          <a:blip r:embed="rId9" cstate="print"/>
          <a:srcRect/>
          <a:stretch>
            <a:fillRect/>
          </a:stretch>
        </p:blipFill>
        <p:spPr bwMode="auto">
          <a:xfrm>
            <a:off x="5292080" y="7749480"/>
            <a:ext cx="2290763" cy="358775"/>
          </a:xfrm>
          <a:prstGeom prst="rect">
            <a:avLst/>
          </a:prstGeom>
          <a:noFill/>
          <a:ln w="9525">
            <a:noFill/>
            <a:miter lim="800000"/>
            <a:headEnd/>
            <a:tailEnd/>
          </a:ln>
        </p:spPr>
      </p:pic>
      <p:pic>
        <p:nvPicPr>
          <p:cNvPr id="13" name="Picture 18"/>
          <p:cNvPicPr>
            <a:picLocks noChangeAspect="1" noChangeArrowheads="1"/>
          </p:cNvPicPr>
          <p:nvPr/>
        </p:nvPicPr>
        <p:blipFill>
          <a:blip r:embed="rId10" cstate="print"/>
          <a:srcRect/>
          <a:stretch>
            <a:fillRect/>
          </a:stretch>
        </p:blipFill>
        <p:spPr bwMode="auto">
          <a:xfrm>
            <a:off x="2148830" y="7749480"/>
            <a:ext cx="2593975" cy="390525"/>
          </a:xfrm>
          <a:prstGeom prst="rect">
            <a:avLst/>
          </a:prstGeom>
          <a:noFill/>
          <a:ln w="9525">
            <a:noFill/>
            <a:miter lim="800000"/>
            <a:headEnd/>
            <a:tailEnd/>
          </a:ln>
        </p:spPr>
      </p:pic>
      <p:pic>
        <p:nvPicPr>
          <p:cNvPr id="14" name="Picture 128"/>
          <p:cNvPicPr>
            <a:picLocks noChangeAspect="1" noChangeArrowheads="1"/>
          </p:cNvPicPr>
          <p:nvPr/>
        </p:nvPicPr>
        <p:blipFill>
          <a:blip r:embed="rId11" cstate="print"/>
          <a:srcRect/>
          <a:stretch>
            <a:fillRect/>
          </a:stretch>
        </p:blipFill>
        <p:spPr bwMode="auto">
          <a:xfrm rot="20361350">
            <a:off x="-3687656" y="4497742"/>
            <a:ext cx="1154112" cy="746125"/>
          </a:xfrm>
          <a:prstGeom prst="rect">
            <a:avLst/>
          </a:prstGeom>
          <a:noFill/>
          <a:ln w="9525">
            <a:noFill/>
            <a:miter lim="800000"/>
            <a:headEnd/>
            <a:tailEnd/>
          </a:ln>
        </p:spPr>
      </p:pic>
      <p:pic>
        <p:nvPicPr>
          <p:cNvPr id="15" name="Picture 128"/>
          <p:cNvPicPr>
            <a:picLocks noChangeAspect="1" noChangeArrowheads="1"/>
          </p:cNvPicPr>
          <p:nvPr/>
        </p:nvPicPr>
        <p:blipFill>
          <a:blip r:embed="rId11" cstate="print"/>
          <a:srcRect/>
          <a:stretch>
            <a:fillRect/>
          </a:stretch>
        </p:blipFill>
        <p:spPr bwMode="auto">
          <a:xfrm rot="226009">
            <a:off x="-3686861" y="5291509"/>
            <a:ext cx="1155700" cy="746125"/>
          </a:xfrm>
          <a:prstGeom prst="rect">
            <a:avLst/>
          </a:prstGeom>
          <a:noFill/>
          <a:ln w="9525">
            <a:noFill/>
            <a:miter lim="800000"/>
            <a:headEnd/>
            <a:tailEnd/>
          </a:ln>
        </p:spPr>
      </p:pic>
      <p:pic>
        <p:nvPicPr>
          <p:cNvPr id="16" name="Picture 128"/>
          <p:cNvPicPr>
            <a:picLocks noChangeAspect="1" noChangeArrowheads="1"/>
          </p:cNvPicPr>
          <p:nvPr/>
        </p:nvPicPr>
        <p:blipFill>
          <a:blip r:embed="rId11" cstate="print"/>
          <a:srcRect/>
          <a:stretch>
            <a:fillRect/>
          </a:stretch>
        </p:blipFill>
        <p:spPr bwMode="auto">
          <a:xfrm rot="21297874">
            <a:off x="-3679679" y="6188723"/>
            <a:ext cx="1155700" cy="744538"/>
          </a:xfrm>
          <a:prstGeom prst="rect">
            <a:avLst/>
          </a:prstGeom>
          <a:noFill/>
          <a:ln w="9525">
            <a:noFill/>
            <a:miter lim="800000"/>
            <a:headEnd/>
            <a:tailEnd/>
          </a:ln>
        </p:spPr>
      </p:pic>
      <p:pic>
        <p:nvPicPr>
          <p:cNvPr id="3074" name="Picture 2"/>
          <p:cNvPicPr>
            <a:picLocks noChangeAspect="1" noChangeArrowheads="1"/>
          </p:cNvPicPr>
          <p:nvPr/>
        </p:nvPicPr>
        <p:blipFill>
          <a:blip r:embed="rId12" cstate="print"/>
          <a:srcRect/>
          <a:stretch>
            <a:fillRect/>
          </a:stretch>
        </p:blipFill>
        <p:spPr bwMode="auto">
          <a:xfrm>
            <a:off x="2411760" y="1746000"/>
            <a:ext cx="340043" cy="266700"/>
          </a:xfrm>
          <a:prstGeom prst="rect">
            <a:avLst/>
          </a:prstGeom>
          <a:noFill/>
          <a:ln w="9525">
            <a:noFill/>
            <a:miter lim="800000"/>
            <a:headEnd/>
            <a:tailEnd/>
          </a:ln>
        </p:spPr>
      </p:pic>
      <p:pic>
        <p:nvPicPr>
          <p:cNvPr id="3075" name="Picture 3"/>
          <p:cNvPicPr>
            <a:picLocks noChangeAspect="1" noChangeArrowheads="1"/>
          </p:cNvPicPr>
          <p:nvPr/>
        </p:nvPicPr>
        <p:blipFill>
          <a:blip r:embed="rId13" cstate="print"/>
          <a:srcRect/>
          <a:stretch>
            <a:fillRect/>
          </a:stretch>
        </p:blipFill>
        <p:spPr bwMode="auto">
          <a:xfrm>
            <a:off x="-5448557" y="4755624"/>
            <a:ext cx="594360" cy="411480"/>
          </a:xfrm>
          <a:prstGeom prst="rect">
            <a:avLst/>
          </a:prstGeom>
          <a:noFill/>
          <a:ln w="9525">
            <a:noFill/>
            <a:miter lim="800000"/>
            <a:headEnd/>
            <a:tailEnd/>
          </a:ln>
        </p:spPr>
      </p:pic>
      <p:pic>
        <p:nvPicPr>
          <p:cNvPr id="3076" name="Picture 4"/>
          <p:cNvPicPr>
            <a:picLocks noChangeAspect="1" noChangeArrowheads="1"/>
          </p:cNvPicPr>
          <p:nvPr/>
        </p:nvPicPr>
        <p:blipFill>
          <a:blip r:embed="rId14" cstate="print"/>
          <a:srcRect/>
          <a:stretch>
            <a:fillRect/>
          </a:stretch>
        </p:blipFill>
        <p:spPr bwMode="auto">
          <a:xfrm>
            <a:off x="-5448557" y="5475704"/>
            <a:ext cx="640080" cy="396240"/>
          </a:xfrm>
          <a:prstGeom prst="rect">
            <a:avLst/>
          </a:prstGeom>
          <a:noFill/>
          <a:ln w="9525">
            <a:noFill/>
            <a:miter lim="800000"/>
            <a:headEnd/>
            <a:tailEnd/>
          </a:ln>
        </p:spPr>
      </p:pic>
      <p:pic>
        <p:nvPicPr>
          <p:cNvPr id="3077" name="Picture 5"/>
          <p:cNvPicPr>
            <a:picLocks noChangeAspect="1" noChangeArrowheads="1"/>
          </p:cNvPicPr>
          <p:nvPr/>
        </p:nvPicPr>
        <p:blipFill>
          <a:blip r:embed="rId15" cstate="print"/>
          <a:srcRect/>
          <a:stretch>
            <a:fillRect/>
          </a:stretch>
        </p:blipFill>
        <p:spPr bwMode="auto">
          <a:xfrm>
            <a:off x="-5448557" y="6411808"/>
            <a:ext cx="777240" cy="426720"/>
          </a:xfrm>
          <a:prstGeom prst="rect">
            <a:avLst/>
          </a:prstGeom>
          <a:noFill/>
          <a:ln w="9525">
            <a:noFill/>
            <a:miter lim="800000"/>
            <a:headEnd/>
            <a:tailEnd/>
          </a:ln>
        </p:spPr>
      </p:pic>
      <p:pic>
        <p:nvPicPr>
          <p:cNvPr id="3078" name="Picture 6"/>
          <p:cNvPicPr>
            <a:picLocks noChangeAspect="1" noChangeArrowheads="1"/>
          </p:cNvPicPr>
          <p:nvPr/>
        </p:nvPicPr>
        <p:blipFill>
          <a:blip r:embed="rId16" cstate="print"/>
          <a:srcRect/>
          <a:stretch>
            <a:fillRect/>
          </a:stretch>
        </p:blipFill>
        <p:spPr bwMode="auto">
          <a:xfrm>
            <a:off x="-5347602" y="6087958"/>
            <a:ext cx="495300" cy="259080"/>
          </a:xfrm>
          <a:prstGeom prst="rect">
            <a:avLst/>
          </a:prstGeom>
          <a:noFill/>
          <a:ln w="9525">
            <a:noFill/>
            <a:miter lim="800000"/>
            <a:headEnd/>
            <a:tailEnd/>
          </a:ln>
        </p:spPr>
      </p:pic>
      <p:cxnSp>
        <p:nvCxnSpPr>
          <p:cNvPr id="22" name="Gerade Verbindung mit Pfeil 21"/>
          <p:cNvCxnSpPr/>
          <p:nvPr/>
        </p:nvCxnSpPr>
        <p:spPr>
          <a:xfrm>
            <a:off x="-4527301" y="4964732"/>
            <a:ext cx="576064"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a:off x="-4527301" y="5684812"/>
            <a:ext cx="576064"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Gerade Verbindung mit Pfeil 23"/>
          <p:cNvCxnSpPr/>
          <p:nvPr/>
        </p:nvCxnSpPr>
        <p:spPr>
          <a:xfrm>
            <a:off x="-4527301" y="6620916"/>
            <a:ext cx="576064"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Gerade Verbindung mit Pfeil 24"/>
          <p:cNvCxnSpPr/>
          <p:nvPr/>
        </p:nvCxnSpPr>
        <p:spPr>
          <a:xfrm>
            <a:off x="-2295053" y="4966320"/>
            <a:ext cx="576064"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p:nvPr/>
        </p:nvCxnSpPr>
        <p:spPr>
          <a:xfrm>
            <a:off x="-2295053" y="5684812"/>
            <a:ext cx="576064"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a:off x="-2295053" y="6620916"/>
            <a:ext cx="576064"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079" name="Picture 7"/>
          <p:cNvPicPr>
            <a:picLocks noChangeAspect="1" noChangeArrowheads="1"/>
          </p:cNvPicPr>
          <p:nvPr/>
        </p:nvPicPr>
        <p:blipFill>
          <a:blip r:embed="rId17" cstate="print"/>
          <a:srcRect/>
          <a:stretch>
            <a:fillRect/>
          </a:stretch>
        </p:blipFill>
        <p:spPr bwMode="auto">
          <a:xfrm>
            <a:off x="-1548680" y="4725144"/>
            <a:ext cx="1120140" cy="411480"/>
          </a:xfrm>
          <a:prstGeom prst="rect">
            <a:avLst/>
          </a:prstGeom>
          <a:noFill/>
          <a:ln w="9525">
            <a:noFill/>
            <a:miter lim="800000"/>
            <a:headEnd/>
            <a:tailEnd/>
          </a:ln>
        </p:spPr>
      </p:pic>
      <p:pic>
        <p:nvPicPr>
          <p:cNvPr id="3081" name="Picture 9"/>
          <p:cNvPicPr>
            <a:picLocks noChangeAspect="1" noChangeArrowheads="1"/>
          </p:cNvPicPr>
          <p:nvPr/>
        </p:nvPicPr>
        <p:blipFill>
          <a:blip r:embed="rId18" cstate="print"/>
          <a:srcRect/>
          <a:stretch>
            <a:fillRect/>
          </a:stretch>
        </p:blipFill>
        <p:spPr bwMode="auto">
          <a:xfrm>
            <a:off x="-1548680" y="5445224"/>
            <a:ext cx="1104900" cy="419100"/>
          </a:xfrm>
          <a:prstGeom prst="rect">
            <a:avLst/>
          </a:prstGeom>
          <a:noFill/>
          <a:ln w="9525">
            <a:noFill/>
            <a:miter lim="800000"/>
            <a:headEnd/>
            <a:tailEnd/>
          </a:ln>
        </p:spPr>
      </p:pic>
      <p:pic>
        <p:nvPicPr>
          <p:cNvPr id="3082" name="Picture 10"/>
          <p:cNvPicPr>
            <a:picLocks noChangeAspect="1" noChangeArrowheads="1"/>
          </p:cNvPicPr>
          <p:nvPr/>
        </p:nvPicPr>
        <p:blipFill>
          <a:blip r:embed="rId19" cstate="print"/>
          <a:srcRect/>
          <a:stretch>
            <a:fillRect/>
          </a:stretch>
        </p:blipFill>
        <p:spPr bwMode="auto">
          <a:xfrm>
            <a:off x="-1608137" y="6381328"/>
            <a:ext cx="1257300" cy="457200"/>
          </a:xfrm>
          <a:prstGeom prst="rect">
            <a:avLst/>
          </a:prstGeom>
          <a:noFill/>
          <a:ln w="9525">
            <a:noFill/>
            <a:miter lim="800000"/>
            <a:headEnd/>
            <a:tailEnd/>
          </a:ln>
        </p:spPr>
      </p:pic>
      <p:cxnSp>
        <p:nvCxnSpPr>
          <p:cNvPr id="32" name="Gerade Verbindung mit Pfeil 31"/>
          <p:cNvCxnSpPr/>
          <p:nvPr/>
        </p:nvCxnSpPr>
        <p:spPr>
          <a:xfrm rot="5400000">
            <a:off x="1836490" y="4220293"/>
            <a:ext cx="432048"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4" name="Picture 128"/>
          <p:cNvPicPr>
            <a:picLocks noChangeAspect="1" noChangeArrowheads="1"/>
          </p:cNvPicPr>
          <p:nvPr/>
        </p:nvPicPr>
        <p:blipFill>
          <a:blip r:embed="rId11" cstate="print"/>
          <a:srcRect/>
          <a:stretch>
            <a:fillRect/>
          </a:stretch>
        </p:blipFill>
        <p:spPr bwMode="auto">
          <a:xfrm rot="20361350">
            <a:off x="418002" y="4616605"/>
            <a:ext cx="1154112" cy="746125"/>
          </a:xfrm>
          <a:prstGeom prst="rect">
            <a:avLst/>
          </a:prstGeom>
          <a:noFill/>
          <a:ln w="9525">
            <a:noFill/>
            <a:miter lim="800000"/>
            <a:headEnd/>
            <a:tailEnd/>
          </a:ln>
        </p:spPr>
      </p:pic>
      <p:pic>
        <p:nvPicPr>
          <p:cNvPr id="35" name="Picture 128"/>
          <p:cNvPicPr>
            <a:picLocks noChangeAspect="1" noChangeArrowheads="1"/>
          </p:cNvPicPr>
          <p:nvPr/>
        </p:nvPicPr>
        <p:blipFill>
          <a:blip r:embed="rId11" cstate="print"/>
          <a:srcRect/>
          <a:stretch>
            <a:fillRect/>
          </a:stretch>
        </p:blipFill>
        <p:spPr bwMode="auto">
          <a:xfrm rot="226009">
            <a:off x="1498915" y="4546276"/>
            <a:ext cx="1155700" cy="746125"/>
          </a:xfrm>
          <a:prstGeom prst="rect">
            <a:avLst/>
          </a:prstGeom>
          <a:noFill/>
          <a:ln w="9525">
            <a:noFill/>
            <a:miter lim="800000"/>
            <a:headEnd/>
            <a:tailEnd/>
          </a:ln>
        </p:spPr>
      </p:pic>
      <p:pic>
        <p:nvPicPr>
          <p:cNvPr id="36" name="Picture 128"/>
          <p:cNvPicPr>
            <a:picLocks noChangeAspect="1" noChangeArrowheads="1"/>
          </p:cNvPicPr>
          <p:nvPr/>
        </p:nvPicPr>
        <p:blipFill>
          <a:blip r:embed="rId11" cstate="print"/>
          <a:srcRect/>
          <a:stretch>
            <a:fillRect/>
          </a:stretch>
        </p:blipFill>
        <p:spPr bwMode="auto">
          <a:xfrm rot="21297874">
            <a:off x="2946260" y="4558402"/>
            <a:ext cx="1155700" cy="744538"/>
          </a:xfrm>
          <a:prstGeom prst="rect">
            <a:avLst/>
          </a:prstGeom>
          <a:noFill/>
          <a:ln w="9525">
            <a:noFill/>
            <a:miter lim="800000"/>
            <a:headEnd/>
            <a:tailEnd/>
          </a:ln>
        </p:spPr>
      </p:pic>
      <p:cxnSp>
        <p:nvCxnSpPr>
          <p:cNvPr id="37" name="Gerade Verbindung mit Pfeil 36"/>
          <p:cNvCxnSpPr/>
          <p:nvPr/>
        </p:nvCxnSpPr>
        <p:spPr>
          <a:xfrm rot="5400000">
            <a:off x="754782" y="4220293"/>
            <a:ext cx="432048"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Gerade Verbindung mit Pfeil 37"/>
          <p:cNvCxnSpPr/>
          <p:nvPr/>
        </p:nvCxnSpPr>
        <p:spPr>
          <a:xfrm rot="5400000">
            <a:off x="3276650" y="4220293"/>
            <a:ext cx="432048"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9" name="Picture 3"/>
          <p:cNvPicPr>
            <a:picLocks noChangeAspect="1" noChangeArrowheads="1"/>
          </p:cNvPicPr>
          <p:nvPr/>
        </p:nvPicPr>
        <p:blipFill>
          <a:blip r:embed="rId13" cstate="print"/>
          <a:srcRect/>
          <a:stretch>
            <a:fillRect/>
          </a:stretch>
        </p:blipFill>
        <p:spPr bwMode="auto">
          <a:xfrm>
            <a:off x="683568" y="3650351"/>
            <a:ext cx="594360" cy="411480"/>
          </a:xfrm>
          <a:prstGeom prst="rect">
            <a:avLst/>
          </a:prstGeom>
          <a:noFill/>
          <a:ln w="9525">
            <a:noFill/>
            <a:miter lim="800000"/>
            <a:headEnd/>
            <a:tailEnd/>
          </a:ln>
        </p:spPr>
      </p:pic>
      <p:pic>
        <p:nvPicPr>
          <p:cNvPr id="40" name="Picture 4"/>
          <p:cNvPicPr>
            <a:picLocks noChangeAspect="1" noChangeArrowheads="1"/>
          </p:cNvPicPr>
          <p:nvPr/>
        </p:nvPicPr>
        <p:blipFill>
          <a:blip r:embed="rId14" cstate="print"/>
          <a:srcRect/>
          <a:stretch>
            <a:fillRect/>
          </a:stretch>
        </p:blipFill>
        <p:spPr bwMode="auto">
          <a:xfrm>
            <a:off x="1691680" y="3650351"/>
            <a:ext cx="640080" cy="396240"/>
          </a:xfrm>
          <a:prstGeom prst="rect">
            <a:avLst/>
          </a:prstGeom>
          <a:noFill/>
          <a:ln w="9525">
            <a:noFill/>
            <a:miter lim="800000"/>
            <a:headEnd/>
            <a:tailEnd/>
          </a:ln>
        </p:spPr>
      </p:pic>
      <p:pic>
        <p:nvPicPr>
          <p:cNvPr id="41" name="Picture 5"/>
          <p:cNvPicPr>
            <a:picLocks noChangeAspect="1" noChangeArrowheads="1"/>
          </p:cNvPicPr>
          <p:nvPr/>
        </p:nvPicPr>
        <p:blipFill>
          <a:blip r:embed="rId15" cstate="print"/>
          <a:srcRect/>
          <a:stretch>
            <a:fillRect/>
          </a:stretch>
        </p:blipFill>
        <p:spPr bwMode="auto">
          <a:xfrm>
            <a:off x="3131840" y="3650351"/>
            <a:ext cx="777240" cy="426720"/>
          </a:xfrm>
          <a:prstGeom prst="rect">
            <a:avLst/>
          </a:prstGeom>
          <a:noFill/>
          <a:ln w="9525">
            <a:noFill/>
            <a:miter lim="800000"/>
            <a:headEnd/>
            <a:tailEnd/>
          </a:ln>
        </p:spPr>
      </p:pic>
      <p:pic>
        <p:nvPicPr>
          <p:cNvPr id="42" name="Picture 6"/>
          <p:cNvPicPr>
            <a:picLocks noChangeAspect="1" noChangeArrowheads="1"/>
          </p:cNvPicPr>
          <p:nvPr/>
        </p:nvPicPr>
        <p:blipFill>
          <a:blip r:embed="rId16" cstate="print"/>
          <a:srcRect/>
          <a:stretch>
            <a:fillRect/>
          </a:stretch>
        </p:blipFill>
        <p:spPr bwMode="auto">
          <a:xfrm>
            <a:off x="2483768" y="4077071"/>
            <a:ext cx="495300" cy="259080"/>
          </a:xfrm>
          <a:prstGeom prst="rect">
            <a:avLst/>
          </a:prstGeom>
          <a:noFill/>
          <a:ln w="9525">
            <a:noFill/>
            <a:miter lim="800000"/>
            <a:headEnd/>
            <a:tailEnd/>
          </a:ln>
        </p:spPr>
      </p:pic>
      <p:cxnSp>
        <p:nvCxnSpPr>
          <p:cNvPr id="43" name="Gerade Verbindung mit Pfeil 42"/>
          <p:cNvCxnSpPr/>
          <p:nvPr/>
        </p:nvCxnSpPr>
        <p:spPr>
          <a:xfrm rot="5400000">
            <a:off x="1838078" y="5660453"/>
            <a:ext cx="432048"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Gerade Verbindung mit Pfeil 43"/>
          <p:cNvCxnSpPr/>
          <p:nvPr/>
        </p:nvCxnSpPr>
        <p:spPr>
          <a:xfrm rot="5400000">
            <a:off x="756370" y="5660453"/>
            <a:ext cx="432048"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p:nvPr/>
        </p:nvCxnSpPr>
        <p:spPr>
          <a:xfrm rot="5400000">
            <a:off x="3278238" y="5660453"/>
            <a:ext cx="432048"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6" name="Picture 7"/>
          <p:cNvPicPr>
            <a:picLocks noChangeAspect="1" noChangeArrowheads="1"/>
          </p:cNvPicPr>
          <p:nvPr/>
        </p:nvPicPr>
        <p:blipFill>
          <a:blip r:embed="rId17" cstate="print"/>
          <a:srcRect/>
          <a:stretch>
            <a:fillRect/>
          </a:stretch>
        </p:blipFill>
        <p:spPr bwMode="auto">
          <a:xfrm>
            <a:off x="395536" y="5924127"/>
            <a:ext cx="1120140" cy="411480"/>
          </a:xfrm>
          <a:prstGeom prst="rect">
            <a:avLst/>
          </a:prstGeom>
          <a:noFill/>
          <a:ln w="9525">
            <a:noFill/>
            <a:miter lim="800000"/>
            <a:headEnd/>
            <a:tailEnd/>
          </a:ln>
        </p:spPr>
      </p:pic>
      <p:pic>
        <p:nvPicPr>
          <p:cNvPr id="47" name="Picture 9"/>
          <p:cNvPicPr>
            <a:picLocks noChangeAspect="1" noChangeArrowheads="1"/>
          </p:cNvPicPr>
          <p:nvPr/>
        </p:nvPicPr>
        <p:blipFill>
          <a:blip r:embed="rId18" cstate="print"/>
          <a:srcRect/>
          <a:stretch>
            <a:fillRect/>
          </a:stretch>
        </p:blipFill>
        <p:spPr bwMode="auto">
          <a:xfrm>
            <a:off x="1547664" y="5924127"/>
            <a:ext cx="1104900" cy="419100"/>
          </a:xfrm>
          <a:prstGeom prst="rect">
            <a:avLst/>
          </a:prstGeom>
          <a:noFill/>
          <a:ln w="9525">
            <a:noFill/>
            <a:miter lim="800000"/>
            <a:headEnd/>
            <a:tailEnd/>
          </a:ln>
        </p:spPr>
      </p:pic>
      <p:pic>
        <p:nvPicPr>
          <p:cNvPr id="48" name="Picture 10"/>
          <p:cNvPicPr>
            <a:picLocks noChangeAspect="1" noChangeArrowheads="1"/>
          </p:cNvPicPr>
          <p:nvPr/>
        </p:nvPicPr>
        <p:blipFill>
          <a:blip r:embed="rId19" cstate="print"/>
          <a:srcRect/>
          <a:stretch>
            <a:fillRect/>
          </a:stretch>
        </p:blipFill>
        <p:spPr bwMode="auto">
          <a:xfrm>
            <a:off x="2915816" y="5924127"/>
            <a:ext cx="1257300" cy="457200"/>
          </a:xfrm>
          <a:prstGeom prst="rect">
            <a:avLst/>
          </a:prstGeom>
          <a:noFill/>
          <a:ln w="9525">
            <a:noFill/>
            <a:miter lim="800000"/>
            <a:headEnd/>
            <a:tailEnd/>
          </a:ln>
        </p:spPr>
      </p:pic>
      <p:pic>
        <p:nvPicPr>
          <p:cNvPr id="49" name="Picture 6"/>
          <p:cNvPicPr>
            <a:picLocks noChangeAspect="1" noChangeArrowheads="1"/>
          </p:cNvPicPr>
          <p:nvPr/>
        </p:nvPicPr>
        <p:blipFill>
          <a:blip r:embed="rId16" cstate="print"/>
          <a:srcRect/>
          <a:stretch>
            <a:fillRect/>
          </a:stretch>
        </p:blipFill>
        <p:spPr bwMode="auto">
          <a:xfrm>
            <a:off x="2483768" y="5546183"/>
            <a:ext cx="495300" cy="259080"/>
          </a:xfrm>
          <a:prstGeom prst="rect">
            <a:avLst/>
          </a:prstGeom>
          <a:noFill/>
          <a:ln w="9525">
            <a:noFill/>
            <a:miter lim="800000"/>
            <a:headEnd/>
            <a:tailEnd/>
          </a:ln>
        </p:spPr>
      </p:pic>
      <p:sp>
        <p:nvSpPr>
          <p:cNvPr id="50" name="Rechteck 49"/>
          <p:cNvSpPr/>
          <p:nvPr/>
        </p:nvSpPr>
        <p:spPr>
          <a:xfrm>
            <a:off x="5652120" y="3501008"/>
            <a:ext cx="21602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hteck 50"/>
          <p:cNvSpPr/>
          <p:nvPr/>
        </p:nvSpPr>
        <p:spPr>
          <a:xfrm>
            <a:off x="5940152" y="3501008"/>
            <a:ext cx="21602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Rechteck 51"/>
          <p:cNvSpPr/>
          <p:nvPr/>
        </p:nvSpPr>
        <p:spPr>
          <a:xfrm>
            <a:off x="6588224" y="3501008"/>
            <a:ext cx="21602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Rechteck 52"/>
          <p:cNvSpPr/>
          <p:nvPr/>
        </p:nvSpPr>
        <p:spPr>
          <a:xfrm>
            <a:off x="5652120" y="5085184"/>
            <a:ext cx="216024" cy="1080120"/>
          </a:xfrm>
          <a:prstGeom prst="rect">
            <a:avLst/>
          </a:prstGeom>
          <a:solidFill>
            <a:schemeClr val="accent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Rechteck 53"/>
          <p:cNvSpPr/>
          <p:nvPr/>
        </p:nvSpPr>
        <p:spPr>
          <a:xfrm>
            <a:off x="5940152" y="5085184"/>
            <a:ext cx="216024" cy="1080120"/>
          </a:xfrm>
          <a:prstGeom prst="rect">
            <a:avLst/>
          </a:prstGeom>
          <a:solidFill>
            <a:schemeClr val="accent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Rechteck 54"/>
          <p:cNvSpPr/>
          <p:nvPr/>
        </p:nvSpPr>
        <p:spPr>
          <a:xfrm>
            <a:off x="6588224" y="5085184"/>
            <a:ext cx="216024" cy="1080120"/>
          </a:xfrm>
          <a:prstGeom prst="rect">
            <a:avLst/>
          </a:prstGeom>
          <a:solidFill>
            <a:schemeClr val="accent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Textfeld 55"/>
          <p:cNvSpPr txBox="1"/>
          <p:nvPr/>
        </p:nvSpPr>
        <p:spPr>
          <a:xfrm>
            <a:off x="5092224" y="2996952"/>
            <a:ext cx="631904" cy="1862048"/>
          </a:xfrm>
          <a:prstGeom prst="rect">
            <a:avLst/>
          </a:prstGeom>
          <a:noFill/>
        </p:spPr>
        <p:txBody>
          <a:bodyPr wrap="none" rtlCol="0">
            <a:spAutoFit/>
          </a:bodyPr>
          <a:lstStyle/>
          <a:p>
            <a:r>
              <a:rPr lang="de-DE" sz="11500" dirty="0" smtClean="0"/>
              <a:t>(</a:t>
            </a:r>
            <a:endParaRPr lang="de-DE" sz="1400" dirty="0"/>
          </a:p>
        </p:txBody>
      </p:sp>
      <p:sp>
        <p:nvSpPr>
          <p:cNvPr id="57" name="Textfeld 56"/>
          <p:cNvSpPr txBox="1"/>
          <p:nvPr/>
        </p:nvSpPr>
        <p:spPr>
          <a:xfrm>
            <a:off x="5092224" y="4591288"/>
            <a:ext cx="631904" cy="1862048"/>
          </a:xfrm>
          <a:prstGeom prst="rect">
            <a:avLst/>
          </a:prstGeom>
          <a:noFill/>
        </p:spPr>
        <p:txBody>
          <a:bodyPr wrap="none" rtlCol="0">
            <a:spAutoFit/>
          </a:bodyPr>
          <a:lstStyle/>
          <a:p>
            <a:r>
              <a:rPr lang="de-DE" sz="11500" dirty="0" smtClean="0"/>
              <a:t>(</a:t>
            </a:r>
            <a:endParaRPr lang="de-DE" sz="1400" dirty="0"/>
          </a:p>
        </p:txBody>
      </p:sp>
      <p:sp>
        <p:nvSpPr>
          <p:cNvPr id="58" name="Textfeld 57"/>
          <p:cNvSpPr txBox="1"/>
          <p:nvPr/>
        </p:nvSpPr>
        <p:spPr>
          <a:xfrm>
            <a:off x="6748408" y="2996952"/>
            <a:ext cx="631904" cy="1862048"/>
          </a:xfrm>
          <a:prstGeom prst="rect">
            <a:avLst/>
          </a:prstGeom>
          <a:noFill/>
        </p:spPr>
        <p:txBody>
          <a:bodyPr wrap="none" rtlCol="0">
            <a:spAutoFit/>
          </a:bodyPr>
          <a:lstStyle/>
          <a:p>
            <a:r>
              <a:rPr lang="de-DE" sz="11500" dirty="0" smtClean="0"/>
              <a:t>)</a:t>
            </a:r>
            <a:endParaRPr lang="de-DE" sz="1400" dirty="0"/>
          </a:p>
        </p:txBody>
      </p:sp>
      <p:sp>
        <p:nvSpPr>
          <p:cNvPr id="59" name="Textfeld 58"/>
          <p:cNvSpPr txBox="1"/>
          <p:nvPr/>
        </p:nvSpPr>
        <p:spPr>
          <a:xfrm>
            <a:off x="6748408" y="4581128"/>
            <a:ext cx="631904" cy="1862048"/>
          </a:xfrm>
          <a:prstGeom prst="rect">
            <a:avLst/>
          </a:prstGeom>
          <a:noFill/>
        </p:spPr>
        <p:txBody>
          <a:bodyPr wrap="none" rtlCol="0">
            <a:spAutoFit/>
          </a:bodyPr>
          <a:lstStyle/>
          <a:p>
            <a:r>
              <a:rPr lang="de-DE" sz="11500" dirty="0" smtClean="0"/>
              <a:t>)</a:t>
            </a:r>
            <a:endParaRPr lang="de-DE" sz="1400" dirty="0"/>
          </a:p>
        </p:txBody>
      </p:sp>
      <p:sp>
        <p:nvSpPr>
          <p:cNvPr id="63" name="Freihandform 62"/>
          <p:cNvSpPr/>
          <p:nvPr/>
        </p:nvSpPr>
        <p:spPr>
          <a:xfrm>
            <a:off x="2103633" y="6288315"/>
            <a:ext cx="3888828" cy="324069"/>
          </a:xfrm>
          <a:custGeom>
            <a:avLst/>
            <a:gdLst>
              <a:gd name="connsiteX0" fmla="*/ 0 w 3888828"/>
              <a:gd name="connsiteY0" fmla="*/ 0 h 324069"/>
              <a:gd name="connsiteX1" fmla="*/ 588580 w 3888828"/>
              <a:gd name="connsiteY1" fmla="*/ 210207 h 324069"/>
              <a:gd name="connsiteX2" fmla="*/ 3069021 w 3888828"/>
              <a:gd name="connsiteY2" fmla="*/ 294290 h 324069"/>
              <a:gd name="connsiteX3" fmla="*/ 3888828 w 3888828"/>
              <a:gd name="connsiteY3" fmla="*/ 31531 h 324069"/>
            </a:gdLst>
            <a:ahLst/>
            <a:cxnLst>
              <a:cxn ang="0">
                <a:pos x="connsiteX0" y="connsiteY0"/>
              </a:cxn>
              <a:cxn ang="0">
                <a:pos x="connsiteX1" y="connsiteY1"/>
              </a:cxn>
              <a:cxn ang="0">
                <a:pos x="connsiteX2" y="connsiteY2"/>
              </a:cxn>
              <a:cxn ang="0">
                <a:pos x="connsiteX3" y="connsiteY3"/>
              </a:cxn>
            </a:cxnLst>
            <a:rect l="l" t="t" r="r" b="b"/>
            <a:pathLst>
              <a:path w="3888828" h="324069">
                <a:moveTo>
                  <a:pt x="0" y="0"/>
                </a:moveTo>
                <a:cubicBezTo>
                  <a:pt x="38538" y="80579"/>
                  <a:pt x="77077" y="161159"/>
                  <a:pt x="588580" y="210207"/>
                </a:cubicBezTo>
                <a:cubicBezTo>
                  <a:pt x="1100084" y="259255"/>
                  <a:pt x="2518980" y="324069"/>
                  <a:pt x="3069021" y="294290"/>
                </a:cubicBezTo>
                <a:cubicBezTo>
                  <a:pt x="3619062" y="264511"/>
                  <a:pt x="3753945" y="148021"/>
                  <a:pt x="3888828" y="31531"/>
                </a:cubicBezTo>
              </a:path>
            </a:pathLst>
          </a:cu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65" name="Freihandform 64"/>
          <p:cNvSpPr/>
          <p:nvPr/>
        </p:nvSpPr>
        <p:spPr>
          <a:xfrm>
            <a:off x="3512020" y="6309336"/>
            <a:ext cx="2144110" cy="208455"/>
          </a:xfrm>
          <a:custGeom>
            <a:avLst/>
            <a:gdLst>
              <a:gd name="connsiteX0" fmla="*/ 0 w 2144110"/>
              <a:gd name="connsiteY0" fmla="*/ 0 h 208455"/>
              <a:gd name="connsiteX1" fmla="*/ 609600 w 2144110"/>
              <a:gd name="connsiteY1" fmla="*/ 178676 h 208455"/>
              <a:gd name="connsiteX2" fmla="*/ 1765738 w 2144110"/>
              <a:gd name="connsiteY2" fmla="*/ 178676 h 208455"/>
              <a:gd name="connsiteX3" fmla="*/ 2144110 w 2144110"/>
              <a:gd name="connsiteY3" fmla="*/ 0 h 208455"/>
            </a:gdLst>
            <a:ahLst/>
            <a:cxnLst>
              <a:cxn ang="0">
                <a:pos x="connsiteX0" y="connsiteY0"/>
              </a:cxn>
              <a:cxn ang="0">
                <a:pos x="connsiteX1" y="connsiteY1"/>
              </a:cxn>
              <a:cxn ang="0">
                <a:pos x="connsiteX2" y="connsiteY2"/>
              </a:cxn>
              <a:cxn ang="0">
                <a:pos x="connsiteX3" y="connsiteY3"/>
              </a:cxn>
            </a:cxnLst>
            <a:rect l="l" t="t" r="r" b="b"/>
            <a:pathLst>
              <a:path w="2144110" h="208455">
                <a:moveTo>
                  <a:pt x="0" y="0"/>
                </a:moveTo>
                <a:cubicBezTo>
                  <a:pt x="157655" y="74448"/>
                  <a:pt x="315310" y="148897"/>
                  <a:pt x="609600" y="178676"/>
                </a:cubicBezTo>
                <a:cubicBezTo>
                  <a:pt x="903890" y="208455"/>
                  <a:pt x="1509986" y="208455"/>
                  <a:pt x="1765738" y="178676"/>
                </a:cubicBezTo>
                <a:cubicBezTo>
                  <a:pt x="2021490" y="148897"/>
                  <a:pt x="2082800" y="74448"/>
                  <a:pt x="2144110" y="0"/>
                </a:cubicBezTo>
              </a:path>
            </a:pathLst>
          </a:cu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66" name="Freihandform 65"/>
          <p:cNvSpPr/>
          <p:nvPr/>
        </p:nvSpPr>
        <p:spPr>
          <a:xfrm>
            <a:off x="958006" y="6351377"/>
            <a:ext cx="5749158" cy="357352"/>
          </a:xfrm>
          <a:custGeom>
            <a:avLst/>
            <a:gdLst>
              <a:gd name="connsiteX0" fmla="*/ 0 w 5749158"/>
              <a:gd name="connsiteY0" fmla="*/ 0 h 357352"/>
              <a:gd name="connsiteX1" fmla="*/ 1072055 w 5749158"/>
              <a:gd name="connsiteY1" fmla="*/ 294290 h 357352"/>
              <a:gd name="connsiteX2" fmla="*/ 4908331 w 5749158"/>
              <a:gd name="connsiteY2" fmla="*/ 315310 h 357352"/>
              <a:gd name="connsiteX3" fmla="*/ 5749158 w 5749158"/>
              <a:gd name="connsiteY3" fmla="*/ 42041 h 357352"/>
            </a:gdLst>
            <a:ahLst/>
            <a:cxnLst>
              <a:cxn ang="0">
                <a:pos x="connsiteX0" y="connsiteY0"/>
              </a:cxn>
              <a:cxn ang="0">
                <a:pos x="connsiteX1" y="connsiteY1"/>
              </a:cxn>
              <a:cxn ang="0">
                <a:pos x="connsiteX2" y="connsiteY2"/>
              </a:cxn>
              <a:cxn ang="0">
                <a:pos x="connsiteX3" y="connsiteY3"/>
              </a:cxn>
            </a:cxnLst>
            <a:rect l="l" t="t" r="r" b="b"/>
            <a:pathLst>
              <a:path w="5749158" h="357352">
                <a:moveTo>
                  <a:pt x="0" y="0"/>
                </a:moveTo>
                <a:cubicBezTo>
                  <a:pt x="127000" y="120869"/>
                  <a:pt x="254000" y="241738"/>
                  <a:pt x="1072055" y="294290"/>
                </a:cubicBezTo>
                <a:cubicBezTo>
                  <a:pt x="1890110" y="346842"/>
                  <a:pt x="4128814" y="357352"/>
                  <a:pt x="4908331" y="315310"/>
                </a:cubicBezTo>
                <a:cubicBezTo>
                  <a:pt x="5687848" y="273269"/>
                  <a:pt x="5718503" y="157655"/>
                  <a:pt x="5749158" y="42041"/>
                </a:cubicBezTo>
              </a:path>
            </a:pathLst>
          </a:cu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67" name="Freihandform 66"/>
          <p:cNvSpPr/>
          <p:nvPr/>
        </p:nvSpPr>
        <p:spPr>
          <a:xfrm>
            <a:off x="3427937" y="3275350"/>
            <a:ext cx="2301765" cy="395889"/>
          </a:xfrm>
          <a:custGeom>
            <a:avLst/>
            <a:gdLst>
              <a:gd name="connsiteX0" fmla="*/ 0 w 2301765"/>
              <a:gd name="connsiteY0" fmla="*/ 395889 h 395889"/>
              <a:gd name="connsiteX1" fmla="*/ 830317 w 2301765"/>
              <a:gd name="connsiteY1" fmla="*/ 154151 h 395889"/>
              <a:gd name="connsiteX2" fmla="*/ 1660634 w 2301765"/>
              <a:gd name="connsiteY2" fmla="*/ 17517 h 395889"/>
              <a:gd name="connsiteX3" fmla="*/ 2102069 w 2301765"/>
              <a:gd name="connsiteY3" fmla="*/ 49048 h 395889"/>
              <a:gd name="connsiteX4" fmla="*/ 2301765 w 2301765"/>
              <a:gd name="connsiteY4" fmla="*/ 164662 h 395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765" h="395889">
                <a:moveTo>
                  <a:pt x="0" y="395889"/>
                </a:moveTo>
                <a:cubicBezTo>
                  <a:pt x="276772" y="306551"/>
                  <a:pt x="553545" y="217213"/>
                  <a:pt x="830317" y="154151"/>
                </a:cubicBezTo>
                <a:cubicBezTo>
                  <a:pt x="1107089" y="91089"/>
                  <a:pt x="1448675" y="35034"/>
                  <a:pt x="1660634" y="17517"/>
                </a:cubicBezTo>
                <a:cubicBezTo>
                  <a:pt x="1872593" y="0"/>
                  <a:pt x="1995214" y="24524"/>
                  <a:pt x="2102069" y="49048"/>
                </a:cubicBezTo>
                <a:cubicBezTo>
                  <a:pt x="2208924" y="73572"/>
                  <a:pt x="2255344" y="119117"/>
                  <a:pt x="2301765" y="164662"/>
                </a:cubicBezTo>
              </a:path>
            </a:pathLst>
          </a:cu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68" name="Freihandform 67"/>
          <p:cNvSpPr/>
          <p:nvPr/>
        </p:nvSpPr>
        <p:spPr>
          <a:xfrm>
            <a:off x="2072102" y="3179004"/>
            <a:ext cx="3899338" cy="513256"/>
          </a:xfrm>
          <a:custGeom>
            <a:avLst/>
            <a:gdLst>
              <a:gd name="connsiteX0" fmla="*/ 0 w 3899338"/>
              <a:gd name="connsiteY0" fmla="*/ 513256 h 513256"/>
              <a:gd name="connsiteX1" fmla="*/ 987973 w 3899338"/>
              <a:gd name="connsiteY1" fmla="*/ 303049 h 513256"/>
              <a:gd name="connsiteX2" fmla="*/ 3079531 w 3899338"/>
              <a:gd name="connsiteY2" fmla="*/ 8759 h 513256"/>
              <a:gd name="connsiteX3" fmla="*/ 3899338 w 3899338"/>
              <a:gd name="connsiteY3" fmla="*/ 250497 h 513256"/>
            </a:gdLst>
            <a:ahLst/>
            <a:cxnLst>
              <a:cxn ang="0">
                <a:pos x="connsiteX0" y="connsiteY0"/>
              </a:cxn>
              <a:cxn ang="0">
                <a:pos x="connsiteX1" y="connsiteY1"/>
              </a:cxn>
              <a:cxn ang="0">
                <a:pos x="connsiteX2" y="connsiteY2"/>
              </a:cxn>
              <a:cxn ang="0">
                <a:pos x="connsiteX3" y="connsiteY3"/>
              </a:cxn>
            </a:cxnLst>
            <a:rect l="l" t="t" r="r" b="b"/>
            <a:pathLst>
              <a:path w="3899338" h="513256">
                <a:moveTo>
                  <a:pt x="0" y="513256"/>
                </a:moveTo>
                <a:cubicBezTo>
                  <a:pt x="237359" y="450194"/>
                  <a:pt x="474718" y="387132"/>
                  <a:pt x="987973" y="303049"/>
                </a:cubicBezTo>
                <a:cubicBezTo>
                  <a:pt x="1501228" y="218966"/>
                  <a:pt x="2594304" y="17518"/>
                  <a:pt x="3079531" y="8759"/>
                </a:cubicBezTo>
                <a:cubicBezTo>
                  <a:pt x="3564758" y="0"/>
                  <a:pt x="3732048" y="125248"/>
                  <a:pt x="3899338" y="250497"/>
                </a:cubicBezTo>
              </a:path>
            </a:pathLst>
          </a:cu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69" name="Freihandform 68"/>
          <p:cNvSpPr/>
          <p:nvPr/>
        </p:nvSpPr>
        <p:spPr>
          <a:xfrm>
            <a:off x="968516" y="3084412"/>
            <a:ext cx="5633545" cy="555296"/>
          </a:xfrm>
          <a:custGeom>
            <a:avLst/>
            <a:gdLst>
              <a:gd name="connsiteX0" fmla="*/ 0 w 5633545"/>
              <a:gd name="connsiteY0" fmla="*/ 555296 h 555296"/>
              <a:gd name="connsiteX1" fmla="*/ 1471448 w 5633545"/>
              <a:gd name="connsiteY1" fmla="*/ 292538 h 555296"/>
              <a:gd name="connsiteX2" fmla="*/ 4162097 w 5633545"/>
              <a:gd name="connsiteY2" fmla="*/ 8758 h 555296"/>
              <a:gd name="connsiteX3" fmla="*/ 5633545 w 5633545"/>
              <a:gd name="connsiteY3" fmla="*/ 345089 h 555296"/>
            </a:gdLst>
            <a:ahLst/>
            <a:cxnLst>
              <a:cxn ang="0">
                <a:pos x="connsiteX0" y="connsiteY0"/>
              </a:cxn>
              <a:cxn ang="0">
                <a:pos x="connsiteX1" y="connsiteY1"/>
              </a:cxn>
              <a:cxn ang="0">
                <a:pos x="connsiteX2" y="connsiteY2"/>
              </a:cxn>
              <a:cxn ang="0">
                <a:pos x="connsiteX3" y="connsiteY3"/>
              </a:cxn>
            </a:cxnLst>
            <a:rect l="l" t="t" r="r" b="b"/>
            <a:pathLst>
              <a:path w="5633545" h="555296">
                <a:moveTo>
                  <a:pt x="0" y="555296"/>
                </a:moveTo>
                <a:cubicBezTo>
                  <a:pt x="388882" y="469462"/>
                  <a:pt x="777765" y="383628"/>
                  <a:pt x="1471448" y="292538"/>
                </a:cubicBezTo>
                <a:cubicBezTo>
                  <a:pt x="2165131" y="201448"/>
                  <a:pt x="3468414" y="0"/>
                  <a:pt x="4162097" y="8758"/>
                </a:cubicBezTo>
                <a:cubicBezTo>
                  <a:pt x="4855780" y="17517"/>
                  <a:pt x="5244662" y="181303"/>
                  <a:pt x="5633545" y="345089"/>
                </a:cubicBezTo>
              </a:path>
            </a:pathLst>
          </a:cu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pic>
        <p:nvPicPr>
          <p:cNvPr id="3083" name="Picture 11"/>
          <p:cNvPicPr>
            <a:picLocks noChangeAspect="1" noChangeArrowheads="1"/>
          </p:cNvPicPr>
          <p:nvPr/>
        </p:nvPicPr>
        <p:blipFill>
          <a:blip r:embed="rId20" cstate="print"/>
          <a:srcRect/>
          <a:stretch>
            <a:fillRect/>
          </a:stretch>
        </p:blipFill>
        <p:spPr bwMode="auto">
          <a:xfrm>
            <a:off x="8100392" y="5278338"/>
            <a:ext cx="666750" cy="742950"/>
          </a:xfrm>
          <a:prstGeom prst="rect">
            <a:avLst/>
          </a:prstGeom>
          <a:noFill/>
          <a:ln w="9525">
            <a:noFill/>
            <a:miter lim="800000"/>
            <a:headEnd/>
            <a:tailEnd/>
          </a:ln>
        </p:spPr>
      </p:pic>
      <p:pic>
        <p:nvPicPr>
          <p:cNvPr id="3084" name="Picture 12"/>
          <p:cNvPicPr>
            <a:picLocks noChangeAspect="1" noChangeArrowheads="1"/>
          </p:cNvPicPr>
          <p:nvPr/>
        </p:nvPicPr>
        <p:blipFill>
          <a:blip r:embed="rId21" cstate="print"/>
          <a:srcRect/>
          <a:stretch>
            <a:fillRect/>
          </a:stretch>
        </p:blipFill>
        <p:spPr bwMode="auto">
          <a:xfrm>
            <a:off x="8100392" y="3722737"/>
            <a:ext cx="676275" cy="714375"/>
          </a:xfrm>
          <a:prstGeom prst="rect">
            <a:avLst/>
          </a:prstGeom>
          <a:noFill/>
          <a:ln w="9525">
            <a:noFill/>
            <a:miter lim="800000"/>
            <a:headEnd/>
            <a:tailEnd/>
          </a:ln>
        </p:spPr>
      </p:pic>
      <p:sp>
        <p:nvSpPr>
          <p:cNvPr id="72" name="Textfeld 71"/>
          <p:cNvSpPr txBox="1"/>
          <p:nvPr/>
        </p:nvSpPr>
        <p:spPr>
          <a:xfrm>
            <a:off x="7308304" y="3429000"/>
            <a:ext cx="644728" cy="1200329"/>
          </a:xfrm>
          <a:prstGeom prst="rect">
            <a:avLst/>
          </a:prstGeom>
          <a:noFill/>
        </p:spPr>
        <p:txBody>
          <a:bodyPr wrap="none" rtlCol="0">
            <a:spAutoFit/>
          </a:bodyPr>
          <a:lstStyle/>
          <a:p>
            <a:r>
              <a:rPr lang="de-DE" sz="7200" dirty="0" smtClean="0"/>
              <a:t>=</a:t>
            </a:r>
            <a:endParaRPr lang="de-DE" dirty="0"/>
          </a:p>
        </p:txBody>
      </p:sp>
      <p:sp>
        <p:nvSpPr>
          <p:cNvPr id="73" name="Textfeld 72"/>
          <p:cNvSpPr txBox="1"/>
          <p:nvPr/>
        </p:nvSpPr>
        <p:spPr>
          <a:xfrm>
            <a:off x="7308304" y="5013176"/>
            <a:ext cx="644728" cy="1200329"/>
          </a:xfrm>
          <a:prstGeom prst="rect">
            <a:avLst/>
          </a:prstGeom>
          <a:noFill/>
        </p:spPr>
        <p:txBody>
          <a:bodyPr wrap="none" rtlCol="0">
            <a:spAutoFit/>
          </a:bodyPr>
          <a:lstStyle/>
          <a:p>
            <a:r>
              <a:rPr lang="de-DE" sz="7200" dirty="0" smtClean="0"/>
              <a:t>=</a:t>
            </a:r>
            <a:endParaRPr lang="de-DE" dirty="0"/>
          </a:p>
        </p:txBody>
      </p:sp>
      <p:pic>
        <p:nvPicPr>
          <p:cNvPr id="3085" name="Picture 13"/>
          <p:cNvPicPr>
            <a:picLocks noChangeAspect="1" noChangeArrowheads="1"/>
          </p:cNvPicPr>
          <p:nvPr/>
        </p:nvPicPr>
        <p:blipFill>
          <a:blip r:embed="rId22" cstate="print"/>
          <a:srcRect/>
          <a:stretch>
            <a:fillRect/>
          </a:stretch>
        </p:blipFill>
        <p:spPr bwMode="auto">
          <a:xfrm>
            <a:off x="7980937" y="4471397"/>
            <a:ext cx="911543" cy="325755"/>
          </a:xfrm>
          <a:prstGeom prst="rect">
            <a:avLst/>
          </a:prstGeom>
          <a:noFill/>
          <a:ln w="9525">
            <a:noFill/>
            <a:miter lim="800000"/>
            <a:headEnd/>
            <a:tailEnd/>
          </a:ln>
        </p:spPr>
      </p:pic>
      <p:pic>
        <p:nvPicPr>
          <p:cNvPr id="3086" name="Picture 14"/>
          <p:cNvPicPr>
            <a:picLocks noChangeAspect="1" noChangeArrowheads="1"/>
          </p:cNvPicPr>
          <p:nvPr/>
        </p:nvPicPr>
        <p:blipFill>
          <a:blip r:embed="rId23" cstate="print"/>
          <a:srcRect/>
          <a:stretch>
            <a:fillRect/>
          </a:stretch>
        </p:blipFill>
        <p:spPr bwMode="auto">
          <a:xfrm>
            <a:off x="7915785" y="6052715"/>
            <a:ext cx="1048703" cy="3286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2000"/>
                                        <p:tgtEl>
                                          <p:spTgt spid="46"/>
                                        </p:tgtEl>
                                      </p:cBhvr>
                                    </p:animEffect>
                                  </p:childTnLst>
                                </p:cTn>
                              </p:par>
                              <p:par>
                                <p:cTn id="11" presetID="10"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2000"/>
                                        <p:tgtEl>
                                          <p:spTgt spid="47"/>
                                        </p:tgtEl>
                                      </p:cBhvr>
                                    </p:animEffect>
                                  </p:childTnLst>
                                </p:cTn>
                              </p:par>
                              <p:par>
                                <p:cTn id="14" presetID="10" presetClass="entr" presetSubtype="0"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2000"/>
                                        <p:tgtEl>
                                          <p:spTgt spid="48"/>
                                        </p:tgtEl>
                                      </p:cBhvr>
                                    </p:animEffect>
                                  </p:childTnLst>
                                </p:cTn>
                              </p:par>
                              <p:par>
                                <p:cTn id="17" presetID="10"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2000"/>
                                        <p:tgtEl>
                                          <p:spTgt spid="45"/>
                                        </p:tgtEl>
                                      </p:cBhvr>
                                    </p:animEffect>
                                  </p:childTnLst>
                                </p:cTn>
                              </p:par>
                              <p:par>
                                <p:cTn id="20" presetID="10" presetClass="entr" presetSubtype="0"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2000"/>
                                        <p:tgtEl>
                                          <p:spTgt spid="49"/>
                                        </p:tgtEl>
                                      </p:cBhvr>
                                    </p:animEffect>
                                  </p:childTnLst>
                                </p:cTn>
                              </p:par>
                              <p:par>
                                <p:cTn id="23" presetID="10" presetClass="entr" presetSubtype="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2000"/>
                                        <p:tgtEl>
                                          <p:spTgt spid="43"/>
                                        </p:tgtEl>
                                      </p:cBhvr>
                                    </p:animEffect>
                                  </p:childTnLst>
                                </p:cTn>
                              </p:par>
                              <p:par>
                                <p:cTn id="26" presetID="10" presetClass="entr" presetSubtype="0"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20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2000"/>
                                        <p:tgtEl>
                                          <p:spTgt spid="3">
                                            <p:txEl>
                                              <p:pRg st="2" end="2"/>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fade">
                                      <p:cBhvr>
                                        <p:cTn id="36" dur="2000"/>
                                        <p:tgtEl>
                                          <p:spTgt spid="6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fade">
                                      <p:cBhvr>
                                        <p:cTn id="39" dur="2000"/>
                                        <p:tgtEl>
                                          <p:spTgt spid="6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fade">
                                      <p:cBhvr>
                                        <p:cTn id="42" dur="2000"/>
                                        <p:tgtEl>
                                          <p:spTgt spid="6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fade">
                                      <p:cBhvr>
                                        <p:cTn id="45" dur="2000"/>
                                        <p:tgtEl>
                                          <p:spTgt spid="6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fade">
                                      <p:cBhvr>
                                        <p:cTn id="48" dur="2000"/>
                                        <p:tgtEl>
                                          <p:spTgt spid="6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6"/>
                                        </p:tgtEl>
                                        <p:attrNameLst>
                                          <p:attrName>style.visibility</p:attrName>
                                        </p:attrNameLst>
                                      </p:cBhvr>
                                      <p:to>
                                        <p:strVal val="visible"/>
                                      </p:to>
                                    </p:set>
                                    <p:animEffect transition="in" filter="fade">
                                      <p:cBhvr>
                                        <p:cTn id="51" dur="2000"/>
                                        <p:tgtEl>
                                          <p:spTgt spid="6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2000"/>
                                        <p:tgtEl>
                                          <p:spTgt spid="5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2000"/>
                                        <p:tgtEl>
                                          <p:spTgt spid="5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fade">
                                      <p:cBhvr>
                                        <p:cTn id="60" dur="2000"/>
                                        <p:tgtEl>
                                          <p:spTgt spid="5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fade">
                                      <p:cBhvr>
                                        <p:cTn id="63" dur="2000"/>
                                        <p:tgtEl>
                                          <p:spTgt spid="5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2000"/>
                                        <p:tgtEl>
                                          <p:spTgt spid="5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2000"/>
                                        <p:tgtEl>
                                          <p:spTgt spid="5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fade">
                                      <p:cBhvr>
                                        <p:cTn id="72" dur="2000"/>
                                        <p:tgtEl>
                                          <p:spTgt spid="5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fade">
                                      <p:cBhvr>
                                        <p:cTn id="75" dur="2000"/>
                                        <p:tgtEl>
                                          <p:spTgt spid="59"/>
                                        </p:tgtEl>
                                      </p:cBhvr>
                                    </p:animEffect>
                                  </p:childTnLst>
                                </p:cTn>
                              </p:par>
                              <p:par>
                                <p:cTn id="76" presetID="10" presetClass="entr" presetSubtype="0" fill="hold" nodeType="withEffect">
                                  <p:stCondLst>
                                    <p:cond delay="0"/>
                                  </p:stCondLst>
                                  <p:childTnLst>
                                    <p:set>
                                      <p:cBhvr>
                                        <p:cTn id="77" dur="1" fill="hold">
                                          <p:stCondLst>
                                            <p:cond delay="0"/>
                                          </p:stCondLst>
                                        </p:cTn>
                                        <p:tgtEl>
                                          <p:spTgt spid="3083"/>
                                        </p:tgtEl>
                                        <p:attrNameLst>
                                          <p:attrName>style.visibility</p:attrName>
                                        </p:attrNameLst>
                                      </p:cBhvr>
                                      <p:to>
                                        <p:strVal val="visible"/>
                                      </p:to>
                                    </p:set>
                                    <p:animEffect transition="in" filter="fade">
                                      <p:cBhvr>
                                        <p:cTn id="78" dur="2000"/>
                                        <p:tgtEl>
                                          <p:spTgt spid="3083"/>
                                        </p:tgtEl>
                                      </p:cBhvr>
                                    </p:animEffect>
                                  </p:childTnLst>
                                </p:cTn>
                              </p:par>
                              <p:par>
                                <p:cTn id="79" presetID="10" presetClass="entr" presetSubtype="0" fill="hold" nodeType="withEffect">
                                  <p:stCondLst>
                                    <p:cond delay="0"/>
                                  </p:stCondLst>
                                  <p:childTnLst>
                                    <p:set>
                                      <p:cBhvr>
                                        <p:cTn id="80" dur="1" fill="hold">
                                          <p:stCondLst>
                                            <p:cond delay="0"/>
                                          </p:stCondLst>
                                        </p:cTn>
                                        <p:tgtEl>
                                          <p:spTgt spid="3084"/>
                                        </p:tgtEl>
                                        <p:attrNameLst>
                                          <p:attrName>style.visibility</p:attrName>
                                        </p:attrNameLst>
                                      </p:cBhvr>
                                      <p:to>
                                        <p:strVal val="visible"/>
                                      </p:to>
                                    </p:set>
                                    <p:animEffect transition="in" filter="fade">
                                      <p:cBhvr>
                                        <p:cTn id="81" dur="2000"/>
                                        <p:tgtEl>
                                          <p:spTgt spid="308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2000"/>
                                        <p:tgtEl>
                                          <p:spTgt spid="7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73"/>
                                        </p:tgtEl>
                                        <p:attrNameLst>
                                          <p:attrName>style.visibility</p:attrName>
                                        </p:attrNameLst>
                                      </p:cBhvr>
                                      <p:to>
                                        <p:strVal val="visible"/>
                                      </p:to>
                                    </p:set>
                                    <p:animEffect transition="in" filter="fade">
                                      <p:cBhvr>
                                        <p:cTn id="87" dur="2000"/>
                                        <p:tgtEl>
                                          <p:spTgt spid="73"/>
                                        </p:tgtEl>
                                      </p:cBhvr>
                                    </p:animEffect>
                                  </p:childTnLst>
                                </p:cTn>
                              </p:par>
                              <p:par>
                                <p:cTn id="88" presetID="10" presetClass="entr" presetSubtype="0" fill="hold" nodeType="withEffect">
                                  <p:stCondLst>
                                    <p:cond delay="0"/>
                                  </p:stCondLst>
                                  <p:childTnLst>
                                    <p:set>
                                      <p:cBhvr>
                                        <p:cTn id="89" dur="1" fill="hold">
                                          <p:stCondLst>
                                            <p:cond delay="0"/>
                                          </p:stCondLst>
                                        </p:cTn>
                                        <p:tgtEl>
                                          <p:spTgt spid="3085"/>
                                        </p:tgtEl>
                                        <p:attrNameLst>
                                          <p:attrName>style.visibility</p:attrName>
                                        </p:attrNameLst>
                                      </p:cBhvr>
                                      <p:to>
                                        <p:strVal val="visible"/>
                                      </p:to>
                                    </p:set>
                                    <p:animEffect transition="in" filter="fade">
                                      <p:cBhvr>
                                        <p:cTn id="90" dur="2000"/>
                                        <p:tgtEl>
                                          <p:spTgt spid="3085"/>
                                        </p:tgtEl>
                                      </p:cBhvr>
                                    </p:animEffect>
                                  </p:childTnLst>
                                </p:cTn>
                              </p:par>
                              <p:par>
                                <p:cTn id="91" presetID="10" presetClass="entr" presetSubtype="0" fill="hold" nodeType="withEffect">
                                  <p:stCondLst>
                                    <p:cond delay="0"/>
                                  </p:stCondLst>
                                  <p:childTnLst>
                                    <p:set>
                                      <p:cBhvr>
                                        <p:cTn id="92" dur="1" fill="hold">
                                          <p:stCondLst>
                                            <p:cond delay="0"/>
                                          </p:stCondLst>
                                        </p:cTn>
                                        <p:tgtEl>
                                          <p:spTgt spid="3086"/>
                                        </p:tgtEl>
                                        <p:attrNameLst>
                                          <p:attrName>style.visibility</p:attrName>
                                        </p:attrNameLst>
                                      </p:cBhvr>
                                      <p:to>
                                        <p:strVal val="visible"/>
                                      </p:to>
                                    </p:set>
                                    <p:animEffect transition="in" filter="fade">
                                      <p:cBhvr>
                                        <p:cTn id="93" dur="2000"/>
                                        <p:tgtEl>
                                          <p:spTgt spid="308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8"/>
                                        </p:tgtEl>
                                        <p:attrNameLst>
                                          <p:attrName>style.visibility</p:attrName>
                                        </p:attrNameLst>
                                      </p:cBhvr>
                                      <p:to>
                                        <p:strVal val="visible"/>
                                      </p:to>
                                    </p:set>
                                    <p:animEffect transition="in" filter="fade">
                                      <p:cBhvr>
                                        <p:cTn id="96" dur="2000"/>
                                        <p:tgtEl>
                                          <p:spTgt spid="5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2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4" grpId="0" animBg="1"/>
      <p:bldP spid="55" grpId="0" animBg="1"/>
      <p:bldP spid="56" grpId="0"/>
      <p:bldP spid="57" grpId="0"/>
      <p:bldP spid="58" grpId="0"/>
      <p:bldP spid="59" grpId="0"/>
      <p:bldP spid="63" grpId="0" animBg="1"/>
      <p:bldP spid="65" grpId="0" animBg="1"/>
      <p:bldP spid="66" grpId="0" animBg="1"/>
      <p:bldP spid="67" grpId="0" animBg="1"/>
      <p:bldP spid="68" grpId="0" animBg="1"/>
      <p:bldP spid="69" grpId="0" animBg="1"/>
      <p:bldP spid="72" grpId="0"/>
      <p:bldP spid="7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b="1" dirty="0" err="1" smtClean="0"/>
              <a:t>Jurie</a:t>
            </a:r>
            <a:r>
              <a:rPr lang="de-DE" b="1" dirty="0" smtClean="0"/>
              <a:t> &amp; </a:t>
            </a:r>
            <a:r>
              <a:rPr lang="de-DE" b="1" dirty="0" err="1" smtClean="0"/>
              <a:t>Dhome</a:t>
            </a:r>
            <a:r>
              <a:rPr lang="de-DE" dirty="0" smtClean="0"/>
              <a:t/>
            </a:r>
            <a:br>
              <a:rPr lang="de-DE" dirty="0" smtClean="0"/>
            </a:br>
            <a:r>
              <a:rPr lang="de-DE" sz="3600" dirty="0" smtClean="0"/>
              <a:t>Learning </a:t>
            </a:r>
            <a:r>
              <a:rPr lang="de-DE" sz="3600" dirty="0" err="1" smtClean="0"/>
              <a:t>phase</a:t>
            </a:r>
            <a:endParaRPr lang="de-DE" dirty="0"/>
          </a:p>
        </p:txBody>
      </p:sp>
      <p:sp>
        <p:nvSpPr>
          <p:cNvPr id="3" name="Inhaltsplatzhalter 2"/>
          <p:cNvSpPr>
            <a:spLocks noGrp="1"/>
          </p:cNvSpPr>
          <p:nvPr>
            <p:ph idx="1"/>
          </p:nvPr>
        </p:nvSpPr>
        <p:spPr/>
        <p:txBody>
          <a:bodyPr>
            <a:normAutofit/>
          </a:bodyPr>
          <a:lstStyle/>
          <a:p>
            <a:r>
              <a:rPr lang="de-DE" sz="2400" dirty="0" err="1" smtClean="0"/>
              <a:t>Apply</a:t>
            </a:r>
            <a:r>
              <a:rPr lang="de-DE" sz="2400" dirty="0" smtClean="0"/>
              <a:t> </a:t>
            </a:r>
            <a:r>
              <a:rPr lang="de-DE" sz="2400" dirty="0" err="1" smtClean="0"/>
              <a:t>set</a:t>
            </a:r>
            <a:r>
              <a:rPr lang="de-DE" sz="2400" dirty="0" smtClean="0"/>
              <a:t> </a:t>
            </a:r>
            <a:r>
              <a:rPr lang="de-DE" sz="2400" dirty="0" err="1" smtClean="0"/>
              <a:t>of</a:t>
            </a:r>
            <a:r>
              <a:rPr lang="de-DE" sz="2400" dirty="0" smtClean="0"/>
              <a:t>       </a:t>
            </a:r>
            <a:r>
              <a:rPr lang="de-DE" sz="2400" dirty="0" err="1" smtClean="0"/>
              <a:t>random</a:t>
            </a:r>
            <a:r>
              <a:rPr lang="de-DE" sz="2400" dirty="0" smtClean="0"/>
              <a:t> </a:t>
            </a:r>
            <a:r>
              <a:rPr lang="de-DE" sz="2400" dirty="0" err="1" smtClean="0"/>
              <a:t>transformations</a:t>
            </a:r>
            <a:r>
              <a:rPr lang="de-DE" sz="2400" dirty="0" smtClean="0"/>
              <a:t> </a:t>
            </a:r>
            <a:r>
              <a:rPr lang="de-DE" sz="2400" dirty="0" err="1" smtClean="0"/>
              <a:t>to</a:t>
            </a:r>
            <a:r>
              <a:rPr lang="de-DE" sz="2400" dirty="0" smtClean="0"/>
              <a:t> </a:t>
            </a:r>
            <a:r>
              <a:rPr lang="de-DE" sz="2400" dirty="0" err="1" smtClean="0"/>
              <a:t>initial</a:t>
            </a:r>
            <a:r>
              <a:rPr lang="de-DE" sz="2400" dirty="0" smtClean="0"/>
              <a:t> </a:t>
            </a:r>
            <a:r>
              <a:rPr lang="de-DE" sz="2400" dirty="0" err="1" smtClean="0"/>
              <a:t>template</a:t>
            </a:r>
            <a:endParaRPr lang="de-DE" sz="2400" dirty="0" smtClean="0"/>
          </a:p>
          <a:p>
            <a:r>
              <a:rPr lang="de-DE" sz="2400" dirty="0" err="1" smtClean="0"/>
              <a:t>Compute</a:t>
            </a:r>
            <a:r>
              <a:rPr lang="de-DE" sz="2400" dirty="0" smtClean="0"/>
              <a:t> </a:t>
            </a:r>
            <a:r>
              <a:rPr lang="de-DE" sz="2400" dirty="0" err="1" smtClean="0"/>
              <a:t>corresponding</a:t>
            </a:r>
            <a:r>
              <a:rPr lang="de-DE" sz="2400" dirty="0" smtClean="0"/>
              <a:t> </a:t>
            </a:r>
            <a:r>
              <a:rPr lang="de-DE" sz="2400" dirty="0" err="1" smtClean="0"/>
              <a:t>image</a:t>
            </a:r>
            <a:r>
              <a:rPr lang="de-DE" sz="2400" dirty="0" smtClean="0"/>
              <a:t> </a:t>
            </a:r>
            <a:r>
              <a:rPr lang="de-DE" sz="2400" dirty="0" err="1" smtClean="0"/>
              <a:t>differences</a:t>
            </a:r>
            <a:endParaRPr lang="de-DE" sz="2400" dirty="0" smtClean="0"/>
          </a:p>
          <a:p>
            <a:r>
              <a:rPr lang="de-DE" sz="2400" dirty="0" err="1" smtClean="0"/>
              <a:t>Stack</a:t>
            </a:r>
            <a:r>
              <a:rPr lang="de-DE" sz="2400" dirty="0" smtClean="0"/>
              <a:t> </a:t>
            </a:r>
            <a:r>
              <a:rPr lang="de-DE" sz="2400" dirty="0" err="1" smtClean="0"/>
              <a:t>together</a:t>
            </a:r>
            <a:r>
              <a:rPr lang="de-DE" sz="2400" dirty="0" smtClean="0"/>
              <a:t> </a:t>
            </a:r>
            <a:r>
              <a:rPr lang="de-DE" sz="2400" dirty="0" err="1" smtClean="0"/>
              <a:t>the</a:t>
            </a:r>
            <a:r>
              <a:rPr lang="de-DE" sz="2400" dirty="0" smtClean="0"/>
              <a:t> </a:t>
            </a:r>
            <a:r>
              <a:rPr lang="de-DE" sz="2400" dirty="0" err="1" smtClean="0"/>
              <a:t>training</a:t>
            </a:r>
            <a:r>
              <a:rPr lang="de-DE" sz="2400" dirty="0" smtClean="0"/>
              <a:t> </a:t>
            </a:r>
            <a:r>
              <a:rPr lang="de-DE" sz="2400" dirty="0" err="1" smtClean="0"/>
              <a:t>data</a:t>
            </a:r>
            <a:r>
              <a:rPr lang="de-DE" sz="2400" dirty="0" smtClean="0"/>
              <a:t> </a:t>
            </a:r>
          </a:p>
          <a:p>
            <a:r>
              <a:rPr lang="de-DE" sz="2400" dirty="0" smtClean="0"/>
              <a:t>The linear </a:t>
            </a:r>
            <a:r>
              <a:rPr lang="de-DE" sz="2400" dirty="0" err="1" smtClean="0"/>
              <a:t>predictor</a:t>
            </a:r>
            <a:r>
              <a:rPr lang="de-DE" sz="2400" dirty="0" smtClean="0"/>
              <a:t> </a:t>
            </a:r>
            <a:r>
              <a:rPr lang="de-DE" sz="2400" dirty="0" err="1" smtClean="0"/>
              <a:t>should</a:t>
            </a:r>
            <a:r>
              <a:rPr lang="de-DE" sz="2400" dirty="0" smtClean="0"/>
              <a:t> </a:t>
            </a:r>
            <a:r>
              <a:rPr lang="de-DE" sz="2400" dirty="0" err="1" smtClean="0"/>
              <a:t>relate</a:t>
            </a:r>
            <a:r>
              <a:rPr lang="de-DE" sz="2400" dirty="0" smtClean="0"/>
              <a:t> </a:t>
            </a:r>
            <a:r>
              <a:rPr lang="de-DE" sz="2400" dirty="0" err="1" smtClean="0"/>
              <a:t>these</a:t>
            </a:r>
            <a:r>
              <a:rPr lang="de-DE" sz="2400" dirty="0" smtClean="0"/>
              <a:t> </a:t>
            </a:r>
            <a:r>
              <a:rPr lang="de-DE" sz="2400" dirty="0" err="1" smtClean="0"/>
              <a:t>matrices</a:t>
            </a:r>
            <a:r>
              <a:rPr lang="de-DE" sz="2400" dirty="0" smtClean="0"/>
              <a:t> </a:t>
            </a:r>
            <a:r>
              <a:rPr lang="de-DE" sz="2400" dirty="0" err="1" smtClean="0"/>
              <a:t>by</a:t>
            </a:r>
            <a:r>
              <a:rPr lang="de-DE" sz="2400" dirty="0" smtClean="0"/>
              <a:t>:</a:t>
            </a:r>
            <a:br>
              <a:rPr lang="de-DE" sz="2400" dirty="0" smtClean="0"/>
            </a:br>
            <a:r>
              <a:rPr lang="de-DE" sz="2400" dirty="0" smtClean="0"/>
              <a:t/>
            </a:r>
            <a:br>
              <a:rPr lang="de-DE" sz="2400" dirty="0" smtClean="0"/>
            </a:br>
            <a:r>
              <a:rPr lang="de-DE" sz="2400" dirty="0" smtClean="0"/>
              <a:t/>
            </a:r>
            <a:br>
              <a:rPr lang="de-DE" sz="2400" dirty="0" smtClean="0"/>
            </a:br>
            <a:r>
              <a:rPr lang="de-DE" sz="1200" dirty="0" smtClean="0"/>
              <a:t> </a:t>
            </a:r>
            <a:endParaRPr lang="de-DE" sz="2400" dirty="0" smtClean="0"/>
          </a:p>
          <a:p>
            <a:r>
              <a:rPr lang="de-DE" sz="2400" dirty="0" smtClean="0"/>
              <a:t>So, </a:t>
            </a:r>
            <a:r>
              <a:rPr lang="de-DE" sz="2400" dirty="0" err="1" smtClean="0"/>
              <a:t>the</a:t>
            </a:r>
            <a:r>
              <a:rPr lang="de-DE" sz="2400" dirty="0" smtClean="0"/>
              <a:t> linear </a:t>
            </a:r>
            <a:r>
              <a:rPr lang="de-DE" sz="2400" dirty="0" err="1" smtClean="0"/>
              <a:t>predictor</a:t>
            </a:r>
            <a:r>
              <a:rPr lang="de-DE" sz="2400" dirty="0" smtClean="0"/>
              <a:t> </a:t>
            </a:r>
            <a:r>
              <a:rPr lang="de-DE" sz="2400" dirty="0" err="1" smtClean="0"/>
              <a:t>can</a:t>
            </a:r>
            <a:r>
              <a:rPr lang="de-DE" sz="2400" dirty="0" smtClean="0"/>
              <a:t> </a:t>
            </a:r>
            <a:r>
              <a:rPr lang="de-DE" sz="2400" dirty="0" err="1" smtClean="0"/>
              <a:t>be</a:t>
            </a:r>
            <a:r>
              <a:rPr lang="de-DE" sz="2400" dirty="0" smtClean="0"/>
              <a:t> </a:t>
            </a:r>
            <a:r>
              <a:rPr lang="de-DE" sz="2400" dirty="0" err="1" smtClean="0"/>
              <a:t>learned</a:t>
            </a:r>
            <a:r>
              <a:rPr lang="de-DE" sz="2400" dirty="0" smtClean="0"/>
              <a:t> </a:t>
            </a:r>
            <a:r>
              <a:rPr lang="de-DE" sz="2400" dirty="0" err="1" smtClean="0"/>
              <a:t>as</a:t>
            </a:r>
            <a:r>
              <a:rPr lang="de-DE" sz="2400" dirty="0" smtClean="0"/>
              <a:t/>
            </a:r>
            <a:br>
              <a:rPr lang="de-DE" sz="2400" dirty="0" smtClean="0"/>
            </a:br>
            <a:endParaRPr lang="de-DE" sz="2400" dirty="0"/>
          </a:p>
        </p:txBody>
      </p:sp>
      <p:pic>
        <p:nvPicPr>
          <p:cNvPr id="4" name="Picture 17"/>
          <p:cNvPicPr>
            <a:picLocks noChangeAspect="1" noChangeArrowheads="1"/>
          </p:cNvPicPr>
          <p:nvPr/>
        </p:nvPicPr>
        <p:blipFill>
          <a:blip r:embed="rId3" cstate="print"/>
          <a:srcRect/>
          <a:stretch>
            <a:fillRect/>
          </a:stretch>
        </p:blipFill>
        <p:spPr bwMode="auto">
          <a:xfrm>
            <a:off x="3707904" y="7029400"/>
            <a:ext cx="3040063" cy="617538"/>
          </a:xfrm>
          <a:prstGeom prst="rect">
            <a:avLst/>
          </a:prstGeom>
          <a:noFill/>
          <a:ln w="9525">
            <a:noFill/>
            <a:miter lim="800000"/>
            <a:headEnd/>
            <a:tailEnd/>
          </a:ln>
        </p:spPr>
      </p:pic>
      <p:pic>
        <p:nvPicPr>
          <p:cNvPr id="5" name="Picture 17"/>
          <p:cNvPicPr>
            <a:picLocks noChangeAspect="1" noChangeArrowheads="1"/>
          </p:cNvPicPr>
          <p:nvPr/>
        </p:nvPicPr>
        <p:blipFill>
          <a:blip r:embed="rId4" cstate="print"/>
          <a:srcRect/>
          <a:stretch>
            <a:fillRect/>
          </a:stretch>
        </p:blipFill>
        <p:spPr bwMode="auto">
          <a:xfrm>
            <a:off x="1564779" y="7202438"/>
            <a:ext cx="288925" cy="327025"/>
          </a:xfrm>
          <a:prstGeom prst="rect">
            <a:avLst/>
          </a:prstGeom>
          <a:noFill/>
          <a:ln w="9525">
            <a:noFill/>
            <a:miter lim="800000"/>
            <a:headEnd/>
            <a:tailEnd/>
          </a:ln>
        </p:spPr>
      </p:pic>
      <p:pic>
        <p:nvPicPr>
          <p:cNvPr id="6" name="Picture 18"/>
          <p:cNvPicPr>
            <a:picLocks noChangeAspect="1" noChangeArrowheads="1"/>
          </p:cNvPicPr>
          <p:nvPr/>
        </p:nvPicPr>
        <p:blipFill>
          <a:blip r:embed="rId5" cstate="print"/>
          <a:srcRect/>
          <a:stretch>
            <a:fillRect/>
          </a:stretch>
        </p:blipFill>
        <p:spPr bwMode="auto">
          <a:xfrm>
            <a:off x="2418854" y="7215138"/>
            <a:ext cx="288925" cy="290512"/>
          </a:xfrm>
          <a:prstGeom prst="rect">
            <a:avLst/>
          </a:prstGeom>
          <a:noFill/>
          <a:ln w="9525">
            <a:noFill/>
            <a:miter lim="800000"/>
            <a:headEnd/>
            <a:tailEnd/>
          </a:ln>
        </p:spPr>
      </p:pic>
      <p:pic>
        <p:nvPicPr>
          <p:cNvPr id="7" name="Picture 19"/>
          <p:cNvPicPr>
            <a:picLocks noChangeAspect="1" noChangeArrowheads="1"/>
          </p:cNvPicPr>
          <p:nvPr/>
        </p:nvPicPr>
        <p:blipFill>
          <a:blip r:embed="rId6" cstate="print"/>
          <a:srcRect/>
          <a:stretch>
            <a:fillRect/>
          </a:stretch>
        </p:blipFill>
        <p:spPr bwMode="auto">
          <a:xfrm>
            <a:off x="2115642" y="7202438"/>
            <a:ext cx="288925" cy="304800"/>
          </a:xfrm>
          <a:prstGeom prst="rect">
            <a:avLst/>
          </a:prstGeom>
          <a:noFill/>
          <a:ln w="9525">
            <a:noFill/>
            <a:miter lim="800000"/>
            <a:headEnd/>
            <a:tailEnd/>
          </a:ln>
        </p:spPr>
      </p:pic>
      <p:pic>
        <p:nvPicPr>
          <p:cNvPr id="8" name="Picture 20"/>
          <p:cNvPicPr>
            <a:picLocks noChangeAspect="1" noChangeArrowheads="1"/>
          </p:cNvPicPr>
          <p:nvPr/>
        </p:nvPicPr>
        <p:blipFill>
          <a:blip r:embed="rId7" cstate="print"/>
          <a:srcRect/>
          <a:stretch>
            <a:fillRect/>
          </a:stretch>
        </p:blipFill>
        <p:spPr bwMode="auto">
          <a:xfrm>
            <a:off x="1836242" y="7288163"/>
            <a:ext cx="280987" cy="144462"/>
          </a:xfrm>
          <a:prstGeom prst="rect">
            <a:avLst/>
          </a:prstGeom>
          <a:noFill/>
          <a:ln w="9525">
            <a:noFill/>
            <a:miter lim="800000"/>
            <a:headEnd/>
            <a:tailEnd/>
          </a:ln>
        </p:spPr>
      </p:pic>
      <p:cxnSp>
        <p:nvCxnSpPr>
          <p:cNvPr id="9" name="Gerade Verbindung mit Pfeil 21"/>
          <p:cNvCxnSpPr>
            <a:cxnSpLocks noChangeShapeType="1"/>
          </p:cNvCxnSpPr>
          <p:nvPr/>
        </p:nvCxnSpPr>
        <p:spPr bwMode="auto">
          <a:xfrm>
            <a:off x="2850654" y="7386588"/>
            <a:ext cx="785813" cy="1587"/>
          </a:xfrm>
          <a:prstGeom prst="straightConnector1">
            <a:avLst/>
          </a:prstGeom>
          <a:noFill/>
          <a:ln w="19050" algn="ctr">
            <a:solidFill>
              <a:schemeClr val="tx1"/>
            </a:solidFill>
            <a:round/>
            <a:headEnd/>
            <a:tailEnd type="arrow" w="med" len="med"/>
          </a:ln>
        </p:spPr>
      </p:cxnSp>
      <p:pic>
        <p:nvPicPr>
          <p:cNvPr id="10" name="Picture 14"/>
          <p:cNvPicPr>
            <a:picLocks noChangeAspect="1" noChangeArrowheads="1"/>
          </p:cNvPicPr>
          <p:nvPr/>
        </p:nvPicPr>
        <p:blipFill>
          <a:blip r:embed="rId8" cstate="print"/>
          <a:srcRect/>
          <a:stretch>
            <a:fillRect/>
          </a:stretch>
        </p:blipFill>
        <p:spPr bwMode="auto">
          <a:xfrm>
            <a:off x="0" y="7173416"/>
            <a:ext cx="1443037" cy="346075"/>
          </a:xfrm>
          <a:prstGeom prst="rect">
            <a:avLst/>
          </a:prstGeom>
          <a:noFill/>
          <a:ln w="9525">
            <a:noFill/>
            <a:miter lim="800000"/>
            <a:headEnd/>
            <a:tailEnd/>
          </a:ln>
        </p:spPr>
      </p:pic>
      <p:pic>
        <p:nvPicPr>
          <p:cNvPr id="12" name="Picture 16"/>
          <p:cNvPicPr>
            <a:picLocks noChangeAspect="1" noChangeArrowheads="1"/>
          </p:cNvPicPr>
          <p:nvPr/>
        </p:nvPicPr>
        <p:blipFill>
          <a:blip r:embed="rId9" cstate="print"/>
          <a:srcRect/>
          <a:stretch>
            <a:fillRect/>
          </a:stretch>
        </p:blipFill>
        <p:spPr bwMode="auto">
          <a:xfrm>
            <a:off x="5292080" y="7749480"/>
            <a:ext cx="2290763" cy="358775"/>
          </a:xfrm>
          <a:prstGeom prst="rect">
            <a:avLst/>
          </a:prstGeom>
          <a:noFill/>
          <a:ln w="9525">
            <a:noFill/>
            <a:miter lim="800000"/>
            <a:headEnd/>
            <a:tailEnd/>
          </a:ln>
        </p:spPr>
      </p:pic>
      <p:pic>
        <p:nvPicPr>
          <p:cNvPr id="13" name="Picture 18"/>
          <p:cNvPicPr>
            <a:picLocks noChangeAspect="1" noChangeArrowheads="1"/>
          </p:cNvPicPr>
          <p:nvPr/>
        </p:nvPicPr>
        <p:blipFill>
          <a:blip r:embed="rId10" cstate="print"/>
          <a:srcRect/>
          <a:stretch>
            <a:fillRect/>
          </a:stretch>
        </p:blipFill>
        <p:spPr bwMode="auto">
          <a:xfrm>
            <a:off x="2148830" y="7749480"/>
            <a:ext cx="2593975" cy="390525"/>
          </a:xfrm>
          <a:prstGeom prst="rect">
            <a:avLst/>
          </a:prstGeom>
          <a:noFill/>
          <a:ln w="9525">
            <a:noFill/>
            <a:miter lim="800000"/>
            <a:headEnd/>
            <a:tailEnd/>
          </a:ln>
        </p:spPr>
      </p:pic>
      <p:pic>
        <p:nvPicPr>
          <p:cNvPr id="14" name="Picture 128"/>
          <p:cNvPicPr>
            <a:picLocks noChangeAspect="1" noChangeArrowheads="1"/>
          </p:cNvPicPr>
          <p:nvPr/>
        </p:nvPicPr>
        <p:blipFill>
          <a:blip r:embed="rId11" cstate="print"/>
          <a:srcRect/>
          <a:stretch>
            <a:fillRect/>
          </a:stretch>
        </p:blipFill>
        <p:spPr bwMode="auto">
          <a:xfrm rot="20361350">
            <a:off x="-3687656" y="4497742"/>
            <a:ext cx="1154112" cy="746125"/>
          </a:xfrm>
          <a:prstGeom prst="rect">
            <a:avLst/>
          </a:prstGeom>
          <a:noFill/>
          <a:ln w="9525">
            <a:noFill/>
            <a:miter lim="800000"/>
            <a:headEnd/>
            <a:tailEnd/>
          </a:ln>
        </p:spPr>
      </p:pic>
      <p:pic>
        <p:nvPicPr>
          <p:cNvPr id="15" name="Picture 128"/>
          <p:cNvPicPr>
            <a:picLocks noChangeAspect="1" noChangeArrowheads="1"/>
          </p:cNvPicPr>
          <p:nvPr/>
        </p:nvPicPr>
        <p:blipFill>
          <a:blip r:embed="rId11" cstate="print"/>
          <a:srcRect/>
          <a:stretch>
            <a:fillRect/>
          </a:stretch>
        </p:blipFill>
        <p:spPr bwMode="auto">
          <a:xfrm rot="226009">
            <a:off x="-3686861" y="5291509"/>
            <a:ext cx="1155700" cy="746125"/>
          </a:xfrm>
          <a:prstGeom prst="rect">
            <a:avLst/>
          </a:prstGeom>
          <a:noFill/>
          <a:ln w="9525">
            <a:noFill/>
            <a:miter lim="800000"/>
            <a:headEnd/>
            <a:tailEnd/>
          </a:ln>
        </p:spPr>
      </p:pic>
      <p:pic>
        <p:nvPicPr>
          <p:cNvPr id="16" name="Picture 128"/>
          <p:cNvPicPr>
            <a:picLocks noChangeAspect="1" noChangeArrowheads="1"/>
          </p:cNvPicPr>
          <p:nvPr/>
        </p:nvPicPr>
        <p:blipFill>
          <a:blip r:embed="rId11" cstate="print"/>
          <a:srcRect/>
          <a:stretch>
            <a:fillRect/>
          </a:stretch>
        </p:blipFill>
        <p:spPr bwMode="auto">
          <a:xfrm rot="21297874">
            <a:off x="-3679679" y="6188723"/>
            <a:ext cx="1155700" cy="744538"/>
          </a:xfrm>
          <a:prstGeom prst="rect">
            <a:avLst/>
          </a:prstGeom>
          <a:noFill/>
          <a:ln w="9525">
            <a:noFill/>
            <a:miter lim="800000"/>
            <a:headEnd/>
            <a:tailEnd/>
          </a:ln>
        </p:spPr>
      </p:pic>
      <p:pic>
        <p:nvPicPr>
          <p:cNvPr id="3074" name="Picture 2"/>
          <p:cNvPicPr>
            <a:picLocks noChangeAspect="1" noChangeArrowheads="1"/>
          </p:cNvPicPr>
          <p:nvPr/>
        </p:nvPicPr>
        <p:blipFill>
          <a:blip r:embed="rId12" cstate="print"/>
          <a:srcRect/>
          <a:stretch>
            <a:fillRect/>
          </a:stretch>
        </p:blipFill>
        <p:spPr bwMode="auto">
          <a:xfrm>
            <a:off x="2411760" y="1746000"/>
            <a:ext cx="340043" cy="266700"/>
          </a:xfrm>
          <a:prstGeom prst="rect">
            <a:avLst/>
          </a:prstGeom>
          <a:noFill/>
          <a:ln w="9525">
            <a:noFill/>
            <a:miter lim="800000"/>
            <a:headEnd/>
            <a:tailEnd/>
          </a:ln>
        </p:spPr>
      </p:pic>
      <p:pic>
        <p:nvPicPr>
          <p:cNvPr id="3075" name="Picture 3"/>
          <p:cNvPicPr>
            <a:picLocks noChangeAspect="1" noChangeArrowheads="1"/>
          </p:cNvPicPr>
          <p:nvPr/>
        </p:nvPicPr>
        <p:blipFill>
          <a:blip r:embed="rId13" cstate="print"/>
          <a:srcRect/>
          <a:stretch>
            <a:fillRect/>
          </a:stretch>
        </p:blipFill>
        <p:spPr bwMode="auto">
          <a:xfrm>
            <a:off x="-5448557" y="4755624"/>
            <a:ext cx="594360" cy="411480"/>
          </a:xfrm>
          <a:prstGeom prst="rect">
            <a:avLst/>
          </a:prstGeom>
          <a:noFill/>
          <a:ln w="9525">
            <a:noFill/>
            <a:miter lim="800000"/>
            <a:headEnd/>
            <a:tailEnd/>
          </a:ln>
        </p:spPr>
      </p:pic>
      <p:pic>
        <p:nvPicPr>
          <p:cNvPr id="3076" name="Picture 4"/>
          <p:cNvPicPr>
            <a:picLocks noChangeAspect="1" noChangeArrowheads="1"/>
          </p:cNvPicPr>
          <p:nvPr/>
        </p:nvPicPr>
        <p:blipFill>
          <a:blip r:embed="rId14" cstate="print"/>
          <a:srcRect/>
          <a:stretch>
            <a:fillRect/>
          </a:stretch>
        </p:blipFill>
        <p:spPr bwMode="auto">
          <a:xfrm>
            <a:off x="-5448557" y="5475704"/>
            <a:ext cx="640080" cy="396240"/>
          </a:xfrm>
          <a:prstGeom prst="rect">
            <a:avLst/>
          </a:prstGeom>
          <a:noFill/>
          <a:ln w="9525">
            <a:noFill/>
            <a:miter lim="800000"/>
            <a:headEnd/>
            <a:tailEnd/>
          </a:ln>
        </p:spPr>
      </p:pic>
      <p:pic>
        <p:nvPicPr>
          <p:cNvPr id="3077" name="Picture 5"/>
          <p:cNvPicPr>
            <a:picLocks noChangeAspect="1" noChangeArrowheads="1"/>
          </p:cNvPicPr>
          <p:nvPr/>
        </p:nvPicPr>
        <p:blipFill>
          <a:blip r:embed="rId15" cstate="print"/>
          <a:srcRect/>
          <a:stretch>
            <a:fillRect/>
          </a:stretch>
        </p:blipFill>
        <p:spPr bwMode="auto">
          <a:xfrm>
            <a:off x="-5448557" y="6411808"/>
            <a:ext cx="777240" cy="426720"/>
          </a:xfrm>
          <a:prstGeom prst="rect">
            <a:avLst/>
          </a:prstGeom>
          <a:noFill/>
          <a:ln w="9525">
            <a:noFill/>
            <a:miter lim="800000"/>
            <a:headEnd/>
            <a:tailEnd/>
          </a:ln>
        </p:spPr>
      </p:pic>
      <p:pic>
        <p:nvPicPr>
          <p:cNvPr id="3078" name="Picture 6"/>
          <p:cNvPicPr>
            <a:picLocks noChangeAspect="1" noChangeArrowheads="1"/>
          </p:cNvPicPr>
          <p:nvPr/>
        </p:nvPicPr>
        <p:blipFill>
          <a:blip r:embed="rId16" cstate="print"/>
          <a:srcRect/>
          <a:stretch>
            <a:fillRect/>
          </a:stretch>
        </p:blipFill>
        <p:spPr bwMode="auto">
          <a:xfrm>
            <a:off x="-5347602" y="6087958"/>
            <a:ext cx="495300" cy="259080"/>
          </a:xfrm>
          <a:prstGeom prst="rect">
            <a:avLst/>
          </a:prstGeom>
          <a:noFill/>
          <a:ln w="9525">
            <a:noFill/>
            <a:miter lim="800000"/>
            <a:headEnd/>
            <a:tailEnd/>
          </a:ln>
        </p:spPr>
      </p:pic>
      <p:cxnSp>
        <p:nvCxnSpPr>
          <p:cNvPr id="22" name="Gerade Verbindung mit Pfeil 21"/>
          <p:cNvCxnSpPr/>
          <p:nvPr/>
        </p:nvCxnSpPr>
        <p:spPr>
          <a:xfrm>
            <a:off x="-4527301" y="4964732"/>
            <a:ext cx="576064"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a:off x="-4527301" y="5684812"/>
            <a:ext cx="576064"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Gerade Verbindung mit Pfeil 23"/>
          <p:cNvCxnSpPr/>
          <p:nvPr/>
        </p:nvCxnSpPr>
        <p:spPr>
          <a:xfrm>
            <a:off x="-4527301" y="6620916"/>
            <a:ext cx="576064"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Gerade Verbindung mit Pfeil 24"/>
          <p:cNvCxnSpPr/>
          <p:nvPr/>
        </p:nvCxnSpPr>
        <p:spPr>
          <a:xfrm>
            <a:off x="-2295053" y="4966320"/>
            <a:ext cx="576064"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p:nvPr/>
        </p:nvCxnSpPr>
        <p:spPr>
          <a:xfrm>
            <a:off x="-2295053" y="5684812"/>
            <a:ext cx="576064"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a:off x="-2295053" y="6620916"/>
            <a:ext cx="576064"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079" name="Picture 7"/>
          <p:cNvPicPr>
            <a:picLocks noChangeAspect="1" noChangeArrowheads="1"/>
          </p:cNvPicPr>
          <p:nvPr/>
        </p:nvPicPr>
        <p:blipFill>
          <a:blip r:embed="rId17" cstate="print"/>
          <a:srcRect/>
          <a:stretch>
            <a:fillRect/>
          </a:stretch>
        </p:blipFill>
        <p:spPr bwMode="auto">
          <a:xfrm>
            <a:off x="-1548680" y="4725144"/>
            <a:ext cx="1120140" cy="411480"/>
          </a:xfrm>
          <a:prstGeom prst="rect">
            <a:avLst/>
          </a:prstGeom>
          <a:noFill/>
          <a:ln w="9525">
            <a:noFill/>
            <a:miter lim="800000"/>
            <a:headEnd/>
            <a:tailEnd/>
          </a:ln>
        </p:spPr>
      </p:pic>
      <p:pic>
        <p:nvPicPr>
          <p:cNvPr id="3081" name="Picture 9"/>
          <p:cNvPicPr>
            <a:picLocks noChangeAspect="1" noChangeArrowheads="1"/>
          </p:cNvPicPr>
          <p:nvPr/>
        </p:nvPicPr>
        <p:blipFill>
          <a:blip r:embed="rId18" cstate="print"/>
          <a:srcRect/>
          <a:stretch>
            <a:fillRect/>
          </a:stretch>
        </p:blipFill>
        <p:spPr bwMode="auto">
          <a:xfrm>
            <a:off x="-1548680" y="5445224"/>
            <a:ext cx="1104900" cy="419100"/>
          </a:xfrm>
          <a:prstGeom prst="rect">
            <a:avLst/>
          </a:prstGeom>
          <a:noFill/>
          <a:ln w="9525">
            <a:noFill/>
            <a:miter lim="800000"/>
            <a:headEnd/>
            <a:tailEnd/>
          </a:ln>
        </p:spPr>
      </p:pic>
      <p:pic>
        <p:nvPicPr>
          <p:cNvPr id="3082" name="Picture 10"/>
          <p:cNvPicPr>
            <a:picLocks noChangeAspect="1" noChangeArrowheads="1"/>
          </p:cNvPicPr>
          <p:nvPr/>
        </p:nvPicPr>
        <p:blipFill>
          <a:blip r:embed="rId19" cstate="print"/>
          <a:srcRect/>
          <a:stretch>
            <a:fillRect/>
          </a:stretch>
        </p:blipFill>
        <p:spPr bwMode="auto">
          <a:xfrm>
            <a:off x="-1608137" y="6381328"/>
            <a:ext cx="1257300" cy="457200"/>
          </a:xfrm>
          <a:prstGeom prst="rect">
            <a:avLst/>
          </a:prstGeom>
          <a:noFill/>
          <a:ln w="9525">
            <a:noFill/>
            <a:miter lim="800000"/>
            <a:headEnd/>
            <a:tailEnd/>
          </a:ln>
        </p:spPr>
      </p:pic>
      <p:pic>
        <p:nvPicPr>
          <p:cNvPr id="4098" name="Picture 2"/>
          <p:cNvPicPr>
            <a:picLocks noChangeAspect="1" noChangeArrowheads="1"/>
          </p:cNvPicPr>
          <p:nvPr/>
        </p:nvPicPr>
        <p:blipFill>
          <a:blip r:embed="rId20" cstate="print"/>
          <a:srcRect/>
          <a:stretch>
            <a:fillRect/>
          </a:stretch>
        </p:blipFill>
        <p:spPr bwMode="auto">
          <a:xfrm>
            <a:off x="2397983" y="4809713"/>
            <a:ext cx="4406265" cy="851535"/>
          </a:xfrm>
          <a:prstGeom prst="rect">
            <a:avLst/>
          </a:prstGeom>
          <a:noFill/>
          <a:ln w="9525">
            <a:noFill/>
            <a:miter lim="800000"/>
            <a:headEnd/>
            <a:tailEnd/>
          </a:ln>
        </p:spPr>
      </p:pic>
      <p:pic>
        <p:nvPicPr>
          <p:cNvPr id="4099" name="Picture 3"/>
          <p:cNvPicPr>
            <a:picLocks noChangeAspect="1" noChangeArrowheads="1"/>
          </p:cNvPicPr>
          <p:nvPr/>
        </p:nvPicPr>
        <p:blipFill>
          <a:blip r:embed="rId21" cstate="print"/>
          <a:srcRect/>
          <a:stretch>
            <a:fillRect/>
          </a:stretch>
        </p:blipFill>
        <p:spPr bwMode="auto">
          <a:xfrm>
            <a:off x="3563888" y="3519289"/>
            <a:ext cx="1948815" cy="485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20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b="1" dirty="0" err="1" smtClean="0"/>
              <a:t>Jurie</a:t>
            </a:r>
            <a:r>
              <a:rPr lang="de-DE" b="1" dirty="0" smtClean="0"/>
              <a:t> &amp; </a:t>
            </a:r>
            <a:r>
              <a:rPr lang="de-DE" b="1" dirty="0" err="1" smtClean="0"/>
              <a:t>Dhome</a:t>
            </a:r>
            <a:r>
              <a:rPr lang="de-DE" dirty="0" smtClean="0"/>
              <a:t/>
            </a:r>
            <a:br>
              <a:rPr lang="de-DE" dirty="0" smtClean="0"/>
            </a:br>
            <a:r>
              <a:rPr lang="de-DE" sz="3600" dirty="0" smtClean="0"/>
              <a:t>Tracking </a:t>
            </a:r>
            <a:r>
              <a:rPr lang="de-DE" sz="3600" dirty="0" err="1" smtClean="0"/>
              <a:t>phase</a:t>
            </a:r>
            <a:endParaRPr lang="de-DE" dirty="0"/>
          </a:p>
        </p:txBody>
      </p:sp>
      <p:sp>
        <p:nvSpPr>
          <p:cNvPr id="3" name="Inhaltsplatzhalter 2"/>
          <p:cNvSpPr>
            <a:spLocks noGrp="1"/>
          </p:cNvSpPr>
          <p:nvPr>
            <p:ph idx="1"/>
          </p:nvPr>
        </p:nvSpPr>
        <p:spPr/>
        <p:txBody>
          <a:bodyPr>
            <a:normAutofit fontScale="92500"/>
          </a:bodyPr>
          <a:lstStyle/>
          <a:p>
            <a:r>
              <a:rPr lang="de-DE" sz="2800" b="1" dirty="0" smtClean="0"/>
              <a:t>Warp sample </a:t>
            </a:r>
            <a:r>
              <a:rPr lang="de-DE" sz="2800" b="1" dirty="0" err="1" smtClean="0"/>
              <a:t>points</a:t>
            </a:r>
            <a:r>
              <a:rPr lang="de-DE" sz="2800" b="1" dirty="0" smtClean="0"/>
              <a:t> </a:t>
            </a:r>
            <a:r>
              <a:rPr lang="de-DE" sz="2800" dirty="0" err="1" smtClean="0"/>
              <a:t>according</a:t>
            </a:r>
            <a:r>
              <a:rPr lang="de-DE" sz="2800" dirty="0" smtClean="0"/>
              <a:t> </a:t>
            </a:r>
            <a:r>
              <a:rPr lang="de-DE" sz="2800" dirty="0" err="1" smtClean="0"/>
              <a:t>to</a:t>
            </a:r>
            <a:r>
              <a:rPr lang="de-DE" sz="2800" dirty="0" smtClean="0"/>
              <a:t> </a:t>
            </a:r>
            <a:r>
              <a:rPr lang="de-DE" sz="2800" dirty="0" err="1" smtClean="0"/>
              <a:t>current</a:t>
            </a:r>
            <a:r>
              <a:rPr lang="de-DE" sz="2800" dirty="0" smtClean="0"/>
              <a:t> </a:t>
            </a:r>
            <a:r>
              <a:rPr lang="de-DE" sz="2800" dirty="0" err="1" smtClean="0"/>
              <a:t>parameters</a:t>
            </a:r>
            <a:r>
              <a:rPr lang="de-DE" sz="2800" dirty="0" smtClean="0"/>
              <a:t/>
            </a:r>
            <a:br>
              <a:rPr lang="de-DE" sz="2800" dirty="0" smtClean="0"/>
            </a:br>
            <a:r>
              <a:rPr lang="de-DE" sz="1100" dirty="0" smtClean="0"/>
              <a:t> </a:t>
            </a:r>
            <a:endParaRPr lang="de-DE" sz="2800" dirty="0" smtClean="0"/>
          </a:p>
          <a:p>
            <a:r>
              <a:rPr lang="de-DE" sz="2800" dirty="0" err="1" smtClean="0"/>
              <a:t>Use</a:t>
            </a:r>
            <a:r>
              <a:rPr lang="de-DE" sz="2800" dirty="0" smtClean="0"/>
              <a:t> </a:t>
            </a:r>
            <a:r>
              <a:rPr lang="de-DE" sz="2800" dirty="0" err="1" smtClean="0"/>
              <a:t>warped</a:t>
            </a:r>
            <a:r>
              <a:rPr lang="de-DE" sz="2800" dirty="0" smtClean="0"/>
              <a:t> sample </a:t>
            </a:r>
            <a:r>
              <a:rPr lang="de-DE" sz="2800" dirty="0" err="1" smtClean="0"/>
              <a:t>points</a:t>
            </a:r>
            <a:r>
              <a:rPr lang="de-DE" sz="2800" dirty="0" smtClean="0"/>
              <a:t> </a:t>
            </a:r>
            <a:r>
              <a:rPr lang="de-DE" sz="2800" dirty="0" err="1" smtClean="0"/>
              <a:t>to</a:t>
            </a:r>
            <a:r>
              <a:rPr lang="de-DE" sz="2800" dirty="0" smtClean="0"/>
              <a:t> </a:t>
            </a:r>
            <a:r>
              <a:rPr lang="de-DE" sz="2800" dirty="0" err="1" smtClean="0"/>
              <a:t>extract</a:t>
            </a:r>
            <a:r>
              <a:rPr lang="de-DE" sz="2800" dirty="0" smtClean="0"/>
              <a:t> </a:t>
            </a:r>
            <a:r>
              <a:rPr lang="de-DE" sz="2800" dirty="0" err="1" smtClean="0"/>
              <a:t>image</a:t>
            </a:r>
            <a:r>
              <a:rPr lang="de-DE" sz="2800" dirty="0" smtClean="0"/>
              <a:t> </a:t>
            </a:r>
            <a:r>
              <a:rPr lang="de-DE" sz="2800" dirty="0" err="1" smtClean="0"/>
              <a:t>values</a:t>
            </a:r>
            <a:r>
              <a:rPr lang="de-DE" sz="2800" dirty="0" smtClean="0"/>
              <a:t> </a:t>
            </a:r>
            <a:r>
              <a:rPr lang="de-DE" sz="2800" dirty="0" err="1" smtClean="0"/>
              <a:t>and</a:t>
            </a:r>
            <a:r>
              <a:rPr lang="de-DE" sz="2800" dirty="0" smtClean="0"/>
              <a:t> </a:t>
            </a:r>
            <a:r>
              <a:rPr lang="de-DE" sz="2800" dirty="0" err="1" smtClean="0"/>
              <a:t>to</a:t>
            </a:r>
            <a:r>
              <a:rPr lang="de-DE" sz="2800" dirty="0" smtClean="0"/>
              <a:t> </a:t>
            </a:r>
            <a:r>
              <a:rPr lang="de-DE" sz="2800" b="1" dirty="0" err="1" smtClean="0"/>
              <a:t>compute</a:t>
            </a:r>
            <a:r>
              <a:rPr lang="de-DE" sz="2800" b="1" dirty="0" smtClean="0"/>
              <a:t> </a:t>
            </a:r>
            <a:r>
              <a:rPr lang="de-DE" sz="2800" b="1" dirty="0" err="1" smtClean="0"/>
              <a:t>error</a:t>
            </a:r>
            <a:r>
              <a:rPr lang="de-DE" sz="2800" b="1" dirty="0" smtClean="0"/>
              <a:t> </a:t>
            </a:r>
            <a:r>
              <a:rPr lang="de-DE" sz="2800" b="1" dirty="0" err="1" smtClean="0"/>
              <a:t>vector</a:t>
            </a:r>
            <a:r>
              <a:rPr lang="de-DE" sz="2800" dirty="0" smtClean="0"/>
              <a:t/>
            </a:r>
            <a:br>
              <a:rPr lang="de-DE" sz="2800" dirty="0" smtClean="0"/>
            </a:br>
            <a:r>
              <a:rPr lang="de-DE" sz="1100" dirty="0" smtClean="0"/>
              <a:t> </a:t>
            </a:r>
            <a:endParaRPr lang="de-DE" sz="2800" dirty="0" smtClean="0"/>
          </a:p>
          <a:p>
            <a:r>
              <a:rPr lang="de-DE" sz="2800" b="1" dirty="0" err="1" smtClean="0"/>
              <a:t>Compute</a:t>
            </a:r>
            <a:r>
              <a:rPr lang="de-DE" sz="2800" b="1" dirty="0" smtClean="0"/>
              <a:t> update </a:t>
            </a:r>
            <a:r>
              <a:rPr lang="de-DE" sz="2800" dirty="0" err="1" smtClean="0"/>
              <a:t>using</a:t>
            </a:r>
            <a:endParaRPr lang="de-DE" sz="2800" dirty="0" smtClean="0"/>
          </a:p>
          <a:p>
            <a:endParaRPr lang="de-DE" sz="1100" dirty="0" smtClean="0"/>
          </a:p>
          <a:p>
            <a:r>
              <a:rPr lang="de-DE" sz="2800" b="1" dirty="0" smtClean="0"/>
              <a:t>Update</a:t>
            </a:r>
            <a:r>
              <a:rPr lang="de-DE" sz="2800" dirty="0" smtClean="0"/>
              <a:t> </a:t>
            </a:r>
            <a:r>
              <a:rPr lang="de-DE" sz="2800" dirty="0" err="1" smtClean="0"/>
              <a:t>current</a:t>
            </a:r>
            <a:r>
              <a:rPr lang="de-DE" sz="2800" dirty="0" smtClean="0"/>
              <a:t> </a:t>
            </a:r>
            <a:r>
              <a:rPr lang="de-DE" sz="2800" dirty="0" err="1" smtClean="0"/>
              <a:t>parameters</a:t>
            </a:r>
            <a:endParaRPr lang="de-DE" sz="2800" dirty="0" smtClean="0"/>
          </a:p>
          <a:p>
            <a:endParaRPr lang="de-DE" sz="1100" dirty="0" smtClean="0"/>
          </a:p>
          <a:p>
            <a:r>
              <a:rPr lang="de-DE" sz="2800" b="1" dirty="0" err="1" smtClean="0"/>
              <a:t>Improve</a:t>
            </a:r>
            <a:r>
              <a:rPr lang="de-DE" sz="2800" b="1" dirty="0" smtClean="0"/>
              <a:t> </a:t>
            </a:r>
            <a:r>
              <a:rPr lang="de-DE" sz="2800" b="1" dirty="0" err="1" smtClean="0"/>
              <a:t>tracking</a:t>
            </a:r>
            <a:r>
              <a:rPr lang="de-DE" sz="2800" b="1" dirty="0" smtClean="0"/>
              <a:t> </a:t>
            </a:r>
            <a:r>
              <a:rPr lang="de-DE" sz="2800" b="1" dirty="0" err="1" smtClean="0"/>
              <a:t>accuracy</a:t>
            </a:r>
            <a:r>
              <a:rPr lang="de-DE" sz="2800" b="1" dirty="0" smtClean="0"/>
              <a:t>:</a:t>
            </a:r>
            <a:endParaRPr lang="de-DE" sz="2800" dirty="0" smtClean="0"/>
          </a:p>
          <a:p>
            <a:pPr lvl="1"/>
            <a:r>
              <a:rPr lang="de-DE" sz="2400" dirty="0" err="1" smtClean="0"/>
              <a:t>Apply</a:t>
            </a:r>
            <a:r>
              <a:rPr lang="de-DE" sz="2400" dirty="0" smtClean="0"/>
              <a:t> multiple </a:t>
            </a:r>
            <a:r>
              <a:rPr lang="de-DE" sz="2400" dirty="0" err="1" smtClean="0"/>
              <a:t>iterations</a:t>
            </a:r>
            <a:endParaRPr lang="de-DE" sz="2400" dirty="0" smtClean="0"/>
          </a:p>
          <a:p>
            <a:pPr lvl="1"/>
            <a:r>
              <a:rPr lang="de-DE" sz="2400" dirty="0" err="1" smtClean="0"/>
              <a:t>Use</a:t>
            </a:r>
            <a:r>
              <a:rPr lang="de-DE" sz="2400" dirty="0" smtClean="0"/>
              <a:t> multiple </a:t>
            </a:r>
            <a:r>
              <a:rPr lang="de-DE" sz="2400" dirty="0" err="1" smtClean="0"/>
              <a:t>predictors</a:t>
            </a:r>
            <a:r>
              <a:rPr lang="de-DE" sz="2400" dirty="0" smtClean="0"/>
              <a:t> </a:t>
            </a:r>
            <a:r>
              <a:rPr lang="de-DE" sz="2400" dirty="0" err="1" smtClean="0"/>
              <a:t>trained</a:t>
            </a:r>
            <a:r>
              <a:rPr lang="de-DE" sz="2400" dirty="0" smtClean="0"/>
              <a:t> </a:t>
            </a:r>
            <a:r>
              <a:rPr lang="de-DE" sz="2400" dirty="0" err="1" smtClean="0"/>
              <a:t>for</a:t>
            </a:r>
            <a:r>
              <a:rPr lang="de-DE" sz="2400" dirty="0" smtClean="0"/>
              <a:t> different </a:t>
            </a:r>
            <a:r>
              <a:rPr lang="de-DE" sz="2400" dirty="0" err="1" smtClean="0"/>
              <a:t>amouts</a:t>
            </a:r>
            <a:r>
              <a:rPr lang="de-DE" sz="2400" dirty="0" smtClean="0"/>
              <a:t> </a:t>
            </a:r>
            <a:r>
              <a:rPr lang="de-DE" sz="2400" dirty="0" err="1" smtClean="0"/>
              <a:t>of</a:t>
            </a:r>
            <a:r>
              <a:rPr lang="de-DE" sz="2400" dirty="0" smtClean="0"/>
              <a:t> </a:t>
            </a:r>
            <a:r>
              <a:rPr lang="de-DE" sz="2400" dirty="0" err="1" smtClean="0"/>
              <a:t>motions</a:t>
            </a:r>
            <a:endParaRPr lang="de-DE" sz="2400" dirty="0" smtClean="0"/>
          </a:p>
        </p:txBody>
      </p:sp>
      <p:pic>
        <p:nvPicPr>
          <p:cNvPr id="7" name="Picture 4"/>
          <p:cNvPicPr>
            <a:picLocks noChangeAspect="1" noChangeArrowheads="1"/>
          </p:cNvPicPr>
          <p:nvPr/>
        </p:nvPicPr>
        <p:blipFill>
          <a:blip r:embed="rId3" cstate="print"/>
          <a:srcRect/>
          <a:stretch>
            <a:fillRect/>
          </a:stretch>
        </p:blipFill>
        <p:spPr bwMode="auto">
          <a:xfrm>
            <a:off x="3923928" y="2708920"/>
            <a:ext cx="632460" cy="41910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4026768" y="3300407"/>
            <a:ext cx="2057400" cy="48863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20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20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b="1" dirty="0" err="1" smtClean="0"/>
              <a:t>Jurie</a:t>
            </a:r>
            <a:r>
              <a:rPr lang="de-DE" b="1" dirty="0" smtClean="0"/>
              <a:t> &amp; </a:t>
            </a:r>
            <a:r>
              <a:rPr lang="de-DE" b="1" dirty="0" err="1" smtClean="0"/>
              <a:t>Dhome</a:t>
            </a:r>
            <a:r>
              <a:rPr lang="de-DE" dirty="0" smtClean="0"/>
              <a:t/>
            </a:r>
            <a:br>
              <a:rPr lang="de-DE" dirty="0" smtClean="0"/>
            </a:br>
            <a:r>
              <a:rPr lang="de-DE" sz="3600" dirty="0" err="1" smtClean="0"/>
              <a:t>Limitations</a:t>
            </a:r>
            <a:endParaRPr lang="de-DE" dirty="0"/>
          </a:p>
        </p:txBody>
      </p:sp>
      <p:sp>
        <p:nvSpPr>
          <p:cNvPr id="3" name="Inhaltsplatzhalter 2"/>
          <p:cNvSpPr>
            <a:spLocks noGrp="1"/>
          </p:cNvSpPr>
          <p:nvPr>
            <p:ph idx="1"/>
          </p:nvPr>
        </p:nvSpPr>
        <p:spPr/>
        <p:txBody>
          <a:bodyPr/>
          <a:lstStyle/>
          <a:p>
            <a:endParaRPr lang="de-DE" sz="400" dirty="0" smtClean="0"/>
          </a:p>
          <a:p>
            <a:r>
              <a:rPr lang="de-DE" sz="2800" dirty="0" smtClean="0"/>
              <a:t>Learning large </a:t>
            </a:r>
            <a:r>
              <a:rPr lang="de-DE" sz="2800" dirty="0" err="1" smtClean="0"/>
              <a:t>templates</a:t>
            </a:r>
            <a:r>
              <a:rPr lang="de-DE" sz="2800" dirty="0" smtClean="0"/>
              <a:t> </a:t>
            </a:r>
            <a:r>
              <a:rPr lang="de-DE" sz="2800" dirty="0" err="1" smtClean="0"/>
              <a:t>is</a:t>
            </a:r>
            <a:r>
              <a:rPr lang="de-DE" sz="2800" dirty="0" smtClean="0"/>
              <a:t> expensive</a:t>
            </a:r>
            <a:br>
              <a:rPr lang="de-DE" sz="2800" dirty="0" smtClean="0"/>
            </a:br>
            <a:r>
              <a:rPr lang="de-DE" sz="2800" dirty="0" smtClean="0"/>
              <a:t>      </a:t>
            </a:r>
            <a:r>
              <a:rPr lang="de-DE" sz="2400" dirty="0" smtClean="0"/>
              <a:t>not </a:t>
            </a:r>
            <a:r>
              <a:rPr lang="de-DE" sz="2400" dirty="0" err="1" smtClean="0"/>
              <a:t>possible</a:t>
            </a:r>
            <a:r>
              <a:rPr lang="de-DE" sz="2400" dirty="0" smtClean="0"/>
              <a:t> online</a:t>
            </a:r>
            <a:br>
              <a:rPr lang="de-DE" sz="2400" dirty="0" smtClean="0"/>
            </a:br>
            <a:endParaRPr lang="de-DE" sz="2800" dirty="0" smtClean="0"/>
          </a:p>
          <a:p>
            <a:r>
              <a:rPr lang="de-DE" sz="2800" dirty="0" smtClean="0"/>
              <a:t>Shape </a:t>
            </a:r>
            <a:r>
              <a:rPr lang="de-DE" sz="2800" dirty="0" err="1" smtClean="0"/>
              <a:t>of</a:t>
            </a:r>
            <a:r>
              <a:rPr lang="de-DE" sz="2800" dirty="0" smtClean="0"/>
              <a:t> </a:t>
            </a:r>
            <a:r>
              <a:rPr lang="de-DE" sz="2800" dirty="0" err="1" smtClean="0"/>
              <a:t>template</a:t>
            </a:r>
            <a:r>
              <a:rPr lang="de-DE" sz="2800" dirty="0" smtClean="0"/>
              <a:t> </a:t>
            </a:r>
            <a:r>
              <a:rPr lang="de-DE" sz="2800" dirty="0" err="1" smtClean="0"/>
              <a:t>cannot</a:t>
            </a:r>
            <a:r>
              <a:rPr lang="de-DE" sz="2800" dirty="0" smtClean="0"/>
              <a:t> </a:t>
            </a:r>
            <a:r>
              <a:rPr lang="de-DE" sz="2800" dirty="0" err="1" smtClean="0"/>
              <a:t>be</a:t>
            </a:r>
            <a:r>
              <a:rPr lang="de-DE" sz="2800" dirty="0" smtClean="0"/>
              <a:t> </a:t>
            </a:r>
            <a:r>
              <a:rPr lang="de-DE" sz="2800" dirty="0" err="1" smtClean="0"/>
              <a:t>adapted</a:t>
            </a:r>
            <a:r>
              <a:rPr lang="de-DE" sz="2800" dirty="0" smtClean="0"/>
              <a:t/>
            </a:r>
            <a:br>
              <a:rPr lang="de-DE" sz="2800" dirty="0" smtClean="0"/>
            </a:br>
            <a:r>
              <a:rPr lang="de-DE" sz="2800" dirty="0" smtClean="0"/>
              <a:t>      </a:t>
            </a:r>
            <a:r>
              <a:rPr lang="de-DE" sz="2400" dirty="0" err="1" smtClean="0"/>
              <a:t>template</a:t>
            </a:r>
            <a:r>
              <a:rPr lang="de-DE" sz="2400" dirty="0" smtClean="0"/>
              <a:t> </a:t>
            </a:r>
            <a:r>
              <a:rPr lang="de-DE" sz="2400" dirty="0" err="1" smtClean="0"/>
              <a:t>has</a:t>
            </a:r>
            <a:r>
              <a:rPr lang="de-DE" sz="2400" dirty="0" smtClean="0"/>
              <a:t> </a:t>
            </a:r>
            <a:r>
              <a:rPr lang="de-DE" sz="2400" dirty="0" err="1" smtClean="0"/>
              <a:t>to</a:t>
            </a:r>
            <a:r>
              <a:rPr lang="de-DE" sz="2400" dirty="0" smtClean="0"/>
              <a:t> </a:t>
            </a:r>
            <a:r>
              <a:rPr lang="de-DE" sz="2400" dirty="0" err="1" smtClean="0"/>
              <a:t>be</a:t>
            </a:r>
            <a:r>
              <a:rPr lang="de-DE" sz="2400" dirty="0" smtClean="0"/>
              <a:t> </a:t>
            </a:r>
            <a:r>
              <a:rPr lang="de-DE" sz="2400" dirty="0" err="1" smtClean="0"/>
              <a:t>relearned</a:t>
            </a:r>
            <a:r>
              <a:rPr lang="de-DE" sz="2400" dirty="0" smtClean="0"/>
              <a:t> after </a:t>
            </a:r>
            <a:r>
              <a:rPr lang="de-DE" sz="2400" dirty="0" err="1" smtClean="0"/>
              <a:t>each</a:t>
            </a:r>
            <a:r>
              <a:rPr lang="de-DE" sz="2400" dirty="0" smtClean="0"/>
              <a:t> </a:t>
            </a:r>
            <a:r>
              <a:rPr lang="de-DE" sz="2400" dirty="0" err="1" smtClean="0"/>
              <a:t>modification</a:t>
            </a:r>
            <a:endParaRPr lang="de-DE" sz="2400" dirty="0" smtClean="0"/>
          </a:p>
          <a:p>
            <a:endParaRPr lang="de-DE" sz="2400" dirty="0" smtClean="0"/>
          </a:p>
          <a:p>
            <a:r>
              <a:rPr lang="de-DE" sz="2800" dirty="0" smtClean="0"/>
              <a:t>Tracking </a:t>
            </a:r>
            <a:r>
              <a:rPr lang="de-DE" sz="2800" dirty="0" err="1" smtClean="0"/>
              <a:t>accuracy</a:t>
            </a:r>
            <a:r>
              <a:rPr lang="de-DE" sz="2800" dirty="0" smtClean="0"/>
              <a:t> </a:t>
            </a:r>
            <a:r>
              <a:rPr lang="de-DE" sz="2800" dirty="0" err="1" smtClean="0"/>
              <a:t>is</a:t>
            </a:r>
            <a:r>
              <a:rPr lang="de-DE" sz="2800" dirty="0" smtClean="0"/>
              <a:t> inferior </a:t>
            </a:r>
            <a:r>
              <a:rPr lang="de-DE" sz="2800" dirty="0" err="1" smtClean="0"/>
              <a:t>to</a:t>
            </a:r>
            <a:r>
              <a:rPr lang="de-DE" sz="2800" dirty="0" smtClean="0"/>
              <a:t> LK, IC, …</a:t>
            </a:r>
            <a:br>
              <a:rPr lang="de-DE" sz="2800" dirty="0" smtClean="0"/>
            </a:br>
            <a:r>
              <a:rPr lang="de-DE" sz="2800" dirty="0" smtClean="0"/>
              <a:t>      </a:t>
            </a:r>
            <a:r>
              <a:rPr lang="de-DE" sz="2400" dirty="0" err="1" smtClean="0"/>
              <a:t>use</a:t>
            </a:r>
            <a:r>
              <a:rPr lang="de-DE" sz="2400" dirty="0" smtClean="0"/>
              <a:t> JD </a:t>
            </a:r>
            <a:r>
              <a:rPr lang="de-DE" sz="2400" dirty="0" err="1" smtClean="0"/>
              <a:t>as</a:t>
            </a:r>
            <a:r>
              <a:rPr lang="de-DE" sz="2400" dirty="0" smtClean="0"/>
              <a:t> </a:t>
            </a:r>
            <a:r>
              <a:rPr lang="de-DE" sz="2400" dirty="0" err="1" smtClean="0"/>
              <a:t>initialization</a:t>
            </a:r>
            <a:r>
              <a:rPr lang="de-DE" sz="2400" dirty="0" smtClean="0"/>
              <a:t> </a:t>
            </a:r>
            <a:r>
              <a:rPr lang="de-DE" sz="2400" dirty="0" err="1" smtClean="0"/>
              <a:t>for</a:t>
            </a:r>
            <a:r>
              <a:rPr lang="de-DE" sz="2400" dirty="0" smtClean="0"/>
              <a:t> </a:t>
            </a:r>
            <a:r>
              <a:rPr lang="de-DE" sz="2400" dirty="0" err="1" smtClean="0"/>
              <a:t>one</a:t>
            </a:r>
            <a:r>
              <a:rPr lang="de-DE" sz="2400" dirty="0" smtClean="0"/>
              <a:t> </a:t>
            </a:r>
            <a:r>
              <a:rPr lang="de-DE" sz="2400" dirty="0" err="1" smtClean="0"/>
              <a:t>of</a:t>
            </a:r>
            <a:r>
              <a:rPr lang="de-DE" sz="2400" dirty="0" smtClean="0"/>
              <a:t> </a:t>
            </a:r>
            <a:r>
              <a:rPr lang="de-DE" sz="2400" dirty="0" err="1" smtClean="0"/>
              <a:t>those</a:t>
            </a:r>
            <a:endParaRPr lang="de-DE" dirty="0"/>
          </a:p>
        </p:txBody>
      </p:sp>
      <p:cxnSp>
        <p:nvCxnSpPr>
          <p:cNvPr id="5" name="Gerade Verbindung mit Pfeil 4"/>
          <p:cNvCxnSpPr/>
          <p:nvPr/>
        </p:nvCxnSpPr>
        <p:spPr>
          <a:xfrm>
            <a:off x="899592" y="2492896"/>
            <a:ext cx="36004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Gerade Verbindung mit Pfeil 5"/>
          <p:cNvCxnSpPr/>
          <p:nvPr/>
        </p:nvCxnSpPr>
        <p:spPr>
          <a:xfrm>
            <a:off x="899592" y="3861048"/>
            <a:ext cx="36004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a:off x="899592" y="5227612"/>
            <a:ext cx="36004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b="1" dirty="0" smtClean="0"/>
              <a:t>Real-Time Template Tracking</a:t>
            </a:r>
            <a:r>
              <a:rPr lang="de-DE" dirty="0" smtClean="0"/>
              <a:t/>
            </a:r>
            <a:br>
              <a:rPr lang="de-DE" dirty="0" smtClean="0"/>
            </a:br>
            <a:r>
              <a:rPr lang="de-DE" sz="3600" dirty="0" smtClean="0"/>
              <a:t>Motivation</a:t>
            </a:r>
            <a:endParaRPr lang="de-DE" dirty="0"/>
          </a:p>
        </p:txBody>
      </p:sp>
      <p:sp>
        <p:nvSpPr>
          <p:cNvPr id="3" name="Inhaltsplatzhalter 2"/>
          <p:cNvSpPr>
            <a:spLocks noGrp="1"/>
          </p:cNvSpPr>
          <p:nvPr>
            <p:ph idx="1"/>
          </p:nvPr>
        </p:nvSpPr>
        <p:spPr/>
        <p:txBody>
          <a:bodyPr/>
          <a:lstStyle/>
          <a:p>
            <a:pPr>
              <a:buNone/>
            </a:pPr>
            <a:r>
              <a:rPr lang="de-DE" dirty="0" smtClean="0"/>
              <a:t/>
            </a:r>
            <a:br>
              <a:rPr lang="de-DE" dirty="0" smtClean="0"/>
            </a:br>
            <a:r>
              <a:rPr lang="de-DE" sz="1400" dirty="0" smtClean="0"/>
              <a:t> </a:t>
            </a:r>
            <a:endParaRPr lang="de-DE" dirty="0" smtClean="0"/>
          </a:p>
          <a:p>
            <a:pPr lvl="1"/>
            <a:r>
              <a:rPr lang="de-DE" dirty="0" err="1" smtClean="0"/>
              <a:t>Object</a:t>
            </a:r>
            <a:r>
              <a:rPr lang="de-DE" dirty="0" smtClean="0"/>
              <a:t> </a:t>
            </a:r>
            <a:r>
              <a:rPr lang="de-DE" dirty="0" err="1" smtClean="0"/>
              <a:t>detection</a:t>
            </a:r>
            <a:r>
              <a:rPr lang="de-DE" dirty="0" smtClean="0"/>
              <a:t> </a:t>
            </a:r>
            <a:r>
              <a:rPr lang="de-DE" dirty="0" err="1" smtClean="0"/>
              <a:t>is</a:t>
            </a:r>
            <a:r>
              <a:rPr lang="de-DE" dirty="0" smtClean="0"/>
              <a:t> </a:t>
            </a:r>
            <a:r>
              <a:rPr lang="de-DE" dirty="0" err="1" smtClean="0"/>
              <a:t>comparably</a:t>
            </a:r>
            <a:r>
              <a:rPr lang="de-DE" dirty="0" smtClean="0"/>
              <a:t> </a:t>
            </a:r>
            <a:r>
              <a:rPr lang="de-DE" dirty="0" err="1" smtClean="0"/>
              <a:t>slow</a:t>
            </a:r>
            <a:r>
              <a:rPr lang="de-DE" dirty="0" smtClean="0"/>
              <a:t/>
            </a:r>
            <a:br>
              <a:rPr lang="de-DE" dirty="0" smtClean="0"/>
            </a:br>
            <a:r>
              <a:rPr lang="de-DE" dirty="0" smtClean="0"/>
              <a:t>      </a:t>
            </a:r>
            <a:r>
              <a:rPr lang="de-DE" sz="2400" dirty="0" err="1" smtClean="0"/>
              <a:t>detect</a:t>
            </a:r>
            <a:r>
              <a:rPr lang="de-DE" sz="2400" dirty="0" smtClean="0"/>
              <a:t> </a:t>
            </a:r>
            <a:r>
              <a:rPr lang="de-DE" sz="2400" dirty="0" err="1" smtClean="0"/>
              <a:t>them</a:t>
            </a:r>
            <a:r>
              <a:rPr lang="de-DE" sz="2400" dirty="0" smtClean="0"/>
              <a:t> </a:t>
            </a:r>
            <a:r>
              <a:rPr lang="de-DE" sz="2400" dirty="0" err="1" smtClean="0"/>
              <a:t>once</a:t>
            </a:r>
            <a:r>
              <a:rPr lang="de-DE" sz="2400" dirty="0" smtClean="0"/>
              <a:t> </a:t>
            </a:r>
            <a:r>
              <a:rPr lang="de-DE" sz="2400" dirty="0" err="1" smtClean="0"/>
              <a:t>and</a:t>
            </a:r>
            <a:r>
              <a:rPr lang="de-DE" sz="2400" dirty="0" smtClean="0"/>
              <a:t> </a:t>
            </a:r>
            <a:r>
              <a:rPr lang="de-DE" sz="2400" dirty="0" err="1" smtClean="0"/>
              <a:t>then</a:t>
            </a:r>
            <a:r>
              <a:rPr lang="de-DE" sz="2400" dirty="0" smtClean="0"/>
              <a:t> </a:t>
            </a:r>
            <a:r>
              <a:rPr lang="de-DE" sz="2400" dirty="0" err="1" smtClean="0"/>
              <a:t>track</a:t>
            </a:r>
            <a:r>
              <a:rPr lang="de-DE" sz="2400" dirty="0" smtClean="0"/>
              <a:t> </a:t>
            </a:r>
            <a:r>
              <a:rPr lang="de-DE" sz="2400" dirty="0" err="1" smtClean="0"/>
              <a:t>them</a:t>
            </a:r>
            <a:r>
              <a:rPr lang="de-DE" sz="2400" dirty="0" smtClean="0"/>
              <a:t/>
            </a:r>
            <a:br>
              <a:rPr lang="de-DE" sz="2400" dirty="0" smtClean="0"/>
            </a:br>
            <a:r>
              <a:rPr lang="de-DE" sz="1400" dirty="0" smtClean="0"/>
              <a:t> </a:t>
            </a:r>
            <a:endParaRPr lang="de-DE" dirty="0" smtClean="0"/>
          </a:p>
          <a:p>
            <a:pPr lvl="1"/>
            <a:r>
              <a:rPr lang="de-DE" dirty="0" err="1" smtClean="0"/>
              <a:t>Robotic</a:t>
            </a:r>
            <a:r>
              <a:rPr lang="de-DE" dirty="0" smtClean="0"/>
              <a:t> </a:t>
            </a:r>
            <a:r>
              <a:rPr lang="de-DE" dirty="0" err="1" smtClean="0"/>
              <a:t>applications</a:t>
            </a:r>
            <a:r>
              <a:rPr lang="de-DE" dirty="0" smtClean="0"/>
              <a:t> </a:t>
            </a:r>
            <a:r>
              <a:rPr lang="de-DE" dirty="0" err="1" smtClean="0"/>
              <a:t>often</a:t>
            </a:r>
            <a:r>
              <a:rPr lang="de-DE" dirty="0" smtClean="0"/>
              <a:t> </a:t>
            </a:r>
            <a:r>
              <a:rPr lang="de-DE" dirty="0" err="1" smtClean="0"/>
              <a:t>require</a:t>
            </a:r>
            <a:r>
              <a:rPr lang="de-DE" dirty="0" smtClean="0"/>
              <a:t> a </a:t>
            </a:r>
            <a:r>
              <a:rPr lang="de-DE" dirty="0" err="1" smtClean="0"/>
              <a:t>lot</a:t>
            </a:r>
            <a:r>
              <a:rPr lang="de-DE" dirty="0" smtClean="0"/>
              <a:t> </a:t>
            </a:r>
            <a:r>
              <a:rPr lang="de-DE" dirty="0" err="1" smtClean="0"/>
              <a:t>of</a:t>
            </a:r>
            <a:r>
              <a:rPr lang="de-DE" dirty="0" smtClean="0"/>
              <a:t> </a:t>
            </a:r>
            <a:r>
              <a:rPr lang="de-DE" dirty="0" err="1" smtClean="0"/>
              <a:t>steps</a:t>
            </a:r>
            <a:r>
              <a:rPr lang="de-DE" dirty="0" smtClean="0"/>
              <a:t> </a:t>
            </a:r>
            <a:br>
              <a:rPr lang="de-DE" dirty="0" smtClean="0"/>
            </a:br>
            <a:r>
              <a:rPr lang="de-DE" dirty="0" smtClean="0"/>
              <a:t>      </a:t>
            </a:r>
            <a:r>
              <a:rPr lang="de-DE" sz="2400" dirty="0" err="1" smtClean="0"/>
              <a:t>the</a:t>
            </a:r>
            <a:r>
              <a:rPr lang="de-DE" sz="2400" dirty="0" smtClean="0"/>
              <a:t> </a:t>
            </a:r>
            <a:r>
              <a:rPr lang="de-DE" sz="2400" dirty="0" err="1" smtClean="0"/>
              <a:t>less</a:t>
            </a:r>
            <a:r>
              <a:rPr lang="de-DE" sz="2400" dirty="0" smtClean="0"/>
              <a:t> time </a:t>
            </a:r>
            <a:r>
              <a:rPr lang="de-DE" sz="2400" dirty="0" err="1" smtClean="0"/>
              <a:t>we</a:t>
            </a:r>
            <a:r>
              <a:rPr lang="de-DE" sz="2400" dirty="0" smtClean="0"/>
              <a:t> </a:t>
            </a:r>
            <a:r>
              <a:rPr lang="de-DE" sz="2400" dirty="0" err="1" smtClean="0"/>
              <a:t>spend</a:t>
            </a:r>
            <a:r>
              <a:rPr lang="de-DE" sz="2400" dirty="0" smtClean="0"/>
              <a:t> on </a:t>
            </a:r>
            <a:r>
              <a:rPr lang="de-DE" sz="2400" dirty="0" err="1" smtClean="0"/>
              <a:t>object</a:t>
            </a:r>
            <a:r>
              <a:rPr lang="de-DE" sz="2400" dirty="0" smtClean="0"/>
              <a:t> </a:t>
            </a:r>
            <a:r>
              <a:rPr lang="de-DE" sz="2400" dirty="0" err="1" smtClean="0"/>
              <a:t>detection</a:t>
            </a:r>
            <a:r>
              <a:rPr lang="de-DE" sz="2400" dirty="0" smtClean="0"/>
              <a:t>/</a:t>
            </a:r>
            <a:r>
              <a:rPr lang="de-DE" sz="2400" dirty="0" err="1" smtClean="0"/>
              <a:t>tracking</a:t>
            </a:r>
            <a:r>
              <a:rPr lang="de-DE" sz="2400" dirty="0" smtClean="0"/>
              <a:t> </a:t>
            </a:r>
            <a:endParaRPr lang="de-DE" dirty="0" smtClean="0"/>
          </a:p>
          <a:p>
            <a:pPr lvl="2"/>
            <a:r>
              <a:rPr lang="de-DE" sz="2000" dirty="0" err="1" smtClean="0"/>
              <a:t>the</a:t>
            </a:r>
            <a:r>
              <a:rPr lang="de-DE" sz="2000" dirty="0" smtClean="0"/>
              <a:t> </a:t>
            </a:r>
            <a:r>
              <a:rPr lang="de-DE" sz="2000" dirty="0" err="1" smtClean="0"/>
              <a:t>more</a:t>
            </a:r>
            <a:r>
              <a:rPr lang="de-DE" sz="2000" dirty="0" smtClean="0"/>
              <a:t> time </a:t>
            </a:r>
            <a:r>
              <a:rPr lang="de-DE" sz="2000" dirty="0" err="1" smtClean="0"/>
              <a:t>we</a:t>
            </a:r>
            <a:r>
              <a:rPr lang="de-DE" sz="2000" dirty="0" smtClean="0"/>
              <a:t> </a:t>
            </a:r>
            <a:r>
              <a:rPr lang="de-DE" sz="2000" dirty="0" err="1" smtClean="0"/>
              <a:t>can</a:t>
            </a:r>
            <a:r>
              <a:rPr lang="de-DE" sz="2000" dirty="0" smtClean="0"/>
              <a:t> </a:t>
            </a:r>
            <a:r>
              <a:rPr lang="de-DE" sz="2000" dirty="0" err="1" smtClean="0"/>
              <a:t>spend</a:t>
            </a:r>
            <a:r>
              <a:rPr lang="de-DE" sz="2000" dirty="0" smtClean="0"/>
              <a:t> on </a:t>
            </a:r>
            <a:r>
              <a:rPr lang="de-DE" sz="2000" dirty="0" err="1" smtClean="0"/>
              <a:t>other</a:t>
            </a:r>
            <a:r>
              <a:rPr lang="de-DE" sz="2000" dirty="0" smtClean="0"/>
              <a:t> </a:t>
            </a:r>
            <a:r>
              <a:rPr lang="de-DE" sz="2000" dirty="0" err="1" smtClean="0"/>
              <a:t>things</a:t>
            </a:r>
            <a:r>
              <a:rPr lang="de-DE" sz="2000" dirty="0" smtClean="0"/>
              <a:t> </a:t>
            </a:r>
            <a:r>
              <a:rPr lang="de-DE" sz="2000" dirty="0" err="1" smtClean="0"/>
              <a:t>or</a:t>
            </a:r>
            <a:endParaRPr lang="de-DE" sz="2000" dirty="0" smtClean="0"/>
          </a:p>
          <a:p>
            <a:pPr lvl="2"/>
            <a:r>
              <a:rPr lang="de-DE" sz="2000" dirty="0" err="1" smtClean="0"/>
              <a:t>the</a:t>
            </a:r>
            <a:r>
              <a:rPr lang="de-DE" sz="2000" dirty="0" smtClean="0"/>
              <a:t> </a:t>
            </a:r>
            <a:r>
              <a:rPr lang="de-DE" sz="2000" dirty="0" err="1" smtClean="0"/>
              <a:t>faster</a:t>
            </a:r>
            <a:r>
              <a:rPr lang="de-DE" sz="2000" dirty="0" smtClean="0"/>
              <a:t> </a:t>
            </a:r>
            <a:r>
              <a:rPr lang="de-DE" sz="2000" dirty="0" err="1" smtClean="0"/>
              <a:t>the</a:t>
            </a:r>
            <a:r>
              <a:rPr lang="de-DE" sz="2000" dirty="0" smtClean="0"/>
              <a:t> </a:t>
            </a:r>
            <a:r>
              <a:rPr lang="de-DE" sz="2000" dirty="0" err="1" smtClean="0"/>
              <a:t>whole</a:t>
            </a:r>
            <a:r>
              <a:rPr lang="de-DE" sz="2000" dirty="0" smtClean="0"/>
              <a:t> </a:t>
            </a:r>
            <a:r>
              <a:rPr lang="de-DE" sz="2000" dirty="0" err="1" smtClean="0"/>
              <a:t>task</a:t>
            </a:r>
            <a:r>
              <a:rPr lang="de-DE" sz="2000" dirty="0" smtClean="0"/>
              <a:t> </a:t>
            </a:r>
            <a:r>
              <a:rPr lang="de-DE" sz="2000" dirty="0" err="1" smtClean="0"/>
              <a:t>finishes</a:t>
            </a:r>
            <a:endParaRPr lang="de-DE" sz="2000" dirty="0" smtClean="0"/>
          </a:p>
          <a:p>
            <a:pPr>
              <a:buNone/>
            </a:pPr>
            <a:endParaRPr lang="de-DE" dirty="0"/>
          </a:p>
        </p:txBody>
      </p:sp>
      <p:cxnSp>
        <p:nvCxnSpPr>
          <p:cNvPr id="5" name="Gerade Verbindung mit Pfeil 4"/>
          <p:cNvCxnSpPr/>
          <p:nvPr/>
        </p:nvCxnSpPr>
        <p:spPr>
          <a:xfrm>
            <a:off x="1331640" y="3068960"/>
            <a:ext cx="36004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a:off x="1331640" y="4221088"/>
            <a:ext cx="36004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b="1" dirty="0" smtClean="0"/>
              <a:t>Adaptive Linear </a:t>
            </a:r>
            <a:r>
              <a:rPr lang="de-DE" b="1" dirty="0" err="1" smtClean="0"/>
              <a:t>Predictors</a:t>
            </a:r>
            <a:r>
              <a:rPr lang="de-DE" dirty="0" smtClean="0"/>
              <a:t/>
            </a:r>
            <a:br>
              <a:rPr lang="de-DE" dirty="0" smtClean="0"/>
            </a:br>
            <a:r>
              <a:rPr lang="de-DE" sz="3600" dirty="0" smtClean="0"/>
              <a:t>Motivation</a:t>
            </a:r>
            <a:endParaRPr lang="de-DE" dirty="0"/>
          </a:p>
        </p:txBody>
      </p:sp>
      <p:sp>
        <p:nvSpPr>
          <p:cNvPr id="3" name="Inhaltsplatzhalter 2"/>
          <p:cNvSpPr>
            <a:spLocks noGrp="1"/>
          </p:cNvSpPr>
          <p:nvPr>
            <p:ph idx="1"/>
          </p:nvPr>
        </p:nvSpPr>
        <p:spPr/>
        <p:txBody>
          <a:bodyPr>
            <a:normAutofit/>
          </a:bodyPr>
          <a:lstStyle/>
          <a:p>
            <a:r>
              <a:rPr lang="de-DE" sz="2800" dirty="0" err="1" smtClean="0"/>
              <a:t>Distribute</a:t>
            </a:r>
            <a:r>
              <a:rPr lang="de-DE" sz="2800" dirty="0" smtClean="0"/>
              <a:t> </a:t>
            </a:r>
            <a:r>
              <a:rPr lang="de-DE" sz="2800" dirty="0" err="1" smtClean="0"/>
              <a:t>learning</a:t>
            </a:r>
            <a:r>
              <a:rPr lang="de-DE" sz="2800" dirty="0" smtClean="0"/>
              <a:t> </a:t>
            </a:r>
            <a:r>
              <a:rPr lang="de-DE" sz="2800" dirty="0" err="1" smtClean="0"/>
              <a:t>of</a:t>
            </a:r>
            <a:r>
              <a:rPr lang="de-DE" sz="2800" dirty="0" smtClean="0"/>
              <a:t> large </a:t>
            </a:r>
            <a:r>
              <a:rPr lang="de-DE" sz="2800" dirty="0" err="1" smtClean="0"/>
              <a:t>templates</a:t>
            </a:r>
            <a:r>
              <a:rPr lang="de-DE" sz="2800" dirty="0" smtClean="0"/>
              <a:t> </a:t>
            </a:r>
            <a:r>
              <a:rPr lang="de-DE" sz="2800" dirty="0" err="1" smtClean="0"/>
              <a:t>over</a:t>
            </a:r>
            <a:r>
              <a:rPr lang="de-DE" sz="2800" dirty="0" smtClean="0"/>
              <a:t> </a:t>
            </a:r>
            <a:r>
              <a:rPr lang="de-DE" sz="2800" dirty="0" err="1" smtClean="0"/>
              <a:t>several</a:t>
            </a:r>
            <a:r>
              <a:rPr lang="de-DE" sz="2800" dirty="0" smtClean="0"/>
              <a:t> </a:t>
            </a:r>
            <a:r>
              <a:rPr lang="de-DE" sz="2800" dirty="0" err="1" smtClean="0"/>
              <a:t>frames</a:t>
            </a:r>
            <a:r>
              <a:rPr lang="de-DE" sz="2800" dirty="0" smtClean="0"/>
              <a:t> </a:t>
            </a:r>
            <a:r>
              <a:rPr lang="de-DE" sz="2800" dirty="0" err="1" smtClean="0"/>
              <a:t>while</a:t>
            </a:r>
            <a:r>
              <a:rPr lang="de-DE" sz="2800" dirty="0" smtClean="0"/>
              <a:t> </a:t>
            </a:r>
            <a:r>
              <a:rPr lang="de-DE" sz="2800" dirty="0" err="1" smtClean="0"/>
              <a:t>tracking</a:t>
            </a:r>
            <a:r>
              <a:rPr lang="de-DE" sz="2800" dirty="0" smtClean="0"/>
              <a:t/>
            </a:r>
            <a:br>
              <a:rPr lang="de-DE" sz="2800" dirty="0" smtClean="0"/>
            </a:br>
            <a:r>
              <a:rPr lang="de-DE" sz="1100" dirty="0" smtClean="0"/>
              <a:t> </a:t>
            </a:r>
            <a:endParaRPr lang="de-DE" sz="2800" dirty="0" smtClean="0"/>
          </a:p>
          <a:p>
            <a:r>
              <a:rPr lang="de-DE" sz="2800" dirty="0" err="1" smtClean="0"/>
              <a:t>Adapt</a:t>
            </a:r>
            <a:r>
              <a:rPr lang="de-DE" sz="2800" dirty="0" smtClean="0"/>
              <a:t> </a:t>
            </a:r>
            <a:r>
              <a:rPr lang="de-DE" sz="2800" dirty="0" err="1" smtClean="0"/>
              <a:t>the</a:t>
            </a:r>
            <a:r>
              <a:rPr lang="de-DE" sz="2800" dirty="0" smtClean="0"/>
              <a:t> </a:t>
            </a:r>
            <a:r>
              <a:rPr lang="de-DE" sz="2800" dirty="0" err="1" smtClean="0"/>
              <a:t>template</a:t>
            </a:r>
            <a:r>
              <a:rPr lang="de-DE" sz="2800" dirty="0" smtClean="0"/>
              <a:t> </a:t>
            </a:r>
            <a:r>
              <a:rPr lang="de-DE" sz="2800" dirty="0" err="1" smtClean="0"/>
              <a:t>shape</a:t>
            </a:r>
            <a:r>
              <a:rPr lang="de-DE" sz="2800" dirty="0" smtClean="0"/>
              <a:t> </a:t>
            </a:r>
            <a:r>
              <a:rPr lang="de-DE" sz="2800" dirty="0" err="1" smtClean="0"/>
              <a:t>with</a:t>
            </a:r>
            <a:r>
              <a:rPr lang="de-DE" sz="2800" dirty="0" smtClean="0"/>
              <a:t> </a:t>
            </a:r>
            <a:r>
              <a:rPr lang="de-DE" sz="2800" dirty="0" err="1" smtClean="0"/>
              <a:t>regard</a:t>
            </a:r>
            <a:r>
              <a:rPr lang="de-DE" sz="2800" dirty="0" smtClean="0"/>
              <a:t> </a:t>
            </a:r>
            <a:r>
              <a:rPr lang="de-DE" sz="2800" dirty="0" err="1" smtClean="0"/>
              <a:t>to</a:t>
            </a:r>
            <a:r>
              <a:rPr lang="de-DE" sz="2800" dirty="0" smtClean="0"/>
              <a:t> </a:t>
            </a:r>
          </a:p>
          <a:p>
            <a:pPr lvl="1"/>
            <a:r>
              <a:rPr lang="de-DE" sz="2400" dirty="0" err="1" smtClean="0"/>
              <a:t>suitable</a:t>
            </a:r>
            <a:r>
              <a:rPr lang="de-DE" sz="2400" dirty="0" smtClean="0"/>
              <a:t> </a:t>
            </a:r>
            <a:r>
              <a:rPr lang="de-DE" sz="2400" dirty="0" err="1" smtClean="0"/>
              <a:t>texture</a:t>
            </a:r>
            <a:r>
              <a:rPr lang="de-DE" sz="2400" dirty="0" smtClean="0"/>
              <a:t> in </a:t>
            </a:r>
            <a:r>
              <a:rPr lang="de-DE" sz="2400" dirty="0" err="1" smtClean="0"/>
              <a:t>the</a:t>
            </a:r>
            <a:r>
              <a:rPr lang="de-DE" sz="2400" dirty="0" smtClean="0"/>
              <a:t> </a:t>
            </a:r>
            <a:r>
              <a:rPr lang="de-DE" sz="2400" dirty="0" err="1" smtClean="0"/>
              <a:t>scene</a:t>
            </a:r>
            <a:r>
              <a:rPr lang="de-DE" sz="2400" dirty="0" smtClean="0"/>
              <a:t> </a:t>
            </a:r>
            <a:r>
              <a:rPr lang="de-DE" sz="2400" dirty="0" err="1" smtClean="0"/>
              <a:t>and</a:t>
            </a:r>
            <a:r>
              <a:rPr lang="de-DE" sz="2400" dirty="0" smtClean="0"/>
              <a:t> </a:t>
            </a:r>
          </a:p>
          <a:p>
            <a:pPr lvl="1"/>
            <a:r>
              <a:rPr lang="de-DE" sz="2400" dirty="0" err="1" smtClean="0"/>
              <a:t>the</a:t>
            </a:r>
            <a:r>
              <a:rPr lang="de-DE" sz="2400" dirty="0" smtClean="0"/>
              <a:t> </a:t>
            </a:r>
            <a:r>
              <a:rPr lang="de-DE" sz="2400" dirty="0" err="1" smtClean="0"/>
              <a:t>current</a:t>
            </a:r>
            <a:r>
              <a:rPr lang="de-DE" sz="2400" dirty="0" smtClean="0"/>
              <a:t> </a:t>
            </a:r>
            <a:r>
              <a:rPr lang="de-DE" sz="2400" dirty="0" err="1" smtClean="0"/>
              <a:t>field</a:t>
            </a:r>
            <a:r>
              <a:rPr lang="de-DE" sz="2400" dirty="0" smtClean="0"/>
              <a:t> </a:t>
            </a:r>
            <a:r>
              <a:rPr lang="de-DE" sz="2400" dirty="0" err="1" smtClean="0"/>
              <a:t>of</a:t>
            </a:r>
            <a:r>
              <a:rPr lang="de-DE" sz="2400" dirty="0" smtClean="0"/>
              <a:t> </a:t>
            </a:r>
            <a:r>
              <a:rPr lang="de-DE" sz="2400" dirty="0" err="1" smtClean="0"/>
              <a:t>view</a:t>
            </a:r>
            <a:endParaRPr lang="de-DE" sz="2400" dirty="0" smtClean="0"/>
          </a:p>
        </p:txBody>
      </p:sp>
      <p:pic>
        <p:nvPicPr>
          <p:cNvPr id="2053" name="Picture 5"/>
          <p:cNvPicPr>
            <a:picLocks noChangeAspect="1" noChangeArrowheads="1"/>
          </p:cNvPicPr>
          <p:nvPr/>
        </p:nvPicPr>
        <p:blipFill>
          <a:blip r:embed="rId3" cstate="print"/>
          <a:srcRect/>
          <a:stretch>
            <a:fillRect/>
          </a:stretch>
        </p:blipFill>
        <p:spPr bwMode="auto">
          <a:xfrm>
            <a:off x="319857" y="4450704"/>
            <a:ext cx="2667967" cy="2001600"/>
          </a:xfrm>
          <a:prstGeom prst="rect">
            <a:avLst/>
          </a:prstGeom>
          <a:noFill/>
          <a:ln w="9525">
            <a:noFill/>
            <a:miter lim="800000"/>
            <a:headEnd/>
            <a:tailEnd/>
          </a:ln>
        </p:spPr>
      </p:pic>
      <p:pic>
        <p:nvPicPr>
          <p:cNvPr id="2054" name="Picture 6"/>
          <p:cNvPicPr>
            <a:picLocks noChangeAspect="1" noChangeArrowheads="1"/>
          </p:cNvPicPr>
          <p:nvPr/>
        </p:nvPicPr>
        <p:blipFill>
          <a:blip r:embed="rId4" cstate="print"/>
          <a:srcRect/>
          <a:stretch>
            <a:fillRect/>
          </a:stretch>
        </p:blipFill>
        <p:spPr bwMode="auto">
          <a:xfrm>
            <a:off x="3239021" y="4450704"/>
            <a:ext cx="2662238" cy="2000250"/>
          </a:xfrm>
          <a:prstGeom prst="rect">
            <a:avLst/>
          </a:prstGeom>
          <a:noFill/>
          <a:ln w="9525">
            <a:noFill/>
            <a:miter lim="800000"/>
            <a:headEnd/>
            <a:tailEnd/>
          </a:ln>
        </p:spPr>
      </p:pic>
      <p:pic>
        <p:nvPicPr>
          <p:cNvPr id="2055" name="Picture 7"/>
          <p:cNvPicPr>
            <a:picLocks noChangeAspect="1" noChangeArrowheads="1"/>
          </p:cNvPicPr>
          <p:nvPr/>
        </p:nvPicPr>
        <p:blipFill>
          <a:blip r:embed="rId5" cstate="print"/>
          <a:srcRect/>
          <a:stretch>
            <a:fillRect/>
          </a:stretch>
        </p:blipFill>
        <p:spPr bwMode="auto">
          <a:xfrm>
            <a:off x="6155853" y="4450705"/>
            <a:ext cx="2664619" cy="2002631"/>
          </a:xfrm>
          <a:prstGeom prst="rect">
            <a:avLst/>
          </a:prstGeom>
          <a:noFill/>
          <a:ln w="9525">
            <a:noFill/>
            <a:miter lim="800000"/>
            <a:headEnd/>
            <a:tailEnd/>
          </a:ln>
        </p:spPr>
      </p:pic>
      <p:sp>
        <p:nvSpPr>
          <p:cNvPr id="7" name="Textfeld 6"/>
          <p:cNvSpPr txBox="1"/>
          <p:nvPr/>
        </p:nvSpPr>
        <p:spPr>
          <a:xfrm>
            <a:off x="467544" y="6464369"/>
            <a:ext cx="5499904" cy="276999"/>
          </a:xfrm>
          <a:prstGeom prst="rect">
            <a:avLst/>
          </a:prstGeom>
          <a:noFill/>
        </p:spPr>
        <p:txBody>
          <a:bodyPr wrap="none" rtlCol="0">
            <a:spAutoFit/>
          </a:bodyPr>
          <a:lstStyle/>
          <a:p>
            <a:r>
              <a:rPr lang="en-US" sz="1200" dirty="0" smtClean="0"/>
              <a:t>S. </a:t>
            </a:r>
            <a:r>
              <a:rPr lang="en-US" sz="1200" dirty="0" err="1" smtClean="0"/>
              <a:t>Holzer</a:t>
            </a:r>
            <a:r>
              <a:rPr lang="en-US" sz="1200" dirty="0" smtClean="0"/>
              <a:t>, S. </a:t>
            </a:r>
            <a:r>
              <a:rPr lang="en-US" sz="1200" dirty="0" err="1" smtClean="0"/>
              <a:t>Ilic</a:t>
            </a:r>
            <a:r>
              <a:rPr lang="en-US" sz="1200" dirty="0" smtClean="0"/>
              <a:t> and N. </a:t>
            </a:r>
            <a:r>
              <a:rPr lang="en-US" sz="1200" dirty="0" err="1" smtClean="0"/>
              <a:t>Navab</a:t>
            </a:r>
            <a:r>
              <a:rPr lang="en-US" sz="1200" dirty="0" smtClean="0"/>
              <a:t>. Adaptive Linear Predictors for Real-Time Tracking, 2010.</a:t>
            </a:r>
            <a:endParaRPr lang="de-DE" sz="1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b="1" dirty="0" smtClean="0"/>
              <a:t>Adaptive Linear </a:t>
            </a:r>
            <a:r>
              <a:rPr lang="de-DE" b="1" dirty="0" err="1" smtClean="0"/>
              <a:t>Predictors</a:t>
            </a:r>
            <a:r>
              <a:rPr lang="de-DE" dirty="0" smtClean="0"/>
              <a:t/>
            </a:r>
            <a:br>
              <a:rPr lang="de-DE" dirty="0" smtClean="0"/>
            </a:br>
            <a:r>
              <a:rPr lang="de-DE" sz="3600" dirty="0" smtClean="0"/>
              <a:t>Motivation</a:t>
            </a:r>
            <a:endParaRPr lang="de-DE" dirty="0"/>
          </a:p>
        </p:txBody>
      </p:sp>
      <p:pic>
        <p:nvPicPr>
          <p:cNvPr id="5" name="graffiti.avi">
            <a:hlinkClick r:id="" action="ppaction://media"/>
          </p:cNvPr>
          <p:cNvPicPr>
            <a:picLocks noGrp="1" noRot="1" noChangeAspect="1"/>
          </p:cNvPicPr>
          <p:nvPr>
            <p:ph idx="1"/>
            <a:videoFile r:link="rId1"/>
          </p:nvPr>
        </p:nvPicPr>
        <p:blipFill>
          <a:blip r:embed="rId4" cstate="print"/>
          <a:stretch>
            <a:fillRect/>
          </a:stretch>
        </p:blipFill>
        <p:spPr>
          <a:xfrm>
            <a:off x="1500336" y="1737320"/>
            <a:ext cx="6096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24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b="1" dirty="0" smtClean="0"/>
              <a:t>Adaptive Linear </a:t>
            </a:r>
            <a:r>
              <a:rPr lang="de-DE" b="1" dirty="0" err="1" smtClean="0"/>
              <a:t>Predictors</a:t>
            </a:r>
            <a:r>
              <a:rPr lang="de-DE" dirty="0" smtClean="0"/>
              <a:t/>
            </a:r>
            <a:br>
              <a:rPr lang="de-DE" dirty="0" smtClean="0"/>
            </a:br>
            <a:r>
              <a:rPr lang="de-DE" sz="3600" dirty="0" smtClean="0"/>
              <a:t>Motivation</a:t>
            </a:r>
            <a:endParaRPr lang="de-DE" dirty="0"/>
          </a:p>
        </p:txBody>
      </p:sp>
      <p:pic>
        <p:nvPicPr>
          <p:cNvPr id="6" name="zimmermann_phone2.avi">
            <a:hlinkClick r:id="" action="ppaction://media"/>
          </p:cNvPr>
          <p:cNvPicPr>
            <a:picLocks noGrp="1" noRot="1" noChangeAspect="1"/>
          </p:cNvPicPr>
          <p:nvPr>
            <p:ph idx="1"/>
            <a:videoFile r:link="rId1"/>
          </p:nvPr>
        </p:nvPicPr>
        <p:blipFill>
          <a:blip r:embed="rId4" cstate="print"/>
          <a:stretch>
            <a:fillRect/>
          </a:stretch>
        </p:blipFill>
        <p:spPr>
          <a:xfrm>
            <a:off x="1500336" y="1737320"/>
            <a:ext cx="6096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64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b="1" dirty="0" smtClean="0"/>
              <a:t>Adaptive Linear </a:t>
            </a:r>
            <a:r>
              <a:rPr lang="de-DE" b="1" dirty="0" err="1" smtClean="0"/>
              <a:t>Predictors</a:t>
            </a:r>
            <a:r>
              <a:rPr lang="de-DE" dirty="0" smtClean="0"/>
              <a:t/>
            </a:r>
            <a:br>
              <a:rPr lang="de-DE" dirty="0" smtClean="0"/>
            </a:br>
            <a:r>
              <a:rPr lang="de-DE" sz="3600" dirty="0" smtClean="0"/>
              <a:t>Motivation</a:t>
            </a:r>
            <a:endParaRPr lang="de-DE" dirty="0"/>
          </a:p>
        </p:txBody>
      </p:sp>
      <p:pic>
        <p:nvPicPr>
          <p:cNvPr id="5" name="posters.avi">
            <a:hlinkClick r:id="" action="ppaction://media"/>
          </p:cNvPr>
          <p:cNvPicPr>
            <a:picLocks noGrp="1" noRot="1" noChangeAspect="1"/>
          </p:cNvPicPr>
          <p:nvPr>
            <p:ph idx="1"/>
            <a:videoFile r:link="rId1"/>
          </p:nvPr>
        </p:nvPicPr>
        <p:blipFill>
          <a:blip r:embed="rId4" cstate="print"/>
          <a:stretch>
            <a:fillRect/>
          </a:stretch>
        </p:blipFill>
        <p:spPr>
          <a:xfrm>
            <a:off x="1500336" y="1772816"/>
            <a:ext cx="6096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64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b="1" dirty="0" smtClean="0"/>
              <a:t>Adaptive Linear </a:t>
            </a:r>
            <a:r>
              <a:rPr lang="de-DE" b="1" dirty="0" err="1" smtClean="0"/>
              <a:t>Predictors</a:t>
            </a:r>
            <a:r>
              <a:rPr lang="de-DE" dirty="0" smtClean="0"/>
              <a:t/>
            </a:r>
            <a:br>
              <a:rPr lang="de-DE" dirty="0" smtClean="0"/>
            </a:br>
            <a:r>
              <a:rPr lang="de-DE" sz="3600" dirty="0" err="1" smtClean="0"/>
              <a:t>Subsets</a:t>
            </a:r>
            <a:endParaRPr lang="de-DE" dirty="0"/>
          </a:p>
        </p:txBody>
      </p:sp>
      <p:sp>
        <p:nvSpPr>
          <p:cNvPr id="3" name="Inhaltsplatzhalter 2"/>
          <p:cNvSpPr>
            <a:spLocks noGrp="1"/>
          </p:cNvSpPr>
          <p:nvPr>
            <p:ph idx="1"/>
          </p:nvPr>
        </p:nvSpPr>
        <p:spPr/>
        <p:txBody>
          <a:bodyPr>
            <a:normAutofit/>
          </a:bodyPr>
          <a:lstStyle/>
          <a:p>
            <a:r>
              <a:rPr lang="de-DE" sz="2800" dirty="0" smtClean="0"/>
              <a:t>Sample </a:t>
            </a:r>
            <a:r>
              <a:rPr lang="de-DE" sz="2800" dirty="0" err="1" smtClean="0"/>
              <a:t>points</a:t>
            </a:r>
            <a:r>
              <a:rPr lang="de-DE" sz="2800" dirty="0" smtClean="0"/>
              <a:t> </a:t>
            </a:r>
            <a:r>
              <a:rPr lang="de-DE" sz="2800" dirty="0" err="1" smtClean="0"/>
              <a:t>are</a:t>
            </a:r>
            <a:r>
              <a:rPr lang="de-DE" sz="2800" dirty="0" smtClean="0"/>
              <a:t> </a:t>
            </a:r>
            <a:r>
              <a:rPr lang="de-DE" sz="2800" dirty="0" err="1" smtClean="0"/>
              <a:t>grouped</a:t>
            </a:r>
            <a:r>
              <a:rPr lang="de-DE" sz="2800" dirty="0" smtClean="0"/>
              <a:t> </a:t>
            </a:r>
            <a:r>
              <a:rPr lang="de-DE" sz="2800" dirty="0" err="1" smtClean="0"/>
              <a:t>into</a:t>
            </a:r>
            <a:r>
              <a:rPr lang="de-DE" sz="2800" dirty="0" smtClean="0"/>
              <a:t> </a:t>
            </a:r>
            <a:br>
              <a:rPr lang="de-DE" sz="2800" dirty="0" smtClean="0"/>
            </a:br>
            <a:r>
              <a:rPr lang="de-DE" sz="2800" dirty="0" err="1" smtClean="0"/>
              <a:t>subsets</a:t>
            </a:r>
            <a:r>
              <a:rPr lang="de-DE" sz="2800" dirty="0" smtClean="0"/>
              <a:t> </a:t>
            </a:r>
            <a:r>
              <a:rPr lang="de-DE" sz="2800" dirty="0" err="1" smtClean="0"/>
              <a:t>of</a:t>
            </a:r>
            <a:r>
              <a:rPr lang="de-DE" sz="2800" dirty="0" smtClean="0"/>
              <a:t> 4 </a:t>
            </a:r>
            <a:r>
              <a:rPr lang="de-DE" sz="2800" dirty="0" err="1" smtClean="0"/>
              <a:t>points</a:t>
            </a:r>
            <a:r>
              <a:rPr lang="de-DE" sz="2800" dirty="0" smtClean="0"/>
              <a:t/>
            </a:r>
            <a:br>
              <a:rPr lang="de-DE" sz="2800" dirty="0" smtClean="0"/>
            </a:br>
            <a:r>
              <a:rPr lang="de-DE" sz="2400" dirty="0" smtClean="0"/>
              <a:t>        </a:t>
            </a:r>
            <a:r>
              <a:rPr lang="de-DE" sz="2400" dirty="0" err="1" smtClean="0"/>
              <a:t>only</a:t>
            </a:r>
            <a:r>
              <a:rPr lang="de-DE" sz="2400" dirty="0" smtClean="0"/>
              <a:t> </a:t>
            </a:r>
            <a:r>
              <a:rPr lang="de-DE" sz="2400" dirty="0" err="1" smtClean="0"/>
              <a:t>subsets</a:t>
            </a:r>
            <a:r>
              <a:rPr lang="de-DE" sz="2400" dirty="0" smtClean="0"/>
              <a:t> </a:t>
            </a:r>
            <a:r>
              <a:rPr lang="de-DE" sz="2400" dirty="0" err="1" smtClean="0"/>
              <a:t>are</a:t>
            </a:r>
            <a:r>
              <a:rPr lang="de-DE" sz="2400" dirty="0" smtClean="0"/>
              <a:t> </a:t>
            </a:r>
            <a:r>
              <a:rPr lang="de-DE" sz="2400" dirty="0" err="1" smtClean="0"/>
              <a:t>added</a:t>
            </a:r>
            <a:r>
              <a:rPr lang="de-DE" sz="2400" dirty="0" smtClean="0"/>
              <a:t> </a:t>
            </a:r>
            <a:r>
              <a:rPr lang="de-DE" sz="2400" dirty="0" err="1" smtClean="0"/>
              <a:t>or</a:t>
            </a:r>
            <a:r>
              <a:rPr lang="de-DE" sz="2400" dirty="0" smtClean="0"/>
              <a:t> </a:t>
            </a:r>
            <a:r>
              <a:rPr lang="de-DE" sz="2400" dirty="0" err="1" smtClean="0"/>
              <a:t>removed</a:t>
            </a:r>
            <a:r>
              <a:rPr lang="de-DE" sz="2800" dirty="0" smtClean="0"/>
              <a:t/>
            </a:r>
            <a:br>
              <a:rPr lang="de-DE" sz="2800" dirty="0" smtClean="0"/>
            </a:br>
            <a:r>
              <a:rPr lang="de-DE" sz="1600" dirty="0" smtClean="0"/>
              <a:t> </a:t>
            </a:r>
            <a:endParaRPr lang="de-DE" dirty="0" smtClean="0"/>
          </a:p>
          <a:p>
            <a:r>
              <a:rPr lang="de-DE" sz="2800" dirty="0" err="1" smtClean="0"/>
              <a:t>Normalization</a:t>
            </a:r>
            <a:r>
              <a:rPr lang="de-DE" sz="2800" dirty="0" smtClean="0"/>
              <a:t> </a:t>
            </a:r>
            <a:r>
              <a:rPr lang="de-DE" sz="2800" dirty="0" err="1" smtClean="0"/>
              <a:t>is</a:t>
            </a:r>
            <a:r>
              <a:rPr lang="de-DE" sz="2800" dirty="0" smtClean="0"/>
              <a:t> </a:t>
            </a:r>
            <a:r>
              <a:rPr lang="de-DE" sz="2800" dirty="0" err="1" smtClean="0"/>
              <a:t>applied</a:t>
            </a:r>
            <a:r>
              <a:rPr lang="de-DE" sz="2800" dirty="0" smtClean="0"/>
              <a:t> </a:t>
            </a:r>
            <a:r>
              <a:rPr lang="de-DE" sz="2800" dirty="0" err="1" smtClean="0"/>
              <a:t>locally</a:t>
            </a:r>
            <a:r>
              <a:rPr lang="de-DE" sz="2800" dirty="0" smtClean="0"/>
              <a:t>, not </a:t>
            </a:r>
            <a:r>
              <a:rPr lang="de-DE" sz="2800" dirty="0" err="1" smtClean="0"/>
              <a:t>globally</a:t>
            </a:r>
            <a:r>
              <a:rPr lang="de-DE" sz="2800" dirty="0" smtClean="0"/>
              <a:t/>
            </a:r>
            <a:br>
              <a:rPr lang="de-DE" sz="2800" dirty="0" smtClean="0"/>
            </a:br>
            <a:r>
              <a:rPr lang="de-DE" sz="1050" dirty="0" smtClean="0"/>
              <a:t> </a:t>
            </a:r>
            <a:r>
              <a:rPr lang="de-DE" sz="2800" dirty="0" smtClean="0"/>
              <a:t>      </a:t>
            </a:r>
            <a:r>
              <a:rPr lang="de-DE" sz="2400" dirty="0" err="1" smtClean="0"/>
              <a:t>each</a:t>
            </a:r>
            <a:r>
              <a:rPr lang="de-DE" sz="2400" dirty="0" smtClean="0"/>
              <a:t> </a:t>
            </a:r>
            <a:r>
              <a:rPr lang="de-DE" sz="2400" dirty="0" err="1" smtClean="0"/>
              <a:t>subset</a:t>
            </a:r>
            <a:r>
              <a:rPr lang="de-DE" sz="2400" dirty="0" smtClean="0"/>
              <a:t> </a:t>
            </a:r>
            <a:r>
              <a:rPr lang="de-DE" sz="2400" dirty="0" err="1" smtClean="0"/>
              <a:t>is</a:t>
            </a:r>
            <a:r>
              <a:rPr lang="de-DE" sz="2400" dirty="0" smtClean="0"/>
              <a:t> </a:t>
            </a:r>
            <a:r>
              <a:rPr lang="de-DE" sz="2400" dirty="0" err="1" smtClean="0"/>
              <a:t>normalized</a:t>
            </a:r>
            <a:r>
              <a:rPr lang="de-DE" sz="2400" dirty="0" smtClean="0"/>
              <a:t> </a:t>
            </a:r>
            <a:br>
              <a:rPr lang="de-DE" sz="2400" dirty="0" smtClean="0"/>
            </a:br>
            <a:r>
              <a:rPr lang="de-DE" sz="2400" dirty="0" smtClean="0"/>
              <a:t>       </a:t>
            </a:r>
            <a:r>
              <a:rPr lang="de-DE" sz="2400" dirty="0" err="1" smtClean="0"/>
              <a:t>using</a:t>
            </a:r>
            <a:r>
              <a:rPr lang="de-DE" sz="2400" dirty="0" smtClean="0"/>
              <a:t> </a:t>
            </a:r>
            <a:r>
              <a:rPr lang="de-DE" sz="2400" dirty="0" err="1" smtClean="0"/>
              <a:t>its</a:t>
            </a:r>
            <a:r>
              <a:rPr lang="de-DE" sz="2400" dirty="0" smtClean="0"/>
              <a:t> </a:t>
            </a:r>
            <a:r>
              <a:rPr lang="de-DE" sz="2400" dirty="0" err="1" smtClean="0"/>
              <a:t>neighboring</a:t>
            </a:r>
            <a:r>
              <a:rPr lang="de-DE" sz="2400" dirty="0" smtClean="0"/>
              <a:t> </a:t>
            </a:r>
            <a:r>
              <a:rPr lang="de-DE" sz="2400" dirty="0" err="1" smtClean="0"/>
              <a:t>subsets</a:t>
            </a:r>
            <a:r>
              <a:rPr lang="de-DE" sz="2400" dirty="0" smtClean="0"/>
              <a:t/>
            </a:r>
            <a:br>
              <a:rPr lang="de-DE" sz="2400" dirty="0" smtClean="0"/>
            </a:br>
            <a:r>
              <a:rPr lang="de-DE" sz="1050" dirty="0" smtClean="0"/>
              <a:t> </a:t>
            </a:r>
            <a:r>
              <a:rPr lang="de-DE" sz="2400" dirty="0" smtClean="0"/>
              <a:t/>
            </a:r>
            <a:br>
              <a:rPr lang="de-DE" sz="2400" dirty="0" smtClean="0"/>
            </a:br>
            <a:r>
              <a:rPr lang="de-DE" sz="2400" dirty="0" smtClean="0"/>
              <a:t>       </a:t>
            </a:r>
            <a:r>
              <a:rPr lang="de-DE" sz="2400" dirty="0" err="1" smtClean="0"/>
              <a:t>necessary</a:t>
            </a:r>
            <a:r>
              <a:rPr lang="de-DE" sz="2400" dirty="0" smtClean="0"/>
              <a:t> </a:t>
            </a:r>
            <a:r>
              <a:rPr lang="de-DE" sz="2400" dirty="0" err="1" smtClean="0"/>
              <a:t>since</a:t>
            </a:r>
            <a:r>
              <a:rPr lang="de-DE" sz="2400" dirty="0" smtClean="0"/>
              <a:t> global </a:t>
            </a:r>
            <a:r>
              <a:rPr lang="de-DE" sz="2400" dirty="0" err="1" smtClean="0"/>
              <a:t>mean</a:t>
            </a:r>
            <a:r>
              <a:rPr lang="de-DE" sz="2400" dirty="0" smtClean="0"/>
              <a:t> </a:t>
            </a:r>
            <a:r>
              <a:rPr lang="de-DE" sz="2400" dirty="0" err="1" smtClean="0"/>
              <a:t>and</a:t>
            </a:r>
            <a:r>
              <a:rPr lang="de-DE" sz="2400" dirty="0" smtClean="0"/>
              <a:t> </a:t>
            </a:r>
            <a:br>
              <a:rPr lang="de-DE" sz="2400" dirty="0" smtClean="0"/>
            </a:br>
            <a:r>
              <a:rPr lang="de-DE" sz="2400" dirty="0" smtClean="0"/>
              <a:t>       </a:t>
            </a:r>
            <a:r>
              <a:rPr lang="de-DE" sz="2400" dirty="0" err="1" smtClean="0"/>
              <a:t>standard</a:t>
            </a:r>
            <a:r>
              <a:rPr lang="de-DE" sz="2400" dirty="0" smtClean="0"/>
              <a:t> </a:t>
            </a:r>
            <a:r>
              <a:rPr lang="de-DE" sz="2400" dirty="0" err="1" smtClean="0"/>
              <a:t>deviation</a:t>
            </a:r>
            <a:r>
              <a:rPr lang="de-DE" sz="2400" dirty="0" smtClean="0"/>
              <a:t> </a:t>
            </a:r>
            <a:r>
              <a:rPr lang="de-DE" sz="2400" dirty="0" err="1" smtClean="0"/>
              <a:t>changes</a:t>
            </a:r>
            <a:r>
              <a:rPr lang="de-DE" sz="2400" dirty="0" smtClean="0"/>
              <a:t> </a:t>
            </a:r>
            <a:r>
              <a:rPr lang="de-DE" sz="2400" dirty="0" err="1" smtClean="0"/>
              <a:t>when</a:t>
            </a:r>
            <a:r>
              <a:rPr lang="de-DE" sz="2400" dirty="0" smtClean="0"/>
              <a:t> </a:t>
            </a:r>
            <a:br>
              <a:rPr lang="de-DE" sz="2400" dirty="0" smtClean="0"/>
            </a:br>
            <a:r>
              <a:rPr lang="de-DE" sz="2400" dirty="0" smtClean="0"/>
              <a:t>       </a:t>
            </a:r>
            <a:r>
              <a:rPr lang="de-DE" sz="2400" dirty="0" err="1" smtClean="0"/>
              <a:t>template</a:t>
            </a:r>
            <a:r>
              <a:rPr lang="de-DE" sz="2400" dirty="0" smtClean="0"/>
              <a:t> </a:t>
            </a:r>
            <a:r>
              <a:rPr lang="de-DE" sz="2400" dirty="0" err="1" smtClean="0"/>
              <a:t>shape</a:t>
            </a:r>
            <a:r>
              <a:rPr lang="de-DE" sz="2400" dirty="0" smtClean="0"/>
              <a:t> </a:t>
            </a:r>
            <a:r>
              <a:rPr lang="de-DE" sz="2400" dirty="0" err="1" smtClean="0"/>
              <a:t>changes</a:t>
            </a:r>
            <a:endParaRPr lang="de-DE" sz="2800" dirty="0" smtClean="0"/>
          </a:p>
        </p:txBody>
      </p:sp>
      <p:pic>
        <p:nvPicPr>
          <p:cNvPr id="4" name="Picture 4"/>
          <p:cNvPicPr>
            <a:picLocks noChangeAspect="1" noChangeArrowheads="1"/>
          </p:cNvPicPr>
          <p:nvPr/>
        </p:nvPicPr>
        <p:blipFill>
          <a:blip r:embed="rId3" cstate="print"/>
          <a:srcRect/>
          <a:stretch>
            <a:fillRect/>
          </a:stretch>
        </p:blipFill>
        <p:spPr bwMode="auto">
          <a:xfrm>
            <a:off x="6228184" y="3964508"/>
            <a:ext cx="2551804" cy="2488828"/>
          </a:xfrm>
          <a:prstGeom prst="rect">
            <a:avLst/>
          </a:prstGeom>
          <a:noFill/>
          <a:ln w="9525">
            <a:noFill/>
            <a:miter lim="800000"/>
            <a:headEnd/>
            <a:tailEnd/>
          </a:ln>
        </p:spPr>
      </p:pic>
      <p:cxnSp>
        <p:nvCxnSpPr>
          <p:cNvPr id="5" name="Gerade Verbindung mit Pfeil 4"/>
          <p:cNvCxnSpPr/>
          <p:nvPr/>
        </p:nvCxnSpPr>
        <p:spPr>
          <a:xfrm>
            <a:off x="899592" y="2708920"/>
            <a:ext cx="36004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Gerade Verbindung mit Pfeil 5"/>
          <p:cNvCxnSpPr/>
          <p:nvPr/>
        </p:nvCxnSpPr>
        <p:spPr>
          <a:xfrm>
            <a:off x="899592" y="4795564"/>
            <a:ext cx="36004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a:off x="899592" y="3859460"/>
            <a:ext cx="36004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4" cstate="print"/>
          <a:srcRect/>
          <a:stretch>
            <a:fillRect/>
          </a:stretch>
        </p:blipFill>
        <p:spPr bwMode="auto">
          <a:xfrm>
            <a:off x="7054130" y="1124744"/>
            <a:ext cx="1766342" cy="19512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b="1" dirty="0" smtClean="0"/>
              <a:t>Adaptive Linear </a:t>
            </a:r>
            <a:r>
              <a:rPr lang="de-DE" b="1" dirty="0" err="1" smtClean="0"/>
              <a:t>Predictors</a:t>
            </a:r>
            <a:r>
              <a:rPr lang="de-DE" dirty="0" smtClean="0"/>
              <a:t/>
            </a:r>
            <a:br>
              <a:rPr lang="de-DE" dirty="0" smtClean="0"/>
            </a:br>
            <a:r>
              <a:rPr lang="de-DE" sz="3600" dirty="0" smtClean="0"/>
              <a:t>Template Extension</a:t>
            </a:r>
            <a:endParaRPr lang="de-DE" dirty="0"/>
          </a:p>
        </p:txBody>
      </p:sp>
      <p:sp>
        <p:nvSpPr>
          <p:cNvPr id="3" name="Inhaltsplatzhalter 2"/>
          <p:cNvSpPr>
            <a:spLocks noGrp="1"/>
          </p:cNvSpPr>
          <p:nvPr>
            <p:ph idx="1"/>
          </p:nvPr>
        </p:nvSpPr>
        <p:spPr/>
        <p:txBody>
          <a:bodyPr>
            <a:normAutofit/>
          </a:bodyPr>
          <a:lstStyle/>
          <a:p>
            <a:pPr marL="300038" indent="-300038">
              <a:buNone/>
              <a:tabLst>
                <a:tab pos="300038" algn="l"/>
                <a:tab pos="404813"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Lst>
            </a:pPr>
            <a:r>
              <a:rPr lang="en-US" sz="2400" b="1" dirty="0" smtClean="0"/>
              <a:t>Goal:</a:t>
            </a:r>
            <a:r>
              <a:rPr lang="en-US" sz="2400" dirty="0" smtClean="0"/>
              <a:t> Extend initial template by an extension template</a:t>
            </a:r>
            <a:br>
              <a:rPr lang="en-US" sz="2400" dirty="0" smtClean="0"/>
            </a:br>
            <a:r>
              <a:rPr lang="en-US" sz="1000" dirty="0" smtClean="0"/>
              <a:t> </a:t>
            </a:r>
            <a:endParaRPr lang="en-US" sz="2400" dirty="0" smtClean="0"/>
          </a:p>
          <a:p>
            <a:pPr marL="300038" indent="-300038">
              <a:buFont typeface="Arial" charset="0"/>
              <a:buChar char="•"/>
              <a:tabLst>
                <a:tab pos="300038" algn="l"/>
                <a:tab pos="404813"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Lst>
            </a:pPr>
            <a:r>
              <a:rPr lang="en-US" sz="2000" dirty="0" smtClean="0"/>
              <a:t>Standard approach for single templates:</a:t>
            </a:r>
          </a:p>
          <a:p>
            <a:pPr marL="300038" indent="-300038">
              <a:buFont typeface="Arial" charset="0"/>
              <a:buChar char="•"/>
              <a:tabLst>
                <a:tab pos="300038" algn="l"/>
                <a:tab pos="404813"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Lst>
            </a:pPr>
            <a:endParaRPr lang="en-US" sz="2000" dirty="0" smtClean="0"/>
          </a:p>
          <a:p>
            <a:pPr marL="300038" indent="-300038">
              <a:buFont typeface="Arial" charset="0"/>
              <a:buChar char="•"/>
              <a:tabLst>
                <a:tab pos="300038" algn="l"/>
                <a:tab pos="404813"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Lst>
            </a:pPr>
            <a:endParaRPr lang="en-US" sz="2000" dirty="0" smtClean="0"/>
          </a:p>
          <a:p>
            <a:pPr marL="300038" indent="-300038">
              <a:buNone/>
              <a:tabLst>
                <a:tab pos="300038" algn="l"/>
                <a:tab pos="404813"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Lst>
            </a:pPr>
            <a:endParaRPr lang="en-US" sz="2000" dirty="0" smtClean="0"/>
          </a:p>
          <a:p>
            <a:pPr marL="300038" indent="-300038">
              <a:buFont typeface="Arial" charset="0"/>
              <a:buChar char="•"/>
              <a:tabLst>
                <a:tab pos="300038" algn="l"/>
                <a:tab pos="404813"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Lst>
            </a:pPr>
            <a:r>
              <a:rPr lang="en-US" sz="2000" dirty="0" smtClean="0"/>
              <a:t>Standard approach for combined template:</a:t>
            </a:r>
          </a:p>
          <a:p>
            <a:endParaRPr lang="de-DE" sz="2400" dirty="0"/>
          </a:p>
        </p:txBody>
      </p:sp>
      <p:pic>
        <p:nvPicPr>
          <p:cNvPr id="4" name="Picture 9"/>
          <p:cNvPicPr>
            <a:picLocks noChangeAspect="1" noChangeArrowheads="1"/>
          </p:cNvPicPr>
          <p:nvPr/>
        </p:nvPicPr>
        <p:blipFill>
          <a:blip r:embed="rId3" cstate="print"/>
          <a:srcRect/>
          <a:stretch>
            <a:fillRect/>
          </a:stretch>
        </p:blipFill>
        <p:spPr bwMode="auto">
          <a:xfrm>
            <a:off x="6516216" y="2308249"/>
            <a:ext cx="2084388" cy="2122488"/>
          </a:xfrm>
          <a:prstGeom prst="rect">
            <a:avLst/>
          </a:prstGeom>
          <a:noFill/>
          <a:ln w="9525">
            <a:noFill/>
            <a:miter lim="800000"/>
            <a:headEnd/>
            <a:tailEnd/>
          </a:ln>
        </p:spPr>
      </p:pic>
      <p:pic>
        <p:nvPicPr>
          <p:cNvPr id="5" name="Picture 10"/>
          <p:cNvPicPr>
            <a:picLocks noChangeAspect="1" noChangeArrowheads="1"/>
          </p:cNvPicPr>
          <p:nvPr/>
        </p:nvPicPr>
        <p:blipFill>
          <a:blip r:embed="rId4" cstate="print"/>
          <a:srcRect/>
          <a:stretch>
            <a:fillRect/>
          </a:stretch>
        </p:blipFill>
        <p:spPr bwMode="auto">
          <a:xfrm>
            <a:off x="6782916" y="4645049"/>
            <a:ext cx="1447800" cy="1592263"/>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1043608" y="2708920"/>
            <a:ext cx="2288858" cy="745808"/>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1076126" y="4221088"/>
            <a:ext cx="4071938" cy="1680210"/>
          </a:xfrm>
          <a:prstGeom prst="rect">
            <a:avLst/>
          </a:prstGeom>
          <a:noFill/>
          <a:ln w="9525">
            <a:noFill/>
            <a:miter lim="800000"/>
            <a:headEnd/>
            <a:tailEnd/>
          </a:ln>
        </p:spPr>
      </p:pic>
      <p:sp>
        <p:nvSpPr>
          <p:cNvPr id="8" name="Geschweifte Klammer rechts 7"/>
          <p:cNvSpPr/>
          <p:nvPr/>
        </p:nvSpPr>
        <p:spPr>
          <a:xfrm>
            <a:off x="3798000" y="4941168"/>
            <a:ext cx="288032" cy="2088232"/>
          </a:xfrm>
          <a:prstGeom prst="rightBrace">
            <a:avLst/>
          </a:prstGeom>
          <a:ln>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pic>
        <p:nvPicPr>
          <p:cNvPr id="2050" name="Picture 2"/>
          <p:cNvPicPr>
            <a:picLocks noChangeAspect="1" noChangeArrowheads="1"/>
          </p:cNvPicPr>
          <p:nvPr/>
        </p:nvPicPr>
        <p:blipFill>
          <a:blip r:embed="rId7" cstate="print"/>
          <a:srcRect/>
          <a:stretch>
            <a:fillRect/>
          </a:stretch>
        </p:blipFill>
        <p:spPr bwMode="auto">
          <a:xfrm>
            <a:off x="3707904" y="6165304"/>
            <a:ext cx="471488" cy="36433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b="1" dirty="0" smtClean="0"/>
              <a:t>Adaptive Linear </a:t>
            </a:r>
            <a:r>
              <a:rPr lang="de-DE" b="1" dirty="0" err="1" smtClean="0"/>
              <a:t>Predictors</a:t>
            </a:r>
            <a:r>
              <a:rPr lang="de-DE" dirty="0" smtClean="0"/>
              <a:t/>
            </a:r>
            <a:br>
              <a:rPr lang="de-DE" dirty="0" smtClean="0"/>
            </a:br>
            <a:r>
              <a:rPr lang="de-DE" sz="3600" dirty="0" smtClean="0"/>
              <a:t>Template Extension</a:t>
            </a:r>
            <a:endParaRPr lang="de-DE" dirty="0"/>
          </a:p>
        </p:txBody>
      </p:sp>
      <p:sp>
        <p:nvSpPr>
          <p:cNvPr id="3" name="Inhaltsplatzhalter 2"/>
          <p:cNvSpPr>
            <a:spLocks noGrp="1"/>
          </p:cNvSpPr>
          <p:nvPr>
            <p:ph idx="1"/>
          </p:nvPr>
        </p:nvSpPr>
        <p:spPr>
          <a:xfrm>
            <a:off x="457200" y="1600200"/>
            <a:ext cx="8229600" cy="5069160"/>
          </a:xfrm>
        </p:spPr>
        <p:txBody>
          <a:bodyPr>
            <a:normAutofit/>
          </a:bodyPr>
          <a:lstStyle/>
          <a:p>
            <a:pPr marL="300038" indent="-300038">
              <a:buNone/>
              <a:tabLst>
                <a:tab pos="300038" algn="l"/>
                <a:tab pos="404813"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Lst>
            </a:pPr>
            <a:r>
              <a:rPr lang="en-US" sz="2400" b="1" dirty="0" smtClean="0"/>
              <a:t>Goal:</a:t>
            </a:r>
            <a:r>
              <a:rPr lang="en-US" sz="2400" dirty="0" smtClean="0"/>
              <a:t> Extend initial template by an extension template</a:t>
            </a:r>
            <a:br>
              <a:rPr lang="en-US" sz="2400" dirty="0" smtClean="0"/>
            </a:br>
            <a:r>
              <a:rPr lang="en-US" sz="1000" dirty="0" smtClean="0"/>
              <a:t> </a:t>
            </a:r>
            <a:endParaRPr lang="en-US" sz="2400" dirty="0" smtClean="0"/>
          </a:p>
          <a:p>
            <a:pPr marL="300038" indent="-300038">
              <a:buFont typeface="Arial" charset="0"/>
              <a:buChar char="•"/>
              <a:tabLst>
                <a:tab pos="300038" algn="l"/>
                <a:tab pos="404813"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Lst>
            </a:pPr>
            <a:r>
              <a:rPr lang="en-US" sz="2000" dirty="0" smtClean="0"/>
              <a:t>The inverse matrix can be represented as:</a:t>
            </a:r>
          </a:p>
          <a:p>
            <a:pPr marL="300038" indent="-300038">
              <a:buFont typeface="Arial" charset="0"/>
              <a:buChar char="•"/>
              <a:tabLst>
                <a:tab pos="300038" algn="l"/>
                <a:tab pos="404813"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Lst>
            </a:pPr>
            <a:endParaRPr lang="en-US" sz="2000" dirty="0" smtClean="0"/>
          </a:p>
          <a:p>
            <a:pPr marL="300038" indent="-300038">
              <a:buNone/>
              <a:tabLst>
                <a:tab pos="300038" algn="l"/>
                <a:tab pos="404813"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Lst>
            </a:pPr>
            <a:endParaRPr lang="en-US" sz="2000" dirty="0" smtClean="0"/>
          </a:p>
          <a:p>
            <a:pPr marL="300038" indent="-300038">
              <a:buFont typeface="Arial" charset="0"/>
              <a:buChar char="•"/>
              <a:tabLst>
                <a:tab pos="300038" algn="l"/>
                <a:tab pos="404813"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Lst>
            </a:pPr>
            <a:r>
              <a:rPr lang="en-US" sz="2000" dirty="0" smtClean="0"/>
              <a:t>Using the formulas of Henderson and Searle leads to:</a:t>
            </a:r>
          </a:p>
          <a:p>
            <a:pPr marL="300038" indent="-300038">
              <a:buFont typeface="Arial" charset="0"/>
              <a:buChar char="•"/>
              <a:tabLst>
                <a:tab pos="300038" algn="l"/>
                <a:tab pos="404813"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Lst>
            </a:pPr>
            <a:endParaRPr lang="en-US" sz="2000" dirty="0" smtClean="0"/>
          </a:p>
          <a:p>
            <a:pPr marL="300038" indent="-300038">
              <a:buFont typeface="Arial" charset="0"/>
              <a:buChar char="•"/>
              <a:tabLst>
                <a:tab pos="300038" algn="l"/>
                <a:tab pos="404813"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Lst>
            </a:pPr>
            <a:endParaRPr lang="en-US" sz="2000" dirty="0" smtClean="0"/>
          </a:p>
          <a:p>
            <a:pPr marL="300038" indent="-300038">
              <a:buFont typeface="Arial" charset="0"/>
              <a:buChar char="•"/>
              <a:tabLst>
                <a:tab pos="300038" algn="l"/>
                <a:tab pos="404813"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Lst>
            </a:pPr>
            <a:endParaRPr lang="en-US" sz="2000" dirty="0" smtClean="0"/>
          </a:p>
          <a:p>
            <a:pPr marL="300038" indent="-300038">
              <a:buFont typeface="Arial" charset="0"/>
              <a:buChar char="•"/>
              <a:tabLst>
                <a:tab pos="300038" algn="l"/>
                <a:tab pos="404813"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Lst>
            </a:pPr>
            <a:endParaRPr lang="en-US" sz="2000" dirty="0" smtClean="0"/>
          </a:p>
          <a:p>
            <a:pPr marL="300038" indent="-300038">
              <a:buFont typeface="Arial" charset="0"/>
              <a:buChar char="•"/>
              <a:tabLst>
                <a:tab pos="300038" algn="l"/>
                <a:tab pos="404813"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Lst>
            </a:pPr>
            <a:endParaRPr lang="en-US" sz="2000" dirty="0" smtClean="0"/>
          </a:p>
          <a:p>
            <a:pPr marL="300038" indent="-300038">
              <a:buFont typeface="Arial" charset="0"/>
              <a:buChar char="•"/>
              <a:tabLst>
                <a:tab pos="300038" algn="l"/>
                <a:tab pos="404813"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Lst>
            </a:pPr>
            <a:r>
              <a:rPr lang="en-US" sz="2000" dirty="0" smtClean="0"/>
              <a:t>Only inversion of one small matrix necessary</a:t>
            </a:r>
            <a:br>
              <a:rPr lang="en-US" sz="2000" dirty="0" smtClean="0"/>
            </a:br>
            <a:r>
              <a:rPr lang="en-US" sz="2000" dirty="0" smtClean="0"/>
              <a:t> since                   is known from the initial template</a:t>
            </a:r>
          </a:p>
        </p:txBody>
      </p:sp>
      <p:pic>
        <p:nvPicPr>
          <p:cNvPr id="9" name="Picture 9"/>
          <p:cNvPicPr>
            <a:picLocks noChangeAspect="1" noChangeArrowheads="1"/>
          </p:cNvPicPr>
          <p:nvPr/>
        </p:nvPicPr>
        <p:blipFill>
          <a:blip r:embed="rId3" cstate="print"/>
          <a:srcRect/>
          <a:stretch>
            <a:fillRect/>
          </a:stretch>
        </p:blipFill>
        <p:spPr bwMode="auto">
          <a:xfrm>
            <a:off x="6516216" y="2308249"/>
            <a:ext cx="2084388" cy="2122488"/>
          </a:xfrm>
          <a:prstGeom prst="rect">
            <a:avLst/>
          </a:prstGeom>
          <a:noFill/>
          <a:ln w="9525">
            <a:noFill/>
            <a:miter lim="800000"/>
            <a:headEnd/>
            <a:tailEnd/>
          </a:ln>
        </p:spPr>
      </p:pic>
      <p:pic>
        <p:nvPicPr>
          <p:cNvPr id="10" name="Picture 10"/>
          <p:cNvPicPr>
            <a:picLocks noChangeAspect="1" noChangeArrowheads="1"/>
          </p:cNvPicPr>
          <p:nvPr/>
        </p:nvPicPr>
        <p:blipFill>
          <a:blip r:embed="rId4" cstate="print"/>
          <a:srcRect/>
          <a:stretch>
            <a:fillRect/>
          </a:stretch>
        </p:blipFill>
        <p:spPr bwMode="auto">
          <a:xfrm>
            <a:off x="6782916" y="4645049"/>
            <a:ext cx="1447800" cy="1592263"/>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srcRect/>
          <a:stretch>
            <a:fillRect/>
          </a:stretch>
        </p:blipFill>
        <p:spPr bwMode="auto">
          <a:xfrm>
            <a:off x="1265575" y="2564904"/>
            <a:ext cx="4170521" cy="587216"/>
          </a:xfrm>
          <a:prstGeom prst="rect">
            <a:avLst/>
          </a:prstGeom>
          <a:noFill/>
          <a:ln w="9525">
            <a:noFill/>
            <a:miter lim="800000"/>
            <a:headEnd/>
            <a:tailEnd/>
          </a:ln>
        </p:spPr>
      </p:pic>
      <p:pic>
        <p:nvPicPr>
          <p:cNvPr id="2051" name="Picture 3"/>
          <p:cNvPicPr>
            <a:picLocks noChangeAspect="1" noChangeArrowheads="1"/>
          </p:cNvPicPr>
          <p:nvPr/>
        </p:nvPicPr>
        <p:blipFill>
          <a:blip r:embed="rId6" cstate="print"/>
          <a:srcRect/>
          <a:stretch>
            <a:fillRect/>
          </a:stretch>
        </p:blipFill>
        <p:spPr bwMode="auto">
          <a:xfrm>
            <a:off x="1069270" y="3789040"/>
            <a:ext cx="3934778" cy="1538764"/>
          </a:xfrm>
          <a:prstGeom prst="rect">
            <a:avLst/>
          </a:prstGeom>
          <a:noFill/>
          <a:ln w="9525">
            <a:noFill/>
            <a:miter lim="800000"/>
            <a:headEnd/>
            <a:tailEnd/>
          </a:ln>
        </p:spPr>
      </p:pic>
      <p:pic>
        <p:nvPicPr>
          <p:cNvPr id="3074" name="Picture 2"/>
          <p:cNvPicPr>
            <a:picLocks noChangeAspect="1" noChangeArrowheads="1"/>
          </p:cNvPicPr>
          <p:nvPr/>
        </p:nvPicPr>
        <p:blipFill>
          <a:blip r:embed="rId7" cstate="print"/>
          <a:srcRect/>
          <a:stretch>
            <a:fillRect/>
          </a:stretch>
        </p:blipFill>
        <p:spPr bwMode="auto">
          <a:xfrm>
            <a:off x="1502693" y="5805264"/>
            <a:ext cx="981075" cy="323850"/>
          </a:xfrm>
          <a:prstGeom prst="rect">
            <a:avLst/>
          </a:prstGeom>
          <a:noFill/>
          <a:ln w="9525">
            <a:noFill/>
            <a:miter lim="800000"/>
            <a:headEnd/>
            <a:tailEnd/>
          </a:ln>
        </p:spPr>
      </p:pic>
      <p:sp>
        <p:nvSpPr>
          <p:cNvPr id="12" name="Rechteck 11"/>
          <p:cNvSpPr/>
          <p:nvPr/>
        </p:nvSpPr>
        <p:spPr>
          <a:xfrm>
            <a:off x="1835696" y="4941168"/>
            <a:ext cx="3312368" cy="432048"/>
          </a:xfrm>
          <a:prstGeom prst="rect">
            <a:avLst/>
          </a:prstGeom>
          <a:noFill/>
          <a:ln w="381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b="1" dirty="0" smtClean="0"/>
              <a:t>Adaptive Linear </a:t>
            </a:r>
            <a:r>
              <a:rPr lang="de-DE" b="1" dirty="0" err="1" smtClean="0"/>
              <a:t>Predictors</a:t>
            </a:r>
            <a:r>
              <a:rPr lang="de-DE" dirty="0" smtClean="0"/>
              <a:t/>
            </a:r>
            <a:br>
              <a:rPr lang="de-DE" dirty="0" smtClean="0"/>
            </a:br>
            <a:r>
              <a:rPr lang="de-DE" sz="3600" dirty="0" smtClean="0"/>
              <a:t>Learning Time</a:t>
            </a:r>
            <a:endParaRPr lang="de-DE" dirty="0"/>
          </a:p>
        </p:txBody>
      </p:sp>
      <p:sp>
        <p:nvSpPr>
          <p:cNvPr id="3" name="Inhaltsplatzhalter 2"/>
          <p:cNvSpPr>
            <a:spLocks noGrp="1"/>
          </p:cNvSpPr>
          <p:nvPr>
            <p:ph idx="1"/>
          </p:nvPr>
        </p:nvSpPr>
        <p:spPr/>
        <p:txBody>
          <a:bodyPr/>
          <a:lstStyle/>
          <a:p>
            <a:endParaRPr lang="de-DE"/>
          </a:p>
        </p:txBody>
      </p:sp>
      <p:pic>
        <p:nvPicPr>
          <p:cNvPr id="4" name="Picture 2"/>
          <p:cNvPicPr>
            <a:picLocks noChangeAspect="1" noChangeArrowheads="1"/>
          </p:cNvPicPr>
          <p:nvPr/>
        </p:nvPicPr>
        <p:blipFill>
          <a:blip r:embed="rId2" cstate="print"/>
          <a:srcRect/>
          <a:stretch>
            <a:fillRect/>
          </a:stretch>
        </p:blipFill>
        <p:spPr bwMode="auto">
          <a:xfrm>
            <a:off x="538163" y="2643188"/>
            <a:ext cx="3748087" cy="3084512"/>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4572000" y="2571750"/>
            <a:ext cx="3990975" cy="314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b="1" dirty="0" smtClean="0"/>
              <a:t>Adaptive Linear </a:t>
            </a:r>
            <a:r>
              <a:rPr lang="de-DE" b="1" dirty="0" err="1" smtClean="0"/>
              <a:t>Predictors</a:t>
            </a:r>
            <a:r>
              <a:rPr lang="de-DE" dirty="0" smtClean="0"/>
              <a:t/>
            </a:r>
            <a:br>
              <a:rPr lang="de-DE" dirty="0" smtClean="0"/>
            </a:br>
            <a:r>
              <a:rPr lang="de-DE" sz="3600" dirty="0" err="1" smtClean="0"/>
              <a:t>Adding</a:t>
            </a:r>
            <a:r>
              <a:rPr lang="de-DE" sz="3600" dirty="0" smtClean="0"/>
              <a:t> </a:t>
            </a:r>
            <a:r>
              <a:rPr lang="de-DE" sz="3600" dirty="0" err="1" smtClean="0"/>
              <a:t>new</a:t>
            </a:r>
            <a:r>
              <a:rPr lang="de-DE" sz="3600" dirty="0" smtClean="0"/>
              <a:t> </a:t>
            </a:r>
            <a:r>
              <a:rPr lang="de-DE" sz="3600" dirty="0" err="1" smtClean="0"/>
              <a:t>samples</a:t>
            </a:r>
            <a:endParaRPr lang="de-DE" dirty="0"/>
          </a:p>
        </p:txBody>
      </p:sp>
      <p:sp>
        <p:nvSpPr>
          <p:cNvPr id="3" name="Inhaltsplatzhalter 2"/>
          <p:cNvSpPr>
            <a:spLocks noGrp="1"/>
          </p:cNvSpPr>
          <p:nvPr>
            <p:ph idx="1"/>
          </p:nvPr>
        </p:nvSpPr>
        <p:spPr/>
        <p:txBody>
          <a:bodyPr/>
          <a:lstStyle/>
          <a:p>
            <a:pPr marL="300038" indent="-300038">
              <a:buFont typeface="Arial" charset="0"/>
              <a:buChar char="•"/>
              <a:tabLst>
                <a:tab pos="300038" algn="l"/>
                <a:tab pos="404813"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Lst>
            </a:pPr>
            <a:r>
              <a:rPr lang="en-US" sz="2400" dirty="0" smtClean="0"/>
              <a:t>Number of random transformations must be greater or at</a:t>
            </a:r>
            <a:br>
              <a:rPr lang="en-US" sz="2400" dirty="0" smtClean="0"/>
            </a:br>
            <a:r>
              <a:rPr lang="en-US" sz="2400" dirty="0" smtClean="0"/>
              <a:t>least equal to the number of sample points</a:t>
            </a:r>
          </a:p>
          <a:p>
            <a:pPr marL="700088" lvl="1" indent="-300038">
              <a:buNone/>
              <a:tabLst>
                <a:tab pos="300038" algn="l"/>
                <a:tab pos="404813"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Lst>
            </a:pPr>
            <a:r>
              <a:rPr lang="en-US" sz="2000" dirty="0" smtClean="0"/>
              <a:t>		Presented approach is limited by the number </a:t>
            </a:r>
            <a:br>
              <a:rPr lang="en-US" sz="2000" dirty="0" smtClean="0"/>
            </a:br>
            <a:r>
              <a:rPr lang="en-US" sz="2000" dirty="0" smtClean="0"/>
              <a:t>of transformations used for initial learning</a:t>
            </a:r>
            <a:r>
              <a:rPr lang="en-US" dirty="0" smtClean="0"/>
              <a:t/>
            </a:r>
            <a:br>
              <a:rPr lang="en-US" dirty="0" smtClean="0"/>
            </a:br>
            <a:r>
              <a:rPr lang="en-US" sz="2000" dirty="0" smtClean="0"/>
              <a:t> </a:t>
            </a:r>
            <a:endParaRPr lang="en-US" sz="3600" dirty="0" smtClean="0"/>
          </a:p>
          <a:p>
            <a:pPr marL="300038" indent="-300038">
              <a:buFont typeface="Arial" charset="0"/>
              <a:buChar char="•"/>
              <a:tabLst>
                <a:tab pos="300038" algn="l"/>
                <a:tab pos="404813" algn="l"/>
                <a:tab pos="854075" algn="l"/>
                <a:tab pos="1303338" algn="l"/>
                <a:tab pos="1752600" algn="l"/>
                <a:tab pos="2201863" algn="l"/>
                <a:tab pos="2651125" algn="l"/>
                <a:tab pos="3100388" algn="l"/>
                <a:tab pos="3549650" algn="l"/>
                <a:tab pos="3998913" algn="l"/>
                <a:tab pos="4448175" algn="l"/>
                <a:tab pos="4897438" algn="l"/>
                <a:tab pos="5346700" algn="l"/>
                <a:tab pos="5795963" algn="l"/>
                <a:tab pos="6245225" algn="l"/>
                <a:tab pos="6694488" algn="l"/>
                <a:tab pos="7143750" algn="l"/>
                <a:tab pos="7593013" algn="l"/>
                <a:tab pos="8042275" algn="l"/>
                <a:tab pos="8491538" algn="l"/>
                <a:tab pos="8940800" algn="l"/>
              </a:tabLst>
            </a:pPr>
            <a:r>
              <a:rPr lang="en-US" sz="2400" dirty="0" smtClean="0"/>
              <a:t>Restriction can be overcome by adding new</a:t>
            </a:r>
            <a:br>
              <a:rPr lang="en-US" sz="2400" dirty="0" smtClean="0"/>
            </a:br>
            <a:r>
              <a:rPr lang="en-US" sz="2400" dirty="0" smtClean="0"/>
              <a:t>training data on-the-fly</a:t>
            </a:r>
            <a:br>
              <a:rPr lang="en-US" sz="2400" dirty="0" smtClean="0"/>
            </a:br>
            <a:r>
              <a:rPr lang="en-US" sz="2000" dirty="0" smtClean="0"/>
              <a:t>       This can be accomplished in real-time using </a:t>
            </a:r>
            <a:br>
              <a:rPr lang="en-US" sz="2000" dirty="0" smtClean="0"/>
            </a:br>
            <a:r>
              <a:rPr lang="en-US" sz="2000" dirty="0" smtClean="0"/>
              <a:t>       the Sherman-Morrison formula:</a:t>
            </a:r>
            <a:endParaRPr lang="en-US" sz="2400" dirty="0" smtClean="0"/>
          </a:p>
          <a:p>
            <a:endParaRPr lang="de-DE" dirty="0"/>
          </a:p>
        </p:txBody>
      </p:sp>
      <p:pic>
        <p:nvPicPr>
          <p:cNvPr id="1026" name="Picture 2"/>
          <p:cNvPicPr>
            <a:picLocks noChangeAspect="1" noChangeArrowheads="1"/>
          </p:cNvPicPr>
          <p:nvPr/>
        </p:nvPicPr>
        <p:blipFill>
          <a:blip r:embed="rId3" cstate="print"/>
          <a:srcRect/>
          <a:stretch>
            <a:fillRect/>
          </a:stretch>
        </p:blipFill>
        <p:spPr bwMode="auto">
          <a:xfrm>
            <a:off x="1774110" y="5013176"/>
            <a:ext cx="3950018" cy="1374458"/>
          </a:xfrm>
          <a:prstGeom prst="rect">
            <a:avLst/>
          </a:prstGeom>
          <a:noFill/>
          <a:ln w="9525">
            <a:noFill/>
            <a:miter lim="800000"/>
            <a:headEnd/>
            <a:tailEnd/>
          </a:ln>
        </p:spPr>
      </p:pic>
      <p:cxnSp>
        <p:nvCxnSpPr>
          <p:cNvPr id="7" name="Gerade Verbindung mit Pfeil 6"/>
          <p:cNvCxnSpPr/>
          <p:nvPr/>
        </p:nvCxnSpPr>
        <p:spPr>
          <a:xfrm>
            <a:off x="899592" y="2564904"/>
            <a:ext cx="288032"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a:off x="899592" y="4291508"/>
            <a:ext cx="288032"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128"/>
          <p:cNvPicPr>
            <a:picLocks noChangeAspect="1" noChangeArrowheads="1"/>
          </p:cNvPicPr>
          <p:nvPr/>
        </p:nvPicPr>
        <p:blipFill>
          <a:blip r:embed="rId4" cstate="print"/>
          <a:srcRect/>
          <a:stretch>
            <a:fillRect/>
          </a:stretch>
        </p:blipFill>
        <p:spPr bwMode="auto">
          <a:xfrm rot="20361350">
            <a:off x="7056383" y="2600381"/>
            <a:ext cx="1154112" cy="746125"/>
          </a:xfrm>
          <a:prstGeom prst="rect">
            <a:avLst/>
          </a:prstGeom>
          <a:noFill/>
          <a:ln w="9525">
            <a:noFill/>
            <a:miter lim="800000"/>
            <a:headEnd/>
            <a:tailEnd/>
          </a:ln>
        </p:spPr>
      </p:pic>
      <p:pic>
        <p:nvPicPr>
          <p:cNvPr id="11" name="Picture 128"/>
          <p:cNvPicPr>
            <a:picLocks noChangeAspect="1" noChangeArrowheads="1"/>
          </p:cNvPicPr>
          <p:nvPr/>
        </p:nvPicPr>
        <p:blipFill>
          <a:blip r:embed="rId4" cstate="print"/>
          <a:srcRect/>
          <a:stretch>
            <a:fillRect/>
          </a:stretch>
        </p:blipFill>
        <p:spPr bwMode="auto">
          <a:xfrm rot="226009">
            <a:off x="7055589" y="3610172"/>
            <a:ext cx="1155700" cy="746125"/>
          </a:xfrm>
          <a:prstGeom prst="rect">
            <a:avLst/>
          </a:prstGeom>
          <a:noFill/>
          <a:ln w="9525">
            <a:noFill/>
            <a:miter lim="800000"/>
            <a:headEnd/>
            <a:tailEnd/>
          </a:ln>
        </p:spPr>
      </p:pic>
      <p:pic>
        <p:nvPicPr>
          <p:cNvPr id="12" name="Picture 128"/>
          <p:cNvPicPr>
            <a:picLocks noChangeAspect="1" noChangeArrowheads="1"/>
          </p:cNvPicPr>
          <p:nvPr/>
        </p:nvPicPr>
        <p:blipFill>
          <a:blip r:embed="rId4" cstate="print"/>
          <a:srcRect/>
          <a:stretch>
            <a:fillRect/>
          </a:stretch>
        </p:blipFill>
        <p:spPr bwMode="auto">
          <a:xfrm rot="21297874">
            <a:off x="7055589" y="4558402"/>
            <a:ext cx="1155700" cy="744538"/>
          </a:xfrm>
          <a:prstGeom prst="rect">
            <a:avLst/>
          </a:prstGeom>
          <a:noFill/>
          <a:ln w="9525">
            <a:noFill/>
            <a:miter lim="800000"/>
            <a:headEnd/>
            <a:tailEnd/>
          </a:ln>
        </p:spPr>
      </p:pic>
      <p:pic>
        <p:nvPicPr>
          <p:cNvPr id="13" name="Picture 128"/>
          <p:cNvPicPr>
            <a:picLocks noChangeAspect="1" noChangeArrowheads="1"/>
          </p:cNvPicPr>
          <p:nvPr/>
        </p:nvPicPr>
        <p:blipFill>
          <a:blip r:embed="rId4" cstate="print"/>
          <a:srcRect/>
          <a:stretch>
            <a:fillRect/>
          </a:stretch>
        </p:blipFill>
        <p:spPr bwMode="auto">
          <a:xfrm rot="1691837">
            <a:off x="7055589" y="5623953"/>
            <a:ext cx="1155700" cy="744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endParaRPr lang="de-DE" dirty="0"/>
          </a:p>
        </p:txBody>
      </p:sp>
      <p:sp>
        <p:nvSpPr>
          <p:cNvPr id="3" name="Inhaltsplatzhalter 2"/>
          <p:cNvSpPr>
            <a:spLocks noGrp="1"/>
          </p:cNvSpPr>
          <p:nvPr>
            <p:ph idx="1"/>
          </p:nvPr>
        </p:nvSpPr>
        <p:spPr/>
        <p:txBody>
          <a:bodyPr/>
          <a:lstStyle/>
          <a:p>
            <a:pPr algn="ctr">
              <a:buNone/>
            </a:pPr>
            <a:endParaRPr lang="de-DE" dirty="0" smtClean="0"/>
          </a:p>
          <a:p>
            <a:pPr algn="ctr">
              <a:buNone/>
            </a:pPr>
            <a:r>
              <a:rPr lang="de-DE" sz="4400" dirty="0" err="1" smtClean="0"/>
              <a:t>Thank</a:t>
            </a:r>
            <a:r>
              <a:rPr lang="de-DE" sz="4400" dirty="0" smtClean="0"/>
              <a:t> </a:t>
            </a:r>
            <a:r>
              <a:rPr lang="de-DE" sz="4400" dirty="0" err="1" smtClean="0"/>
              <a:t>you</a:t>
            </a:r>
            <a:r>
              <a:rPr lang="de-DE" sz="4400" dirty="0" smtClean="0"/>
              <a:t> </a:t>
            </a:r>
            <a:r>
              <a:rPr lang="de-DE" sz="4400" dirty="0" err="1" smtClean="0"/>
              <a:t>for</a:t>
            </a:r>
            <a:r>
              <a:rPr lang="de-DE" sz="4400" dirty="0" smtClean="0"/>
              <a:t> </a:t>
            </a:r>
            <a:r>
              <a:rPr lang="de-DE" sz="4400" dirty="0" err="1" smtClean="0"/>
              <a:t>your</a:t>
            </a:r>
            <a:r>
              <a:rPr lang="de-DE" sz="4400" dirty="0" smtClean="0"/>
              <a:t> </a:t>
            </a:r>
            <a:r>
              <a:rPr lang="de-DE" sz="4400" dirty="0" err="1" smtClean="0"/>
              <a:t>attention</a:t>
            </a:r>
            <a:r>
              <a:rPr lang="de-DE" sz="4400" dirty="0" smtClean="0"/>
              <a:t>!</a:t>
            </a:r>
          </a:p>
          <a:p>
            <a:pPr algn="ctr">
              <a:buNone/>
            </a:pPr>
            <a:endParaRPr lang="de-DE" sz="4400" dirty="0" smtClean="0"/>
          </a:p>
          <a:p>
            <a:pPr algn="ctr">
              <a:buNone/>
            </a:pPr>
            <a:r>
              <a:rPr lang="de-DE" sz="4400" dirty="0" err="1" smtClean="0"/>
              <a:t>Questions</a:t>
            </a:r>
            <a:r>
              <a:rPr lang="de-DE" sz="4400" dirty="0" smtClean="0"/>
              <a:t>?</a:t>
            </a:r>
            <a:endParaRPr lang="de-DE" sz="4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b="1" dirty="0" smtClean="0"/>
              <a:t>Real-Time Template Tracking</a:t>
            </a:r>
            <a:r>
              <a:rPr lang="de-DE" dirty="0" smtClean="0"/>
              <a:t/>
            </a:r>
            <a:br>
              <a:rPr lang="de-DE" dirty="0" smtClean="0"/>
            </a:br>
            <a:r>
              <a:rPr lang="de-DE" sz="3600" dirty="0" err="1" smtClean="0"/>
              <a:t>Overview</a:t>
            </a:r>
            <a:endParaRPr lang="de-DE" dirty="0"/>
          </a:p>
        </p:txBody>
      </p:sp>
      <p:sp>
        <p:nvSpPr>
          <p:cNvPr id="3" name="Inhaltsplatzhalter 2"/>
          <p:cNvSpPr>
            <a:spLocks noGrp="1"/>
          </p:cNvSpPr>
          <p:nvPr>
            <p:ph idx="1"/>
          </p:nvPr>
        </p:nvSpPr>
        <p:spPr/>
        <p:txBody>
          <a:bodyPr/>
          <a:lstStyle/>
          <a:p>
            <a:endParaRPr lang="de-DE" dirty="0"/>
          </a:p>
        </p:txBody>
      </p:sp>
      <p:sp>
        <p:nvSpPr>
          <p:cNvPr id="4" name="Rechteck 3"/>
          <p:cNvSpPr>
            <a:spLocks noChangeArrowheads="1"/>
          </p:cNvSpPr>
          <p:nvPr/>
        </p:nvSpPr>
        <p:spPr bwMode="auto">
          <a:xfrm>
            <a:off x="2627189" y="2060848"/>
            <a:ext cx="3312368" cy="504825"/>
          </a:xfrm>
          <a:prstGeom prst="rect">
            <a:avLst/>
          </a:prstGeom>
          <a:solidFill>
            <a:srgbClr val="00B8FF"/>
          </a:solidFill>
          <a:ln w="9525" algn="ctr">
            <a:solidFill>
              <a:schemeClr val="tx1"/>
            </a:solidFill>
            <a:round/>
            <a:headEnd/>
            <a:tailEnd/>
          </a:ln>
        </p:spPr>
        <p:txBody>
          <a:bodyPr anchor="ctr"/>
          <a:lstStyle/>
          <a:p>
            <a:pPr algn="ctr"/>
            <a:r>
              <a:rPr lang="de-DE" dirty="0"/>
              <a:t>Real-Time </a:t>
            </a:r>
            <a:r>
              <a:rPr lang="de-DE" dirty="0" smtClean="0"/>
              <a:t>Template Tracking</a:t>
            </a:r>
            <a:endParaRPr lang="de-DE" dirty="0"/>
          </a:p>
        </p:txBody>
      </p:sp>
      <p:sp>
        <p:nvSpPr>
          <p:cNvPr id="6" name="Rechteck 5"/>
          <p:cNvSpPr>
            <a:spLocks noChangeArrowheads="1"/>
          </p:cNvSpPr>
          <p:nvPr/>
        </p:nvSpPr>
        <p:spPr bwMode="auto">
          <a:xfrm>
            <a:off x="4644008" y="3284984"/>
            <a:ext cx="2879725" cy="504825"/>
          </a:xfrm>
          <a:prstGeom prst="rect">
            <a:avLst/>
          </a:prstGeom>
          <a:solidFill>
            <a:srgbClr val="00B8FF"/>
          </a:solidFill>
          <a:ln w="9525" algn="ctr">
            <a:solidFill>
              <a:schemeClr val="tx1"/>
            </a:solidFill>
            <a:round/>
            <a:headEnd/>
            <a:tailEnd/>
          </a:ln>
        </p:spPr>
        <p:txBody>
          <a:bodyPr anchor="ctr"/>
          <a:lstStyle/>
          <a:p>
            <a:pPr algn="ctr"/>
            <a:r>
              <a:rPr lang="de-DE" dirty="0" err="1"/>
              <a:t>Intensity-based</a:t>
            </a:r>
            <a:r>
              <a:rPr lang="de-DE" dirty="0"/>
              <a:t> Tracking</a:t>
            </a:r>
          </a:p>
        </p:txBody>
      </p:sp>
      <p:sp>
        <p:nvSpPr>
          <p:cNvPr id="7" name="Rechteck 6"/>
          <p:cNvSpPr>
            <a:spLocks noChangeArrowheads="1"/>
          </p:cNvSpPr>
          <p:nvPr/>
        </p:nvSpPr>
        <p:spPr bwMode="auto">
          <a:xfrm>
            <a:off x="1547069" y="4931876"/>
            <a:ext cx="2160239" cy="575245"/>
          </a:xfrm>
          <a:prstGeom prst="rect">
            <a:avLst/>
          </a:prstGeom>
          <a:solidFill>
            <a:srgbClr val="00B8FF"/>
          </a:solidFill>
          <a:ln w="9525" algn="ctr">
            <a:solidFill>
              <a:schemeClr val="tx1"/>
            </a:solidFill>
            <a:round/>
            <a:headEnd/>
            <a:tailEnd/>
          </a:ln>
        </p:spPr>
        <p:txBody>
          <a:bodyPr anchor="ctr"/>
          <a:lstStyle/>
          <a:p>
            <a:pPr algn="ctr"/>
            <a:r>
              <a:rPr lang="de-DE" dirty="0" err="1"/>
              <a:t>Analytic</a:t>
            </a:r>
            <a:r>
              <a:rPr lang="de-DE" dirty="0"/>
              <a:t> Approaches</a:t>
            </a:r>
          </a:p>
        </p:txBody>
      </p:sp>
      <p:sp>
        <p:nvSpPr>
          <p:cNvPr id="8" name="Rechteck 7"/>
          <p:cNvSpPr>
            <a:spLocks noChangeArrowheads="1"/>
          </p:cNvSpPr>
          <p:nvPr/>
        </p:nvSpPr>
        <p:spPr bwMode="auto">
          <a:xfrm>
            <a:off x="3995341" y="4931876"/>
            <a:ext cx="2160240" cy="576064"/>
          </a:xfrm>
          <a:prstGeom prst="rect">
            <a:avLst/>
          </a:prstGeom>
          <a:solidFill>
            <a:srgbClr val="00B8FF"/>
          </a:solidFill>
          <a:ln w="9525" algn="ctr">
            <a:solidFill>
              <a:schemeClr val="tx1"/>
            </a:solidFill>
            <a:round/>
            <a:headEnd/>
            <a:tailEnd/>
          </a:ln>
        </p:spPr>
        <p:txBody>
          <a:bodyPr anchor="ctr"/>
          <a:lstStyle/>
          <a:p>
            <a:pPr algn="ctr"/>
            <a:r>
              <a:rPr lang="de-DE" dirty="0"/>
              <a:t>Learning-</a:t>
            </a:r>
            <a:r>
              <a:rPr lang="de-DE" dirty="0" err="1"/>
              <a:t>based</a:t>
            </a:r>
            <a:r>
              <a:rPr lang="de-DE" dirty="0"/>
              <a:t> Approaches</a:t>
            </a:r>
          </a:p>
        </p:txBody>
      </p:sp>
      <p:cxnSp>
        <p:nvCxnSpPr>
          <p:cNvPr id="10" name="Gewinkelte Verbindung 11"/>
          <p:cNvCxnSpPr>
            <a:cxnSpLocks noChangeShapeType="1"/>
            <a:stCxn id="4" idx="2"/>
            <a:endCxn id="6" idx="0"/>
          </p:cNvCxnSpPr>
          <p:nvPr/>
        </p:nvCxnSpPr>
        <p:spPr bwMode="auto">
          <a:xfrm rot="16200000" flipH="1">
            <a:off x="4823967" y="2025079"/>
            <a:ext cx="719311" cy="1800498"/>
          </a:xfrm>
          <a:prstGeom prst="bentConnector3">
            <a:avLst>
              <a:gd name="adj1" fmla="val 50000"/>
            </a:avLst>
          </a:prstGeom>
          <a:noFill/>
          <a:ln w="19050" algn="ctr">
            <a:solidFill>
              <a:schemeClr val="tx1"/>
            </a:solidFill>
            <a:round/>
            <a:headEnd/>
            <a:tailEnd type="arrow" w="med" len="med"/>
          </a:ln>
        </p:spPr>
      </p:cxnSp>
      <p:sp>
        <p:nvSpPr>
          <p:cNvPr id="33" name="Textfeld 32"/>
          <p:cNvSpPr txBox="1"/>
          <p:nvPr/>
        </p:nvSpPr>
        <p:spPr>
          <a:xfrm>
            <a:off x="1587296" y="5579948"/>
            <a:ext cx="1543949" cy="369332"/>
          </a:xfrm>
          <a:prstGeom prst="rect">
            <a:avLst/>
          </a:prstGeom>
          <a:noFill/>
        </p:spPr>
        <p:txBody>
          <a:bodyPr wrap="none" rtlCol="0">
            <a:spAutoFit/>
          </a:bodyPr>
          <a:lstStyle/>
          <a:p>
            <a:r>
              <a:rPr lang="de-DE" dirty="0" smtClean="0"/>
              <a:t>LK, IC, ESM, …</a:t>
            </a:r>
            <a:endParaRPr lang="de-DE" dirty="0"/>
          </a:p>
        </p:txBody>
      </p:sp>
      <p:sp>
        <p:nvSpPr>
          <p:cNvPr id="34" name="Textfeld 33"/>
          <p:cNvSpPr txBox="1"/>
          <p:nvPr/>
        </p:nvSpPr>
        <p:spPr>
          <a:xfrm>
            <a:off x="3995341" y="5579948"/>
            <a:ext cx="1224822" cy="369332"/>
          </a:xfrm>
          <a:prstGeom prst="rect">
            <a:avLst/>
          </a:prstGeom>
          <a:noFill/>
        </p:spPr>
        <p:txBody>
          <a:bodyPr wrap="none" rtlCol="0">
            <a:spAutoFit/>
          </a:bodyPr>
          <a:lstStyle/>
          <a:p>
            <a:r>
              <a:rPr lang="de-DE" dirty="0" smtClean="0"/>
              <a:t>JD, ALPs, …</a:t>
            </a:r>
            <a:endParaRPr lang="de-DE" dirty="0"/>
          </a:p>
        </p:txBody>
      </p:sp>
      <p:sp>
        <p:nvSpPr>
          <p:cNvPr id="14" name="Rechteck 13"/>
          <p:cNvSpPr>
            <a:spLocks noChangeArrowheads="1"/>
          </p:cNvSpPr>
          <p:nvPr/>
        </p:nvSpPr>
        <p:spPr bwMode="auto">
          <a:xfrm>
            <a:off x="1043608" y="3284984"/>
            <a:ext cx="2879725" cy="504825"/>
          </a:xfrm>
          <a:prstGeom prst="rect">
            <a:avLst/>
          </a:prstGeom>
          <a:solidFill>
            <a:srgbClr val="00B8FF"/>
          </a:solidFill>
          <a:ln w="9525" algn="ctr">
            <a:solidFill>
              <a:schemeClr val="tx1"/>
            </a:solidFill>
            <a:round/>
            <a:headEnd/>
            <a:tailEnd/>
          </a:ln>
        </p:spPr>
        <p:txBody>
          <a:bodyPr anchor="ctr"/>
          <a:lstStyle/>
          <a:p>
            <a:pPr algn="ctr"/>
            <a:r>
              <a:rPr lang="de-DE" dirty="0" smtClean="0"/>
              <a:t>Feature-</a:t>
            </a:r>
            <a:r>
              <a:rPr lang="de-DE" dirty="0" err="1" smtClean="0"/>
              <a:t>based</a:t>
            </a:r>
            <a:r>
              <a:rPr lang="de-DE" dirty="0" smtClean="0"/>
              <a:t> </a:t>
            </a:r>
            <a:r>
              <a:rPr lang="de-DE" dirty="0"/>
              <a:t>Tracking</a:t>
            </a:r>
          </a:p>
        </p:txBody>
      </p:sp>
      <p:cxnSp>
        <p:nvCxnSpPr>
          <p:cNvPr id="19" name="Gewinkelte Verbindung 18"/>
          <p:cNvCxnSpPr>
            <a:stCxn id="4" idx="2"/>
            <a:endCxn id="14" idx="0"/>
          </p:cNvCxnSpPr>
          <p:nvPr/>
        </p:nvCxnSpPr>
        <p:spPr>
          <a:xfrm rot="5400000">
            <a:off x="3023767" y="2025377"/>
            <a:ext cx="719311" cy="1799902"/>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Rechteck 19"/>
          <p:cNvSpPr>
            <a:spLocks noChangeArrowheads="1"/>
          </p:cNvSpPr>
          <p:nvPr/>
        </p:nvSpPr>
        <p:spPr bwMode="auto">
          <a:xfrm>
            <a:off x="6443614" y="4941168"/>
            <a:ext cx="2160239" cy="575245"/>
          </a:xfrm>
          <a:prstGeom prst="rect">
            <a:avLst/>
          </a:prstGeom>
          <a:solidFill>
            <a:srgbClr val="00B8FF"/>
          </a:solidFill>
          <a:ln w="9525" algn="ctr">
            <a:solidFill>
              <a:schemeClr val="tx1"/>
            </a:solidFill>
            <a:round/>
            <a:headEnd/>
            <a:tailEnd/>
          </a:ln>
        </p:spPr>
        <p:txBody>
          <a:bodyPr anchor="ctr"/>
          <a:lstStyle/>
          <a:p>
            <a:pPr algn="ctr"/>
            <a:r>
              <a:rPr lang="de-DE" dirty="0" smtClean="0"/>
              <a:t>…</a:t>
            </a:r>
            <a:endParaRPr lang="de-DE" dirty="0"/>
          </a:p>
        </p:txBody>
      </p:sp>
      <p:cxnSp>
        <p:nvCxnSpPr>
          <p:cNvPr id="24" name="Gewinkelte Verbindung 23"/>
          <p:cNvCxnSpPr>
            <a:stCxn id="6" idx="2"/>
            <a:endCxn id="8" idx="0"/>
          </p:cNvCxnSpPr>
          <p:nvPr/>
        </p:nvCxnSpPr>
        <p:spPr>
          <a:xfrm rot="5400000">
            <a:off x="5008633" y="3856637"/>
            <a:ext cx="1142067" cy="1008410"/>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Gewinkelte Verbindung 25"/>
          <p:cNvCxnSpPr>
            <a:stCxn id="6" idx="2"/>
            <a:endCxn id="7" idx="0"/>
          </p:cNvCxnSpPr>
          <p:nvPr/>
        </p:nvCxnSpPr>
        <p:spPr>
          <a:xfrm rot="5400000">
            <a:off x="3784497" y="2632501"/>
            <a:ext cx="1142067" cy="3456682"/>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Gewinkelte Verbindung 27"/>
          <p:cNvCxnSpPr>
            <a:stCxn id="6" idx="2"/>
            <a:endCxn id="20" idx="0"/>
          </p:cNvCxnSpPr>
          <p:nvPr/>
        </p:nvCxnSpPr>
        <p:spPr>
          <a:xfrm rot="16200000" flipH="1">
            <a:off x="6228123" y="3645556"/>
            <a:ext cx="1151359" cy="1439863"/>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Gewinkelte Verbindung 29"/>
          <p:cNvCxnSpPr>
            <a:stCxn id="4" idx="2"/>
            <a:endCxn id="6" idx="0"/>
          </p:cNvCxnSpPr>
          <p:nvPr/>
        </p:nvCxnSpPr>
        <p:spPr>
          <a:xfrm rot="16200000" flipH="1">
            <a:off x="4823967" y="2025079"/>
            <a:ext cx="719311" cy="1800498"/>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Gewinkelte Verbindung 31"/>
          <p:cNvCxnSpPr>
            <a:stCxn id="6" idx="2"/>
            <a:endCxn id="8" idx="0"/>
          </p:cNvCxnSpPr>
          <p:nvPr/>
        </p:nvCxnSpPr>
        <p:spPr>
          <a:xfrm rot="5400000">
            <a:off x="5008633" y="3856637"/>
            <a:ext cx="1142067" cy="1008410"/>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Gewinkelte Verbindung 35"/>
          <p:cNvCxnSpPr>
            <a:stCxn id="6" idx="2"/>
            <a:endCxn id="7" idx="0"/>
          </p:cNvCxnSpPr>
          <p:nvPr/>
        </p:nvCxnSpPr>
        <p:spPr>
          <a:xfrm rot="5400000">
            <a:off x="3784497" y="2632501"/>
            <a:ext cx="1142067" cy="3456682"/>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b="1" dirty="0" err="1" smtClean="0"/>
              <a:t>Intensity-based</a:t>
            </a:r>
            <a:r>
              <a:rPr lang="de-DE" b="1" dirty="0" smtClean="0"/>
              <a:t> Template Tracking</a:t>
            </a:r>
            <a:r>
              <a:rPr lang="de-DE" dirty="0" smtClean="0"/>
              <a:t/>
            </a:r>
            <a:br>
              <a:rPr lang="de-DE" dirty="0" smtClean="0"/>
            </a:br>
            <a:r>
              <a:rPr lang="de-DE" sz="3600" dirty="0" smtClean="0"/>
              <a:t>Goal</a:t>
            </a:r>
            <a:endParaRPr lang="de-DE" sz="3600" dirty="0"/>
          </a:p>
        </p:txBody>
      </p:sp>
      <p:sp>
        <p:nvSpPr>
          <p:cNvPr id="3" name="Inhaltsplatzhalter 2"/>
          <p:cNvSpPr>
            <a:spLocks noGrp="1"/>
          </p:cNvSpPr>
          <p:nvPr>
            <p:ph idx="1"/>
          </p:nvPr>
        </p:nvSpPr>
        <p:spPr>
          <a:xfrm>
            <a:off x="457200" y="1600200"/>
            <a:ext cx="8229600" cy="5429200"/>
          </a:xfrm>
        </p:spPr>
        <p:txBody>
          <a:bodyPr>
            <a:normAutofit/>
          </a:bodyPr>
          <a:lstStyle/>
          <a:p>
            <a:pPr>
              <a:buNone/>
            </a:pPr>
            <a:r>
              <a:rPr lang="de-DE" sz="2800" dirty="0" smtClean="0"/>
              <a:t>Find </a:t>
            </a:r>
            <a:r>
              <a:rPr lang="de-DE" sz="2800" dirty="0" err="1" smtClean="0"/>
              <a:t>parameters</a:t>
            </a:r>
            <a:r>
              <a:rPr lang="de-DE" sz="2800" dirty="0" smtClean="0"/>
              <a:t> </a:t>
            </a:r>
            <a:r>
              <a:rPr lang="de-DE" sz="2800" dirty="0" err="1" smtClean="0"/>
              <a:t>of</a:t>
            </a:r>
            <a:r>
              <a:rPr lang="de-DE" sz="2800" dirty="0" smtClean="0"/>
              <a:t> a </a:t>
            </a:r>
            <a:r>
              <a:rPr lang="de-DE" sz="2800" dirty="0" err="1" smtClean="0"/>
              <a:t>warping</a:t>
            </a:r>
            <a:r>
              <a:rPr lang="de-DE" sz="2800" dirty="0" smtClean="0"/>
              <a:t> </a:t>
            </a:r>
            <a:r>
              <a:rPr lang="de-DE" sz="2800" dirty="0" err="1" smtClean="0"/>
              <a:t>function</a:t>
            </a:r>
            <a:r>
              <a:rPr lang="de-DE" sz="2800" dirty="0" smtClean="0"/>
              <a:t> such </a:t>
            </a:r>
            <a:r>
              <a:rPr lang="de-DE" sz="2800" dirty="0" err="1" smtClean="0"/>
              <a:t>that</a:t>
            </a:r>
            <a:r>
              <a:rPr lang="de-DE" sz="2800" dirty="0" smtClean="0"/>
              <a:t>:</a:t>
            </a:r>
          </a:p>
          <a:p>
            <a:pPr>
              <a:buNone/>
            </a:pPr>
            <a:endParaRPr lang="de-DE" sz="2800" dirty="0"/>
          </a:p>
          <a:p>
            <a:pPr>
              <a:buNone/>
            </a:pPr>
            <a:endParaRPr lang="de-DE" sz="1600" dirty="0" smtClean="0"/>
          </a:p>
          <a:p>
            <a:pPr>
              <a:buNone/>
            </a:pPr>
            <a:r>
              <a:rPr lang="de-DE" sz="2800" dirty="0" err="1" smtClean="0"/>
              <a:t>for</a:t>
            </a:r>
            <a:r>
              <a:rPr lang="de-DE" sz="2800" dirty="0" smtClean="0"/>
              <a:t> all </a:t>
            </a:r>
            <a:r>
              <a:rPr lang="de-DE" sz="2800" dirty="0" err="1" smtClean="0"/>
              <a:t>template</a:t>
            </a:r>
            <a:r>
              <a:rPr lang="de-DE" sz="2800" dirty="0" smtClean="0"/>
              <a:t> </a:t>
            </a:r>
            <a:r>
              <a:rPr lang="de-DE" sz="2800" dirty="0" err="1" smtClean="0"/>
              <a:t>points</a:t>
            </a:r>
            <a:r>
              <a:rPr lang="de-DE" sz="2800" dirty="0" smtClean="0"/>
              <a:t> </a:t>
            </a:r>
          </a:p>
          <a:p>
            <a:pPr>
              <a:buNone/>
            </a:pPr>
            <a:r>
              <a:rPr lang="de-DE" sz="700" dirty="0" smtClean="0"/>
              <a:t> </a:t>
            </a:r>
            <a:endParaRPr lang="de-DE" sz="2400" dirty="0" smtClean="0"/>
          </a:p>
        </p:txBody>
      </p:sp>
      <p:pic>
        <p:nvPicPr>
          <p:cNvPr id="4" name="Picture 4"/>
          <p:cNvPicPr>
            <a:picLocks noChangeAspect="1" noChangeArrowheads="1"/>
          </p:cNvPicPr>
          <p:nvPr/>
        </p:nvPicPr>
        <p:blipFill>
          <a:blip r:embed="rId3" cstate="print">
            <a:grayscl/>
          </a:blip>
          <a:stretch>
            <a:fillRect/>
          </a:stretch>
        </p:blipFill>
        <p:spPr bwMode="auto">
          <a:xfrm>
            <a:off x="2664673" y="2308867"/>
            <a:ext cx="3779535" cy="544069"/>
          </a:xfrm>
          <a:prstGeom prst="rect">
            <a:avLst/>
          </a:prstGeom>
          <a:noFill/>
          <a:ln>
            <a:noFill/>
          </a:ln>
        </p:spPr>
      </p:pic>
      <p:sp>
        <p:nvSpPr>
          <p:cNvPr id="12" name="Rechteck 11"/>
          <p:cNvSpPr/>
          <p:nvPr/>
        </p:nvSpPr>
        <p:spPr>
          <a:xfrm>
            <a:off x="2555776" y="2204864"/>
            <a:ext cx="4032448" cy="648072"/>
          </a:xfrm>
          <a:prstGeom prst="rect">
            <a:avLst/>
          </a:prstGeom>
          <a:solidFill>
            <a:schemeClr val="accent1">
              <a:alpha val="1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395536" y="1628800"/>
            <a:ext cx="8352928" cy="1800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p:cNvPicPr>
            <a:picLocks noChangeAspect="1" noChangeArrowheads="1"/>
          </p:cNvPicPr>
          <p:nvPr/>
        </p:nvPicPr>
        <p:blipFill>
          <a:blip r:embed="rId4" cstate="print"/>
          <a:srcRect/>
          <a:stretch>
            <a:fillRect/>
          </a:stretch>
        </p:blipFill>
        <p:spPr bwMode="auto">
          <a:xfrm>
            <a:off x="3779912" y="3078000"/>
            <a:ext cx="328613" cy="314325"/>
          </a:xfrm>
          <a:prstGeom prst="rect">
            <a:avLst/>
          </a:prstGeom>
          <a:noFill/>
          <a:ln w="9525">
            <a:noFill/>
            <a:miter lim="800000"/>
            <a:headEnd/>
            <a:tailEnd/>
          </a:ln>
        </p:spPr>
      </p:pic>
      <p:pic>
        <p:nvPicPr>
          <p:cNvPr id="18" name="Grafik 17" descr="trackImage42.png"/>
          <p:cNvPicPr>
            <a:picLocks noChangeAspect="1"/>
          </p:cNvPicPr>
          <p:nvPr/>
        </p:nvPicPr>
        <p:blipFill>
          <a:blip r:embed="rId5" cstate="print"/>
          <a:stretch>
            <a:fillRect/>
          </a:stretch>
        </p:blipFill>
        <p:spPr>
          <a:xfrm>
            <a:off x="395536" y="5225752"/>
            <a:ext cx="1828800" cy="1371600"/>
          </a:xfrm>
          <a:prstGeom prst="rect">
            <a:avLst/>
          </a:prstGeom>
        </p:spPr>
      </p:pic>
      <p:pic>
        <p:nvPicPr>
          <p:cNvPr id="19" name="Grafik 18" descr="trackImage43.png"/>
          <p:cNvPicPr>
            <a:picLocks noChangeAspect="1"/>
          </p:cNvPicPr>
          <p:nvPr/>
        </p:nvPicPr>
        <p:blipFill>
          <a:blip r:embed="rId6" cstate="print"/>
          <a:stretch>
            <a:fillRect/>
          </a:stretch>
        </p:blipFill>
        <p:spPr>
          <a:xfrm>
            <a:off x="2555776" y="5225752"/>
            <a:ext cx="1828800" cy="1371600"/>
          </a:xfrm>
          <a:prstGeom prst="rect">
            <a:avLst/>
          </a:prstGeom>
        </p:spPr>
      </p:pic>
      <p:pic>
        <p:nvPicPr>
          <p:cNvPr id="20" name="Grafik 19" descr="trackImage44.png"/>
          <p:cNvPicPr>
            <a:picLocks noChangeAspect="1"/>
          </p:cNvPicPr>
          <p:nvPr/>
        </p:nvPicPr>
        <p:blipFill>
          <a:blip r:embed="rId7" cstate="print"/>
          <a:stretch>
            <a:fillRect/>
          </a:stretch>
        </p:blipFill>
        <p:spPr>
          <a:xfrm>
            <a:off x="4716016" y="5225752"/>
            <a:ext cx="1828800" cy="1371600"/>
          </a:xfrm>
          <a:prstGeom prst="rect">
            <a:avLst/>
          </a:prstGeom>
        </p:spPr>
      </p:pic>
      <p:pic>
        <p:nvPicPr>
          <p:cNvPr id="21" name="Grafik 20" descr="trackImage46.png"/>
          <p:cNvPicPr>
            <a:picLocks noChangeAspect="1"/>
          </p:cNvPicPr>
          <p:nvPr/>
        </p:nvPicPr>
        <p:blipFill>
          <a:blip r:embed="rId8" cstate="print"/>
          <a:stretch>
            <a:fillRect/>
          </a:stretch>
        </p:blipFill>
        <p:spPr>
          <a:xfrm>
            <a:off x="6876256" y="5225752"/>
            <a:ext cx="1828800" cy="1371600"/>
          </a:xfrm>
          <a:prstGeom prst="rect">
            <a:avLst/>
          </a:prstGeom>
        </p:spPr>
      </p:pic>
      <p:pic>
        <p:nvPicPr>
          <p:cNvPr id="22" name="Picture 3"/>
          <p:cNvPicPr>
            <a:picLocks noChangeAspect="1" noChangeArrowheads="1"/>
          </p:cNvPicPr>
          <p:nvPr/>
        </p:nvPicPr>
        <p:blipFill>
          <a:blip r:embed="rId9" cstate="print"/>
          <a:srcRect/>
          <a:stretch>
            <a:fillRect/>
          </a:stretch>
        </p:blipFill>
        <p:spPr bwMode="auto">
          <a:xfrm>
            <a:off x="2965849" y="3654024"/>
            <a:ext cx="958079" cy="936104"/>
          </a:xfrm>
          <a:prstGeom prst="rect">
            <a:avLst/>
          </a:prstGeom>
          <a:noFill/>
          <a:ln w="19050">
            <a:solidFill>
              <a:schemeClr val="tx1"/>
            </a:solidFill>
            <a:miter lim="800000"/>
            <a:headEnd/>
            <a:tailEnd/>
          </a:ln>
        </p:spPr>
      </p:pic>
      <p:cxnSp>
        <p:nvCxnSpPr>
          <p:cNvPr id="23" name="Gerade Verbindung mit Pfeil 22"/>
          <p:cNvCxnSpPr/>
          <p:nvPr/>
        </p:nvCxnSpPr>
        <p:spPr>
          <a:xfrm rot="5400000">
            <a:off x="2952217" y="5129791"/>
            <a:ext cx="936104" cy="794"/>
          </a:xfrm>
          <a:prstGeom prst="straightConnector1">
            <a:avLst/>
          </a:prstGeom>
          <a:ln w="53975">
            <a:solidFill>
              <a:srgbClr val="FFFF00"/>
            </a:solidFill>
            <a:tailEnd type="arrow"/>
          </a:ln>
          <a:effectLst>
            <a:outerShdw blurRad="50800" dist="50800" dir="2700000" algn="tl" rotWithShape="0">
              <a:prstClr val="black">
                <a:alpha val="85000"/>
              </a:prstClr>
            </a:outerShdw>
          </a:effectLst>
        </p:spPr>
        <p:style>
          <a:lnRef idx="1">
            <a:schemeClr val="accent1"/>
          </a:lnRef>
          <a:fillRef idx="0">
            <a:schemeClr val="accent1"/>
          </a:fillRef>
          <a:effectRef idx="0">
            <a:schemeClr val="accent1"/>
          </a:effectRef>
          <a:fontRef idx="minor">
            <a:schemeClr val="tx1"/>
          </a:fontRef>
        </p:style>
      </p:cxnSp>
      <p:pic>
        <p:nvPicPr>
          <p:cNvPr id="24" name="Picture 4"/>
          <p:cNvPicPr>
            <a:picLocks noChangeAspect="1" noChangeArrowheads="1"/>
          </p:cNvPicPr>
          <p:nvPr/>
        </p:nvPicPr>
        <p:blipFill>
          <a:blip r:embed="rId10" cstate="print"/>
          <a:srcRect/>
          <a:stretch>
            <a:fillRect/>
          </a:stretch>
        </p:blipFill>
        <p:spPr bwMode="auto">
          <a:xfrm>
            <a:off x="3563888" y="4675084"/>
            <a:ext cx="1249680" cy="419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2987824" y="5373216"/>
            <a:ext cx="4873943" cy="420053"/>
          </a:xfrm>
          <a:prstGeom prst="rect">
            <a:avLst/>
          </a:prstGeom>
          <a:noFill/>
          <a:ln w="9525">
            <a:noFill/>
            <a:miter lim="800000"/>
            <a:headEnd/>
            <a:tailEnd/>
          </a:ln>
        </p:spPr>
      </p:pic>
      <p:sp>
        <p:nvSpPr>
          <p:cNvPr id="2" name="Titel 1"/>
          <p:cNvSpPr>
            <a:spLocks noGrp="1"/>
          </p:cNvSpPr>
          <p:nvPr>
            <p:ph type="title"/>
          </p:nvPr>
        </p:nvSpPr>
        <p:spPr/>
        <p:txBody>
          <a:bodyPr>
            <a:normAutofit fontScale="90000"/>
          </a:bodyPr>
          <a:lstStyle/>
          <a:p>
            <a:pPr algn="l"/>
            <a:r>
              <a:rPr lang="de-DE" b="1" dirty="0" err="1" smtClean="0"/>
              <a:t>Intensity-based</a:t>
            </a:r>
            <a:r>
              <a:rPr lang="de-DE" b="1" dirty="0" smtClean="0"/>
              <a:t> Template Tracking</a:t>
            </a:r>
            <a:r>
              <a:rPr lang="de-DE" dirty="0" smtClean="0"/>
              <a:t/>
            </a:r>
            <a:br>
              <a:rPr lang="de-DE" dirty="0" smtClean="0"/>
            </a:br>
            <a:r>
              <a:rPr lang="de-DE" sz="3600" dirty="0" smtClean="0"/>
              <a:t>Goal</a:t>
            </a:r>
            <a:endParaRPr lang="de-DE" sz="3600" dirty="0"/>
          </a:p>
        </p:txBody>
      </p:sp>
      <p:sp>
        <p:nvSpPr>
          <p:cNvPr id="3" name="Inhaltsplatzhalter 2"/>
          <p:cNvSpPr>
            <a:spLocks noGrp="1"/>
          </p:cNvSpPr>
          <p:nvPr>
            <p:ph idx="1"/>
          </p:nvPr>
        </p:nvSpPr>
        <p:spPr>
          <a:xfrm>
            <a:off x="457200" y="1600200"/>
            <a:ext cx="8229600" cy="5429200"/>
          </a:xfrm>
        </p:spPr>
        <p:txBody>
          <a:bodyPr>
            <a:normAutofit/>
          </a:bodyPr>
          <a:lstStyle/>
          <a:p>
            <a:pPr>
              <a:buNone/>
            </a:pPr>
            <a:r>
              <a:rPr lang="de-DE" sz="2800" dirty="0" smtClean="0"/>
              <a:t>Find </a:t>
            </a:r>
            <a:r>
              <a:rPr lang="de-DE" sz="2800" dirty="0" err="1" smtClean="0"/>
              <a:t>parameters</a:t>
            </a:r>
            <a:r>
              <a:rPr lang="de-DE" sz="2800" dirty="0" smtClean="0"/>
              <a:t> </a:t>
            </a:r>
            <a:r>
              <a:rPr lang="de-DE" sz="2800" dirty="0" err="1" smtClean="0"/>
              <a:t>of</a:t>
            </a:r>
            <a:r>
              <a:rPr lang="de-DE" sz="2800" dirty="0" smtClean="0"/>
              <a:t> a </a:t>
            </a:r>
            <a:r>
              <a:rPr lang="de-DE" sz="2800" dirty="0" err="1" smtClean="0"/>
              <a:t>warping</a:t>
            </a:r>
            <a:r>
              <a:rPr lang="de-DE" sz="2800" dirty="0" smtClean="0"/>
              <a:t> </a:t>
            </a:r>
            <a:r>
              <a:rPr lang="de-DE" sz="2800" dirty="0" err="1" smtClean="0"/>
              <a:t>function</a:t>
            </a:r>
            <a:r>
              <a:rPr lang="de-DE" sz="2800" dirty="0" smtClean="0"/>
              <a:t> such </a:t>
            </a:r>
            <a:r>
              <a:rPr lang="de-DE" sz="2800" dirty="0" err="1" smtClean="0"/>
              <a:t>that</a:t>
            </a:r>
            <a:r>
              <a:rPr lang="de-DE" sz="2800" dirty="0" smtClean="0"/>
              <a:t>:</a:t>
            </a:r>
          </a:p>
          <a:p>
            <a:pPr>
              <a:buNone/>
            </a:pPr>
            <a:endParaRPr lang="de-DE" sz="2800" dirty="0"/>
          </a:p>
          <a:p>
            <a:pPr>
              <a:buNone/>
            </a:pPr>
            <a:endParaRPr lang="de-DE" sz="1600" dirty="0" smtClean="0"/>
          </a:p>
          <a:p>
            <a:pPr>
              <a:buNone/>
            </a:pPr>
            <a:r>
              <a:rPr lang="de-DE" sz="2800" dirty="0" err="1" smtClean="0"/>
              <a:t>for</a:t>
            </a:r>
            <a:r>
              <a:rPr lang="de-DE" sz="2800" dirty="0" smtClean="0"/>
              <a:t> all </a:t>
            </a:r>
            <a:r>
              <a:rPr lang="de-DE" sz="2800" dirty="0" err="1" smtClean="0"/>
              <a:t>template</a:t>
            </a:r>
            <a:r>
              <a:rPr lang="de-DE" sz="2800" dirty="0" smtClean="0"/>
              <a:t> </a:t>
            </a:r>
            <a:r>
              <a:rPr lang="de-DE" sz="2800" dirty="0" err="1" smtClean="0"/>
              <a:t>points</a:t>
            </a:r>
            <a:r>
              <a:rPr lang="de-DE" sz="2800" dirty="0" smtClean="0"/>
              <a:t> </a:t>
            </a:r>
          </a:p>
          <a:p>
            <a:pPr>
              <a:buNone/>
            </a:pPr>
            <a:r>
              <a:rPr lang="de-DE" sz="700" dirty="0" smtClean="0"/>
              <a:t> </a:t>
            </a:r>
            <a:endParaRPr lang="de-DE" sz="2400" dirty="0" smtClean="0"/>
          </a:p>
          <a:p>
            <a:pPr>
              <a:buNone/>
            </a:pPr>
            <a:r>
              <a:rPr lang="de-DE" sz="2300" b="1" dirty="0" err="1" smtClean="0"/>
              <a:t>Reformulate</a:t>
            </a:r>
            <a:r>
              <a:rPr lang="de-DE" sz="2300" b="1" dirty="0" smtClean="0"/>
              <a:t> </a:t>
            </a:r>
            <a:r>
              <a:rPr lang="de-DE" sz="2300" b="1" dirty="0" err="1" smtClean="0"/>
              <a:t>the</a:t>
            </a:r>
            <a:r>
              <a:rPr lang="de-DE" sz="2300" b="1" dirty="0" smtClean="0"/>
              <a:t> </a:t>
            </a:r>
            <a:r>
              <a:rPr lang="de-DE" sz="2300" b="1" dirty="0" err="1" smtClean="0"/>
              <a:t>goal</a:t>
            </a:r>
            <a:r>
              <a:rPr lang="de-DE" sz="2300" b="1" dirty="0" smtClean="0"/>
              <a:t> </a:t>
            </a:r>
            <a:r>
              <a:rPr lang="de-DE" sz="2300" dirty="0" err="1" smtClean="0"/>
              <a:t>using</a:t>
            </a:r>
            <a:r>
              <a:rPr lang="de-DE" sz="2300" dirty="0" smtClean="0"/>
              <a:t> a </a:t>
            </a:r>
            <a:r>
              <a:rPr lang="de-DE" sz="2300" dirty="0" err="1" smtClean="0"/>
              <a:t>prediction</a:t>
            </a:r>
            <a:r>
              <a:rPr lang="de-DE" sz="2300" dirty="0" smtClean="0"/>
              <a:t>     </a:t>
            </a:r>
            <a:r>
              <a:rPr lang="de-DE" sz="2300" dirty="0" err="1" smtClean="0"/>
              <a:t>as</a:t>
            </a:r>
            <a:r>
              <a:rPr lang="de-DE" sz="2300" dirty="0" smtClean="0"/>
              <a:t> </a:t>
            </a:r>
            <a:r>
              <a:rPr lang="de-DE" sz="2300" dirty="0" err="1" smtClean="0"/>
              <a:t>approximation</a:t>
            </a:r>
            <a:r>
              <a:rPr lang="de-DE" sz="2300" dirty="0" smtClean="0"/>
              <a:t> </a:t>
            </a:r>
            <a:r>
              <a:rPr lang="de-DE" sz="2300" dirty="0" err="1" smtClean="0"/>
              <a:t>of</a:t>
            </a:r>
            <a:r>
              <a:rPr lang="de-DE" sz="2300" dirty="0" smtClean="0"/>
              <a:t>    : </a:t>
            </a:r>
          </a:p>
          <a:p>
            <a:r>
              <a:rPr lang="de-DE" sz="2300" dirty="0" smtClean="0"/>
              <a:t>Find </a:t>
            </a:r>
            <a:r>
              <a:rPr lang="de-DE" sz="2300" dirty="0" err="1" smtClean="0"/>
              <a:t>the</a:t>
            </a:r>
            <a:r>
              <a:rPr lang="de-DE" sz="2300" dirty="0" smtClean="0"/>
              <a:t> </a:t>
            </a:r>
            <a:r>
              <a:rPr lang="de-DE" sz="2300" b="1" dirty="0" err="1" smtClean="0"/>
              <a:t>parameters</a:t>
            </a:r>
            <a:r>
              <a:rPr lang="de-DE" sz="2300" b="1" dirty="0" smtClean="0"/>
              <a:t>‘ </a:t>
            </a:r>
            <a:r>
              <a:rPr lang="de-DE" sz="2300" b="1" dirty="0" err="1" smtClean="0"/>
              <a:t>increment</a:t>
            </a:r>
            <a:r>
              <a:rPr lang="de-DE" sz="2300" dirty="0" smtClean="0"/>
              <a:t>          such </a:t>
            </a:r>
            <a:r>
              <a:rPr lang="de-DE" sz="2300" dirty="0" err="1" smtClean="0"/>
              <a:t>that</a:t>
            </a:r>
            <a:r>
              <a:rPr lang="de-DE" sz="2300" dirty="0" smtClean="0"/>
              <a:t>  </a:t>
            </a:r>
            <a:br>
              <a:rPr lang="de-DE" sz="2300" dirty="0" smtClean="0"/>
            </a:br>
            <a:r>
              <a:rPr lang="de-DE" sz="1400" dirty="0"/>
              <a:t> </a:t>
            </a:r>
            <a:endParaRPr lang="de-DE" sz="2300" dirty="0" smtClean="0"/>
          </a:p>
          <a:p>
            <a:r>
              <a:rPr lang="de-DE" sz="2300" dirty="0" err="1" smtClean="0"/>
              <a:t>by</a:t>
            </a:r>
            <a:r>
              <a:rPr lang="de-DE" sz="2300" dirty="0" smtClean="0"/>
              <a:t> </a:t>
            </a:r>
            <a:r>
              <a:rPr lang="de-DE" sz="2300" b="1" dirty="0" err="1" smtClean="0"/>
              <a:t>minimizing</a:t>
            </a:r>
            <a:endParaRPr lang="de-DE" sz="2300" b="1" dirty="0" smtClean="0"/>
          </a:p>
          <a:p>
            <a:pPr>
              <a:buNone/>
            </a:pPr>
            <a:endParaRPr lang="de-DE" sz="2300" dirty="0" smtClean="0"/>
          </a:p>
          <a:p>
            <a:pPr>
              <a:buNone/>
            </a:pPr>
            <a:endParaRPr lang="de-DE" sz="2300" dirty="0"/>
          </a:p>
          <a:p>
            <a:pPr>
              <a:buNone/>
            </a:pPr>
            <a:endParaRPr lang="de-DE" sz="1000" dirty="0" smtClean="0"/>
          </a:p>
          <a:p>
            <a:pPr>
              <a:buNone/>
            </a:pPr>
            <a:r>
              <a:rPr lang="de-DE" sz="2300" dirty="0" err="1" smtClean="0"/>
              <a:t>This</a:t>
            </a:r>
            <a:r>
              <a:rPr lang="de-DE" sz="2300" dirty="0" smtClean="0"/>
              <a:t> </a:t>
            </a:r>
            <a:r>
              <a:rPr lang="de-DE" sz="2300" dirty="0" err="1" smtClean="0"/>
              <a:t>is</a:t>
            </a:r>
            <a:r>
              <a:rPr lang="de-DE" sz="2300" dirty="0" smtClean="0"/>
              <a:t> a </a:t>
            </a:r>
            <a:r>
              <a:rPr lang="de-DE" sz="2300" b="1" dirty="0" smtClean="0"/>
              <a:t>non-linear </a:t>
            </a:r>
            <a:r>
              <a:rPr lang="de-DE" sz="2300" b="1" dirty="0" err="1" smtClean="0"/>
              <a:t>minimization</a:t>
            </a:r>
            <a:r>
              <a:rPr lang="de-DE" sz="2300" b="1" dirty="0" smtClean="0"/>
              <a:t> </a:t>
            </a:r>
            <a:r>
              <a:rPr lang="de-DE" sz="2300" b="1" dirty="0" err="1" smtClean="0"/>
              <a:t>problem</a:t>
            </a:r>
            <a:r>
              <a:rPr lang="de-DE" sz="2300" dirty="0" smtClean="0"/>
              <a:t>.</a:t>
            </a:r>
            <a:endParaRPr lang="de-DE" sz="2300" dirty="0"/>
          </a:p>
        </p:txBody>
      </p:sp>
      <p:pic>
        <p:nvPicPr>
          <p:cNvPr id="4" name="Picture 4"/>
          <p:cNvPicPr>
            <a:picLocks noChangeAspect="1" noChangeArrowheads="1"/>
          </p:cNvPicPr>
          <p:nvPr/>
        </p:nvPicPr>
        <p:blipFill>
          <a:blip r:embed="rId4" cstate="print">
            <a:grayscl/>
          </a:blip>
          <a:stretch>
            <a:fillRect/>
          </a:stretch>
        </p:blipFill>
        <p:spPr bwMode="auto">
          <a:xfrm>
            <a:off x="2664673" y="2308867"/>
            <a:ext cx="3779535" cy="544069"/>
          </a:xfrm>
          <a:prstGeom prst="rect">
            <a:avLst/>
          </a:prstGeom>
          <a:noFill/>
          <a:ln>
            <a:noFill/>
          </a:ln>
        </p:spPr>
      </p:pic>
      <p:pic>
        <p:nvPicPr>
          <p:cNvPr id="6" name="Picture 5"/>
          <p:cNvPicPr>
            <a:picLocks noChangeAspect="1" noChangeArrowheads="1"/>
          </p:cNvPicPr>
          <p:nvPr/>
        </p:nvPicPr>
        <p:blipFill>
          <a:blip r:embed="rId5" cstate="print"/>
          <a:srcRect/>
          <a:stretch>
            <a:fillRect/>
          </a:stretch>
        </p:blipFill>
        <p:spPr bwMode="auto">
          <a:xfrm>
            <a:off x="4788024" y="4077024"/>
            <a:ext cx="461418" cy="246935"/>
          </a:xfrm>
          <a:prstGeom prst="rect">
            <a:avLst/>
          </a:prstGeom>
          <a:noFill/>
          <a:ln w="9525">
            <a:noFill/>
            <a:round/>
            <a:headEnd/>
            <a:tailEnd/>
          </a:ln>
          <a:effectLst/>
        </p:spPr>
      </p:pic>
      <p:pic>
        <p:nvPicPr>
          <p:cNvPr id="7" name="Picture 6"/>
          <p:cNvPicPr>
            <a:picLocks noChangeAspect="1" noChangeArrowheads="1"/>
          </p:cNvPicPr>
          <p:nvPr/>
        </p:nvPicPr>
        <p:blipFill>
          <a:blip r:embed="rId6" cstate="print"/>
          <a:srcRect/>
          <a:stretch>
            <a:fillRect/>
          </a:stretch>
        </p:blipFill>
        <p:spPr bwMode="auto">
          <a:xfrm>
            <a:off x="5328000" y="3614113"/>
            <a:ext cx="227586" cy="246935"/>
          </a:xfrm>
          <a:prstGeom prst="rect">
            <a:avLst/>
          </a:prstGeom>
          <a:noFill/>
          <a:ln w="9525">
            <a:noFill/>
            <a:round/>
            <a:headEnd/>
            <a:tailEnd/>
          </a:ln>
          <a:effectLst/>
        </p:spPr>
      </p:pic>
      <p:pic>
        <p:nvPicPr>
          <p:cNvPr id="8" name="Picture 7"/>
          <p:cNvPicPr>
            <a:picLocks noChangeAspect="1" noChangeArrowheads="1"/>
          </p:cNvPicPr>
          <p:nvPr/>
        </p:nvPicPr>
        <p:blipFill>
          <a:blip r:embed="rId7" cstate="print"/>
          <a:srcRect/>
          <a:stretch>
            <a:fillRect/>
          </a:stretch>
        </p:blipFill>
        <p:spPr bwMode="auto">
          <a:xfrm>
            <a:off x="8028000" y="3627188"/>
            <a:ext cx="201600" cy="233860"/>
          </a:xfrm>
          <a:prstGeom prst="rect">
            <a:avLst/>
          </a:prstGeom>
          <a:noFill/>
          <a:ln w="9525">
            <a:noFill/>
            <a:round/>
            <a:headEnd/>
            <a:tailEnd/>
          </a:ln>
          <a:effectLst/>
        </p:spPr>
      </p:pic>
      <p:pic>
        <p:nvPicPr>
          <p:cNvPr id="11" name="Picture 10"/>
          <p:cNvPicPr>
            <a:picLocks noChangeAspect="1" noChangeArrowheads="1"/>
          </p:cNvPicPr>
          <p:nvPr/>
        </p:nvPicPr>
        <p:blipFill>
          <a:blip r:embed="rId8" cstate="print"/>
          <a:srcRect/>
          <a:stretch>
            <a:fillRect/>
          </a:stretch>
        </p:blipFill>
        <p:spPr bwMode="auto">
          <a:xfrm>
            <a:off x="6584635" y="4068048"/>
            <a:ext cx="1761151" cy="259337"/>
          </a:xfrm>
          <a:prstGeom prst="rect">
            <a:avLst/>
          </a:prstGeom>
          <a:noFill/>
          <a:ln w="9525">
            <a:noFill/>
            <a:round/>
            <a:headEnd/>
            <a:tailEnd/>
          </a:ln>
          <a:effectLst/>
        </p:spPr>
      </p:pic>
      <p:sp>
        <p:nvSpPr>
          <p:cNvPr id="12" name="Rechteck 11"/>
          <p:cNvSpPr/>
          <p:nvPr/>
        </p:nvSpPr>
        <p:spPr>
          <a:xfrm>
            <a:off x="2555776" y="2204864"/>
            <a:ext cx="4032448" cy="648072"/>
          </a:xfrm>
          <a:prstGeom prst="rect">
            <a:avLst/>
          </a:prstGeom>
          <a:solidFill>
            <a:schemeClr val="accent1">
              <a:alpha val="1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5" name="Gerade Verbindung 14"/>
          <p:cNvCxnSpPr/>
          <p:nvPr/>
        </p:nvCxnSpPr>
        <p:spPr>
          <a:xfrm>
            <a:off x="6588224" y="4365104"/>
            <a:ext cx="1800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hteck 15"/>
          <p:cNvSpPr/>
          <p:nvPr/>
        </p:nvSpPr>
        <p:spPr>
          <a:xfrm>
            <a:off x="395536" y="1628800"/>
            <a:ext cx="8352928" cy="1800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 Verbindung 16"/>
          <p:cNvCxnSpPr/>
          <p:nvPr/>
        </p:nvCxnSpPr>
        <p:spPr>
          <a:xfrm>
            <a:off x="4932040" y="5742232"/>
            <a:ext cx="10801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9" cstate="print"/>
          <a:srcRect/>
          <a:stretch>
            <a:fillRect/>
          </a:stretch>
        </p:blipFill>
        <p:spPr bwMode="auto">
          <a:xfrm>
            <a:off x="3779912" y="3078000"/>
            <a:ext cx="328613" cy="314325"/>
          </a:xfrm>
          <a:prstGeom prst="rect">
            <a:avLst/>
          </a:prstGeom>
          <a:noFill/>
          <a:ln w="9525">
            <a:noFill/>
            <a:miter lim="800000"/>
            <a:headEnd/>
            <a:tailEnd/>
          </a:ln>
        </p:spPr>
      </p:pic>
      <p:pic>
        <p:nvPicPr>
          <p:cNvPr id="5" name="Picture 2"/>
          <p:cNvPicPr>
            <a:picLocks noChangeAspect="1" noChangeArrowheads="1"/>
          </p:cNvPicPr>
          <p:nvPr/>
        </p:nvPicPr>
        <p:blipFill>
          <a:blip r:embed="rId10" cstate="print"/>
          <a:srcRect/>
          <a:stretch>
            <a:fillRect/>
          </a:stretch>
        </p:blipFill>
        <p:spPr bwMode="auto">
          <a:xfrm>
            <a:off x="2843808" y="4537114"/>
            <a:ext cx="5754053" cy="6200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b="1" dirty="0" err="1" smtClean="0"/>
              <a:t>Intensity-based</a:t>
            </a:r>
            <a:r>
              <a:rPr lang="de-DE" b="1" dirty="0" smtClean="0"/>
              <a:t> Template Tracking</a:t>
            </a:r>
            <a:r>
              <a:rPr lang="de-DE" dirty="0" smtClean="0"/>
              <a:t/>
            </a:r>
            <a:br>
              <a:rPr lang="de-DE" dirty="0" smtClean="0"/>
            </a:br>
            <a:r>
              <a:rPr lang="de-DE" sz="3600" dirty="0" smtClean="0"/>
              <a:t>Lukas-</a:t>
            </a:r>
            <a:r>
              <a:rPr lang="de-DE" sz="3600" dirty="0" err="1" smtClean="0"/>
              <a:t>Kanade</a:t>
            </a:r>
            <a:endParaRPr lang="de-DE" sz="3600" dirty="0"/>
          </a:p>
        </p:txBody>
      </p:sp>
      <p:sp>
        <p:nvSpPr>
          <p:cNvPr id="3" name="Inhaltsplatzhalter 2"/>
          <p:cNvSpPr>
            <a:spLocks noGrp="1"/>
          </p:cNvSpPr>
          <p:nvPr>
            <p:ph idx="1"/>
          </p:nvPr>
        </p:nvSpPr>
        <p:spPr/>
        <p:txBody>
          <a:bodyPr>
            <a:normAutofit/>
          </a:bodyPr>
          <a:lstStyle/>
          <a:p>
            <a:pPr>
              <a:buNone/>
            </a:pPr>
            <a:endParaRPr lang="de-DE" sz="2800" dirty="0" smtClean="0"/>
          </a:p>
          <a:p>
            <a:pPr>
              <a:buNone/>
            </a:pPr>
            <a:endParaRPr lang="de-DE" sz="2800" dirty="0"/>
          </a:p>
          <a:p>
            <a:pPr>
              <a:buNone/>
            </a:pPr>
            <a:r>
              <a:rPr lang="de-DE" sz="2800" dirty="0" err="1" smtClean="0"/>
              <a:t>Uses</a:t>
            </a:r>
            <a:r>
              <a:rPr lang="de-DE" sz="2800" dirty="0" smtClean="0"/>
              <a:t> </a:t>
            </a:r>
            <a:r>
              <a:rPr lang="de-DE" sz="2800" dirty="0" err="1" smtClean="0"/>
              <a:t>the</a:t>
            </a:r>
            <a:r>
              <a:rPr lang="de-DE" sz="2800" dirty="0" smtClean="0"/>
              <a:t> </a:t>
            </a:r>
            <a:r>
              <a:rPr lang="de-DE" sz="2800" b="1" dirty="0" err="1" smtClean="0"/>
              <a:t>Gauss</a:t>
            </a:r>
            <a:r>
              <a:rPr lang="de-DE" sz="2800" b="1" dirty="0" smtClean="0"/>
              <a:t>-Newton </a:t>
            </a:r>
            <a:r>
              <a:rPr lang="de-DE" sz="2800" b="1" dirty="0" err="1" smtClean="0"/>
              <a:t>method</a:t>
            </a:r>
            <a:r>
              <a:rPr lang="de-DE" sz="2800" dirty="0" smtClean="0"/>
              <a:t> </a:t>
            </a:r>
            <a:r>
              <a:rPr lang="de-DE" sz="2800" dirty="0" err="1" smtClean="0"/>
              <a:t>for</a:t>
            </a:r>
            <a:r>
              <a:rPr lang="de-DE" sz="2800" dirty="0" smtClean="0"/>
              <a:t> </a:t>
            </a:r>
            <a:r>
              <a:rPr lang="de-DE" sz="2800" dirty="0" err="1" smtClean="0"/>
              <a:t>minimization</a:t>
            </a:r>
            <a:r>
              <a:rPr lang="de-DE" sz="2800" dirty="0" smtClean="0"/>
              <a:t>:</a:t>
            </a:r>
          </a:p>
          <a:p>
            <a:r>
              <a:rPr lang="de-DE" sz="2400" dirty="0" err="1" smtClean="0"/>
              <a:t>Applies</a:t>
            </a:r>
            <a:r>
              <a:rPr lang="de-DE" sz="2400" dirty="0" smtClean="0"/>
              <a:t> a </a:t>
            </a:r>
            <a:r>
              <a:rPr lang="de-DE" sz="2400" dirty="0" err="1" smtClean="0"/>
              <a:t>first</a:t>
            </a:r>
            <a:r>
              <a:rPr lang="de-DE" sz="2400" dirty="0" smtClean="0"/>
              <a:t>-order Taylor </a:t>
            </a:r>
            <a:r>
              <a:rPr lang="de-DE" sz="2400" dirty="0" err="1" smtClean="0"/>
              <a:t>series</a:t>
            </a:r>
            <a:r>
              <a:rPr lang="de-DE" sz="2400" dirty="0" smtClean="0"/>
              <a:t> </a:t>
            </a:r>
            <a:r>
              <a:rPr lang="de-DE" sz="2400" dirty="0" err="1" smtClean="0"/>
              <a:t>approximation</a:t>
            </a:r>
            <a:endParaRPr lang="de-DE" sz="2400" dirty="0" smtClean="0"/>
          </a:p>
          <a:p>
            <a:r>
              <a:rPr lang="de-DE" sz="2400" dirty="0" err="1" smtClean="0"/>
              <a:t>Minimizes</a:t>
            </a:r>
            <a:r>
              <a:rPr lang="de-DE" sz="2400" dirty="0" smtClean="0"/>
              <a:t> </a:t>
            </a:r>
            <a:r>
              <a:rPr lang="de-DE" sz="2400" dirty="0" err="1" smtClean="0"/>
              <a:t>iteratively</a:t>
            </a:r>
            <a:endParaRPr lang="de-DE" sz="2400" dirty="0" smtClean="0"/>
          </a:p>
          <a:p>
            <a:endParaRPr lang="de-DE" sz="2800" dirty="0"/>
          </a:p>
        </p:txBody>
      </p:sp>
      <p:sp>
        <p:nvSpPr>
          <p:cNvPr id="5" name="Rechteck 4"/>
          <p:cNvSpPr/>
          <p:nvPr/>
        </p:nvSpPr>
        <p:spPr>
          <a:xfrm>
            <a:off x="323528" y="2564904"/>
            <a:ext cx="8496944" cy="15121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p:cNvSpPr txBox="1"/>
          <p:nvPr/>
        </p:nvSpPr>
        <p:spPr>
          <a:xfrm>
            <a:off x="467544" y="6464369"/>
            <a:ext cx="6981398" cy="276999"/>
          </a:xfrm>
          <a:prstGeom prst="rect">
            <a:avLst/>
          </a:prstGeom>
          <a:noFill/>
        </p:spPr>
        <p:txBody>
          <a:bodyPr wrap="none" rtlCol="0">
            <a:spAutoFit/>
          </a:bodyPr>
          <a:lstStyle/>
          <a:p>
            <a:r>
              <a:rPr lang="en-US" sz="1200" dirty="0" smtClean="0"/>
              <a:t>B. D. Lucas and T. </a:t>
            </a:r>
            <a:r>
              <a:rPr lang="en-US" sz="1200" dirty="0" err="1" smtClean="0"/>
              <a:t>Kanade</a:t>
            </a:r>
            <a:r>
              <a:rPr lang="en-US" sz="1200" dirty="0" smtClean="0"/>
              <a:t>. An iterative image registration technique with an application to stereo vision, 1981.</a:t>
            </a:r>
            <a:endParaRPr lang="de-DE"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b="1" dirty="0" smtClean="0"/>
              <a:t>Lukas-</a:t>
            </a:r>
            <a:r>
              <a:rPr lang="de-DE" b="1" dirty="0" err="1" smtClean="0"/>
              <a:t>Kanade</a:t>
            </a:r>
            <a:r>
              <a:rPr lang="de-DE" b="1" dirty="0" smtClean="0"/>
              <a:t> </a:t>
            </a:r>
            <a:r>
              <a:rPr lang="de-DE" dirty="0" smtClean="0"/>
              <a:t/>
            </a:r>
            <a:br>
              <a:rPr lang="de-DE" dirty="0" smtClean="0"/>
            </a:br>
            <a:r>
              <a:rPr lang="de-DE" sz="3600" dirty="0" smtClean="0"/>
              <a:t>Approximation </a:t>
            </a:r>
            <a:r>
              <a:rPr lang="de-DE" sz="3600" dirty="0" err="1" smtClean="0"/>
              <a:t>by</a:t>
            </a:r>
            <a:r>
              <a:rPr lang="de-DE" sz="3600" dirty="0" smtClean="0"/>
              <a:t> </a:t>
            </a:r>
            <a:r>
              <a:rPr lang="de-DE" sz="3600" dirty="0" err="1" smtClean="0"/>
              <a:t>linearization</a:t>
            </a:r>
            <a:endParaRPr lang="de-DE" sz="3600" dirty="0"/>
          </a:p>
        </p:txBody>
      </p:sp>
      <p:sp>
        <p:nvSpPr>
          <p:cNvPr id="3" name="Inhaltsplatzhalter 2"/>
          <p:cNvSpPr>
            <a:spLocks noGrp="1"/>
          </p:cNvSpPr>
          <p:nvPr>
            <p:ph idx="1"/>
          </p:nvPr>
        </p:nvSpPr>
        <p:spPr/>
        <p:txBody>
          <a:bodyPr>
            <a:normAutofit/>
          </a:bodyPr>
          <a:lstStyle/>
          <a:p>
            <a:pPr>
              <a:buNone/>
            </a:pPr>
            <a:r>
              <a:rPr lang="de-DE" sz="2400" b="1" dirty="0" smtClean="0"/>
              <a:t>First-order Taylor </a:t>
            </a:r>
            <a:r>
              <a:rPr lang="de-DE" sz="2400" b="1" dirty="0" err="1" smtClean="0"/>
              <a:t>series</a:t>
            </a:r>
            <a:r>
              <a:rPr lang="de-DE" sz="2400" b="1" dirty="0" smtClean="0"/>
              <a:t> </a:t>
            </a:r>
            <a:r>
              <a:rPr lang="de-DE" sz="2400" b="1" dirty="0" err="1" smtClean="0"/>
              <a:t>approximation</a:t>
            </a:r>
            <a:r>
              <a:rPr lang="de-DE" sz="2400" dirty="0" smtClean="0"/>
              <a:t>:</a:t>
            </a:r>
            <a:endParaRPr lang="de-DE" sz="2800" dirty="0" smtClean="0"/>
          </a:p>
          <a:p>
            <a:pPr>
              <a:buNone/>
            </a:pPr>
            <a:endParaRPr lang="de-DE" sz="2400" dirty="0"/>
          </a:p>
          <a:p>
            <a:pPr>
              <a:buNone/>
            </a:pPr>
            <a:endParaRPr lang="de-DE" sz="2400" dirty="0" smtClean="0"/>
          </a:p>
          <a:p>
            <a:pPr>
              <a:buNone/>
            </a:pPr>
            <a:r>
              <a:rPr lang="de-DE" sz="2400" dirty="0" err="1"/>
              <a:t>w</a:t>
            </a:r>
            <a:r>
              <a:rPr lang="de-DE" sz="2400" dirty="0" err="1" smtClean="0"/>
              <a:t>here</a:t>
            </a:r>
            <a:r>
              <a:rPr lang="de-DE" sz="2400" dirty="0" smtClean="0"/>
              <a:t> </a:t>
            </a:r>
            <a:r>
              <a:rPr lang="de-DE" sz="2400" dirty="0" err="1" smtClean="0"/>
              <a:t>the</a:t>
            </a:r>
            <a:r>
              <a:rPr lang="de-DE" sz="2400" dirty="0" smtClean="0"/>
              <a:t> </a:t>
            </a:r>
            <a:r>
              <a:rPr lang="de-DE" sz="2400" b="1" dirty="0" err="1" smtClean="0"/>
              <a:t>Jacobian</a:t>
            </a:r>
            <a:r>
              <a:rPr lang="de-DE" sz="2400" b="1" dirty="0" smtClean="0"/>
              <a:t> </a:t>
            </a:r>
            <a:r>
              <a:rPr lang="de-DE" sz="2400" b="1" dirty="0" err="1" smtClean="0"/>
              <a:t>matrix</a:t>
            </a:r>
            <a:r>
              <a:rPr lang="de-DE" sz="2400" dirty="0" smtClean="0"/>
              <a:t> </a:t>
            </a:r>
            <a:r>
              <a:rPr lang="de-DE" sz="2400" dirty="0" err="1" smtClean="0"/>
              <a:t>is</a:t>
            </a:r>
            <a:r>
              <a:rPr lang="de-DE" sz="2400" dirty="0" smtClean="0"/>
              <a:t>:</a:t>
            </a:r>
          </a:p>
        </p:txBody>
      </p:sp>
      <p:pic>
        <p:nvPicPr>
          <p:cNvPr id="6" name="Picture 4"/>
          <p:cNvPicPr>
            <a:picLocks noChangeAspect="1" noChangeArrowheads="1"/>
          </p:cNvPicPr>
          <p:nvPr/>
        </p:nvPicPr>
        <p:blipFill>
          <a:blip r:embed="rId3" cstate="print"/>
          <a:srcRect/>
          <a:stretch>
            <a:fillRect/>
          </a:stretch>
        </p:blipFill>
        <p:spPr bwMode="auto">
          <a:xfrm>
            <a:off x="971600" y="3645024"/>
            <a:ext cx="2865438" cy="752475"/>
          </a:xfrm>
          <a:prstGeom prst="rect">
            <a:avLst/>
          </a:prstGeom>
          <a:noFill/>
          <a:ln w="9525">
            <a:noFill/>
            <a:round/>
            <a:headEnd/>
            <a:tailEnd/>
          </a:ln>
          <a:effectLst/>
        </p:spPr>
      </p:pic>
      <p:pic>
        <p:nvPicPr>
          <p:cNvPr id="7" name="Picture 5"/>
          <p:cNvPicPr>
            <a:picLocks noChangeAspect="1" noChangeArrowheads="1"/>
          </p:cNvPicPr>
          <p:nvPr/>
        </p:nvPicPr>
        <p:blipFill>
          <a:blip r:embed="rId4" cstate="print"/>
          <a:srcRect/>
          <a:stretch>
            <a:fillRect/>
          </a:stretch>
        </p:blipFill>
        <p:spPr bwMode="auto">
          <a:xfrm>
            <a:off x="1636763" y="4610224"/>
            <a:ext cx="4722812" cy="868363"/>
          </a:xfrm>
          <a:prstGeom prst="rect">
            <a:avLst/>
          </a:prstGeom>
          <a:noFill/>
          <a:ln w="9525">
            <a:noFill/>
            <a:round/>
            <a:headEnd/>
            <a:tailEnd/>
          </a:ln>
          <a:effectLst/>
        </p:spPr>
      </p:pic>
      <p:pic>
        <p:nvPicPr>
          <p:cNvPr id="8" name="Picture 6"/>
          <p:cNvPicPr>
            <a:picLocks noChangeAspect="1" noChangeArrowheads="1"/>
          </p:cNvPicPr>
          <p:nvPr/>
        </p:nvPicPr>
        <p:blipFill>
          <a:blip r:embed="rId5" cstate="print"/>
          <a:srcRect/>
          <a:stretch>
            <a:fillRect/>
          </a:stretch>
        </p:blipFill>
        <p:spPr bwMode="auto">
          <a:xfrm>
            <a:off x="1776463" y="5772274"/>
            <a:ext cx="3614737" cy="411163"/>
          </a:xfrm>
          <a:prstGeom prst="rect">
            <a:avLst/>
          </a:prstGeom>
          <a:noFill/>
          <a:ln w="9525">
            <a:noFill/>
            <a:round/>
            <a:headEnd/>
            <a:tailEnd/>
          </a:ln>
          <a:effectLst/>
        </p:spPr>
      </p:pic>
      <p:pic>
        <p:nvPicPr>
          <p:cNvPr id="9" name="Picture 7"/>
          <p:cNvPicPr>
            <a:picLocks noChangeAspect="1" noChangeArrowheads="1"/>
          </p:cNvPicPr>
          <p:nvPr/>
        </p:nvPicPr>
        <p:blipFill>
          <a:blip r:embed="rId6" cstate="print"/>
          <a:srcRect/>
          <a:stretch>
            <a:fillRect/>
          </a:stretch>
        </p:blipFill>
        <p:spPr bwMode="auto">
          <a:xfrm>
            <a:off x="827584" y="4865812"/>
            <a:ext cx="814387" cy="349250"/>
          </a:xfrm>
          <a:prstGeom prst="rect">
            <a:avLst/>
          </a:prstGeom>
          <a:noFill/>
          <a:ln w="9525">
            <a:noFill/>
            <a:round/>
            <a:headEnd/>
            <a:tailEnd/>
          </a:ln>
          <a:effectLst/>
        </p:spPr>
      </p:pic>
      <p:pic>
        <p:nvPicPr>
          <p:cNvPr id="10" name="Picture 8"/>
          <p:cNvPicPr>
            <a:picLocks noChangeAspect="1" noChangeArrowheads="1"/>
          </p:cNvPicPr>
          <p:nvPr/>
        </p:nvPicPr>
        <p:blipFill>
          <a:blip r:embed="rId7" cstate="print"/>
          <a:srcRect/>
          <a:stretch>
            <a:fillRect/>
          </a:stretch>
        </p:blipFill>
        <p:spPr bwMode="auto">
          <a:xfrm>
            <a:off x="6995306" y="4647059"/>
            <a:ext cx="1714500" cy="1181100"/>
          </a:xfrm>
          <a:prstGeom prst="rect">
            <a:avLst/>
          </a:prstGeom>
          <a:noFill/>
          <a:ln w="9525">
            <a:noFill/>
            <a:round/>
            <a:headEnd/>
            <a:tailEnd/>
          </a:ln>
          <a:effectLst/>
        </p:spPr>
      </p:pic>
      <p:pic>
        <p:nvPicPr>
          <p:cNvPr id="11" name="Picture 9"/>
          <p:cNvPicPr>
            <a:picLocks noChangeAspect="1" noChangeArrowheads="1"/>
          </p:cNvPicPr>
          <p:nvPr/>
        </p:nvPicPr>
        <p:blipFill>
          <a:blip r:embed="rId8" cstate="print"/>
          <a:srcRect/>
          <a:stretch>
            <a:fillRect/>
          </a:stretch>
        </p:blipFill>
        <p:spPr bwMode="auto">
          <a:xfrm>
            <a:off x="6995306" y="3284984"/>
            <a:ext cx="1714500" cy="1181100"/>
          </a:xfrm>
          <a:prstGeom prst="rect">
            <a:avLst/>
          </a:prstGeom>
          <a:noFill/>
          <a:ln w="9525">
            <a:noFill/>
            <a:round/>
            <a:headEnd/>
            <a:tailEnd/>
          </a:ln>
          <a:effectLst/>
        </p:spPr>
      </p:pic>
      <p:sp>
        <p:nvSpPr>
          <p:cNvPr id="13" name="Freeform 13"/>
          <p:cNvSpPr>
            <a:spLocks noChangeArrowheads="1"/>
          </p:cNvSpPr>
          <p:nvPr/>
        </p:nvSpPr>
        <p:spPr bwMode="auto">
          <a:xfrm>
            <a:off x="2247950" y="6161212"/>
            <a:ext cx="1620838" cy="1587"/>
          </a:xfrm>
          <a:custGeom>
            <a:avLst/>
            <a:gdLst/>
            <a:ahLst/>
            <a:cxnLst>
              <a:cxn ang="0">
                <a:pos x="0" y="0"/>
              </a:cxn>
              <a:cxn ang="0">
                <a:pos x="4500" y="0"/>
              </a:cxn>
            </a:cxnLst>
            <a:rect l="0" t="0" r="r" b="b"/>
            <a:pathLst>
              <a:path w="4501" h="1">
                <a:moveTo>
                  <a:pt x="0" y="0"/>
                </a:moveTo>
                <a:lnTo>
                  <a:pt x="4500" y="0"/>
                </a:lnTo>
              </a:path>
            </a:pathLst>
          </a:custGeom>
          <a:noFill/>
          <a:ln w="36000">
            <a:solidFill>
              <a:srgbClr val="0000FF"/>
            </a:solidFill>
            <a:round/>
            <a:headEnd/>
            <a:tailEnd/>
          </a:ln>
          <a:effectLst/>
        </p:spPr>
        <p:txBody>
          <a:bodyPr/>
          <a:lstStyle/>
          <a:p>
            <a:endParaRPr lang="de-DE"/>
          </a:p>
        </p:txBody>
      </p:sp>
      <p:sp>
        <p:nvSpPr>
          <p:cNvPr id="14" name="Freeform 15"/>
          <p:cNvSpPr>
            <a:spLocks noChangeArrowheads="1"/>
          </p:cNvSpPr>
          <p:nvPr/>
        </p:nvSpPr>
        <p:spPr bwMode="auto">
          <a:xfrm>
            <a:off x="4048175" y="6161212"/>
            <a:ext cx="1260475" cy="1587"/>
          </a:xfrm>
          <a:custGeom>
            <a:avLst/>
            <a:gdLst/>
            <a:ahLst/>
            <a:cxnLst>
              <a:cxn ang="0">
                <a:pos x="0" y="0"/>
              </a:cxn>
              <a:cxn ang="0">
                <a:pos x="3500" y="0"/>
              </a:cxn>
            </a:cxnLst>
            <a:rect l="0" t="0" r="r" b="b"/>
            <a:pathLst>
              <a:path w="3501" h="1">
                <a:moveTo>
                  <a:pt x="0" y="0"/>
                </a:moveTo>
                <a:lnTo>
                  <a:pt x="3500" y="0"/>
                </a:lnTo>
              </a:path>
            </a:pathLst>
          </a:custGeom>
          <a:noFill/>
          <a:ln w="36000">
            <a:solidFill>
              <a:srgbClr val="0000FF"/>
            </a:solidFill>
            <a:round/>
            <a:headEnd/>
            <a:tailEnd/>
          </a:ln>
          <a:effectLst/>
        </p:spPr>
        <p:txBody>
          <a:bodyPr/>
          <a:lstStyle/>
          <a:p>
            <a:endParaRPr lang="de-DE"/>
          </a:p>
        </p:txBody>
      </p:sp>
      <p:pic>
        <p:nvPicPr>
          <p:cNvPr id="15" name="Picture 3"/>
          <p:cNvPicPr>
            <a:picLocks noChangeAspect="1" noChangeArrowheads="1"/>
          </p:cNvPicPr>
          <p:nvPr/>
        </p:nvPicPr>
        <p:blipFill>
          <a:blip r:embed="rId9" cstate="print"/>
          <a:srcRect/>
          <a:stretch>
            <a:fillRect/>
          </a:stretch>
        </p:blipFill>
        <p:spPr bwMode="auto">
          <a:xfrm>
            <a:off x="2627784" y="2276872"/>
            <a:ext cx="5840475" cy="452285"/>
          </a:xfrm>
          <a:prstGeom prst="rect">
            <a:avLst/>
          </a:prstGeom>
          <a:noFill/>
          <a:ln w="9525">
            <a:noFill/>
            <a:round/>
            <a:headEnd/>
            <a:tailEnd/>
          </a:ln>
          <a:effectLst/>
        </p:spPr>
      </p:pic>
      <p:sp>
        <p:nvSpPr>
          <p:cNvPr id="16" name="Textfeld 15"/>
          <p:cNvSpPr txBox="1"/>
          <p:nvPr/>
        </p:nvSpPr>
        <p:spPr>
          <a:xfrm>
            <a:off x="107504" y="6309320"/>
            <a:ext cx="3096344" cy="369332"/>
          </a:xfrm>
          <a:prstGeom prst="rect">
            <a:avLst/>
          </a:prstGeom>
          <a:noFill/>
        </p:spPr>
        <p:txBody>
          <a:bodyPr wrap="square" rtlCol="0">
            <a:spAutoFit/>
          </a:bodyPr>
          <a:lstStyle/>
          <a:p>
            <a:r>
              <a:rPr lang="de-DE" dirty="0" err="1" smtClean="0"/>
              <a:t>Jacobian</a:t>
            </a:r>
            <a:r>
              <a:rPr lang="de-DE" dirty="0" smtClean="0"/>
              <a:t> </a:t>
            </a:r>
            <a:r>
              <a:rPr lang="de-DE" dirty="0" err="1" smtClean="0"/>
              <a:t>of</a:t>
            </a:r>
            <a:r>
              <a:rPr lang="de-DE" dirty="0" smtClean="0"/>
              <a:t> </a:t>
            </a:r>
            <a:r>
              <a:rPr lang="de-DE" dirty="0" err="1" smtClean="0"/>
              <a:t>the</a:t>
            </a:r>
            <a:r>
              <a:rPr lang="de-DE" dirty="0" smtClean="0"/>
              <a:t> </a:t>
            </a:r>
            <a:r>
              <a:rPr lang="de-DE" b="1" dirty="0" err="1" smtClean="0"/>
              <a:t>current</a:t>
            </a:r>
            <a:r>
              <a:rPr lang="de-DE" b="1" dirty="0" smtClean="0"/>
              <a:t> </a:t>
            </a:r>
            <a:r>
              <a:rPr lang="de-DE" b="1" dirty="0" err="1" smtClean="0"/>
              <a:t>image</a:t>
            </a:r>
            <a:endParaRPr lang="de-DE" b="1" dirty="0"/>
          </a:p>
        </p:txBody>
      </p:sp>
      <p:sp>
        <p:nvSpPr>
          <p:cNvPr id="17" name="Textfeld 16"/>
          <p:cNvSpPr txBox="1"/>
          <p:nvPr/>
        </p:nvSpPr>
        <p:spPr>
          <a:xfrm>
            <a:off x="4716016" y="6309320"/>
            <a:ext cx="2160240" cy="369332"/>
          </a:xfrm>
          <a:prstGeom prst="rect">
            <a:avLst/>
          </a:prstGeom>
          <a:noFill/>
        </p:spPr>
        <p:txBody>
          <a:bodyPr wrap="square" rtlCol="0">
            <a:spAutoFit/>
          </a:bodyPr>
          <a:lstStyle/>
          <a:p>
            <a:r>
              <a:rPr lang="de-DE" dirty="0" err="1" smtClean="0"/>
              <a:t>Jacobian</a:t>
            </a:r>
            <a:r>
              <a:rPr lang="de-DE" dirty="0" smtClean="0"/>
              <a:t> </a:t>
            </a:r>
            <a:r>
              <a:rPr lang="de-DE" dirty="0" err="1" smtClean="0"/>
              <a:t>of</a:t>
            </a:r>
            <a:r>
              <a:rPr lang="de-DE" dirty="0" smtClean="0"/>
              <a:t> </a:t>
            </a:r>
            <a:r>
              <a:rPr lang="de-DE" dirty="0" err="1" smtClean="0"/>
              <a:t>the</a:t>
            </a:r>
            <a:r>
              <a:rPr lang="de-DE" dirty="0" smtClean="0"/>
              <a:t> </a:t>
            </a:r>
            <a:r>
              <a:rPr lang="de-DE" b="1" dirty="0" smtClean="0"/>
              <a:t>warp</a:t>
            </a:r>
            <a:endParaRPr lang="de-DE" b="1" dirty="0"/>
          </a:p>
        </p:txBody>
      </p:sp>
      <p:cxnSp>
        <p:nvCxnSpPr>
          <p:cNvPr id="21" name="Gerade Verbindung mit Pfeil 20"/>
          <p:cNvCxnSpPr/>
          <p:nvPr/>
        </p:nvCxnSpPr>
        <p:spPr>
          <a:xfrm rot="5400000" flipH="1" flipV="1">
            <a:off x="4139952" y="6381328"/>
            <a:ext cx="288032"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p:nvCxnSpPr>
        <p:spPr>
          <a:xfrm>
            <a:off x="4283968" y="6525344"/>
            <a:ext cx="36004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mit Pfeil 23"/>
          <p:cNvCxnSpPr/>
          <p:nvPr/>
        </p:nvCxnSpPr>
        <p:spPr>
          <a:xfrm rot="5400000" flipH="1" flipV="1">
            <a:off x="3347070" y="6380534"/>
            <a:ext cx="288032"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a:off x="3131840" y="6525344"/>
            <a:ext cx="36004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feld 25"/>
          <p:cNvSpPr txBox="1"/>
          <p:nvPr/>
        </p:nvSpPr>
        <p:spPr>
          <a:xfrm>
            <a:off x="6956648" y="5949280"/>
            <a:ext cx="1791816" cy="369332"/>
          </a:xfrm>
          <a:prstGeom prst="rect">
            <a:avLst/>
          </a:prstGeom>
          <a:noFill/>
        </p:spPr>
        <p:txBody>
          <a:bodyPr wrap="square" rtlCol="0">
            <a:spAutoFit/>
          </a:bodyPr>
          <a:lstStyle/>
          <a:p>
            <a:pPr algn="ctr"/>
            <a:r>
              <a:rPr lang="de-DE" b="1" dirty="0" err="1" smtClean="0"/>
              <a:t>gradient</a:t>
            </a:r>
            <a:r>
              <a:rPr lang="de-DE" b="1" dirty="0" smtClean="0"/>
              <a:t> </a:t>
            </a:r>
            <a:r>
              <a:rPr lang="de-DE" b="1" dirty="0" err="1" smtClean="0"/>
              <a:t>images</a:t>
            </a:r>
            <a:endParaRPr lang="de-DE" b="1" dirty="0"/>
          </a:p>
        </p:txBody>
      </p:sp>
      <p:sp>
        <p:nvSpPr>
          <p:cNvPr id="20" name="Rechteck 19"/>
          <p:cNvSpPr/>
          <p:nvPr/>
        </p:nvSpPr>
        <p:spPr>
          <a:xfrm>
            <a:off x="6444208" y="2204864"/>
            <a:ext cx="2376264"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098" name="Picture 2"/>
          <p:cNvPicPr>
            <a:picLocks noChangeAspect="1" noChangeArrowheads="1"/>
          </p:cNvPicPr>
          <p:nvPr/>
        </p:nvPicPr>
        <p:blipFill>
          <a:blip r:embed="rId10" cstate="print"/>
          <a:srcRect/>
          <a:stretch>
            <a:fillRect/>
          </a:stretch>
        </p:blipFill>
        <p:spPr bwMode="auto">
          <a:xfrm>
            <a:off x="3672000" y="2412000"/>
            <a:ext cx="300038" cy="22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b="1" dirty="0" smtClean="0"/>
              <a:t>Lukas-</a:t>
            </a:r>
            <a:r>
              <a:rPr lang="de-DE" b="1" dirty="0" err="1" smtClean="0"/>
              <a:t>Kanade</a:t>
            </a:r>
            <a:r>
              <a:rPr lang="de-DE" b="1" dirty="0" smtClean="0"/>
              <a:t> </a:t>
            </a:r>
            <a:r>
              <a:rPr lang="de-DE" dirty="0" smtClean="0"/>
              <a:t/>
            </a:r>
            <a:br>
              <a:rPr lang="de-DE" dirty="0" smtClean="0"/>
            </a:br>
            <a:r>
              <a:rPr lang="de-DE" sz="3600" dirty="0" smtClean="0"/>
              <a:t>Iterative </a:t>
            </a:r>
            <a:r>
              <a:rPr lang="de-DE" sz="3600" dirty="0" err="1" smtClean="0"/>
              <a:t>minimization</a:t>
            </a:r>
            <a:endParaRPr lang="de-DE" sz="3600" dirty="0"/>
          </a:p>
        </p:txBody>
      </p:sp>
      <p:sp>
        <p:nvSpPr>
          <p:cNvPr id="3" name="Inhaltsplatzhalter 2"/>
          <p:cNvSpPr>
            <a:spLocks noGrp="1"/>
          </p:cNvSpPr>
          <p:nvPr>
            <p:ph idx="1"/>
          </p:nvPr>
        </p:nvSpPr>
        <p:spPr>
          <a:xfrm>
            <a:off x="457200" y="1600200"/>
            <a:ext cx="8507288" cy="4997152"/>
          </a:xfrm>
        </p:spPr>
        <p:txBody>
          <a:bodyPr>
            <a:normAutofit/>
          </a:bodyPr>
          <a:lstStyle/>
          <a:p>
            <a:pPr>
              <a:buNone/>
            </a:pPr>
            <a:r>
              <a:rPr lang="de-DE" sz="2400" dirty="0" smtClean="0"/>
              <a:t>The </a:t>
            </a:r>
            <a:r>
              <a:rPr lang="de-DE" sz="2400" dirty="0" err="1" smtClean="0"/>
              <a:t>following</a:t>
            </a:r>
            <a:r>
              <a:rPr lang="de-DE" sz="2400" dirty="0" smtClean="0"/>
              <a:t> </a:t>
            </a:r>
            <a:r>
              <a:rPr lang="de-DE" sz="2400" dirty="0" err="1" smtClean="0"/>
              <a:t>steps</a:t>
            </a:r>
            <a:r>
              <a:rPr lang="de-DE" sz="2400" dirty="0" smtClean="0"/>
              <a:t> will </a:t>
            </a:r>
            <a:r>
              <a:rPr lang="de-DE" sz="2400" dirty="0" err="1" smtClean="0"/>
              <a:t>be</a:t>
            </a:r>
            <a:r>
              <a:rPr lang="de-DE" sz="2400" dirty="0" smtClean="0"/>
              <a:t> </a:t>
            </a:r>
            <a:r>
              <a:rPr lang="de-DE" sz="2400" b="1" dirty="0" err="1" smtClean="0"/>
              <a:t>iteratively</a:t>
            </a:r>
            <a:r>
              <a:rPr lang="de-DE" sz="2400" dirty="0" smtClean="0"/>
              <a:t> </a:t>
            </a:r>
            <a:r>
              <a:rPr lang="de-DE" sz="2400" dirty="0" err="1" smtClean="0"/>
              <a:t>applied</a:t>
            </a:r>
            <a:r>
              <a:rPr lang="de-DE" sz="2400" dirty="0" smtClean="0"/>
              <a:t>:</a:t>
            </a:r>
          </a:p>
          <a:p>
            <a:r>
              <a:rPr lang="de-DE" sz="2000" b="1" dirty="0" err="1" smtClean="0"/>
              <a:t>Minimize</a:t>
            </a:r>
            <a:r>
              <a:rPr lang="de-DE" sz="2000" dirty="0" smtClean="0"/>
              <a:t> a </a:t>
            </a:r>
            <a:r>
              <a:rPr lang="de-DE" sz="2000" dirty="0" err="1" smtClean="0"/>
              <a:t>sum</a:t>
            </a:r>
            <a:r>
              <a:rPr lang="de-DE" sz="2000" dirty="0" smtClean="0"/>
              <a:t> </a:t>
            </a:r>
            <a:r>
              <a:rPr lang="de-DE" sz="2000" dirty="0" err="1" smtClean="0"/>
              <a:t>of</a:t>
            </a:r>
            <a:r>
              <a:rPr lang="de-DE" sz="2000" dirty="0" smtClean="0"/>
              <a:t> </a:t>
            </a:r>
            <a:r>
              <a:rPr lang="de-DE" sz="2000" dirty="0" err="1" smtClean="0"/>
              <a:t>squared</a:t>
            </a:r>
            <a:r>
              <a:rPr lang="de-DE" sz="2000" dirty="0" smtClean="0"/>
              <a:t> </a:t>
            </a:r>
            <a:r>
              <a:rPr lang="de-DE" sz="2000" dirty="0" err="1" smtClean="0"/>
              <a:t>differences</a:t>
            </a:r>
            <a:r>
              <a:rPr lang="de-DE" sz="2000" dirty="0"/>
              <a:t/>
            </a:r>
            <a:br>
              <a:rPr lang="de-DE" sz="2000" dirty="0"/>
            </a:br>
            <a:r>
              <a:rPr lang="de-DE" sz="2000" dirty="0" smtClean="0"/>
              <a:t/>
            </a:r>
            <a:br>
              <a:rPr lang="de-DE" sz="2000" dirty="0" smtClean="0"/>
            </a:br>
            <a:r>
              <a:rPr lang="de-DE" sz="2000" dirty="0" smtClean="0"/>
              <a:t/>
            </a:r>
            <a:br>
              <a:rPr lang="de-DE" sz="2000" dirty="0" smtClean="0"/>
            </a:br>
            <a:r>
              <a:rPr lang="de-DE" sz="1000" dirty="0" smtClean="0"/>
              <a:t> </a:t>
            </a:r>
            <a:endParaRPr lang="de-DE" sz="2000" dirty="0" smtClean="0"/>
          </a:p>
          <a:p>
            <a:pPr>
              <a:buNone/>
            </a:pPr>
            <a:r>
              <a:rPr lang="de-DE" sz="2000" dirty="0" smtClean="0"/>
              <a:t>	</a:t>
            </a:r>
            <a:r>
              <a:rPr lang="de-DE" sz="2000" dirty="0" err="1" smtClean="0"/>
              <a:t>where</a:t>
            </a:r>
            <a:r>
              <a:rPr lang="de-DE" sz="2000" dirty="0" smtClean="0"/>
              <a:t> </a:t>
            </a:r>
            <a:r>
              <a:rPr lang="de-DE" sz="2000" dirty="0" err="1" smtClean="0"/>
              <a:t>the</a:t>
            </a:r>
            <a:r>
              <a:rPr lang="de-DE" sz="2000" dirty="0" smtClean="0"/>
              <a:t> </a:t>
            </a:r>
            <a:r>
              <a:rPr lang="de-DE" sz="2000" dirty="0" err="1" smtClean="0"/>
              <a:t>parameter</a:t>
            </a:r>
            <a:r>
              <a:rPr lang="de-DE" sz="2000" dirty="0" smtClean="0"/>
              <a:t> </a:t>
            </a:r>
            <a:r>
              <a:rPr lang="de-DE" sz="2000" dirty="0" err="1" smtClean="0"/>
              <a:t>increment</a:t>
            </a:r>
            <a:r>
              <a:rPr lang="de-DE" sz="2000" dirty="0" smtClean="0"/>
              <a:t> </a:t>
            </a:r>
            <a:r>
              <a:rPr lang="de-DE" sz="2000" dirty="0" err="1" smtClean="0"/>
              <a:t>has</a:t>
            </a:r>
            <a:r>
              <a:rPr lang="de-DE" sz="2000" dirty="0" smtClean="0"/>
              <a:t> a </a:t>
            </a:r>
            <a:r>
              <a:rPr lang="de-DE" sz="2000" b="1" dirty="0" err="1" smtClean="0"/>
              <a:t>closed</a:t>
            </a:r>
            <a:r>
              <a:rPr lang="de-DE" sz="2000" b="1" dirty="0" smtClean="0"/>
              <a:t> form </a:t>
            </a:r>
            <a:r>
              <a:rPr lang="de-DE" sz="2000" b="1" dirty="0" err="1" smtClean="0"/>
              <a:t>solution</a:t>
            </a:r>
            <a:r>
              <a:rPr lang="de-DE" sz="2000" b="1" dirty="0" smtClean="0"/>
              <a:t> </a:t>
            </a:r>
            <a:r>
              <a:rPr lang="de-DE" sz="2000" dirty="0" smtClean="0"/>
              <a:t>(</a:t>
            </a:r>
            <a:r>
              <a:rPr lang="de-DE" sz="2000" dirty="0" err="1" smtClean="0"/>
              <a:t>Gauss</a:t>
            </a:r>
            <a:r>
              <a:rPr lang="de-DE" sz="2000" dirty="0" smtClean="0"/>
              <a:t>-Newton)</a:t>
            </a:r>
          </a:p>
          <a:p>
            <a:pPr>
              <a:buNone/>
            </a:pPr>
            <a:endParaRPr lang="de-DE" sz="2000" dirty="0" smtClean="0"/>
          </a:p>
          <a:p>
            <a:pPr>
              <a:buNone/>
            </a:pPr>
            <a:endParaRPr lang="de-DE" sz="2000" dirty="0" smtClean="0"/>
          </a:p>
          <a:p>
            <a:pPr>
              <a:buNone/>
            </a:pPr>
            <a:r>
              <a:rPr lang="de-DE" sz="2000" dirty="0" smtClean="0"/>
              <a:t/>
            </a:r>
            <a:br>
              <a:rPr lang="de-DE" sz="2000" dirty="0" smtClean="0"/>
            </a:br>
            <a:r>
              <a:rPr lang="de-DE" sz="1000" dirty="0" smtClean="0"/>
              <a:t> </a:t>
            </a:r>
            <a:endParaRPr lang="de-DE" sz="2000" dirty="0" smtClean="0"/>
          </a:p>
          <a:p>
            <a:r>
              <a:rPr lang="de-DE" sz="2000" b="1" dirty="0" smtClean="0"/>
              <a:t>Update</a:t>
            </a:r>
            <a:r>
              <a:rPr lang="de-DE" sz="2000" dirty="0" smtClean="0"/>
              <a:t> </a:t>
            </a:r>
            <a:r>
              <a:rPr lang="de-DE" sz="2000" dirty="0" err="1" smtClean="0"/>
              <a:t>the</a:t>
            </a:r>
            <a:r>
              <a:rPr lang="de-DE" sz="2000" dirty="0" smtClean="0"/>
              <a:t> </a:t>
            </a:r>
            <a:r>
              <a:rPr lang="de-DE" sz="2000" dirty="0" err="1" smtClean="0"/>
              <a:t>parameter</a:t>
            </a:r>
            <a:r>
              <a:rPr lang="de-DE" sz="2000" dirty="0" smtClean="0"/>
              <a:t> </a:t>
            </a:r>
            <a:r>
              <a:rPr lang="de-DE" sz="2000" dirty="0" err="1" smtClean="0"/>
              <a:t>approximation</a:t>
            </a:r>
            <a:endParaRPr lang="de-DE" sz="2000" dirty="0" smtClean="0"/>
          </a:p>
          <a:p>
            <a:pPr>
              <a:buNone/>
            </a:pPr>
            <a:endParaRPr lang="de-DE" sz="900" dirty="0" smtClean="0"/>
          </a:p>
          <a:p>
            <a:pPr>
              <a:buNone/>
            </a:pPr>
            <a:endParaRPr lang="de-DE" sz="2400" dirty="0"/>
          </a:p>
          <a:p>
            <a:pPr>
              <a:buNone/>
            </a:pPr>
            <a:r>
              <a:rPr lang="de-DE" sz="2400" dirty="0" err="1" smtClean="0"/>
              <a:t>This</a:t>
            </a:r>
            <a:r>
              <a:rPr lang="de-DE" sz="2400" dirty="0" smtClean="0"/>
              <a:t> </a:t>
            </a:r>
            <a:r>
              <a:rPr lang="de-DE" sz="2400" dirty="0" err="1" smtClean="0"/>
              <a:t>is</a:t>
            </a:r>
            <a:r>
              <a:rPr lang="de-DE" sz="2400" dirty="0" smtClean="0"/>
              <a:t> </a:t>
            </a:r>
            <a:r>
              <a:rPr lang="de-DE" sz="2400" dirty="0" err="1" smtClean="0"/>
              <a:t>repeated</a:t>
            </a:r>
            <a:r>
              <a:rPr lang="de-DE" sz="2400" dirty="0" smtClean="0"/>
              <a:t> </a:t>
            </a:r>
            <a:r>
              <a:rPr lang="de-DE" sz="2400" b="1" dirty="0" err="1" smtClean="0"/>
              <a:t>until</a:t>
            </a:r>
            <a:r>
              <a:rPr lang="de-DE" sz="2400" b="1" dirty="0" smtClean="0"/>
              <a:t> </a:t>
            </a:r>
            <a:r>
              <a:rPr lang="de-DE" sz="2400" b="1" dirty="0" err="1" smtClean="0"/>
              <a:t>convergence</a:t>
            </a:r>
            <a:r>
              <a:rPr lang="de-DE" sz="2400" b="1" dirty="0" smtClean="0"/>
              <a:t> </a:t>
            </a:r>
            <a:r>
              <a:rPr lang="de-DE" sz="2400" dirty="0" err="1" smtClean="0"/>
              <a:t>is</a:t>
            </a:r>
            <a:r>
              <a:rPr lang="de-DE" sz="2400" dirty="0" smtClean="0"/>
              <a:t> </a:t>
            </a:r>
            <a:r>
              <a:rPr lang="de-DE" sz="2400" dirty="0" err="1" smtClean="0"/>
              <a:t>reached</a:t>
            </a:r>
            <a:r>
              <a:rPr lang="de-DE" sz="2400" dirty="0" smtClean="0"/>
              <a:t>.</a:t>
            </a:r>
          </a:p>
        </p:txBody>
      </p:sp>
      <p:pic>
        <p:nvPicPr>
          <p:cNvPr id="20" name="Picture 3"/>
          <p:cNvPicPr>
            <a:picLocks noChangeAspect="1" noChangeArrowheads="1"/>
          </p:cNvPicPr>
          <p:nvPr/>
        </p:nvPicPr>
        <p:blipFill>
          <a:blip r:embed="rId3" cstate="print"/>
          <a:srcRect/>
          <a:stretch>
            <a:fillRect/>
          </a:stretch>
        </p:blipFill>
        <p:spPr bwMode="auto">
          <a:xfrm>
            <a:off x="2511425" y="2410148"/>
            <a:ext cx="4122738" cy="658812"/>
          </a:xfrm>
          <a:prstGeom prst="rect">
            <a:avLst/>
          </a:prstGeom>
          <a:noFill/>
          <a:ln w="9525">
            <a:noFill/>
            <a:round/>
            <a:headEnd/>
            <a:tailEnd/>
          </a:ln>
          <a:effectLst/>
        </p:spPr>
      </p:pic>
      <p:pic>
        <p:nvPicPr>
          <p:cNvPr id="22" name="Picture 4"/>
          <p:cNvPicPr>
            <a:picLocks noChangeAspect="1" noChangeArrowheads="1"/>
          </p:cNvPicPr>
          <p:nvPr/>
        </p:nvPicPr>
        <p:blipFill>
          <a:blip r:embed="rId4" cstate="print"/>
          <a:srcRect/>
          <a:stretch>
            <a:fillRect/>
          </a:stretch>
        </p:blipFill>
        <p:spPr bwMode="auto">
          <a:xfrm>
            <a:off x="3741738" y="5214590"/>
            <a:ext cx="1658937" cy="374650"/>
          </a:xfrm>
          <a:prstGeom prst="rect">
            <a:avLst/>
          </a:prstGeom>
          <a:noFill/>
          <a:ln w="9525">
            <a:noFill/>
            <a:round/>
            <a:headEnd/>
            <a:tailEnd/>
          </a:ln>
          <a:effectLst/>
        </p:spPr>
      </p:pic>
      <p:pic>
        <p:nvPicPr>
          <p:cNvPr id="27" name="Picture 7"/>
          <p:cNvPicPr>
            <a:picLocks noChangeAspect="1" noChangeArrowheads="1"/>
          </p:cNvPicPr>
          <p:nvPr/>
        </p:nvPicPr>
        <p:blipFill>
          <a:blip r:embed="rId5" cstate="print"/>
          <a:srcRect/>
          <a:stretch>
            <a:fillRect/>
          </a:stretch>
        </p:blipFill>
        <p:spPr bwMode="auto">
          <a:xfrm>
            <a:off x="3065463" y="3730997"/>
            <a:ext cx="3013075" cy="346075"/>
          </a:xfrm>
          <a:prstGeom prst="rect">
            <a:avLst/>
          </a:prstGeom>
          <a:noFill/>
          <a:ln w="9525">
            <a:noFill/>
            <a:round/>
            <a:headEnd/>
            <a:tailEnd/>
          </a:ln>
          <a:effectLst/>
        </p:spPr>
      </p:pic>
      <p:pic>
        <p:nvPicPr>
          <p:cNvPr id="28" name="Picture 8"/>
          <p:cNvPicPr>
            <a:picLocks noChangeAspect="1" noChangeArrowheads="1"/>
          </p:cNvPicPr>
          <p:nvPr/>
        </p:nvPicPr>
        <p:blipFill>
          <a:blip r:embed="rId6" cstate="print"/>
          <a:srcRect/>
          <a:stretch>
            <a:fillRect/>
          </a:stretch>
        </p:blipFill>
        <p:spPr bwMode="auto">
          <a:xfrm>
            <a:off x="3478213" y="4223940"/>
            <a:ext cx="2189162" cy="357188"/>
          </a:xfrm>
          <a:prstGeom prst="rect">
            <a:avLst/>
          </a:prstGeom>
          <a:noFill/>
          <a:ln w="9525">
            <a:noFill/>
            <a:round/>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20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20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20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20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b="1" dirty="0" smtClean="0"/>
              <a:t>Lukas-</a:t>
            </a:r>
            <a:r>
              <a:rPr lang="de-DE" b="1" dirty="0" err="1" smtClean="0"/>
              <a:t>Kanade</a:t>
            </a:r>
            <a:r>
              <a:rPr lang="de-DE" b="1" dirty="0" smtClean="0"/>
              <a:t> </a:t>
            </a:r>
            <a:r>
              <a:rPr lang="de-DE" dirty="0" smtClean="0"/>
              <a:t/>
            </a:r>
            <a:br>
              <a:rPr lang="de-DE" dirty="0" smtClean="0"/>
            </a:br>
            <a:r>
              <a:rPr lang="de-DE" sz="3600" dirty="0" smtClean="0"/>
              <a:t>Illustration</a:t>
            </a:r>
            <a:endParaRPr lang="de-DE" sz="3600" dirty="0"/>
          </a:p>
        </p:txBody>
      </p:sp>
      <p:sp>
        <p:nvSpPr>
          <p:cNvPr id="3" name="Inhaltsplatzhalter 2"/>
          <p:cNvSpPr>
            <a:spLocks noGrp="1"/>
          </p:cNvSpPr>
          <p:nvPr>
            <p:ph idx="1"/>
          </p:nvPr>
        </p:nvSpPr>
        <p:spPr>
          <a:xfrm>
            <a:off x="457200" y="1600200"/>
            <a:ext cx="8507288" cy="4525963"/>
          </a:xfrm>
        </p:spPr>
        <p:txBody>
          <a:bodyPr>
            <a:normAutofit/>
          </a:bodyPr>
          <a:lstStyle/>
          <a:p>
            <a:pPr>
              <a:buNone/>
            </a:pPr>
            <a:endParaRPr lang="de-DE" sz="2400" dirty="0" smtClean="0"/>
          </a:p>
        </p:txBody>
      </p:sp>
      <p:pic>
        <p:nvPicPr>
          <p:cNvPr id="10" name="Picture 1"/>
          <p:cNvPicPr>
            <a:picLocks noChangeAspect="1" noChangeArrowheads="1"/>
          </p:cNvPicPr>
          <p:nvPr/>
        </p:nvPicPr>
        <p:blipFill>
          <a:blip r:embed="rId3" cstate="print"/>
          <a:srcRect/>
          <a:stretch>
            <a:fillRect/>
          </a:stretch>
        </p:blipFill>
        <p:spPr bwMode="auto">
          <a:xfrm>
            <a:off x="7693025" y="2555875"/>
            <a:ext cx="622300" cy="338138"/>
          </a:xfrm>
          <a:prstGeom prst="rect">
            <a:avLst/>
          </a:prstGeom>
          <a:noFill/>
          <a:ln w="9525">
            <a:noFill/>
            <a:round/>
            <a:headEnd/>
            <a:tailEnd/>
          </a:ln>
          <a:effectLst/>
        </p:spPr>
      </p:pic>
      <p:pic>
        <p:nvPicPr>
          <p:cNvPr id="11" name="Picture 2"/>
          <p:cNvPicPr>
            <a:picLocks noChangeAspect="1" noChangeArrowheads="1"/>
          </p:cNvPicPr>
          <p:nvPr/>
        </p:nvPicPr>
        <p:blipFill>
          <a:blip r:embed="rId4" cstate="print"/>
          <a:srcRect/>
          <a:stretch>
            <a:fillRect/>
          </a:stretch>
        </p:blipFill>
        <p:spPr bwMode="auto">
          <a:xfrm>
            <a:off x="6804025" y="2555875"/>
            <a:ext cx="720725" cy="331788"/>
          </a:xfrm>
          <a:prstGeom prst="rect">
            <a:avLst/>
          </a:prstGeom>
          <a:noFill/>
          <a:ln w="9525">
            <a:noFill/>
            <a:round/>
            <a:headEnd/>
            <a:tailEnd/>
          </a:ln>
          <a:effectLst/>
        </p:spPr>
      </p:pic>
      <p:sp>
        <p:nvSpPr>
          <p:cNvPr id="12" name="Rectangle 4"/>
          <p:cNvSpPr txBox="1">
            <a:spLocks noChangeArrowheads="1"/>
          </p:cNvSpPr>
          <p:nvPr/>
        </p:nvSpPr>
        <p:spPr>
          <a:xfrm>
            <a:off x="323850" y="1916113"/>
            <a:ext cx="8496300" cy="4321175"/>
          </a:xfrm>
          <a:prstGeom prst="rect">
            <a:avLst/>
          </a:prstGeom>
          <a:ln/>
        </p:spPr>
        <p:txBody>
          <a:bodyPr vert="horz" lIns="90000" tIns="46800" rIns="90000" bIns="4680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pic>
        <p:nvPicPr>
          <p:cNvPr id="13" name="Picture 5"/>
          <p:cNvPicPr>
            <a:picLocks noChangeAspect="1" noChangeArrowheads="1"/>
          </p:cNvPicPr>
          <p:nvPr/>
        </p:nvPicPr>
        <p:blipFill>
          <a:blip r:embed="rId5" cstate="print"/>
          <a:srcRect/>
          <a:stretch>
            <a:fillRect/>
          </a:stretch>
        </p:blipFill>
        <p:spPr bwMode="auto">
          <a:xfrm>
            <a:off x="720725" y="4679950"/>
            <a:ext cx="1439863" cy="1008063"/>
          </a:xfrm>
          <a:prstGeom prst="rect">
            <a:avLst/>
          </a:prstGeom>
          <a:noFill/>
          <a:ln w="9525">
            <a:noFill/>
            <a:round/>
            <a:headEnd/>
            <a:tailEnd/>
          </a:ln>
          <a:effectLst/>
        </p:spPr>
      </p:pic>
      <p:pic>
        <p:nvPicPr>
          <p:cNvPr id="14" name="Picture 6"/>
          <p:cNvPicPr>
            <a:picLocks noChangeAspect="1" noChangeArrowheads="1"/>
          </p:cNvPicPr>
          <p:nvPr/>
        </p:nvPicPr>
        <p:blipFill>
          <a:blip r:embed="rId6" cstate="print"/>
          <a:srcRect/>
          <a:stretch>
            <a:fillRect/>
          </a:stretch>
        </p:blipFill>
        <p:spPr bwMode="auto">
          <a:xfrm>
            <a:off x="5651500" y="3600450"/>
            <a:ext cx="3048000" cy="2286000"/>
          </a:xfrm>
          <a:prstGeom prst="rect">
            <a:avLst/>
          </a:prstGeom>
          <a:noFill/>
          <a:ln w="9525">
            <a:noFill/>
            <a:round/>
            <a:headEnd/>
            <a:tailEnd/>
          </a:ln>
          <a:effectLst/>
        </p:spPr>
      </p:pic>
      <p:sp>
        <p:nvSpPr>
          <p:cNvPr id="16" name="Freeform 8"/>
          <p:cNvSpPr>
            <a:spLocks noChangeArrowheads="1"/>
          </p:cNvSpPr>
          <p:nvPr/>
        </p:nvSpPr>
        <p:spPr bwMode="auto">
          <a:xfrm>
            <a:off x="6240463" y="4217988"/>
            <a:ext cx="131762" cy="863600"/>
          </a:xfrm>
          <a:custGeom>
            <a:avLst/>
            <a:gdLst/>
            <a:ahLst/>
            <a:cxnLst>
              <a:cxn ang="0">
                <a:pos x="0" y="0"/>
              </a:cxn>
              <a:cxn ang="0">
                <a:pos x="367" y="2399"/>
              </a:cxn>
            </a:cxnLst>
            <a:rect l="0" t="0" r="r" b="b"/>
            <a:pathLst>
              <a:path w="368" h="2400">
                <a:moveTo>
                  <a:pt x="0" y="0"/>
                </a:moveTo>
                <a:lnTo>
                  <a:pt x="367" y="2399"/>
                </a:lnTo>
              </a:path>
            </a:pathLst>
          </a:custGeom>
          <a:noFill/>
          <a:ln w="54000">
            <a:solidFill>
              <a:srgbClr val="FFFF00"/>
            </a:solidFill>
            <a:round/>
            <a:headEnd/>
            <a:tailEnd/>
          </a:ln>
          <a:effectLst/>
        </p:spPr>
        <p:txBody>
          <a:bodyPr/>
          <a:lstStyle/>
          <a:p>
            <a:endParaRPr lang="de-DE"/>
          </a:p>
        </p:txBody>
      </p:sp>
      <p:sp>
        <p:nvSpPr>
          <p:cNvPr id="17" name="Freeform 9"/>
          <p:cNvSpPr>
            <a:spLocks noChangeArrowheads="1"/>
          </p:cNvSpPr>
          <p:nvPr/>
        </p:nvSpPr>
        <p:spPr bwMode="auto">
          <a:xfrm>
            <a:off x="6240463" y="3798888"/>
            <a:ext cx="1092200" cy="419100"/>
          </a:xfrm>
          <a:custGeom>
            <a:avLst/>
            <a:gdLst/>
            <a:ahLst/>
            <a:cxnLst>
              <a:cxn ang="0">
                <a:pos x="0" y="1165"/>
              </a:cxn>
              <a:cxn ang="0">
                <a:pos x="3033" y="0"/>
              </a:cxn>
            </a:cxnLst>
            <a:rect l="0" t="0" r="r" b="b"/>
            <a:pathLst>
              <a:path w="3034" h="1166">
                <a:moveTo>
                  <a:pt x="0" y="1165"/>
                </a:moveTo>
                <a:lnTo>
                  <a:pt x="3033" y="0"/>
                </a:lnTo>
              </a:path>
            </a:pathLst>
          </a:custGeom>
          <a:noFill/>
          <a:ln w="54000">
            <a:solidFill>
              <a:srgbClr val="FFFF00"/>
            </a:solidFill>
            <a:round/>
            <a:headEnd/>
            <a:tailEnd/>
          </a:ln>
          <a:effectLst/>
        </p:spPr>
        <p:txBody>
          <a:bodyPr/>
          <a:lstStyle/>
          <a:p>
            <a:endParaRPr lang="de-DE"/>
          </a:p>
        </p:txBody>
      </p:sp>
      <p:sp>
        <p:nvSpPr>
          <p:cNvPr id="18" name="Freeform 10"/>
          <p:cNvSpPr>
            <a:spLocks noChangeArrowheads="1"/>
          </p:cNvSpPr>
          <p:nvPr/>
        </p:nvSpPr>
        <p:spPr bwMode="auto">
          <a:xfrm>
            <a:off x="7332663" y="3800475"/>
            <a:ext cx="38100" cy="774700"/>
          </a:xfrm>
          <a:custGeom>
            <a:avLst/>
            <a:gdLst/>
            <a:ahLst/>
            <a:cxnLst>
              <a:cxn ang="0">
                <a:pos x="105" y="2151"/>
              </a:cxn>
              <a:cxn ang="0">
                <a:pos x="0" y="0"/>
              </a:cxn>
            </a:cxnLst>
            <a:rect l="0" t="0" r="r" b="b"/>
            <a:pathLst>
              <a:path w="106" h="2152">
                <a:moveTo>
                  <a:pt x="105" y="2151"/>
                </a:moveTo>
                <a:lnTo>
                  <a:pt x="0" y="0"/>
                </a:lnTo>
              </a:path>
            </a:pathLst>
          </a:custGeom>
          <a:noFill/>
          <a:ln w="54000">
            <a:solidFill>
              <a:srgbClr val="FFFF00"/>
            </a:solidFill>
            <a:round/>
            <a:headEnd/>
            <a:tailEnd/>
          </a:ln>
          <a:effectLst/>
        </p:spPr>
        <p:txBody>
          <a:bodyPr/>
          <a:lstStyle/>
          <a:p>
            <a:endParaRPr lang="de-DE"/>
          </a:p>
        </p:txBody>
      </p:sp>
      <p:sp>
        <p:nvSpPr>
          <p:cNvPr id="19" name="Freeform 11"/>
          <p:cNvSpPr>
            <a:spLocks noChangeArrowheads="1"/>
          </p:cNvSpPr>
          <p:nvPr/>
        </p:nvSpPr>
        <p:spPr bwMode="auto">
          <a:xfrm>
            <a:off x="6372225" y="4575175"/>
            <a:ext cx="998538" cy="508000"/>
          </a:xfrm>
          <a:custGeom>
            <a:avLst/>
            <a:gdLst/>
            <a:ahLst/>
            <a:cxnLst>
              <a:cxn ang="0">
                <a:pos x="2774" y="0"/>
              </a:cxn>
              <a:cxn ang="0">
                <a:pos x="0" y="1410"/>
              </a:cxn>
            </a:cxnLst>
            <a:rect l="0" t="0" r="r" b="b"/>
            <a:pathLst>
              <a:path w="2775" h="1411">
                <a:moveTo>
                  <a:pt x="2774" y="0"/>
                </a:moveTo>
                <a:lnTo>
                  <a:pt x="0" y="1410"/>
                </a:lnTo>
              </a:path>
            </a:pathLst>
          </a:custGeom>
          <a:noFill/>
          <a:ln w="54000">
            <a:solidFill>
              <a:srgbClr val="FFFF00"/>
            </a:solidFill>
            <a:round/>
            <a:headEnd/>
            <a:tailEnd/>
          </a:ln>
          <a:effectLst/>
        </p:spPr>
        <p:txBody>
          <a:bodyPr/>
          <a:lstStyle/>
          <a:p>
            <a:endParaRPr lang="de-DE"/>
          </a:p>
        </p:txBody>
      </p:sp>
      <p:sp>
        <p:nvSpPr>
          <p:cNvPr id="23" name="Freeform 13"/>
          <p:cNvSpPr>
            <a:spLocks/>
          </p:cNvSpPr>
          <p:nvPr/>
        </p:nvSpPr>
        <p:spPr bwMode="auto">
          <a:xfrm>
            <a:off x="2339975" y="5148263"/>
            <a:ext cx="3060700" cy="1587"/>
          </a:xfrm>
          <a:custGeom>
            <a:avLst/>
            <a:gdLst/>
            <a:ahLst/>
            <a:cxnLst>
              <a:cxn ang="0">
                <a:pos x="0" y="0"/>
              </a:cxn>
              <a:cxn ang="0">
                <a:pos x="8500" y="0"/>
              </a:cxn>
            </a:cxnLst>
            <a:rect l="0" t="0" r="r" b="b"/>
            <a:pathLst>
              <a:path w="8501" h="1">
                <a:moveTo>
                  <a:pt x="0" y="0"/>
                </a:moveTo>
                <a:lnTo>
                  <a:pt x="8500" y="0"/>
                </a:lnTo>
              </a:path>
            </a:pathLst>
          </a:custGeom>
          <a:noFill/>
          <a:ln w="9525">
            <a:solidFill>
              <a:srgbClr val="000000"/>
            </a:solidFill>
            <a:round/>
            <a:headEnd/>
            <a:tailEnd type="triangle" w="med" len="med"/>
          </a:ln>
          <a:effectLst/>
        </p:spPr>
        <p:txBody>
          <a:bodyPr/>
          <a:lstStyle/>
          <a:p>
            <a:endParaRPr lang="de-DE"/>
          </a:p>
        </p:txBody>
      </p:sp>
      <p:pic>
        <p:nvPicPr>
          <p:cNvPr id="24" name="Picture 14"/>
          <p:cNvPicPr>
            <a:picLocks noChangeAspect="1" noChangeArrowheads="1"/>
          </p:cNvPicPr>
          <p:nvPr/>
        </p:nvPicPr>
        <p:blipFill>
          <a:blip r:embed="rId7" cstate="print"/>
          <a:srcRect/>
          <a:stretch>
            <a:fillRect/>
          </a:stretch>
        </p:blipFill>
        <p:spPr bwMode="auto">
          <a:xfrm>
            <a:off x="3779838" y="3240088"/>
            <a:ext cx="1008062" cy="341312"/>
          </a:xfrm>
          <a:prstGeom prst="rect">
            <a:avLst/>
          </a:prstGeom>
          <a:noFill/>
          <a:ln w="9525">
            <a:noFill/>
            <a:round/>
            <a:headEnd/>
            <a:tailEnd/>
          </a:ln>
          <a:effectLst/>
        </p:spPr>
      </p:pic>
      <p:sp>
        <p:nvSpPr>
          <p:cNvPr id="25" name="Freeform 15"/>
          <p:cNvSpPr>
            <a:spLocks/>
          </p:cNvSpPr>
          <p:nvPr/>
        </p:nvSpPr>
        <p:spPr bwMode="auto">
          <a:xfrm>
            <a:off x="3060700" y="3419475"/>
            <a:ext cx="2339975" cy="720725"/>
          </a:xfrm>
          <a:custGeom>
            <a:avLst/>
            <a:gdLst/>
            <a:ahLst/>
            <a:cxnLst>
              <a:cxn ang="0">
                <a:pos x="0" y="0"/>
              </a:cxn>
              <a:cxn ang="0">
                <a:pos x="6500" y="2000"/>
              </a:cxn>
            </a:cxnLst>
            <a:rect l="0" t="0" r="r" b="b"/>
            <a:pathLst>
              <a:path w="6501" h="2001">
                <a:moveTo>
                  <a:pt x="0" y="0"/>
                </a:moveTo>
                <a:lnTo>
                  <a:pt x="6500" y="2000"/>
                </a:lnTo>
              </a:path>
            </a:pathLst>
          </a:custGeom>
          <a:noFill/>
          <a:ln w="9525">
            <a:solidFill>
              <a:srgbClr val="000000"/>
            </a:solidFill>
            <a:round/>
            <a:headEnd/>
            <a:tailEnd type="triangle" w="med" len="med"/>
          </a:ln>
          <a:effectLst/>
        </p:spPr>
        <p:txBody>
          <a:bodyPr/>
          <a:lstStyle/>
          <a:p>
            <a:endParaRPr lang="de-DE"/>
          </a:p>
        </p:txBody>
      </p:sp>
      <p:sp>
        <p:nvSpPr>
          <p:cNvPr id="26" name="Freeform 16"/>
          <p:cNvSpPr>
            <a:spLocks/>
          </p:cNvSpPr>
          <p:nvPr/>
        </p:nvSpPr>
        <p:spPr bwMode="auto">
          <a:xfrm>
            <a:off x="1439863" y="3779838"/>
            <a:ext cx="360362" cy="720725"/>
          </a:xfrm>
          <a:custGeom>
            <a:avLst/>
            <a:gdLst/>
            <a:ahLst/>
            <a:cxnLst>
              <a:cxn ang="0">
                <a:pos x="0" y="2000"/>
              </a:cxn>
              <a:cxn ang="0">
                <a:pos x="1000" y="0"/>
              </a:cxn>
            </a:cxnLst>
            <a:rect l="0" t="0" r="r" b="b"/>
            <a:pathLst>
              <a:path w="1001" h="2001">
                <a:moveTo>
                  <a:pt x="0" y="2000"/>
                </a:moveTo>
                <a:lnTo>
                  <a:pt x="1000" y="0"/>
                </a:lnTo>
              </a:path>
            </a:pathLst>
          </a:custGeom>
          <a:noFill/>
          <a:ln w="9525">
            <a:solidFill>
              <a:srgbClr val="000000"/>
            </a:solidFill>
            <a:round/>
            <a:headEnd/>
            <a:tailEnd type="triangle" w="med" len="med"/>
          </a:ln>
          <a:effectLst/>
        </p:spPr>
        <p:txBody>
          <a:bodyPr/>
          <a:lstStyle/>
          <a:p>
            <a:endParaRPr lang="de-DE"/>
          </a:p>
        </p:txBody>
      </p:sp>
      <p:pic>
        <p:nvPicPr>
          <p:cNvPr id="29" name="Picture 17"/>
          <p:cNvPicPr>
            <a:picLocks noChangeAspect="1" noChangeArrowheads="1"/>
          </p:cNvPicPr>
          <p:nvPr/>
        </p:nvPicPr>
        <p:blipFill>
          <a:blip r:embed="rId8" cstate="print"/>
          <a:srcRect/>
          <a:stretch>
            <a:fillRect/>
          </a:stretch>
        </p:blipFill>
        <p:spPr bwMode="auto">
          <a:xfrm>
            <a:off x="1462088" y="2357438"/>
            <a:ext cx="1417637" cy="341312"/>
          </a:xfrm>
          <a:prstGeom prst="rect">
            <a:avLst/>
          </a:prstGeom>
          <a:noFill/>
          <a:ln w="9525">
            <a:noFill/>
            <a:round/>
            <a:headEnd/>
            <a:tailEnd/>
          </a:ln>
          <a:effectLst/>
        </p:spPr>
      </p:pic>
      <p:pic>
        <p:nvPicPr>
          <p:cNvPr id="30" name="Picture 18"/>
          <p:cNvPicPr>
            <a:picLocks noChangeAspect="1" noChangeArrowheads="1"/>
          </p:cNvPicPr>
          <p:nvPr/>
        </p:nvPicPr>
        <p:blipFill>
          <a:blip r:embed="rId9" cstate="print"/>
          <a:srcRect/>
          <a:stretch>
            <a:fillRect/>
          </a:stretch>
        </p:blipFill>
        <p:spPr bwMode="auto">
          <a:xfrm>
            <a:off x="1439863" y="2700338"/>
            <a:ext cx="1439862" cy="1008062"/>
          </a:xfrm>
          <a:prstGeom prst="rect">
            <a:avLst/>
          </a:prstGeom>
          <a:noFill/>
          <a:ln w="9525">
            <a:noFill/>
            <a:round/>
            <a:headEnd/>
            <a:tailEnd/>
          </a:ln>
          <a:effectLst/>
        </p:spPr>
      </p:pic>
      <p:pic>
        <p:nvPicPr>
          <p:cNvPr id="31" name="Picture 19"/>
          <p:cNvPicPr>
            <a:picLocks noChangeAspect="1" noChangeArrowheads="1"/>
          </p:cNvPicPr>
          <p:nvPr/>
        </p:nvPicPr>
        <p:blipFill>
          <a:blip r:embed="rId10" cstate="print"/>
          <a:srcRect/>
          <a:stretch>
            <a:fillRect/>
          </a:stretch>
        </p:blipFill>
        <p:spPr bwMode="auto">
          <a:xfrm>
            <a:off x="1079500" y="3959225"/>
            <a:ext cx="428625" cy="230188"/>
          </a:xfrm>
          <a:prstGeom prst="rect">
            <a:avLst/>
          </a:prstGeom>
          <a:noFill/>
          <a:ln w="9525">
            <a:noFill/>
            <a:round/>
            <a:headEnd/>
            <a:tailEnd/>
          </a:ln>
          <a:effectLst/>
        </p:spPr>
      </p:pic>
      <p:pic>
        <p:nvPicPr>
          <p:cNvPr id="32" name="Picture 20"/>
          <p:cNvPicPr>
            <a:picLocks noChangeAspect="1" noChangeArrowheads="1"/>
          </p:cNvPicPr>
          <p:nvPr/>
        </p:nvPicPr>
        <p:blipFill>
          <a:blip r:embed="rId11" cstate="print"/>
          <a:srcRect/>
          <a:stretch>
            <a:fillRect/>
          </a:stretch>
        </p:blipFill>
        <p:spPr bwMode="auto">
          <a:xfrm>
            <a:off x="2916238" y="5187950"/>
            <a:ext cx="1731962" cy="357188"/>
          </a:xfrm>
          <a:prstGeom prst="rect">
            <a:avLst/>
          </a:prstGeom>
          <a:noFill/>
          <a:ln w="9525">
            <a:noFill/>
            <a:round/>
            <a:headEnd/>
            <a:tailEnd/>
          </a:ln>
          <a:effectLst/>
        </p:spPr>
      </p:pic>
      <p:pic>
        <p:nvPicPr>
          <p:cNvPr id="34" name="Picture 22"/>
          <p:cNvPicPr>
            <a:picLocks noChangeAspect="1" noChangeArrowheads="1"/>
          </p:cNvPicPr>
          <p:nvPr/>
        </p:nvPicPr>
        <p:blipFill>
          <a:blip r:embed="rId12" cstate="print"/>
          <a:srcRect/>
          <a:stretch>
            <a:fillRect/>
          </a:stretch>
        </p:blipFill>
        <p:spPr bwMode="auto">
          <a:xfrm>
            <a:off x="6588125" y="2865438"/>
            <a:ext cx="1658938" cy="374650"/>
          </a:xfrm>
          <a:prstGeom prst="rect">
            <a:avLst/>
          </a:prstGeom>
          <a:noFill/>
          <a:ln w="9525">
            <a:noFill/>
            <a:round/>
            <a:headEnd/>
            <a:tailEnd/>
          </a:ln>
          <a:effectLst/>
        </p:spPr>
      </p:pic>
      <p:pic>
        <p:nvPicPr>
          <p:cNvPr id="35" name="Picture 23"/>
          <p:cNvPicPr>
            <a:picLocks noChangeAspect="1" noChangeArrowheads="1"/>
          </p:cNvPicPr>
          <p:nvPr/>
        </p:nvPicPr>
        <p:blipFill>
          <a:blip r:embed="rId10" cstate="print"/>
          <a:srcRect/>
          <a:stretch>
            <a:fillRect/>
          </a:stretch>
        </p:blipFill>
        <p:spPr bwMode="auto">
          <a:xfrm>
            <a:off x="8391525" y="2578100"/>
            <a:ext cx="428625" cy="230188"/>
          </a:xfrm>
          <a:prstGeom prst="rect">
            <a:avLst/>
          </a:prstGeom>
          <a:noFill/>
          <a:ln w="9525">
            <a:noFill/>
            <a:round/>
            <a:headEnd/>
            <a:tailEnd/>
          </a:ln>
          <a:effectLst/>
        </p:spPr>
      </p:pic>
      <p:pic>
        <p:nvPicPr>
          <p:cNvPr id="36" name="Picture 24"/>
          <p:cNvPicPr>
            <a:picLocks noChangeAspect="1" noChangeArrowheads="1"/>
          </p:cNvPicPr>
          <p:nvPr/>
        </p:nvPicPr>
        <p:blipFill>
          <a:blip r:embed="rId8" cstate="print"/>
          <a:srcRect/>
          <a:stretch>
            <a:fillRect/>
          </a:stretch>
        </p:blipFill>
        <p:spPr bwMode="auto">
          <a:xfrm>
            <a:off x="6408738" y="2178050"/>
            <a:ext cx="1417637" cy="341313"/>
          </a:xfrm>
          <a:prstGeom prst="rect">
            <a:avLst/>
          </a:prstGeom>
          <a:noFill/>
          <a:ln w="9525">
            <a:noFill/>
            <a:round/>
            <a:headEnd/>
            <a:tailEnd/>
          </a:ln>
          <a:effectLst/>
        </p:spPr>
      </p:pic>
      <p:sp>
        <p:nvSpPr>
          <p:cNvPr id="37" name="Textfeld 36"/>
          <p:cNvSpPr txBox="1"/>
          <p:nvPr/>
        </p:nvSpPr>
        <p:spPr>
          <a:xfrm>
            <a:off x="6372200" y="5949280"/>
            <a:ext cx="1502206" cy="369332"/>
          </a:xfrm>
          <a:prstGeom prst="rect">
            <a:avLst/>
          </a:prstGeom>
          <a:noFill/>
        </p:spPr>
        <p:txBody>
          <a:bodyPr wrap="none" rtlCol="0">
            <a:spAutoFit/>
          </a:bodyPr>
          <a:lstStyle/>
          <a:p>
            <a:r>
              <a:rPr lang="de-DE" b="1" dirty="0" err="1" smtClean="0"/>
              <a:t>current</a:t>
            </a:r>
            <a:r>
              <a:rPr lang="de-DE" b="1" dirty="0" smtClean="0"/>
              <a:t> </a:t>
            </a:r>
            <a:r>
              <a:rPr lang="de-DE" b="1" dirty="0" err="1" smtClean="0"/>
              <a:t>frame</a:t>
            </a:r>
            <a:endParaRPr lang="de-DE" b="1" dirty="0"/>
          </a:p>
        </p:txBody>
      </p:sp>
      <p:sp>
        <p:nvSpPr>
          <p:cNvPr id="38" name="Textfeld 37"/>
          <p:cNvSpPr txBox="1"/>
          <p:nvPr/>
        </p:nvSpPr>
        <p:spPr>
          <a:xfrm>
            <a:off x="611560" y="5733256"/>
            <a:ext cx="1681229" cy="369332"/>
          </a:xfrm>
          <a:prstGeom prst="rect">
            <a:avLst/>
          </a:prstGeom>
          <a:noFill/>
        </p:spPr>
        <p:txBody>
          <a:bodyPr wrap="none" rtlCol="0">
            <a:spAutoFit/>
          </a:bodyPr>
          <a:lstStyle/>
          <a:p>
            <a:r>
              <a:rPr lang="de-DE" b="1" dirty="0" err="1" smtClean="0"/>
              <a:t>template</a:t>
            </a:r>
            <a:r>
              <a:rPr lang="de-DE" b="1" dirty="0" smtClean="0"/>
              <a:t> </a:t>
            </a:r>
            <a:r>
              <a:rPr lang="de-DE" b="1" dirty="0" err="1" smtClean="0"/>
              <a:t>image</a:t>
            </a:r>
            <a:endParaRPr lang="de-DE" b="1" dirty="0"/>
          </a:p>
        </p:txBody>
      </p:sp>
      <p:sp>
        <p:nvSpPr>
          <p:cNvPr id="39" name="Textfeld 38"/>
          <p:cNvSpPr txBox="1"/>
          <p:nvPr/>
        </p:nvSpPr>
        <p:spPr>
          <a:xfrm>
            <a:off x="5580112" y="1844824"/>
            <a:ext cx="2592288" cy="1431161"/>
          </a:xfrm>
          <a:prstGeom prst="rect">
            <a:avLst/>
          </a:prstGeom>
          <a:noFill/>
        </p:spPr>
        <p:txBody>
          <a:bodyPr wrap="square" rtlCol="0">
            <a:spAutoFit/>
          </a:bodyPr>
          <a:lstStyle/>
          <a:p>
            <a:r>
              <a:rPr lang="de-DE" sz="2000" dirty="0" err="1" smtClean="0"/>
              <a:t>At</a:t>
            </a:r>
            <a:r>
              <a:rPr lang="de-DE" sz="2000" dirty="0" smtClean="0"/>
              <a:t> </a:t>
            </a:r>
            <a:r>
              <a:rPr lang="de-DE" sz="2000" dirty="0" err="1" smtClean="0"/>
              <a:t>each</a:t>
            </a:r>
            <a:r>
              <a:rPr lang="de-DE" sz="2000" dirty="0" smtClean="0"/>
              <a:t> </a:t>
            </a:r>
            <a:r>
              <a:rPr lang="de-DE" sz="2000" dirty="0" err="1" smtClean="0"/>
              <a:t>iteration</a:t>
            </a:r>
            <a:r>
              <a:rPr lang="de-DE" sz="2000" dirty="0" smtClean="0"/>
              <a:t>:</a:t>
            </a:r>
            <a:br>
              <a:rPr lang="de-DE" sz="2000" dirty="0" smtClean="0"/>
            </a:br>
            <a:r>
              <a:rPr lang="de-DE" sz="100" dirty="0" smtClean="0"/>
              <a:t> </a:t>
            </a:r>
            <a:endParaRPr lang="de-DE" sz="2000" dirty="0" smtClean="0"/>
          </a:p>
          <a:p>
            <a:pPr>
              <a:buFont typeface="Arial" pitchFamily="34" charset="0"/>
              <a:buChar char="•"/>
            </a:pPr>
            <a:r>
              <a:rPr lang="de-DE" sz="2000" dirty="0" smtClean="0"/>
              <a:t> Warp</a:t>
            </a:r>
          </a:p>
          <a:p>
            <a:endParaRPr lang="de-DE" sz="300" dirty="0" smtClean="0"/>
          </a:p>
          <a:p>
            <a:pPr>
              <a:buFont typeface="Arial" pitchFamily="34" charset="0"/>
              <a:buChar char="•"/>
            </a:pPr>
            <a:r>
              <a:rPr lang="de-DE" sz="2000" dirty="0" smtClean="0"/>
              <a:t> </a:t>
            </a:r>
            <a:r>
              <a:rPr lang="de-DE" sz="2000" dirty="0" err="1" smtClean="0"/>
              <a:t>Compute</a:t>
            </a:r>
            <a:endParaRPr lang="de-DE" sz="2000" dirty="0" smtClean="0"/>
          </a:p>
          <a:p>
            <a:endParaRPr lang="de-DE" sz="300" dirty="0" smtClean="0"/>
          </a:p>
          <a:p>
            <a:pPr>
              <a:buFont typeface="Arial" pitchFamily="34" charset="0"/>
              <a:buChar char="•"/>
            </a:pPr>
            <a:r>
              <a:rPr lang="de-DE" sz="2000" dirty="0" smtClean="0"/>
              <a:t> Update</a:t>
            </a:r>
            <a:endParaRPr lang="de-DE"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xEl>
                                              <p:pRg st="1" end="1"/>
                                            </p:txEl>
                                          </p:spTgt>
                                        </p:tgtEl>
                                        <p:attrNameLst>
                                          <p:attrName>style.visibility</p:attrName>
                                        </p:attrNameLst>
                                      </p:cBhvr>
                                      <p:to>
                                        <p:strVal val="visible"/>
                                      </p:to>
                                    </p:set>
                                    <p:animEffect transition="in" filter="fade">
                                      <p:cBhvr>
                                        <p:cTn id="7" dur="2000"/>
                                        <p:tgtEl>
                                          <p:spTgt spid="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2000"/>
                                        <p:tgtEl>
                                          <p:spTgt spid="36"/>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2000"/>
                                        <p:tgtEl>
                                          <p:spTgt spid="30"/>
                                        </p:tgtEl>
                                      </p:cBhvr>
                                    </p:animEffect>
                                  </p:childTnLst>
                                </p:cTn>
                              </p:par>
                              <p:par>
                                <p:cTn id="14" presetID="10"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2000"/>
                                        <p:tgtEl>
                                          <p:spTgt spid="29"/>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2000"/>
                                        <p:tgtEl>
                                          <p:spTgt spid="2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20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20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2000"/>
                                        <p:tgtEl>
                                          <p:spTgt spid="35"/>
                                        </p:tgtEl>
                                      </p:cBhvr>
                                    </p:animEffect>
                                  </p:childTnLst>
                                </p:cTn>
                              </p:par>
                              <p:par>
                                <p:cTn id="34" presetID="10" presetClass="entr" presetSubtype="0"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2000"/>
                                        <p:tgtEl>
                                          <p:spTgt spid="3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2000"/>
                                        <p:tgtEl>
                                          <p:spTgt spid="26"/>
                                        </p:tgtEl>
                                      </p:cBhvr>
                                    </p:animEffect>
                                  </p:childTnLst>
                                </p:cTn>
                              </p:par>
                              <p:par>
                                <p:cTn id="40" presetID="10" presetClass="entr" presetSubtype="0" fill="hold" nodeType="withEffect">
                                  <p:stCondLst>
                                    <p:cond delay="0"/>
                                  </p:stCondLst>
                                  <p:childTnLst>
                                    <p:set>
                                      <p:cBhvr>
                                        <p:cTn id="41" dur="1" fill="hold">
                                          <p:stCondLst>
                                            <p:cond delay="0"/>
                                          </p:stCondLst>
                                        </p:cTn>
                                        <p:tgtEl>
                                          <p:spTgt spid="39">
                                            <p:txEl>
                                              <p:pRg st="3" end="3"/>
                                            </p:txEl>
                                          </p:spTgt>
                                        </p:tgtEl>
                                        <p:attrNameLst>
                                          <p:attrName>style.visibility</p:attrName>
                                        </p:attrNameLst>
                                      </p:cBhvr>
                                      <p:to>
                                        <p:strVal val="visible"/>
                                      </p:to>
                                    </p:set>
                                    <p:animEffect transition="in" filter="fade">
                                      <p:cBhvr>
                                        <p:cTn id="42" dur="2000"/>
                                        <p:tgtEl>
                                          <p:spTgt spid="39">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2000"/>
                                        <p:tgtEl>
                                          <p:spTgt spid="3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2000"/>
                                        <p:tgtEl>
                                          <p:spTgt spid="23"/>
                                        </p:tgtEl>
                                      </p:cBhvr>
                                    </p:animEffect>
                                  </p:childTnLst>
                                </p:cTn>
                              </p:par>
                              <p:par>
                                <p:cTn id="51" presetID="10" presetClass="entr" presetSubtype="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2000"/>
                                        <p:tgtEl>
                                          <p:spTgt spid="34"/>
                                        </p:tgtEl>
                                      </p:cBhvr>
                                    </p:animEffect>
                                  </p:childTnLst>
                                </p:cTn>
                              </p:par>
                              <p:par>
                                <p:cTn id="54" presetID="10" presetClass="entr" presetSubtype="0" fill="hold" nodeType="withEffect">
                                  <p:stCondLst>
                                    <p:cond delay="0"/>
                                  </p:stCondLst>
                                  <p:childTnLst>
                                    <p:set>
                                      <p:cBhvr>
                                        <p:cTn id="55" dur="1" fill="hold">
                                          <p:stCondLst>
                                            <p:cond delay="0"/>
                                          </p:stCondLst>
                                        </p:cTn>
                                        <p:tgtEl>
                                          <p:spTgt spid="39">
                                            <p:txEl>
                                              <p:pRg st="5" end="5"/>
                                            </p:txEl>
                                          </p:spTgt>
                                        </p:tgtEl>
                                        <p:attrNameLst>
                                          <p:attrName>style.visibility</p:attrName>
                                        </p:attrNameLst>
                                      </p:cBhvr>
                                      <p:to>
                                        <p:strVal val="visible"/>
                                      </p:to>
                                    </p:set>
                                    <p:animEffect transition="in" filter="fade">
                                      <p:cBhvr>
                                        <p:cTn id="56" dur="2000"/>
                                        <p:tgtEl>
                                          <p:spTgt spid="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2475</Words>
  <Application>Microsoft Office PowerPoint</Application>
  <PresentationFormat>Bildschirmpräsentation (4:3)</PresentationFormat>
  <Paragraphs>347</Paragraphs>
  <Slides>29</Slides>
  <Notes>27</Notes>
  <HiddenSlides>0</HiddenSlides>
  <MMClips>3</MMClips>
  <ScaleCrop>false</ScaleCrop>
  <HeadingPairs>
    <vt:vector size="4" baseType="variant">
      <vt:variant>
        <vt:lpstr>Design</vt:lpstr>
      </vt:variant>
      <vt:variant>
        <vt:i4>1</vt:i4>
      </vt:variant>
      <vt:variant>
        <vt:lpstr>Folientitel</vt:lpstr>
      </vt:variant>
      <vt:variant>
        <vt:i4>29</vt:i4>
      </vt:variant>
    </vt:vector>
  </HeadingPairs>
  <TitlesOfParts>
    <vt:vector size="30" baseType="lpstr">
      <vt:lpstr>Larissa-Design</vt:lpstr>
      <vt:lpstr>Real-Time Template Tracking</vt:lpstr>
      <vt:lpstr>Real-Time Template Tracking Motivation</vt:lpstr>
      <vt:lpstr>Real-Time Template Tracking Overview</vt:lpstr>
      <vt:lpstr>Intensity-based Template Tracking Goal</vt:lpstr>
      <vt:lpstr>Intensity-based Template Tracking Goal</vt:lpstr>
      <vt:lpstr>Intensity-based Template Tracking Lukas-Kanade</vt:lpstr>
      <vt:lpstr>Lukas-Kanade  Approximation by linearization</vt:lpstr>
      <vt:lpstr>Lukas-Kanade  Iterative minimization</vt:lpstr>
      <vt:lpstr>Lukas-Kanade  Illustration</vt:lpstr>
      <vt:lpstr>Lukas-Kanade Improvements</vt:lpstr>
      <vt:lpstr>Inverse Compositional Overview</vt:lpstr>
      <vt:lpstr>Inverse Compositional Overview</vt:lpstr>
      <vt:lpstr>Efficient Second-Order Minimization Short Overview</vt:lpstr>
      <vt:lpstr>Jurie &amp; Dhome Overview</vt:lpstr>
      <vt:lpstr>Jurie &amp; Dhome Template and Parameter Description</vt:lpstr>
      <vt:lpstr>Jurie &amp; Dhome Learning phase</vt:lpstr>
      <vt:lpstr>Jurie &amp; Dhome Learning phase</vt:lpstr>
      <vt:lpstr>Jurie &amp; Dhome Tracking phase</vt:lpstr>
      <vt:lpstr>Jurie &amp; Dhome Limitations</vt:lpstr>
      <vt:lpstr>Adaptive Linear Predictors Motivation</vt:lpstr>
      <vt:lpstr>Adaptive Linear Predictors Motivation</vt:lpstr>
      <vt:lpstr>Adaptive Linear Predictors Motivation</vt:lpstr>
      <vt:lpstr>Adaptive Linear Predictors Motivation</vt:lpstr>
      <vt:lpstr>Adaptive Linear Predictors Subsets</vt:lpstr>
      <vt:lpstr>Adaptive Linear Predictors Template Extension</vt:lpstr>
      <vt:lpstr>Adaptive Linear Predictors Template Extension</vt:lpstr>
      <vt:lpstr>Adaptive Linear Predictors Learning Time</vt:lpstr>
      <vt:lpstr>Adaptive Linear Predictors Adding new samples</vt:lpstr>
      <vt:lpstr>Folie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Real-Time Template Tracking</dc:title>
  <dc:creator>holzerst</dc:creator>
  <cp:lastModifiedBy>holzerst</cp:lastModifiedBy>
  <cp:revision>117</cp:revision>
  <dcterms:created xsi:type="dcterms:W3CDTF">2010-08-24T13:49:02Z</dcterms:created>
  <dcterms:modified xsi:type="dcterms:W3CDTF">2010-09-28T21:16:23Z</dcterms:modified>
</cp:coreProperties>
</file>